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76" r:id="rId4"/>
    <p:sldId id="280" r:id="rId5"/>
    <p:sldId id="258" r:id="rId6"/>
    <p:sldId id="292" r:id="rId7"/>
    <p:sldId id="259" r:id="rId8"/>
    <p:sldId id="260" r:id="rId9"/>
    <p:sldId id="284" r:id="rId10"/>
    <p:sldId id="262" r:id="rId11"/>
    <p:sldId id="265" r:id="rId12"/>
    <p:sldId id="270" r:id="rId13"/>
    <p:sldId id="285" r:id="rId14"/>
    <p:sldId id="287" r:id="rId15"/>
    <p:sldId id="288" r:id="rId16"/>
    <p:sldId id="275" r:id="rId17"/>
    <p:sldId id="277" r:id="rId18"/>
    <p:sldId id="291" r:id="rId19"/>
    <p:sldId id="289" r:id="rId20"/>
    <p:sldId id="290" r:id="rId21"/>
  </p:sldIdLst>
  <p:sldSz cx="9144000" cy="5143500" type="screen16x9"/>
  <p:notesSz cx="6858000" cy="9144000"/>
  <p:embeddedFontLst>
    <p:embeddedFont>
      <p:font typeface="Tw Cen MT" panose="020B0602020104020603"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F0AB3B-21FF-4F7B-ABDA-01FB8529BD6B}">
          <p14:sldIdLst>
            <p14:sldId id="256"/>
            <p14:sldId id="257"/>
          </p14:sldIdLst>
        </p14:section>
        <p14:section name="Body" id="{183B3B29-1C1E-4F96-AD14-BFA809B495F1}">
          <p14:sldIdLst>
            <p14:sldId id="276"/>
            <p14:sldId id="280"/>
            <p14:sldId id="258"/>
            <p14:sldId id="292"/>
            <p14:sldId id="259"/>
            <p14:sldId id="260"/>
            <p14:sldId id="284"/>
            <p14:sldId id="262"/>
            <p14:sldId id="265"/>
            <p14:sldId id="270"/>
            <p14:sldId id="285"/>
            <p14:sldId id="287"/>
            <p14:sldId id="288"/>
            <p14:sldId id="275"/>
            <p14:sldId id="277"/>
            <p14:sldId id="291"/>
            <p14:sldId id="289"/>
            <p14:sldId id="2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9CFB9-077A-4E32-90E0-BA86F2BFA40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93ECC82-085E-4113-8E23-9AC6F7871A49}">
      <dgm:prSet/>
      <dgm:spPr/>
      <dgm:t>
        <a:bodyPr/>
        <a:lstStyle/>
        <a:p>
          <a:r>
            <a:rPr lang="en-US" dirty="0"/>
            <a:t>Vehicle Insurance Cross-Sell Prediction</a:t>
          </a:r>
        </a:p>
      </dgm:t>
    </dgm:pt>
    <dgm:pt modelId="{D0F1ADE9-5C77-4B5F-A494-1D65F90494B9}" type="parTrans" cxnId="{26158262-7142-435E-9434-7CB5C8478E4C}">
      <dgm:prSet/>
      <dgm:spPr/>
      <dgm:t>
        <a:bodyPr/>
        <a:lstStyle/>
        <a:p>
          <a:endParaRPr lang="en-US"/>
        </a:p>
      </dgm:t>
    </dgm:pt>
    <dgm:pt modelId="{DCEA041C-2C5A-4F1B-8432-81AB26A75607}" type="sibTrans" cxnId="{26158262-7142-435E-9434-7CB5C8478E4C}">
      <dgm:prSet/>
      <dgm:spPr/>
      <dgm:t>
        <a:bodyPr/>
        <a:lstStyle/>
        <a:p>
          <a:endParaRPr lang="en-US"/>
        </a:p>
      </dgm:t>
    </dgm:pt>
    <dgm:pt modelId="{828D77C6-6ABD-4DA9-8E1C-C5A6997C9266}">
      <dgm:prSet custT="1"/>
      <dgm:spPr/>
      <dgm:t>
        <a:bodyPr/>
        <a:lstStyle/>
        <a:p>
          <a:pPr algn="l"/>
          <a:r>
            <a:rPr lang="en-US" sz="4000" dirty="0"/>
            <a:t>Feb 8</a:t>
          </a:r>
          <a:r>
            <a:rPr lang="en-US" sz="4000" baseline="30000" dirty="0"/>
            <a:t>th</a:t>
          </a:r>
          <a:r>
            <a:rPr lang="en-US" sz="4000" dirty="0"/>
            <a:t>, 2023</a:t>
          </a:r>
        </a:p>
      </dgm:t>
    </dgm:pt>
    <dgm:pt modelId="{3E9BA8E2-B492-4D3F-A782-5576F5994568}" type="parTrans" cxnId="{349B498D-4F0C-4F8B-8C52-8300D65BE90F}">
      <dgm:prSet/>
      <dgm:spPr/>
      <dgm:t>
        <a:bodyPr/>
        <a:lstStyle/>
        <a:p>
          <a:endParaRPr lang="en-US"/>
        </a:p>
      </dgm:t>
    </dgm:pt>
    <dgm:pt modelId="{BDC7E8E5-B0FD-4040-8B14-A2B047480C9C}" type="sibTrans" cxnId="{349B498D-4F0C-4F8B-8C52-8300D65BE90F}">
      <dgm:prSet/>
      <dgm:spPr/>
      <dgm:t>
        <a:bodyPr/>
        <a:lstStyle/>
        <a:p>
          <a:endParaRPr lang="en-US"/>
        </a:p>
      </dgm:t>
    </dgm:pt>
    <dgm:pt modelId="{797888DD-8FFA-4C8C-B7C5-B8DCA4CCF65E}" type="pres">
      <dgm:prSet presAssocID="{9CB9CFB9-077A-4E32-90E0-BA86F2BFA40D}" presName="vert0" presStyleCnt="0">
        <dgm:presLayoutVars>
          <dgm:dir/>
          <dgm:animOne val="branch"/>
          <dgm:animLvl val="lvl"/>
        </dgm:presLayoutVars>
      </dgm:prSet>
      <dgm:spPr/>
    </dgm:pt>
    <dgm:pt modelId="{F50DB9F1-2795-421B-A152-9421D9ADA8CF}" type="pres">
      <dgm:prSet presAssocID="{D93ECC82-085E-4113-8E23-9AC6F7871A49}" presName="thickLine" presStyleLbl="alignNode1" presStyleIdx="0" presStyleCnt="2"/>
      <dgm:spPr/>
    </dgm:pt>
    <dgm:pt modelId="{624ECF33-9A6C-4D1F-94D5-389A0A5A0E32}" type="pres">
      <dgm:prSet presAssocID="{D93ECC82-085E-4113-8E23-9AC6F7871A49}" presName="horz1" presStyleCnt="0"/>
      <dgm:spPr/>
    </dgm:pt>
    <dgm:pt modelId="{09919BAF-988A-43B0-B1FD-4C3C12A7C551}" type="pres">
      <dgm:prSet presAssocID="{D93ECC82-085E-4113-8E23-9AC6F7871A49}" presName="tx1" presStyleLbl="revTx" presStyleIdx="0" presStyleCnt="2"/>
      <dgm:spPr/>
    </dgm:pt>
    <dgm:pt modelId="{843BCF42-63FE-4699-8DB3-98F2C21088E6}" type="pres">
      <dgm:prSet presAssocID="{D93ECC82-085E-4113-8E23-9AC6F7871A49}" presName="vert1" presStyleCnt="0"/>
      <dgm:spPr/>
    </dgm:pt>
    <dgm:pt modelId="{330B3FED-7811-4E4D-9FF1-2A9CA3DC957A}" type="pres">
      <dgm:prSet presAssocID="{828D77C6-6ABD-4DA9-8E1C-C5A6997C9266}" presName="thickLine" presStyleLbl="alignNode1" presStyleIdx="1" presStyleCnt="2"/>
      <dgm:spPr/>
    </dgm:pt>
    <dgm:pt modelId="{9839F07F-6AE0-4A0D-BED9-A5AD12980C06}" type="pres">
      <dgm:prSet presAssocID="{828D77C6-6ABD-4DA9-8E1C-C5A6997C9266}" presName="horz1" presStyleCnt="0"/>
      <dgm:spPr/>
    </dgm:pt>
    <dgm:pt modelId="{E4055E74-79CE-4A51-9CE5-CEC55A0FF4E2}" type="pres">
      <dgm:prSet presAssocID="{828D77C6-6ABD-4DA9-8E1C-C5A6997C9266}" presName="tx1" presStyleLbl="revTx" presStyleIdx="1" presStyleCnt="2"/>
      <dgm:spPr/>
    </dgm:pt>
    <dgm:pt modelId="{595FF1AF-BCC2-4781-8950-187DE2DCC1A9}" type="pres">
      <dgm:prSet presAssocID="{828D77C6-6ABD-4DA9-8E1C-C5A6997C9266}" presName="vert1" presStyleCnt="0"/>
      <dgm:spPr/>
    </dgm:pt>
  </dgm:ptLst>
  <dgm:cxnLst>
    <dgm:cxn modelId="{53D0FA2F-70B6-48C7-A907-25E3E6981593}" type="presOf" srcId="{9CB9CFB9-077A-4E32-90E0-BA86F2BFA40D}" destId="{797888DD-8FFA-4C8C-B7C5-B8DCA4CCF65E}" srcOrd="0" destOrd="0" presId="urn:microsoft.com/office/officeart/2008/layout/LinedList"/>
    <dgm:cxn modelId="{26158262-7142-435E-9434-7CB5C8478E4C}" srcId="{9CB9CFB9-077A-4E32-90E0-BA86F2BFA40D}" destId="{D93ECC82-085E-4113-8E23-9AC6F7871A49}" srcOrd="0" destOrd="0" parTransId="{D0F1ADE9-5C77-4B5F-A494-1D65F90494B9}" sibTransId="{DCEA041C-2C5A-4F1B-8432-81AB26A75607}"/>
    <dgm:cxn modelId="{349B498D-4F0C-4F8B-8C52-8300D65BE90F}" srcId="{9CB9CFB9-077A-4E32-90E0-BA86F2BFA40D}" destId="{828D77C6-6ABD-4DA9-8E1C-C5A6997C9266}" srcOrd="1" destOrd="0" parTransId="{3E9BA8E2-B492-4D3F-A782-5576F5994568}" sibTransId="{BDC7E8E5-B0FD-4040-8B14-A2B047480C9C}"/>
    <dgm:cxn modelId="{D241E2B0-AC62-47E9-8462-D4E94AFE83A2}" type="presOf" srcId="{828D77C6-6ABD-4DA9-8E1C-C5A6997C9266}" destId="{E4055E74-79CE-4A51-9CE5-CEC55A0FF4E2}" srcOrd="0" destOrd="0" presId="urn:microsoft.com/office/officeart/2008/layout/LinedList"/>
    <dgm:cxn modelId="{D71EE7B2-3CE6-4632-B074-76CB12E879D5}" type="presOf" srcId="{D93ECC82-085E-4113-8E23-9AC6F7871A49}" destId="{09919BAF-988A-43B0-B1FD-4C3C12A7C551}" srcOrd="0" destOrd="0" presId="urn:microsoft.com/office/officeart/2008/layout/LinedList"/>
    <dgm:cxn modelId="{773930C4-0A6F-4E63-88A2-5D60ABEF925C}" type="presParOf" srcId="{797888DD-8FFA-4C8C-B7C5-B8DCA4CCF65E}" destId="{F50DB9F1-2795-421B-A152-9421D9ADA8CF}" srcOrd="0" destOrd="0" presId="urn:microsoft.com/office/officeart/2008/layout/LinedList"/>
    <dgm:cxn modelId="{FB3DA307-5B87-4DF0-9371-19C478752C66}" type="presParOf" srcId="{797888DD-8FFA-4C8C-B7C5-B8DCA4CCF65E}" destId="{624ECF33-9A6C-4D1F-94D5-389A0A5A0E32}" srcOrd="1" destOrd="0" presId="urn:microsoft.com/office/officeart/2008/layout/LinedList"/>
    <dgm:cxn modelId="{C2F2B0FF-18E9-41E9-B1EE-425F96984A57}" type="presParOf" srcId="{624ECF33-9A6C-4D1F-94D5-389A0A5A0E32}" destId="{09919BAF-988A-43B0-B1FD-4C3C12A7C551}" srcOrd="0" destOrd="0" presId="urn:microsoft.com/office/officeart/2008/layout/LinedList"/>
    <dgm:cxn modelId="{4A8AFEE0-D65E-400D-BB78-A911A65503C9}" type="presParOf" srcId="{624ECF33-9A6C-4D1F-94D5-389A0A5A0E32}" destId="{843BCF42-63FE-4699-8DB3-98F2C21088E6}" srcOrd="1" destOrd="0" presId="urn:microsoft.com/office/officeart/2008/layout/LinedList"/>
    <dgm:cxn modelId="{A6D871D2-4C66-4592-873B-6C8A17E23063}" type="presParOf" srcId="{797888DD-8FFA-4C8C-B7C5-B8DCA4CCF65E}" destId="{330B3FED-7811-4E4D-9FF1-2A9CA3DC957A}" srcOrd="2" destOrd="0" presId="urn:microsoft.com/office/officeart/2008/layout/LinedList"/>
    <dgm:cxn modelId="{D6FF61CE-FD81-4C27-A8F1-ADF7C4B5F208}" type="presParOf" srcId="{797888DD-8FFA-4C8C-B7C5-B8DCA4CCF65E}" destId="{9839F07F-6AE0-4A0D-BED9-A5AD12980C06}" srcOrd="3" destOrd="0" presId="urn:microsoft.com/office/officeart/2008/layout/LinedList"/>
    <dgm:cxn modelId="{C6AECF8F-F205-4985-B25F-899351509283}" type="presParOf" srcId="{9839F07F-6AE0-4A0D-BED9-A5AD12980C06}" destId="{E4055E74-79CE-4A51-9CE5-CEC55A0FF4E2}" srcOrd="0" destOrd="0" presId="urn:microsoft.com/office/officeart/2008/layout/LinedList"/>
    <dgm:cxn modelId="{2016F436-9812-41A3-A63C-E1BDDCBFD775}" type="presParOf" srcId="{9839F07F-6AE0-4A0D-BED9-A5AD12980C06}" destId="{595FF1AF-BCC2-4781-8950-187DE2DCC1A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057CD7-CA9F-408B-A2A4-A25E93942E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A1FC0E-98D8-4EAE-BA63-91CBC4D2565C}">
      <dgm:prSet/>
      <dgm:spPr/>
      <dgm:t>
        <a:bodyPr/>
        <a:lstStyle/>
        <a:p>
          <a:pPr>
            <a:lnSpc>
              <a:spcPct val="100000"/>
            </a:lnSpc>
          </a:pPr>
          <a:r>
            <a:rPr lang="en-US" dirty="0"/>
            <a:t>Motivation</a:t>
          </a:r>
        </a:p>
      </dgm:t>
    </dgm:pt>
    <dgm:pt modelId="{A001AC45-A998-440A-BB31-F95436419669}" type="parTrans" cxnId="{8E6B804D-D7CF-4589-A1EF-06732AC54001}">
      <dgm:prSet/>
      <dgm:spPr/>
      <dgm:t>
        <a:bodyPr/>
        <a:lstStyle/>
        <a:p>
          <a:endParaRPr lang="en-US"/>
        </a:p>
      </dgm:t>
    </dgm:pt>
    <dgm:pt modelId="{C0185624-FE65-47DF-B199-C1FB1B94E388}" type="sibTrans" cxnId="{8E6B804D-D7CF-4589-A1EF-06732AC54001}">
      <dgm:prSet/>
      <dgm:spPr/>
      <dgm:t>
        <a:bodyPr/>
        <a:lstStyle/>
        <a:p>
          <a:endParaRPr lang="en-US"/>
        </a:p>
      </dgm:t>
    </dgm:pt>
    <dgm:pt modelId="{AE82AA9D-41E8-4E56-A3AE-5178973C0C9D}">
      <dgm:prSet/>
      <dgm:spPr/>
      <dgm:t>
        <a:bodyPr/>
        <a:lstStyle/>
        <a:p>
          <a:pPr>
            <a:lnSpc>
              <a:spcPct val="100000"/>
            </a:lnSpc>
          </a:pPr>
          <a:r>
            <a:rPr lang="en-US" dirty="0"/>
            <a:t>Predictive Modelling</a:t>
          </a:r>
        </a:p>
      </dgm:t>
    </dgm:pt>
    <dgm:pt modelId="{A55578F4-DBDD-43EB-A3F5-B4F2D16626C3}" type="parTrans" cxnId="{8FDEA61C-DFE6-41DC-90A6-A640929DA4D2}">
      <dgm:prSet/>
      <dgm:spPr/>
      <dgm:t>
        <a:bodyPr/>
        <a:lstStyle/>
        <a:p>
          <a:endParaRPr lang="en-US"/>
        </a:p>
      </dgm:t>
    </dgm:pt>
    <dgm:pt modelId="{32740DE1-699E-4AC9-A212-C929841F093B}" type="sibTrans" cxnId="{8FDEA61C-DFE6-41DC-90A6-A640929DA4D2}">
      <dgm:prSet/>
      <dgm:spPr/>
      <dgm:t>
        <a:bodyPr/>
        <a:lstStyle/>
        <a:p>
          <a:endParaRPr lang="en-US"/>
        </a:p>
      </dgm:t>
    </dgm:pt>
    <dgm:pt modelId="{141F5F9D-35B6-44D7-9A78-87E9CA1ABB69}">
      <dgm:prSet/>
      <dgm:spPr/>
      <dgm:t>
        <a:bodyPr/>
        <a:lstStyle/>
        <a:p>
          <a:pPr>
            <a:lnSpc>
              <a:spcPct val="100000"/>
            </a:lnSpc>
          </a:pPr>
          <a:r>
            <a:rPr lang="en-US" dirty="0"/>
            <a:t>Business Insights and Recommendation</a:t>
          </a:r>
        </a:p>
      </dgm:t>
    </dgm:pt>
    <dgm:pt modelId="{8D7BE017-B30F-471B-912A-B2163126DD1C}" type="parTrans" cxnId="{C9CB1983-99BF-4FA8-9650-1F2E43D35757}">
      <dgm:prSet/>
      <dgm:spPr/>
      <dgm:t>
        <a:bodyPr/>
        <a:lstStyle/>
        <a:p>
          <a:endParaRPr lang="en-US"/>
        </a:p>
      </dgm:t>
    </dgm:pt>
    <dgm:pt modelId="{C2DAFB36-1E9E-4601-AC18-4FD88CCE59CC}" type="sibTrans" cxnId="{C9CB1983-99BF-4FA8-9650-1F2E43D35757}">
      <dgm:prSet/>
      <dgm:spPr/>
      <dgm:t>
        <a:bodyPr/>
        <a:lstStyle/>
        <a:p>
          <a:endParaRPr lang="en-US"/>
        </a:p>
      </dgm:t>
    </dgm:pt>
    <dgm:pt modelId="{CEFCCE9D-F1E2-45B4-B0F6-21DDF540046C}">
      <dgm:prSet/>
      <dgm:spPr/>
      <dgm:t>
        <a:bodyPr/>
        <a:lstStyle/>
        <a:p>
          <a:pPr>
            <a:lnSpc>
              <a:spcPct val="100000"/>
            </a:lnSpc>
          </a:pPr>
          <a:r>
            <a:rPr lang="en-US" dirty="0"/>
            <a:t>Descriptive Analysis</a:t>
          </a:r>
        </a:p>
      </dgm:t>
    </dgm:pt>
    <dgm:pt modelId="{9B1B3488-E02C-4CDC-929D-72376524BF7A}" type="sibTrans" cxnId="{198BD151-D2B6-4328-BE88-AEEF4543E981}">
      <dgm:prSet/>
      <dgm:spPr/>
      <dgm:t>
        <a:bodyPr/>
        <a:lstStyle/>
        <a:p>
          <a:endParaRPr lang="en-US"/>
        </a:p>
      </dgm:t>
    </dgm:pt>
    <dgm:pt modelId="{25CECB0E-B9D5-4C4F-96B2-BB1BCCD1F88F}" type="parTrans" cxnId="{198BD151-D2B6-4328-BE88-AEEF4543E981}">
      <dgm:prSet/>
      <dgm:spPr/>
      <dgm:t>
        <a:bodyPr/>
        <a:lstStyle/>
        <a:p>
          <a:endParaRPr lang="en-US"/>
        </a:p>
      </dgm:t>
    </dgm:pt>
    <dgm:pt modelId="{6FCF9B7B-8EA8-459F-A564-C5B3DFE63823}">
      <dgm:prSet/>
      <dgm:spPr/>
      <dgm:t>
        <a:bodyPr/>
        <a:lstStyle/>
        <a:p>
          <a:pPr>
            <a:lnSpc>
              <a:spcPct val="100000"/>
            </a:lnSpc>
          </a:pPr>
          <a:endParaRPr lang="en-US" dirty="0"/>
        </a:p>
      </dgm:t>
    </dgm:pt>
    <dgm:pt modelId="{5676B00F-2E66-4057-B05F-A25FB8A1E0DA}" type="sibTrans" cxnId="{8B448368-B124-4300-895A-89BDF32A1F80}">
      <dgm:prSet/>
      <dgm:spPr/>
      <dgm:t>
        <a:bodyPr/>
        <a:lstStyle/>
        <a:p>
          <a:endParaRPr lang="en-US"/>
        </a:p>
      </dgm:t>
    </dgm:pt>
    <dgm:pt modelId="{48E9920A-A966-4A22-B79A-AB6E8D5B5285}" type="parTrans" cxnId="{8B448368-B124-4300-895A-89BDF32A1F80}">
      <dgm:prSet/>
      <dgm:spPr/>
      <dgm:t>
        <a:bodyPr/>
        <a:lstStyle/>
        <a:p>
          <a:endParaRPr lang="en-US"/>
        </a:p>
      </dgm:t>
    </dgm:pt>
    <dgm:pt modelId="{1EEC9979-F18C-448C-BF4C-557589A38787}">
      <dgm:prSet/>
      <dgm:spPr/>
      <dgm:t>
        <a:bodyPr/>
        <a:lstStyle/>
        <a:p>
          <a:pPr>
            <a:lnSpc>
              <a:spcPct val="100000"/>
            </a:lnSpc>
          </a:pPr>
          <a:endParaRPr lang="en-US" dirty="0"/>
        </a:p>
      </dgm:t>
    </dgm:pt>
    <dgm:pt modelId="{8E4FF2D6-4719-49ED-A2B3-4BA6DD434BD1}" type="sibTrans" cxnId="{913C7A9A-B627-4746-BDA6-F99C3CAE5674}">
      <dgm:prSet/>
      <dgm:spPr/>
      <dgm:t>
        <a:bodyPr/>
        <a:lstStyle/>
        <a:p>
          <a:endParaRPr lang="en-US"/>
        </a:p>
      </dgm:t>
    </dgm:pt>
    <dgm:pt modelId="{86E012F2-C7DA-4CFC-BE85-E451EE582F09}" type="parTrans" cxnId="{913C7A9A-B627-4746-BDA6-F99C3CAE5674}">
      <dgm:prSet/>
      <dgm:spPr/>
      <dgm:t>
        <a:bodyPr/>
        <a:lstStyle/>
        <a:p>
          <a:endParaRPr lang="en-US"/>
        </a:p>
      </dgm:t>
    </dgm:pt>
    <dgm:pt modelId="{2A6C054E-6F83-4401-8BF9-5355039D4FF2}" type="pres">
      <dgm:prSet presAssocID="{C0057CD7-CA9F-408B-A2A4-A25E93942E28}" presName="root" presStyleCnt="0">
        <dgm:presLayoutVars>
          <dgm:dir/>
          <dgm:resizeHandles val="exact"/>
        </dgm:presLayoutVars>
      </dgm:prSet>
      <dgm:spPr/>
    </dgm:pt>
    <dgm:pt modelId="{4139927F-C0B3-4CDE-86BC-4530692A3701}" type="pres">
      <dgm:prSet presAssocID="{1FA1FC0E-98D8-4EAE-BA63-91CBC4D2565C}" presName="compNode" presStyleCnt="0"/>
      <dgm:spPr/>
    </dgm:pt>
    <dgm:pt modelId="{C9EF27BD-778D-45F4-931C-1C557E622BF4}" type="pres">
      <dgm:prSet presAssocID="{1FA1FC0E-98D8-4EAE-BA63-91CBC4D2565C}" presName="bgRect" presStyleLbl="bgShp" presStyleIdx="0" presStyleCnt="4"/>
      <dgm:spPr/>
    </dgm:pt>
    <dgm:pt modelId="{253ED06E-2DA2-41B5-9062-D8F0D3F62D97}" type="pres">
      <dgm:prSet presAssocID="{1FA1FC0E-98D8-4EAE-BA63-91CBC4D256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3C46091B-5A78-4C12-A11D-D1ADBADBF02F}" type="pres">
      <dgm:prSet presAssocID="{1FA1FC0E-98D8-4EAE-BA63-91CBC4D2565C}" presName="spaceRect" presStyleCnt="0"/>
      <dgm:spPr/>
    </dgm:pt>
    <dgm:pt modelId="{22069D0F-A300-45CD-99AD-693330140884}" type="pres">
      <dgm:prSet presAssocID="{1FA1FC0E-98D8-4EAE-BA63-91CBC4D2565C}" presName="parTx" presStyleLbl="revTx" presStyleIdx="0" presStyleCnt="5">
        <dgm:presLayoutVars>
          <dgm:chMax val="0"/>
          <dgm:chPref val="0"/>
        </dgm:presLayoutVars>
      </dgm:prSet>
      <dgm:spPr/>
    </dgm:pt>
    <dgm:pt modelId="{00D1D3F9-1DB2-45D6-A96C-86456F4D71FE}" type="pres">
      <dgm:prSet presAssocID="{1FA1FC0E-98D8-4EAE-BA63-91CBC4D2565C}" presName="desTx" presStyleLbl="revTx" presStyleIdx="1" presStyleCnt="5">
        <dgm:presLayoutVars/>
      </dgm:prSet>
      <dgm:spPr/>
    </dgm:pt>
    <dgm:pt modelId="{7E7CA8A7-C7AB-4B90-B82F-8C03ED908F27}" type="pres">
      <dgm:prSet presAssocID="{C0185624-FE65-47DF-B199-C1FB1B94E388}" presName="sibTrans" presStyleCnt="0"/>
      <dgm:spPr/>
    </dgm:pt>
    <dgm:pt modelId="{05C8DAAA-6E10-4736-AF22-F47CF0887653}" type="pres">
      <dgm:prSet presAssocID="{CEFCCE9D-F1E2-45B4-B0F6-21DDF540046C}" presName="compNode" presStyleCnt="0"/>
      <dgm:spPr/>
    </dgm:pt>
    <dgm:pt modelId="{BBDE71A9-CBF6-49DB-AFFB-1ED0D66393BE}" type="pres">
      <dgm:prSet presAssocID="{CEFCCE9D-F1E2-45B4-B0F6-21DDF540046C}" presName="bgRect" presStyleLbl="bgShp" presStyleIdx="1" presStyleCnt="4"/>
      <dgm:spPr/>
    </dgm:pt>
    <dgm:pt modelId="{CCE7E033-F9BA-4FC7-9A2A-328CADCA1563}" type="pres">
      <dgm:prSet presAssocID="{CEFCCE9D-F1E2-45B4-B0F6-21DDF54004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10185D27-4B26-4AC4-B786-F368C7312608}" type="pres">
      <dgm:prSet presAssocID="{CEFCCE9D-F1E2-45B4-B0F6-21DDF540046C}" presName="spaceRect" presStyleCnt="0"/>
      <dgm:spPr/>
    </dgm:pt>
    <dgm:pt modelId="{311A12B1-F6A7-4E3E-8307-DA5E3F27CFAE}" type="pres">
      <dgm:prSet presAssocID="{CEFCCE9D-F1E2-45B4-B0F6-21DDF540046C}" presName="parTx" presStyleLbl="revTx" presStyleIdx="2" presStyleCnt="5">
        <dgm:presLayoutVars>
          <dgm:chMax val="0"/>
          <dgm:chPref val="0"/>
        </dgm:presLayoutVars>
      </dgm:prSet>
      <dgm:spPr/>
    </dgm:pt>
    <dgm:pt modelId="{0F667AB8-CEA4-46E3-8F28-AFC9DF466D14}" type="pres">
      <dgm:prSet presAssocID="{9B1B3488-E02C-4CDC-929D-72376524BF7A}" presName="sibTrans" presStyleCnt="0"/>
      <dgm:spPr/>
    </dgm:pt>
    <dgm:pt modelId="{F08C79D9-E01E-4C6F-BAF6-0A00ADAE099F}" type="pres">
      <dgm:prSet presAssocID="{AE82AA9D-41E8-4E56-A3AE-5178973C0C9D}" presName="compNode" presStyleCnt="0"/>
      <dgm:spPr/>
    </dgm:pt>
    <dgm:pt modelId="{B2FEAB13-14D5-409F-B43E-8D054AF9F1C2}" type="pres">
      <dgm:prSet presAssocID="{AE82AA9D-41E8-4E56-A3AE-5178973C0C9D}" presName="bgRect" presStyleLbl="bgShp" presStyleIdx="2" presStyleCnt="4"/>
      <dgm:spPr/>
    </dgm:pt>
    <dgm:pt modelId="{432BCC8B-77E9-4A58-85C1-918321CA2DC6}" type="pres">
      <dgm:prSet presAssocID="{AE82AA9D-41E8-4E56-A3AE-5178973C0C9D}" presName="iconRect" presStyleLbl="node1" presStyleIdx="2" presStyleCnt="4"/>
      <dgm:spPr>
        <a:blipFill>
          <a:blip xmlns:r="http://schemas.openxmlformats.org/officeDocument/2006/relationships" r:embed="rId5"/>
          <a:srcRect/>
          <a:stretch>
            <a:fillRect l="-26000" r="-26000"/>
          </a:stretch>
        </a:blipFill>
        <a:ln>
          <a:noFill/>
        </a:ln>
      </dgm:spPr>
    </dgm:pt>
    <dgm:pt modelId="{30FB1473-3FDD-4589-B416-36F41AC1E96D}" type="pres">
      <dgm:prSet presAssocID="{AE82AA9D-41E8-4E56-A3AE-5178973C0C9D}" presName="spaceRect" presStyleCnt="0"/>
      <dgm:spPr/>
    </dgm:pt>
    <dgm:pt modelId="{A9FBCE3C-5D74-48F2-8501-B88ED479A496}" type="pres">
      <dgm:prSet presAssocID="{AE82AA9D-41E8-4E56-A3AE-5178973C0C9D}" presName="parTx" presStyleLbl="revTx" presStyleIdx="3" presStyleCnt="5">
        <dgm:presLayoutVars>
          <dgm:chMax val="0"/>
          <dgm:chPref val="0"/>
        </dgm:presLayoutVars>
      </dgm:prSet>
      <dgm:spPr/>
    </dgm:pt>
    <dgm:pt modelId="{A229DA48-A0A4-474E-A92A-D58DC3776406}" type="pres">
      <dgm:prSet presAssocID="{32740DE1-699E-4AC9-A212-C929841F093B}" presName="sibTrans" presStyleCnt="0"/>
      <dgm:spPr/>
    </dgm:pt>
    <dgm:pt modelId="{7D9224D3-0F0F-45C9-B96D-47BEF5936A56}" type="pres">
      <dgm:prSet presAssocID="{141F5F9D-35B6-44D7-9A78-87E9CA1ABB69}" presName="compNode" presStyleCnt="0"/>
      <dgm:spPr/>
    </dgm:pt>
    <dgm:pt modelId="{6DC16D48-3042-4327-9B2E-FC321240F58F}" type="pres">
      <dgm:prSet presAssocID="{141F5F9D-35B6-44D7-9A78-87E9CA1ABB69}" presName="bgRect" presStyleLbl="bgShp" presStyleIdx="3" presStyleCnt="4" custLinFactNeighborX="-243" custLinFactNeighborY="65"/>
      <dgm:spPr/>
    </dgm:pt>
    <dgm:pt modelId="{F00DE0A2-D894-489D-8752-166E402446D3}" type="pres">
      <dgm:prSet presAssocID="{141F5F9D-35B6-44D7-9A78-87E9CA1ABB69}"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d with Gears"/>
        </a:ext>
      </dgm:extLst>
    </dgm:pt>
    <dgm:pt modelId="{952B8A8D-EA34-4343-9589-CC1F53D59102}" type="pres">
      <dgm:prSet presAssocID="{141F5F9D-35B6-44D7-9A78-87E9CA1ABB69}" presName="spaceRect" presStyleCnt="0"/>
      <dgm:spPr/>
    </dgm:pt>
    <dgm:pt modelId="{E952307D-59A4-4721-8993-FA80B238B985}" type="pres">
      <dgm:prSet presAssocID="{141F5F9D-35B6-44D7-9A78-87E9CA1ABB69}" presName="parTx" presStyleLbl="revTx" presStyleIdx="4" presStyleCnt="5">
        <dgm:presLayoutVars>
          <dgm:chMax val="0"/>
          <dgm:chPref val="0"/>
        </dgm:presLayoutVars>
      </dgm:prSet>
      <dgm:spPr/>
    </dgm:pt>
  </dgm:ptLst>
  <dgm:cxnLst>
    <dgm:cxn modelId="{606A1B00-FB4F-4C03-819B-35A824896B8A}" type="presOf" srcId="{141F5F9D-35B6-44D7-9A78-87E9CA1ABB69}" destId="{E952307D-59A4-4721-8993-FA80B238B985}" srcOrd="0" destOrd="0" presId="urn:microsoft.com/office/officeart/2018/2/layout/IconVerticalSolidList"/>
    <dgm:cxn modelId="{8FDEA61C-DFE6-41DC-90A6-A640929DA4D2}" srcId="{C0057CD7-CA9F-408B-A2A4-A25E93942E28}" destId="{AE82AA9D-41E8-4E56-A3AE-5178973C0C9D}" srcOrd="2" destOrd="0" parTransId="{A55578F4-DBDD-43EB-A3F5-B4F2D16626C3}" sibTransId="{32740DE1-699E-4AC9-A212-C929841F093B}"/>
    <dgm:cxn modelId="{8B448368-B124-4300-895A-89BDF32A1F80}" srcId="{1FA1FC0E-98D8-4EAE-BA63-91CBC4D2565C}" destId="{6FCF9B7B-8EA8-459F-A564-C5B3DFE63823}" srcOrd="1" destOrd="0" parTransId="{48E9920A-A966-4A22-B79A-AB6E8D5B5285}" sibTransId="{5676B00F-2E66-4057-B05F-A25FB8A1E0DA}"/>
    <dgm:cxn modelId="{7402C868-1646-473A-948B-D67E72C0CF1E}" type="presOf" srcId="{6FCF9B7B-8EA8-459F-A564-C5B3DFE63823}" destId="{00D1D3F9-1DB2-45D6-A96C-86456F4D71FE}" srcOrd="0" destOrd="1" presId="urn:microsoft.com/office/officeart/2018/2/layout/IconVerticalSolidList"/>
    <dgm:cxn modelId="{8E6B804D-D7CF-4589-A1EF-06732AC54001}" srcId="{C0057CD7-CA9F-408B-A2A4-A25E93942E28}" destId="{1FA1FC0E-98D8-4EAE-BA63-91CBC4D2565C}" srcOrd="0" destOrd="0" parTransId="{A001AC45-A998-440A-BB31-F95436419669}" sibTransId="{C0185624-FE65-47DF-B199-C1FB1B94E388}"/>
    <dgm:cxn modelId="{198BD151-D2B6-4328-BE88-AEEF4543E981}" srcId="{C0057CD7-CA9F-408B-A2A4-A25E93942E28}" destId="{CEFCCE9D-F1E2-45B4-B0F6-21DDF540046C}" srcOrd="1" destOrd="0" parTransId="{25CECB0E-B9D5-4C4F-96B2-BB1BCCD1F88F}" sibTransId="{9B1B3488-E02C-4CDC-929D-72376524BF7A}"/>
    <dgm:cxn modelId="{82F47D58-275D-45DB-A1B3-B56C2DF88C76}" type="presOf" srcId="{1FA1FC0E-98D8-4EAE-BA63-91CBC4D2565C}" destId="{22069D0F-A300-45CD-99AD-693330140884}" srcOrd="0" destOrd="0" presId="urn:microsoft.com/office/officeart/2018/2/layout/IconVerticalSolidList"/>
    <dgm:cxn modelId="{43780A80-8BB9-485A-835D-BBD51E638683}" type="presOf" srcId="{CEFCCE9D-F1E2-45B4-B0F6-21DDF540046C}" destId="{311A12B1-F6A7-4E3E-8307-DA5E3F27CFAE}" srcOrd="0" destOrd="0" presId="urn:microsoft.com/office/officeart/2018/2/layout/IconVerticalSolidList"/>
    <dgm:cxn modelId="{C9CB1983-99BF-4FA8-9650-1F2E43D35757}" srcId="{C0057CD7-CA9F-408B-A2A4-A25E93942E28}" destId="{141F5F9D-35B6-44D7-9A78-87E9CA1ABB69}" srcOrd="3" destOrd="0" parTransId="{8D7BE017-B30F-471B-912A-B2163126DD1C}" sibTransId="{C2DAFB36-1E9E-4601-AC18-4FD88CCE59CC}"/>
    <dgm:cxn modelId="{55F19094-D0EE-4F77-9610-D9C2AB0772EA}" type="presOf" srcId="{1EEC9979-F18C-448C-BF4C-557589A38787}" destId="{00D1D3F9-1DB2-45D6-A96C-86456F4D71FE}" srcOrd="0" destOrd="0" presId="urn:microsoft.com/office/officeart/2018/2/layout/IconVerticalSolidList"/>
    <dgm:cxn modelId="{913C7A9A-B627-4746-BDA6-F99C3CAE5674}" srcId="{1FA1FC0E-98D8-4EAE-BA63-91CBC4D2565C}" destId="{1EEC9979-F18C-448C-BF4C-557589A38787}" srcOrd="0" destOrd="0" parTransId="{86E012F2-C7DA-4CFC-BE85-E451EE582F09}" sibTransId="{8E4FF2D6-4719-49ED-A2B3-4BA6DD434BD1}"/>
    <dgm:cxn modelId="{93EEF0C3-1E5D-4856-9464-C1C6BCA78AF3}" type="presOf" srcId="{AE82AA9D-41E8-4E56-A3AE-5178973C0C9D}" destId="{A9FBCE3C-5D74-48F2-8501-B88ED479A496}" srcOrd="0" destOrd="0" presId="urn:microsoft.com/office/officeart/2018/2/layout/IconVerticalSolidList"/>
    <dgm:cxn modelId="{61D40DFC-B93C-4120-8D40-89332B93ABA7}" type="presOf" srcId="{C0057CD7-CA9F-408B-A2A4-A25E93942E28}" destId="{2A6C054E-6F83-4401-8BF9-5355039D4FF2}" srcOrd="0" destOrd="0" presId="urn:microsoft.com/office/officeart/2018/2/layout/IconVerticalSolidList"/>
    <dgm:cxn modelId="{DF7D0B7E-FECE-4AF5-A741-542D30BF6397}" type="presParOf" srcId="{2A6C054E-6F83-4401-8BF9-5355039D4FF2}" destId="{4139927F-C0B3-4CDE-86BC-4530692A3701}" srcOrd="0" destOrd="0" presId="urn:microsoft.com/office/officeart/2018/2/layout/IconVerticalSolidList"/>
    <dgm:cxn modelId="{49A878E5-8C84-4E74-B6D0-9ACE8118DE7D}" type="presParOf" srcId="{4139927F-C0B3-4CDE-86BC-4530692A3701}" destId="{C9EF27BD-778D-45F4-931C-1C557E622BF4}" srcOrd="0" destOrd="0" presId="urn:microsoft.com/office/officeart/2018/2/layout/IconVerticalSolidList"/>
    <dgm:cxn modelId="{21644BEE-7012-4B95-857C-F1DE6A978608}" type="presParOf" srcId="{4139927F-C0B3-4CDE-86BC-4530692A3701}" destId="{253ED06E-2DA2-41B5-9062-D8F0D3F62D97}" srcOrd="1" destOrd="0" presId="urn:microsoft.com/office/officeart/2018/2/layout/IconVerticalSolidList"/>
    <dgm:cxn modelId="{8E5331D8-CC2E-4646-BE18-DE9CC7EA590F}" type="presParOf" srcId="{4139927F-C0B3-4CDE-86BC-4530692A3701}" destId="{3C46091B-5A78-4C12-A11D-D1ADBADBF02F}" srcOrd="2" destOrd="0" presId="urn:microsoft.com/office/officeart/2018/2/layout/IconVerticalSolidList"/>
    <dgm:cxn modelId="{0E43E52F-DEFD-475F-8B1A-F6DDE7100E6A}" type="presParOf" srcId="{4139927F-C0B3-4CDE-86BC-4530692A3701}" destId="{22069D0F-A300-45CD-99AD-693330140884}" srcOrd="3" destOrd="0" presId="urn:microsoft.com/office/officeart/2018/2/layout/IconVerticalSolidList"/>
    <dgm:cxn modelId="{562DDE4E-9060-4120-996C-655F933A7E22}" type="presParOf" srcId="{4139927F-C0B3-4CDE-86BC-4530692A3701}" destId="{00D1D3F9-1DB2-45D6-A96C-86456F4D71FE}" srcOrd="4" destOrd="0" presId="urn:microsoft.com/office/officeart/2018/2/layout/IconVerticalSolidList"/>
    <dgm:cxn modelId="{DC6F8B72-9B97-4E30-903E-FFF5EF61C142}" type="presParOf" srcId="{2A6C054E-6F83-4401-8BF9-5355039D4FF2}" destId="{7E7CA8A7-C7AB-4B90-B82F-8C03ED908F27}" srcOrd="1" destOrd="0" presId="urn:microsoft.com/office/officeart/2018/2/layout/IconVerticalSolidList"/>
    <dgm:cxn modelId="{F972B217-6108-44D5-9D85-D52660F7BBF2}" type="presParOf" srcId="{2A6C054E-6F83-4401-8BF9-5355039D4FF2}" destId="{05C8DAAA-6E10-4736-AF22-F47CF0887653}" srcOrd="2" destOrd="0" presId="urn:microsoft.com/office/officeart/2018/2/layout/IconVerticalSolidList"/>
    <dgm:cxn modelId="{1B2554AC-3D99-4AD7-9D65-914BF0C3F4E3}" type="presParOf" srcId="{05C8DAAA-6E10-4736-AF22-F47CF0887653}" destId="{BBDE71A9-CBF6-49DB-AFFB-1ED0D66393BE}" srcOrd="0" destOrd="0" presId="urn:microsoft.com/office/officeart/2018/2/layout/IconVerticalSolidList"/>
    <dgm:cxn modelId="{EEA01FEB-732A-48B3-B8E8-2800BB41FD42}" type="presParOf" srcId="{05C8DAAA-6E10-4736-AF22-F47CF0887653}" destId="{CCE7E033-F9BA-4FC7-9A2A-328CADCA1563}" srcOrd="1" destOrd="0" presId="urn:microsoft.com/office/officeart/2018/2/layout/IconVerticalSolidList"/>
    <dgm:cxn modelId="{8B6D946F-B531-48DE-A153-EBA520A0A25B}" type="presParOf" srcId="{05C8DAAA-6E10-4736-AF22-F47CF0887653}" destId="{10185D27-4B26-4AC4-B786-F368C7312608}" srcOrd="2" destOrd="0" presId="urn:microsoft.com/office/officeart/2018/2/layout/IconVerticalSolidList"/>
    <dgm:cxn modelId="{1A34FA25-5071-4D6E-8567-CDE88C392E6E}" type="presParOf" srcId="{05C8DAAA-6E10-4736-AF22-F47CF0887653}" destId="{311A12B1-F6A7-4E3E-8307-DA5E3F27CFAE}" srcOrd="3" destOrd="0" presId="urn:microsoft.com/office/officeart/2018/2/layout/IconVerticalSolidList"/>
    <dgm:cxn modelId="{820C5C84-48EF-479E-8CD0-7625DD1B535F}" type="presParOf" srcId="{2A6C054E-6F83-4401-8BF9-5355039D4FF2}" destId="{0F667AB8-CEA4-46E3-8F28-AFC9DF466D14}" srcOrd="3" destOrd="0" presId="urn:microsoft.com/office/officeart/2018/2/layout/IconVerticalSolidList"/>
    <dgm:cxn modelId="{B34126CB-8CBE-4B91-9B5F-6644372785B4}" type="presParOf" srcId="{2A6C054E-6F83-4401-8BF9-5355039D4FF2}" destId="{F08C79D9-E01E-4C6F-BAF6-0A00ADAE099F}" srcOrd="4" destOrd="0" presId="urn:microsoft.com/office/officeart/2018/2/layout/IconVerticalSolidList"/>
    <dgm:cxn modelId="{AF8BFED3-B4D6-4342-8088-4ABC91BCC6C7}" type="presParOf" srcId="{F08C79D9-E01E-4C6F-BAF6-0A00ADAE099F}" destId="{B2FEAB13-14D5-409F-B43E-8D054AF9F1C2}" srcOrd="0" destOrd="0" presId="urn:microsoft.com/office/officeart/2018/2/layout/IconVerticalSolidList"/>
    <dgm:cxn modelId="{569674A8-F5C4-411E-AB89-748BE078B575}" type="presParOf" srcId="{F08C79D9-E01E-4C6F-BAF6-0A00ADAE099F}" destId="{432BCC8B-77E9-4A58-85C1-918321CA2DC6}" srcOrd="1" destOrd="0" presId="urn:microsoft.com/office/officeart/2018/2/layout/IconVerticalSolidList"/>
    <dgm:cxn modelId="{641C083E-15E6-49E0-83ED-D04C6093563C}" type="presParOf" srcId="{F08C79D9-E01E-4C6F-BAF6-0A00ADAE099F}" destId="{30FB1473-3FDD-4589-B416-36F41AC1E96D}" srcOrd="2" destOrd="0" presId="urn:microsoft.com/office/officeart/2018/2/layout/IconVerticalSolidList"/>
    <dgm:cxn modelId="{ED0B7553-85DE-41F1-87F0-278D77A0D0A4}" type="presParOf" srcId="{F08C79D9-E01E-4C6F-BAF6-0A00ADAE099F}" destId="{A9FBCE3C-5D74-48F2-8501-B88ED479A496}" srcOrd="3" destOrd="0" presId="urn:microsoft.com/office/officeart/2018/2/layout/IconVerticalSolidList"/>
    <dgm:cxn modelId="{8D8216E2-857F-4907-AE16-05840385DB29}" type="presParOf" srcId="{2A6C054E-6F83-4401-8BF9-5355039D4FF2}" destId="{A229DA48-A0A4-474E-A92A-D58DC3776406}" srcOrd="5" destOrd="0" presId="urn:microsoft.com/office/officeart/2018/2/layout/IconVerticalSolidList"/>
    <dgm:cxn modelId="{8048838C-1D90-4C15-B789-6982CD4E04C3}" type="presParOf" srcId="{2A6C054E-6F83-4401-8BF9-5355039D4FF2}" destId="{7D9224D3-0F0F-45C9-B96D-47BEF5936A56}" srcOrd="6" destOrd="0" presId="urn:microsoft.com/office/officeart/2018/2/layout/IconVerticalSolidList"/>
    <dgm:cxn modelId="{5BF30F1C-BEAE-4B61-8F4A-E4F2A89AFDF5}" type="presParOf" srcId="{7D9224D3-0F0F-45C9-B96D-47BEF5936A56}" destId="{6DC16D48-3042-4327-9B2E-FC321240F58F}" srcOrd="0" destOrd="0" presId="urn:microsoft.com/office/officeart/2018/2/layout/IconVerticalSolidList"/>
    <dgm:cxn modelId="{818F2832-592E-487C-8D08-77903E8AFB11}" type="presParOf" srcId="{7D9224D3-0F0F-45C9-B96D-47BEF5936A56}" destId="{F00DE0A2-D894-489D-8752-166E402446D3}" srcOrd="1" destOrd="0" presId="urn:microsoft.com/office/officeart/2018/2/layout/IconVerticalSolidList"/>
    <dgm:cxn modelId="{D2C6BBC7-C63A-4638-9F3F-8C03A79292B3}" type="presParOf" srcId="{7D9224D3-0F0F-45C9-B96D-47BEF5936A56}" destId="{952B8A8D-EA34-4343-9589-CC1F53D59102}" srcOrd="2" destOrd="0" presId="urn:microsoft.com/office/officeart/2018/2/layout/IconVerticalSolidList"/>
    <dgm:cxn modelId="{A853D729-676E-4DF7-9762-1BA7D84FCBF8}" type="presParOf" srcId="{7D9224D3-0F0F-45C9-B96D-47BEF5936A56}" destId="{E952307D-59A4-4721-8993-FA80B238B98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DB9F1-2795-421B-A152-9421D9ADA8CF}">
      <dsp:nvSpPr>
        <dsp:cNvPr id="0" name=""/>
        <dsp:cNvSpPr/>
      </dsp:nvSpPr>
      <dsp:spPr>
        <a:xfrm>
          <a:off x="0" y="0"/>
          <a:ext cx="5019561"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9919BAF-988A-43B0-B1FD-4C3C12A7C551}">
      <dsp:nvSpPr>
        <dsp:cNvPr id="0" name=""/>
        <dsp:cNvSpPr/>
      </dsp:nvSpPr>
      <dsp:spPr>
        <a:xfrm>
          <a:off x="0" y="0"/>
          <a:ext cx="5019561" cy="159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dirty="0"/>
            <a:t>Vehicle Insurance Cross-Sell Prediction</a:t>
          </a:r>
        </a:p>
      </dsp:txBody>
      <dsp:txXfrm>
        <a:off x="0" y="0"/>
        <a:ext cx="5019561" cy="1595633"/>
      </dsp:txXfrm>
    </dsp:sp>
    <dsp:sp modelId="{330B3FED-7811-4E4D-9FF1-2A9CA3DC957A}">
      <dsp:nvSpPr>
        <dsp:cNvPr id="0" name=""/>
        <dsp:cNvSpPr/>
      </dsp:nvSpPr>
      <dsp:spPr>
        <a:xfrm>
          <a:off x="0" y="1595633"/>
          <a:ext cx="5019561"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4055E74-79CE-4A51-9CE5-CEC55A0FF4E2}">
      <dsp:nvSpPr>
        <dsp:cNvPr id="0" name=""/>
        <dsp:cNvSpPr/>
      </dsp:nvSpPr>
      <dsp:spPr>
        <a:xfrm>
          <a:off x="0" y="1595633"/>
          <a:ext cx="5019561" cy="159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Feb 8</a:t>
          </a:r>
          <a:r>
            <a:rPr lang="en-US" sz="4000" kern="1200" baseline="30000" dirty="0"/>
            <a:t>th</a:t>
          </a:r>
          <a:r>
            <a:rPr lang="en-US" sz="4000" kern="1200" dirty="0"/>
            <a:t>, 2023</a:t>
          </a:r>
        </a:p>
      </dsp:txBody>
      <dsp:txXfrm>
        <a:off x="0" y="1595633"/>
        <a:ext cx="5019561" cy="1595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F27BD-778D-45F4-931C-1C557E622BF4}">
      <dsp:nvSpPr>
        <dsp:cNvPr id="0" name=""/>
        <dsp:cNvSpPr/>
      </dsp:nvSpPr>
      <dsp:spPr>
        <a:xfrm>
          <a:off x="0" y="1374"/>
          <a:ext cx="5019561" cy="6968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ED06E-2DA2-41B5-9062-D8F0D3F62D97}">
      <dsp:nvSpPr>
        <dsp:cNvPr id="0" name=""/>
        <dsp:cNvSpPr/>
      </dsp:nvSpPr>
      <dsp:spPr>
        <a:xfrm>
          <a:off x="210785" y="158157"/>
          <a:ext cx="383246" cy="383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069D0F-A300-45CD-99AD-693330140884}">
      <dsp:nvSpPr>
        <dsp:cNvPr id="0" name=""/>
        <dsp:cNvSpPr/>
      </dsp:nvSpPr>
      <dsp:spPr>
        <a:xfrm>
          <a:off x="804817" y="1374"/>
          <a:ext cx="2258802" cy="696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6" tIns="73746" rIns="73746" bIns="73746" numCol="1" spcCol="1270" anchor="ctr" anchorCtr="0">
          <a:noAutofit/>
        </a:bodyPr>
        <a:lstStyle/>
        <a:p>
          <a:pPr marL="0" lvl="0" indent="0" algn="l" defTabSz="933450">
            <a:lnSpc>
              <a:spcPct val="100000"/>
            </a:lnSpc>
            <a:spcBef>
              <a:spcPct val="0"/>
            </a:spcBef>
            <a:spcAft>
              <a:spcPct val="35000"/>
            </a:spcAft>
            <a:buNone/>
          </a:pPr>
          <a:r>
            <a:rPr lang="en-US" sz="2100" kern="1200" dirty="0"/>
            <a:t>Motivation</a:t>
          </a:r>
        </a:p>
      </dsp:txBody>
      <dsp:txXfrm>
        <a:off x="804817" y="1374"/>
        <a:ext cx="2258802" cy="696811"/>
      </dsp:txXfrm>
    </dsp:sp>
    <dsp:sp modelId="{00D1D3F9-1DB2-45D6-A96C-86456F4D71FE}">
      <dsp:nvSpPr>
        <dsp:cNvPr id="0" name=""/>
        <dsp:cNvSpPr/>
      </dsp:nvSpPr>
      <dsp:spPr>
        <a:xfrm>
          <a:off x="3063619" y="1374"/>
          <a:ext cx="1955941" cy="696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6" tIns="73746" rIns="73746" bIns="73746" numCol="1" spcCol="1270" anchor="ctr" anchorCtr="0">
          <a:noAutofit/>
        </a:bodyPr>
        <a:lstStyle/>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endParaRPr lang="en-US" sz="1600" kern="1200" dirty="0"/>
        </a:p>
      </dsp:txBody>
      <dsp:txXfrm>
        <a:off x="3063619" y="1374"/>
        <a:ext cx="1955941" cy="696811"/>
      </dsp:txXfrm>
    </dsp:sp>
    <dsp:sp modelId="{BBDE71A9-CBF6-49DB-AFFB-1ED0D66393BE}">
      <dsp:nvSpPr>
        <dsp:cNvPr id="0" name=""/>
        <dsp:cNvSpPr/>
      </dsp:nvSpPr>
      <dsp:spPr>
        <a:xfrm>
          <a:off x="0" y="872389"/>
          <a:ext cx="5019561" cy="6968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7E033-F9BA-4FC7-9A2A-328CADCA1563}">
      <dsp:nvSpPr>
        <dsp:cNvPr id="0" name=""/>
        <dsp:cNvSpPr/>
      </dsp:nvSpPr>
      <dsp:spPr>
        <a:xfrm>
          <a:off x="210785" y="1029171"/>
          <a:ext cx="383246" cy="383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1A12B1-F6A7-4E3E-8307-DA5E3F27CFAE}">
      <dsp:nvSpPr>
        <dsp:cNvPr id="0" name=""/>
        <dsp:cNvSpPr/>
      </dsp:nvSpPr>
      <dsp:spPr>
        <a:xfrm>
          <a:off x="804817" y="872389"/>
          <a:ext cx="4214743" cy="696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6" tIns="73746" rIns="73746" bIns="73746" numCol="1" spcCol="1270" anchor="ctr" anchorCtr="0">
          <a:noAutofit/>
        </a:bodyPr>
        <a:lstStyle/>
        <a:p>
          <a:pPr marL="0" lvl="0" indent="0" algn="l" defTabSz="933450">
            <a:lnSpc>
              <a:spcPct val="100000"/>
            </a:lnSpc>
            <a:spcBef>
              <a:spcPct val="0"/>
            </a:spcBef>
            <a:spcAft>
              <a:spcPct val="35000"/>
            </a:spcAft>
            <a:buNone/>
          </a:pPr>
          <a:r>
            <a:rPr lang="en-US" sz="2100" kern="1200" dirty="0"/>
            <a:t>Descriptive Analysis</a:t>
          </a:r>
        </a:p>
      </dsp:txBody>
      <dsp:txXfrm>
        <a:off x="804817" y="872389"/>
        <a:ext cx="4214743" cy="696811"/>
      </dsp:txXfrm>
    </dsp:sp>
    <dsp:sp modelId="{B2FEAB13-14D5-409F-B43E-8D054AF9F1C2}">
      <dsp:nvSpPr>
        <dsp:cNvPr id="0" name=""/>
        <dsp:cNvSpPr/>
      </dsp:nvSpPr>
      <dsp:spPr>
        <a:xfrm>
          <a:off x="0" y="1743403"/>
          <a:ext cx="5019561" cy="6968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BCC8B-77E9-4A58-85C1-918321CA2DC6}">
      <dsp:nvSpPr>
        <dsp:cNvPr id="0" name=""/>
        <dsp:cNvSpPr/>
      </dsp:nvSpPr>
      <dsp:spPr>
        <a:xfrm>
          <a:off x="210785" y="1900185"/>
          <a:ext cx="383246" cy="383246"/>
        </a:xfrm>
        <a:prstGeom prst="rect">
          <a:avLst/>
        </a:prstGeom>
        <a:blipFill>
          <a:blip xmlns:r="http://schemas.openxmlformats.org/officeDocument/2006/relationships" r:embed="rId5"/>
          <a:srcRect/>
          <a:stretch>
            <a:fillRect l="-26000" r="-26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FBCE3C-5D74-48F2-8501-B88ED479A496}">
      <dsp:nvSpPr>
        <dsp:cNvPr id="0" name=""/>
        <dsp:cNvSpPr/>
      </dsp:nvSpPr>
      <dsp:spPr>
        <a:xfrm>
          <a:off x="804817" y="1743403"/>
          <a:ext cx="4214743" cy="696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6" tIns="73746" rIns="73746" bIns="73746" numCol="1" spcCol="1270" anchor="ctr" anchorCtr="0">
          <a:noAutofit/>
        </a:bodyPr>
        <a:lstStyle/>
        <a:p>
          <a:pPr marL="0" lvl="0" indent="0" algn="l" defTabSz="933450">
            <a:lnSpc>
              <a:spcPct val="100000"/>
            </a:lnSpc>
            <a:spcBef>
              <a:spcPct val="0"/>
            </a:spcBef>
            <a:spcAft>
              <a:spcPct val="35000"/>
            </a:spcAft>
            <a:buNone/>
          </a:pPr>
          <a:r>
            <a:rPr lang="en-US" sz="2100" kern="1200" dirty="0"/>
            <a:t>Predictive Modelling</a:t>
          </a:r>
        </a:p>
      </dsp:txBody>
      <dsp:txXfrm>
        <a:off x="804817" y="1743403"/>
        <a:ext cx="4214743" cy="696811"/>
      </dsp:txXfrm>
    </dsp:sp>
    <dsp:sp modelId="{6DC16D48-3042-4327-9B2E-FC321240F58F}">
      <dsp:nvSpPr>
        <dsp:cNvPr id="0" name=""/>
        <dsp:cNvSpPr/>
      </dsp:nvSpPr>
      <dsp:spPr>
        <a:xfrm>
          <a:off x="0" y="2614870"/>
          <a:ext cx="5019561" cy="6968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DE0A2-D894-489D-8752-166E402446D3}">
      <dsp:nvSpPr>
        <dsp:cNvPr id="0" name=""/>
        <dsp:cNvSpPr/>
      </dsp:nvSpPr>
      <dsp:spPr>
        <a:xfrm>
          <a:off x="210785" y="2771200"/>
          <a:ext cx="383246" cy="38324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52307D-59A4-4721-8993-FA80B238B985}">
      <dsp:nvSpPr>
        <dsp:cNvPr id="0" name=""/>
        <dsp:cNvSpPr/>
      </dsp:nvSpPr>
      <dsp:spPr>
        <a:xfrm>
          <a:off x="804817" y="2614417"/>
          <a:ext cx="4214743" cy="696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6" tIns="73746" rIns="73746" bIns="73746" numCol="1" spcCol="1270" anchor="ctr" anchorCtr="0">
          <a:noAutofit/>
        </a:bodyPr>
        <a:lstStyle/>
        <a:p>
          <a:pPr marL="0" lvl="0" indent="0" algn="l" defTabSz="933450">
            <a:lnSpc>
              <a:spcPct val="100000"/>
            </a:lnSpc>
            <a:spcBef>
              <a:spcPct val="0"/>
            </a:spcBef>
            <a:spcAft>
              <a:spcPct val="35000"/>
            </a:spcAft>
            <a:buNone/>
          </a:pPr>
          <a:r>
            <a:rPr lang="en-US" sz="2100" kern="1200" dirty="0"/>
            <a:t>Business Insights and Recommendation</a:t>
          </a:r>
        </a:p>
      </dsp:txBody>
      <dsp:txXfrm>
        <a:off x="804817" y="2614417"/>
        <a:ext cx="4214743" cy="6968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fed6393af5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fed6393af5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ed6393af5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ed6393af5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39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655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17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fed6393af5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fed6393af5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fed6393af5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fed6393af5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08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ed6393af5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ed6393af5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342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88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ed6393af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ed6393af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ed6393af5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ed6393af5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01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fed6393af5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fed6393af5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97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fed6393af5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fed6393af5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fed6393af5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fed6393af5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79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ed6393af5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ed6393af5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ed6393af5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ed6393af5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ed6393af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ed6393af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8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8047759" y="4657130"/>
            <a:ext cx="578317" cy="273844"/>
          </a:xfrm>
        </p:spPr>
        <p:txBody>
          <a:bodyPr/>
          <a:lstStyle>
            <a:lvl1pPr>
              <a:defRPr sz="1600"/>
            </a:lvl1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302185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029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7986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4575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1014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2700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39708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10504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8535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7943821" y="4675960"/>
            <a:ext cx="548700" cy="393600"/>
          </a:xfrm>
          <a:prstGeom prst="rect">
            <a:avLst/>
          </a:prstGeom>
        </p:spPr>
        <p:txBody>
          <a:bodyPr spcFirstLastPara="1" wrap="square" lIns="91425" tIns="91425" rIns="91425" bIns="91425" anchor="ctr" anchorCtr="0">
            <a:normAutofit/>
          </a:bodyPr>
          <a:lstStyle>
            <a:lvl1pPr lvl="0" rtl="0">
              <a:buNone/>
              <a:defRPr sz="1600"/>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520196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7922389" y="4698936"/>
            <a:ext cx="548700" cy="393600"/>
          </a:xfrm>
          <a:prstGeom prst="rect">
            <a:avLst/>
          </a:prstGeom>
        </p:spPr>
        <p:txBody>
          <a:bodyPr spcFirstLastPara="1" wrap="square" lIns="91425" tIns="91425" rIns="91425" bIns="91425" anchor="ctr" anchorCtr="0">
            <a:normAutofit/>
          </a:bodyPr>
          <a:lstStyle>
            <a:lvl1pPr lvl="0" rtl="0">
              <a:buNone/>
              <a:defRPr sz="1600"/>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92030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102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80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549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1231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554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147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776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463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474604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hemeOverride" Target="../theme/themeOverride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hemeOverride" Target="../theme/themeOverride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hemeOverride" Target="../theme/themeOverride11.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hyperlink" Target="https://public.tableau.com/app/profile/emad.soheili/viz/CapstoneProject-UofT-VehicleCrossSellPrediction/EDA?publish=yes"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hemeOverride" Target="../theme/themeOverride1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hemeOverride" Target="../theme/themeOverride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16.png"/><Relationship Id="rId4" Type="http://schemas.openxmlformats.org/officeDocument/2006/relationships/hyperlink" Target="https://www.kaggle.com/datasets/anmolkumar/health-insurance-cross-sell-prediction?resource=download"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3" name="Group 67">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5143500"/>
            <a:chOff x="-14288" y="0"/>
            <a:chExt cx="12053888" cy="6858001"/>
          </a:xfrm>
        </p:grpSpPr>
        <p:grpSp>
          <p:nvGrpSpPr>
            <p:cNvPr id="69" name="Group 68">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1"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2"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8"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98"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70" name="Group 69">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2"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3"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4"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5"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6"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7"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172" name="Rectangle 10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 y="-8538"/>
            <a:ext cx="915604" cy="5143499"/>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7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892" y="-1"/>
            <a:ext cx="3046144" cy="5143500"/>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42" name="Rectangle 1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9"/>
            <a:ext cx="3041715" cy="51435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 y="-7498"/>
            <a:ext cx="915604" cy="5143499"/>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892" y="-9928"/>
            <a:ext cx="3047039" cy="51435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59" name="Google Shape;59;p13"/>
          <p:cNvSpPr txBox="1">
            <a:spLocks noGrp="1"/>
          </p:cNvSpPr>
          <p:nvPr>
            <p:ph type="ctrTitle"/>
          </p:nvPr>
        </p:nvSpPr>
        <p:spPr>
          <a:xfrm>
            <a:off x="445963" y="841962"/>
            <a:ext cx="2445067" cy="3191269"/>
          </a:xfrm>
          <a:prstGeom prst="rect">
            <a:avLst/>
          </a:prstGeom>
        </p:spPr>
        <p:txBody>
          <a:bodyPr spcFirstLastPara="1" vert="horz" lIns="91440" tIns="45720" rIns="91440" bIns="45720" rtlCol="0" anchor="ctr" anchorCtr="0">
            <a:normAutofit/>
          </a:bodyPr>
          <a:lstStyle/>
          <a:p>
            <a:pPr defTabSz="914400"/>
            <a:r>
              <a:rPr lang="en-US" sz="2400" dirty="0" err="1">
                <a:solidFill>
                  <a:srgbClr val="FFFFFF"/>
                </a:solidFill>
              </a:rPr>
              <a:t>Preeti</a:t>
            </a:r>
            <a:r>
              <a:rPr lang="en-US" sz="2400" dirty="0">
                <a:solidFill>
                  <a:srgbClr val="FFFFFF"/>
                </a:solidFill>
              </a:rPr>
              <a:t> </a:t>
            </a:r>
            <a:r>
              <a:rPr lang="en-US" sz="2400" dirty="0" err="1">
                <a:solidFill>
                  <a:srgbClr val="FFFFFF"/>
                </a:solidFill>
              </a:rPr>
              <a:t>verma</a:t>
            </a:r>
            <a:br>
              <a:rPr lang="en-US" sz="2400" dirty="0">
                <a:solidFill>
                  <a:srgbClr val="FFFFFF"/>
                </a:solidFill>
              </a:rPr>
            </a:br>
            <a:r>
              <a:rPr lang="en-US" sz="2400" dirty="0">
                <a:solidFill>
                  <a:srgbClr val="FFFFFF"/>
                </a:solidFill>
              </a:rPr>
              <a:t>Emad </a:t>
            </a:r>
            <a:r>
              <a:rPr lang="en-US" sz="2400" dirty="0" err="1">
                <a:solidFill>
                  <a:srgbClr val="FFFFFF"/>
                </a:solidFill>
              </a:rPr>
              <a:t>Soheili</a:t>
            </a:r>
            <a:br>
              <a:rPr lang="en-US" sz="2400" dirty="0">
                <a:solidFill>
                  <a:srgbClr val="FFFFFF"/>
                </a:solidFill>
              </a:rPr>
            </a:br>
            <a:r>
              <a:rPr lang="en-US" sz="2400" dirty="0">
                <a:solidFill>
                  <a:srgbClr val="FFFFFF"/>
                </a:solidFill>
              </a:rPr>
              <a:t>Anthony </a:t>
            </a:r>
            <a:r>
              <a:rPr lang="en-US" sz="2400" dirty="0" err="1">
                <a:solidFill>
                  <a:srgbClr val="FFFFFF"/>
                </a:solidFill>
              </a:rPr>
              <a:t>Defor</a:t>
            </a:r>
            <a:br>
              <a:rPr lang="en-US" sz="2400" dirty="0">
                <a:solidFill>
                  <a:srgbClr val="FFFFFF"/>
                </a:solidFill>
              </a:rPr>
            </a:br>
            <a:r>
              <a:rPr lang="en-US" sz="2400" dirty="0">
                <a:solidFill>
                  <a:srgbClr val="FFFFFF"/>
                </a:solidFill>
              </a:rPr>
              <a:t>Mahdi Abouei</a:t>
            </a:r>
          </a:p>
        </p:txBody>
      </p:sp>
      <p:graphicFrame>
        <p:nvGraphicFramePr>
          <p:cNvPr id="62" name="Google Shape;60;p13">
            <a:extLst>
              <a:ext uri="{FF2B5EF4-FFF2-40B4-BE49-F238E27FC236}">
                <a16:creationId xmlns:a16="http://schemas.microsoft.com/office/drawing/2014/main" id="{7946BB58-0464-18F1-93DF-164EC727BDAB}"/>
              </a:ext>
            </a:extLst>
          </p:cNvPr>
          <p:cNvGraphicFramePr/>
          <p:nvPr>
            <p:extLst>
              <p:ext uri="{D42A27DB-BD31-4B8C-83A1-F6EECF244321}">
                <p14:modId xmlns:p14="http://schemas.microsoft.com/office/powerpoint/2010/main" val="2883969858"/>
              </p:ext>
            </p:extLst>
          </p:nvPr>
        </p:nvGraphicFramePr>
        <p:xfrm>
          <a:off x="3496641" y="851011"/>
          <a:ext cx="5019561" cy="31912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a:extLst>
              <a:ext uri="{FF2B5EF4-FFF2-40B4-BE49-F238E27FC236}">
                <a16:creationId xmlns:a16="http://schemas.microsoft.com/office/drawing/2014/main" id="{0610A800-8C7D-47F6-BC59-99DBDC48D8CB}"/>
              </a:ext>
            </a:extLst>
          </p:cNvPr>
          <p:cNvPicPr>
            <a:picLocks noChangeAspect="1"/>
          </p:cNvPicPr>
          <p:nvPr/>
        </p:nvPicPr>
        <p:blipFill>
          <a:blip r:embed="rId9"/>
          <a:stretch>
            <a:fillRect/>
          </a:stretch>
        </p:blipFill>
        <p:spPr>
          <a:xfrm>
            <a:off x="6025077" y="4363045"/>
            <a:ext cx="2997478" cy="670322"/>
          </a:xfrm>
          <a:prstGeom prst="rect">
            <a:avLst/>
          </a:prstGeom>
        </p:spPr>
      </p:pic>
      <p:pic>
        <p:nvPicPr>
          <p:cNvPr id="3" name="Picture 2">
            <a:extLst>
              <a:ext uri="{FF2B5EF4-FFF2-40B4-BE49-F238E27FC236}">
                <a16:creationId xmlns:a16="http://schemas.microsoft.com/office/drawing/2014/main" id="{71F180D3-3AC0-3ACA-09E5-00F780E78715}"/>
              </a:ext>
            </a:extLst>
          </p:cNvPr>
          <p:cNvPicPr>
            <a:picLocks noChangeAspect="1"/>
          </p:cNvPicPr>
          <p:nvPr/>
        </p:nvPicPr>
        <p:blipFill>
          <a:blip r:embed="rId10"/>
          <a:stretch>
            <a:fillRect/>
          </a:stretch>
        </p:blipFill>
        <p:spPr>
          <a:xfrm>
            <a:off x="3025290" y="3208482"/>
            <a:ext cx="2926564" cy="184861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319900" y="2308714"/>
            <a:ext cx="6366900" cy="186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4500" dirty="0"/>
              <a:t>Predictive Modelling</a:t>
            </a:r>
          </a:p>
        </p:txBody>
      </p:sp>
      <p:sp>
        <p:nvSpPr>
          <p:cNvPr id="5" name="Slide Number Placeholder 4">
            <a:extLst>
              <a:ext uri="{FF2B5EF4-FFF2-40B4-BE49-F238E27FC236}">
                <a16:creationId xmlns:a16="http://schemas.microsoft.com/office/drawing/2014/main" id="{2B100954-298B-1DFA-597B-B3828530378A}"/>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26608" y="317275"/>
            <a:ext cx="5051700"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0" dirty="0">
                <a:solidFill>
                  <a:schemeClr val="tx2">
                    <a:lumMod val="50000"/>
                  </a:schemeClr>
                </a:solidFill>
              </a:rPr>
              <a:t>Model Evaluation</a:t>
            </a:r>
            <a:endParaRPr sz="3600" b="0" dirty="0">
              <a:solidFill>
                <a:schemeClr val="tx2">
                  <a:lumMod val="50000"/>
                </a:schemeClr>
              </a:solidFill>
            </a:endParaRPr>
          </a:p>
        </p:txBody>
      </p:sp>
      <p:pic>
        <p:nvPicPr>
          <p:cNvPr id="3" name="Picture 2" descr="Chart, timeline, bar chart&#10;&#10;Description automatically generated">
            <a:extLst>
              <a:ext uri="{FF2B5EF4-FFF2-40B4-BE49-F238E27FC236}">
                <a16:creationId xmlns:a16="http://schemas.microsoft.com/office/drawing/2014/main" id="{4A676A2C-4658-32BF-2E2F-D59083F9BE0A}"/>
              </a:ext>
            </a:extLst>
          </p:cNvPr>
          <p:cNvPicPr>
            <a:picLocks noChangeAspect="1"/>
          </p:cNvPicPr>
          <p:nvPr/>
        </p:nvPicPr>
        <p:blipFill rotWithShape="1">
          <a:blip r:embed="rId4"/>
          <a:srcRect l="50000"/>
          <a:stretch/>
        </p:blipFill>
        <p:spPr>
          <a:xfrm>
            <a:off x="4572000" y="1011239"/>
            <a:ext cx="3678496" cy="3283253"/>
          </a:xfrm>
          <a:prstGeom prst="rect">
            <a:avLst/>
          </a:prstGeom>
        </p:spPr>
      </p:pic>
      <p:cxnSp>
        <p:nvCxnSpPr>
          <p:cNvPr id="7" name="Straight Arrow Connector 6">
            <a:extLst>
              <a:ext uri="{FF2B5EF4-FFF2-40B4-BE49-F238E27FC236}">
                <a16:creationId xmlns:a16="http://schemas.microsoft.com/office/drawing/2014/main" id="{72FA5055-6CB7-625B-BD6F-03B22D3F742E}"/>
              </a:ext>
            </a:extLst>
          </p:cNvPr>
          <p:cNvCxnSpPr>
            <a:cxnSpLocks/>
          </p:cNvCxnSpPr>
          <p:nvPr/>
        </p:nvCxnSpPr>
        <p:spPr>
          <a:xfrm>
            <a:off x="1213843" y="3983127"/>
            <a:ext cx="2716807"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25C81891-E5DC-ABC0-67DB-14161CBFFE83}"/>
              </a:ext>
            </a:extLst>
          </p:cNvPr>
          <p:cNvCxnSpPr>
            <a:cxnSpLocks/>
          </p:cNvCxnSpPr>
          <p:nvPr/>
        </p:nvCxnSpPr>
        <p:spPr>
          <a:xfrm flipV="1">
            <a:off x="1213843" y="1226724"/>
            <a:ext cx="0" cy="2756404"/>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14" name="Rectangle 13">
            <a:extLst>
              <a:ext uri="{FF2B5EF4-FFF2-40B4-BE49-F238E27FC236}">
                <a16:creationId xmlns:a16="http://schemas.microsoft.com/office/drawing/2014/main" id="{C9E4986F-465A-2FB2-3A18-CE1E26E74263}"/>
              </a:ext>
            </a:extLst>
          </p:cNvPr>
          <p:cNvSpPr/>
          <p:nvPr/>
        </p:nvSpPr>
        <p:spPr>
          <a:xfrm>
            <a:off x="1479554" y="3454407"/>
            <a:ext cx="188295" cy="5287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EDEBCE7-4F68-4EE8-A8C6-21ED94B54D04}"/>
              </a:ext>
            </a:extLst>
          </p:cNvPr>
          <p:cNvSpPr/>
          <p:nvPr/>
        </p:nvSpPr>
        <p:spPr>
          <a:xfrm>
            <a:off x="1911425" y="2072643"/>
            <a:ext cx="197220" cy="1905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EBD49BF0-85C2-3CE7-8275-8B1BA90B84D9}"/>
              </a:ext>
            </a:extLst>
          </p:cNvPr>
          <p:cNvSpPr/>
          <p:nvPr/>
        </p:nvSpPr>
        <p:spPr>
          <a:xfrm>
            <a:off x="2450695" y="2031772"/>
            <a:ext cx="197219" cy="19460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30FD3EF1-2334-1CDE-EDAB-A8F7D6EAEE80}"/>
              </a:ext>
            </a:extLst>
          </p:cNvPr>
          <p:cNvSpPr/>
          <p:nvPr/>
        </p:nvSpPr>
        <p:spPr>
          <a:xfrm>
            <a:off x="3444975" y="1567083"/>
            <a:ext cx="200312" cy="24133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C5438DE-E9AA-6AF7-07C2-AE4451BCE965}"/>
              </a:ext>
            </a:extLst>
          </p:cNvPr>
          <p:cNvCxnSpPr>
            <a:cxnSpLocks/>
            <a:stCxn id="14" idx="0"/>
            <a:endCxn id="16" idx="0"/>
          </p:cNvCxnSpPr>
          <p:nvPr/>
        </p:nvCxnSpPr>
        <p:spPr>
          <a:xfrm flipV="1">
            <a:off x="1573702" y="2072643"/>
            <a:ext cx="436333" cy="13817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AF69BA-3711-4EE2-422B-7CC6EF5C1C44}"/>
              </a:ext>
            </a:extLst>
          </p:cNvPr>
          <p:cNvCxnSpPr>
            <a:cxnSpLocks/>
            <a:stCxn id="16" idx="0"/>
            <a:endCxn id="18" idx="0"/>
          </p:cNvCxnSpPr>
          <p:nvPr/>
        </p:nvCxnSpPr>
        <p:spPr>
          <a:xfrm flipV="1">
            <a:off x="2010035" y="2031772"/>
            <a:ext cx="539270" cy="408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B6B7A2-7075-7096-F5D6-B5036BDAAFE4}"/>
              </a:ext>
            </a:extLst>
          </p:cNvPr>
          <p:cNvCxnSpPr>
            <a:cxnSpLocks/>
            <a:stCxn id="18" idx="0"/>
            <a:endCxn id="36" idx="0"/>
          </p:cNvCxnSpPr>
          <p:nvPr/>
        </p:nvCxnSpPr>
        <p:spPr>
          <a:xfrm flipV="1">
            <a:off x="2549305" y="1567083"/>
            <a:ext cx="497140" cy="4646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E83A2F-3BB2-FC51-A4E3-5246E6F4BDAA}"/>
              </a:ext>
            </a:extLst>
          </p:cNvPr>
          <p:cNvSpPr txBox="1"/>
          <p:nvPr/>
        </p:nvSpPr>
        <p:spPr>
          <a:xfrm rot="5400000">
            <a:off x="1159164" y="4310443"/>
            <a:ext cx="829073" cy="276999"/>
          </a:xfrm>
          <a:prstGeom prst="rect">
            <a:avLst/>
          </a:prstGeom>
          <a:noFill/>
        </p:spPr>
        <p:txBody>
          <a:bodyPr wrap="none" rtlCol="0">
            <a:spAutoFit/>
          </a:bodyPr>
          <a:lstStyle/>
          <a:p>
            <a:r>
              <a:rPr lang="en-US" sz="1200" dirty="0"/>
              <a:t>By Chance</a:t>
            </a:r>
          </a:p>
        </p:txBody>
      </p:sp>
      <p:sp>
        <p:nvSpPr>
          <p:cNvPr id="32" name="TextBox 31">
            <a:extLst>
              <a:ext uri="{FF2B5EF4-FFF2-40B4-BE49-F238E27FC236}">
                <a16:creationId xmlns:a16="http://schemas.microsoft.com/office/drawing/2014/main" id="{2C55F73A-F4BD-DA45-F9FF-1EB797B8C291}"/>
              </a:ext>
            </a:extLst>
          </p:cNvPr>
          <p:cNvSpPr txBox="1"/>
          <p:nvPr/>
        </p:nvSpPr>
        <p:spPr>
          <a:xfrm rot="5400000">
            <a:off x="1772517" y="4218422"/>
            <a:ext cx="481222" cy="276999"/>
          </a:xfrm>
          <a:prstGeom prst="rect">
            <a:avLst/>
          </a:prstGeom>
          <a:noFill/>
        </p:spPr>
        <p:txBody>
          <a:bodyPr wrap="none" rtlCol="0">
            <a:spAutoFit/>
          </a:bodyPr>
          <a:lstStyle/>
          <a:p>
            <a:r>
              <a:rPr lang="en-US" sz="1200" dirty="0"/>
              <a:t>Logit</a:t>
            </a:r>
          </a:p>
        </p:txBody>
      </p:sp>
      <p:sp>
        <p:nvSpPr>
          <p:cNvPr id="33" name="TextBox 32">
            <a:extLst>
              <a:ext uri="{FF2B5EF4-FFF2-40B4-BE49-F238E27FC236}">
                <a16:creationId xmlns:a16="http://schemas.microsoft.com/office/drawing/2014/main" id="{8274BB5D-465C-118F-1F55-C11B5640634D}"/>
              </a:ext>
            </a:extLst>
          </p:cNvPr>
          <p:cNvSpPr txBox="1"/>
          <p:nvPr/>
        </p:nvSpPr>
        <p:spPr>
          <a:xfrm rot="5400000">
            <a:off x="2088148" y="4325514"/>
            <a:ext cx="938077" cy="276999"/>
          </a:xfrm>
          <a:prstGeom prst="rect">
            <a:avLst/>
          </a:prstGeom>
          <a:noFill/>
        </p:spPr>
        <p:txBody>
          <a:bodyPr wrap="square" rtlCol="0">
            <a:spAutoFit/>
          </a:bodyPr>
          <a:lstStyle/>
          <a:p>
            <a:r>
              <a:rPr lang="en-US" sz="1200" dirty="0"/>
              <a:t>Neural Net</a:t>
            </a:r>
          </a:p>
        </p:txBody>
      </p:sp>
      <p:sp>
        <p:nvSpPr>
          <p:cNvPr id="34" name="TextBox 33">
            <a:extLst>
              <a:ext uri="{FF2B5EF4-FFF2-40B4-BE49-F238E27FC236}">
                <a16:creationId xmlns:a16="http://schemas.microsoft.com/office/drawing/2014/main" id="{B721D916-E379-BC9D-8F78-C6BA46DA5B9C}"/>
              </a:ext>
            </a:extLst>
          </p:cNvPr>
          <p:cNvSpPr txBox="1"/>
          <p:nvPr/>
        </p:nvSpPr>
        <p:spPr>
          <a:xfrm rot="5400000">
            <a:off x="3004621" y="4378273"/>
            <a:ext cx="1077924" cy="276999"/>
          </a:xfrm>
          <a:prstGeom prst="rect">
            <a:avLst/>
          </a:prstGeom>
          <a:noFill/>
        </p:spPr>
        <p:txBody>
          <a:bodyPr wrap="none" rtlCol="0">
            <a:spAutoFit/>
          </a:bodyPr>
          <a:lstStyle/>
          <a:p>
            <a:r>
              <a:rPr lang="en-US" sz="1200" dirty="0"/>
              <a:t>Random Forest</a:t>
            </a:r>
          </a:p>
        </p:txBody>
      </p:sp>
      <p:sp>
        <p:nvSpPr>
          <p:cNvPr id="36" name="Rectangle 35">
            <a:extLst>
              <a:ext uri="{FF2B5EF4-FFF2-40B4-BE49-F238E27FC236}">
                <a16:creationId xmlns:a16="http://schemas.microsoft.com/office/drawing/2014/main" id="{3B101930-08CA-D1C5-7465-6751EFD0D93C}"/>
              </a:ext>
            </a:extLst>
          </p:cNvPr>
          <p:cNvSpPr/>
          <p:nvPr/>
        </p:nvSpPr>
        <p:spPr>
          <a:xfrm>
            <a:off x="2947835" y="1567083"/>
            <a:ext cx="197219" cy="24133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8B50FB2E-007C-8576-E9BC-971A7A03A526}"/>
              </a:ext>
            </a:extLst>
          </p:cNvPr>
          <p:cNvCxnSpPr>
            <a:cxnSpLocks/>
            <a:stCxn id="36" idx="0"/>
            <a:endCxn id="19" idx="0"/>
          </p:cNvCxnSpPr>
          <p:nvPr/>
        </p:nvCxnSpPr>
        <p:spPr>
          <a:xfrm>
            <a:off x="3046445" y="1567083"/>
            <a:ext cx="49868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C68C33C-D252-8E9D-E255-55FB8EAC0B45}"/>
              </a:ext>
            </a:extLst>
          </p:cNvPr>
          <p:cNvSpPr txBox="1"/>
          <p:nvPr/>
        </p:nvSpPr>
        <p:spPr>
          <a:xfrm rot="5400000">
            <a:off x="2549719" y="4356046"/>
            <a:ext cx="983283" cy="276999"/>
          </a:xfrm>
          <a:prstGeom prst="rect">
            <a:avLst/>
          </a:prstGeom>
          <a:noFill/>
        </p:spPr>
        <p:txBody>
          <a:bodyPr wrap="none" rtlCol="0">
            <a:spAutoFit/>
          </a:bodyPr>
          <a:lstStyle/>
          <a:p>
            <a:r>
              <a:rPr lang="en-US" sz="1200" dirty="0"/>
              <a:t>Decision Tree</a:t>
            </a:r>
          </a:p>
        </p:txBody>
      </p:sp>
      <p:sp>
        <p:nvSpPr>
          <p:cNvPr id="61" name="TextBox 60">
            <a:extLst>
              <a:ext uri="{FF2B5EF4-FFF2-40B4-BE49-F238E27FC236}">
                <a16:creationId xmlns:a16="http://schemas.microsoft.com/office/drawing/2014/main" id="{6FC0AF8F-2D10-2446-D98B-1B2567458260}"/>
              </a:ext>
            </a:extLst>
          </p:cNvPr>
          <p:cNvSpPr txBox="1"/>
          <p:nvPr/>
        </p:nvSpPr>
        <p:spPr>
          <a:xfrm>
            <a:off x="912236" y="3839311"/>
            <a:ext cx="269626" cy="276999"/>
          </a:xfrm>
          <a:prstGeom prst="rect">
            <a:avLst/>
          </a:prstGeom>
          <a:noFill/>
        </p:spPr>
        <p:txBody>
          <a:bodyPr wrap="none" rtlCol="0">
            <a:spAutoFit/>
          </a:bodyPr>
          <a:lstStyle/>
          <a:p>
            <a:r>
              <a:rPr lang="en-US" sz="1200" dirty="0"/>
              <a:t>0</a:t>
            </a:r>
          </a:p>
        </p:txBody>
      </p:sp>
      <p:sp>
        <p:nvSpPr>
          <p:cNvPr id="62" name="TextBox 61">
            <a:extLst>
              <a:ext uri="{FF2B5EF4-FFF2-40B4-BE49-F238E27FC236}">
                <a16:creationId xmlns:a16="http://schemas.microsoft.com/office/drawing/2014/main" id="{E9D1A427-5BDE-9E3E-F414-E17663061EA8}"/>
              </a:ext>
            </a:extLst>
          </p:cNvPr>
          <p:cNvSpPr txBox="1"/>
          <p:nvPr/>
        </p:nvSpPr>
        <p:spPr>
          <a:xfrm>
            <a:off x="777878" y="1371433"/>
            <a:ext cx="435966" cy="276999"/>
          </a:xfrm>
          <a:prstGeom prst="rect">
            <a:avLst/>
          </a:prstGeom>
          <a:noFill/>
        </p:spPr>
        <p:txBody>
          <a:bodyPr wrap="square" rtlCol="0">
            <a:spAutoFit/>
          </a:bodyPr>
          <a:lstStyle/>
          <a:p>
            <a:r>
              <a:rPr lang="en-US" sz="1200" dirty="0"/>
              <a:t>100</a:t>
            </a:r>
          </a:p>
        </p:txBody>
      </p:sp>
      <p:cxnSp>
        <p:nvCxnSpPr>
          <p:cNvPr id="64" name="Straight Connector 63">
            <a:extLst>
              <a:ext uri="{FF2B5EF4-FFF2-40B4-BE49-F238E27FC236}">
                <a16:creationId xmlns:a16="http://schemas.microsoft.com/office/drawing/2014/main" id="{95971BD6-7CFD-1AE7-E35A-B4C240F6E6C0}"/>
              </a:ext>
            </a:extLst>
          </p:cNvPr>
          <p:cNvCxnSpPr>
            <a:cxnSpLocks/>
            <a:stCxn id="62" idx="3"/>
          </p:cNvCxnSpPr>
          <p:nvPr/>
        </p:nvCxnSpPr>
        <p:spPr>
          <a:xfrm flipV="1">
            <a:off x="1213844" y="1509932"/>
            <a:ext cx="2769531" cy="1"/>
          </a:xfrm>
          <a:prstGeom prst="line">
            <a:avLst/>
          </a:prstGeom>
          <a:ln w="6350">
            <a:prstDash val="dashDot"/>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29505C04-321E-48FC-AED8-E84A3F5FCA08}"/>
              </a:ext>
            </a:extLst>
          </p:cNvPr>
          <p:cNvSpPr txBox="1"/>
          <p:nvPr/>
        </p:nvSpPr>
        <p:spPr>
          <a:xfrm rot="5400000">
            <a:off x="6928" y="2614434"/>
            <a:ext cx="1380506" cy="276999"/>
          </a:xfrm>
          <a:prstGeom prst="rect">
            <a:avLst/>
          </a:prstGeom>
          <a:noFill/>
        </p:spPr>
        <p:txBody>
          <a:bodyPr wrap="none" rtlCol="0">
            <a:spAutoFit/>
          </a:bodyPr>
          <a:lstStyle/>
          <a:p>
            <a:r>
              <a:rPr lang="en-US" sz="1200" dirty="0"/>
              <a:t>Prediction Accuracy</a:t>
            </a:r>
          </a:p>
        </p:txBody>
      </p:sp>
      <p:cxnSp>
        <p:nvCxnSpPr>
          <p:cNvPr id="76" name="Straight Connector 75">
            <a:extLst>
              <a:ext uri="{FF2B5EF4-FFF2-40B4-BE49-F238E27FC236}">
                <a16:creationId xmlns:a16="http://schemas.microsoft.com/office/drawing/2014/main" id="{3967E59E-F318-7581-615B-42B875C0CF00}"/>
              </a:ext>
            </a:extLst>
          </p:cNvPr>
          <p:cNvCxnSpPr>
            <a:cxnSpLocks/>
          </p:cNvCxnSpPr>
          <p:nvPr/>
        </p:nvCxnSpPr>
        <p:spPr>
          <a:xfrm>
            <a:off x="1213843" y="3449091"/>
            <a:ext cx="2787618" cy="1563"/>
          </a:xfrm>
          <a:prstGeom prst="line">
            <a:avLst/>
          </a:prstGeom>
          <a:ln w="6350">
            <a:prstDash val="dashDot"/>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A4CB7EE-AC17-D153-19EA-0D484D088988}"/>
              </a:ext>
            </a:extLst>
          </p:cNvPr>
          <p:cNvCxnSpPr>
            <a:cxnSpLocks/>
          </p:cNvCxnSpPr>
          <p:nvPr/>
        </p:nvCxnSpPr>
        <p:spPr>
          <a:xfrm>
            <a:off x="1213843" y="2077920"/>
            <a:ext cx="2787618" cy="1563"/>
          </a:xfrm>
          <a:prstGeom prst="line">
            <a:avLst/>
          </a:prstGeom>
          <a:ln w="6350">
            <a:prstDash val="dashDot"/>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13B9D6E4-E361-C5DF-3523-7A2063EF17F3}"/>
              </a:ext>
            </a:extLst>
          </p:cNvPr>
          <p:cNvSpPr txBox="1"/>
          <p:nvPr/>
        </p:nvSpPr>
        <p:spPr>
          <a:xfrm>
            <a:off x="777878" y="1926560"/>
            <a:ext cx="435966" cy="276999"/>
          </a:xfrm>
          <a:prstGeom prst="rect">
            <a:avLst/>
          </a:prstGeom>
          <a:noFill/>
        </p:spPr>
        <p:txBody>
          <a:bodyPr wrap="square" rtlCol="0">
            <a:spAutoFit/>
          </a:bodyPr>
          <a:lstStyle/>
          <a:p>
            <a:pPr algn="ctr"/>
            <a:r>
              <a:rPr lang="en-US" sz="1200" dirty="0"/>
              <a:t>78</a:t>
            </a:r>
          </a:p>
        </p:txBody>
      </p:sp>
      <p:sp>
        <p:nvSpPr>
          <p:cNvPr id="80" name="TextBox 79">
            <a:extLst>
              <a:ext uri="{FF2B5EF4-FFF2-40B4-BE49-F238E27FC236}">
                <a16:creationId xmlns:a16="http://schemas.microsoft.com/office/drawing/2014/main" id="{68096A71-38AC-2CCB-3B92-E8486634DBC8}"/>
              </a:ext>
            </a:extLst>
          </p:cNvPr>
          <p:cNvSpPr txBox="1"/>
          <p:nvPr/>
        </p:nvSpPr>
        <p:spPr>
          <a:xfrm>
            <a:off x="785180" y="3284184"/>
            <a:ext cx="435966" cy="276999"/>
          </a:xfrm>
          <a:prstGeom prst="rect">
            <a:avLst/>
          </a:prstGeom>
          <a:noFill/>
        </p:spPr>
        <p:txBody>
          <a:bodyPr wrap="square" rtlCol="0">
            <a:spAutoFit/>
          </a:bodyPr>
          <a:lstStyle/>
          <a:p>
            <a:pPr algn="ctr"/>
            <a:r>
              <a:rPr lang="en-US" sz="1200" dirty="0"/>
              <a:t>14</a:t>
            </a:r>
          </a:p>
        </p:txBody>
      </p:sp>
      <p:sp>
        <p:nvSpPr>
          <p:cNvPr id="84" name="Slide Number Placeholder 83">
            <a:extLst>
              <a:ext uri="{FF2B5EF4-FFF2-40B4-BE49-F238E27FC236}">
                <a16:creationId xmlns:a16="http://schemas.microsoft.com/office/drawing/2014/main" id="{24BFE0B5-386D-9086-D822-A29746C851BF}"/>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11</a:t>
            </a:fld>
            <a:endParaRPr lang="en-GB"/>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321682" y="2276097"/>
            <a:ext cx="6366900" cy="186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4000" dirty="0"/>
              <a:t>Business Insights And Recommendation</a:t>
            </a:r>
            <a:endParaRPr sz="4000" dirty="0"/>
          </a:p>
        </p:txBody>
      </p:sp>
      <p:sp>
        <p:nvSpPr>
          <p:cNvPr id="5" name="Slide Number Placeholder 4">
            <a:extLst>
              <a:ext uri="{FF2B5EF4-FFF2-40B4-BE49-F238E27FC236}">
                <a16:creationId xmlns:a16="http://schemas.microsoft.com/office/drawing/2014/main" id="{BD241D2E-D3B2-3F69-18F0-D707E3544976}"/>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26608" y="317275"/>
            <a:ext cx="5051700"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GB" sz="3600" b="0" dirty="0">
                <a:solidFill>
                  <a:schemeClr val="tx2">
                    <a:lumMod val="50000"/>
                  </a:schemeClr>
                </a:solidFill>
              </a:rPr>
            </a:br>
            <a:r>
              <a:rPr lang="en-GB" sz="3600" b="0" dirty="0">
                <a:solidFill>
                  <a:schemeClr val="tx2">
                    <a:lumMod val="50000"/>
                  </a:schemeClr>
                </a:solidFill>
              </a:rPr>
              <a:t>Feature Importance</a:t>
            </a:r>
            <a:endParaRPr sz="3600" b="0" dirty="0">
              <a:solidFill>
                <a:schemeClr val="tx2">
                  <a:lumMod val="50000"/>
                </a:schemeClr>
              </a:solidFill>
            </a:endParaRPr>
          </a:p>
        </p:txBody>
      </p:sp>
      <p:pic>
        <p:nvPicPr>
          <p:cNvPr id="3" name="Picture 2" descr="Chart, timeline, bar chart&#10;&#10;Description automatically generated">
            <a:extLst>
              <a:ext uri="{FF2B5EF4-FFF2-40B4-BE49-F238E27FC236}">
                <a16:creationId xmlns:a16="http://schemas.microsoft.com/office/drawing/2014/main" id="{4A676A2C-4658-32BF-2E2F-D59083F9BE0A}"/>
              </a:ext>
            </a:extLst>
          </p:cNvPr>
          <p:cNvPicPr>
            <a:picLocks noChangeAspect="1"/>
          </p:cNvPicPr>
          <p:nvPr/>
        </p:nvPicPr>
        <p:blipFill rotWithShape="1">
          <a:blip r:embed="rId4">
            <a:alphaModFix/>
          </a:blip>
          <a:srcRect t="12265" r="50000" b="44928"/>
          <a:stretch/>
        </p:blipFill>
        <p:spPr>
          <a:xfrm>
            <a:off x="1320343" y="1329368"/>
            <a:ext cx="6503313" cy="2484763"/>
          </a:xfrm>
          <a:prstGeom prst="rect">
            <a:avLst/>
          </a:prstGeom>
          <a:ln>
            <a:noFill/>
          </a:ln>
          <a:effectLst>
            <a:softEdge rad="112500"/>
          </a:effectLst>
        </p:spPr>
      </p:pic>
      <p:sp>
        <p:nvSpPr>
          <p:cNvPr id="6" name="Slide Number Placeholder 5">
            <a:extLst>
              <a:ext uri="{FF2B5EF4-FFF2-40B4-BE49-F238E27FC236}">
                <a16:creationId xmlns:a16="http://schemas.microsoft.com/office/drawing/2014/main" id="{C06C90E9-0344-7C3F-9357-C0C468AE2BDA}"/>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23834592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26608" y="317275"/>
            <a:ext cx="5051700"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0" dirty="0">
                <a:solidFill>
                  <a:schemeClr val="tx2">
                    <a:lumMod val="50000"/>
                  </a:schemeClr>
                </a:solidFill>
              </a:rPr>
              <a:t>Recommendations</a:t>
            </a:r>
          </a:p>
        </p:txBody>
      </p:sp>
      <p:sp>
        <p:nvSpPr>
          <p:cNvPr id="2" name="Google Shape;72;p15">
            <a:extLst>
              <a:ext uri="{FF2B5EF4-FFF2-40B4-BE49-F238E27FC236}">
                <a16:creationId xmlns:a16="http://schemas.microsoft.com/office/drawing/2014/main" id="{B5431CFF-6CE2-B2B5-CACA-4BD863E1FA6B}"/>
              </a:ext>
            </a:extLst>
          </p:cNvPr>
          <p:cNvSpPr txBox="1">
            <a:spLocks noGrp="1"/>
          </p:cNvSpPr>
          <p:nvPr>
            <p:ph type="body" idx="1"/>
          </p:nvPr>
        </p:nvSpPr>
        <p:spPr>
          <a:xfrm>
            <a:off x="904875" y="1285245"/>
            <a:ext cx="7388225" cy="3219448"/>
          </a:xfrm>
          <a:prstGeom prst="rect">
            <a:avLst/>
          </a:prstGeom>
        </p:spPr>
        <p:txBody>
          <a:bodyPr spcFirstLastPara="1" vert="horz" lIns="91440" tIns="45720" rIns="91440" bIns="45720" rtlCol="0" anchor="t" anchorCtr="0">
            <a:normAutofit/>
          </a:bodyPr>
          <a:lstStyle/>
          <a:p>
            <a:pPr marL="285750" lvl="0" indent="-285750" algn="l" defTabSz="914400">
              <a:spcBef>
                <a:spcPts val="0"/>
              </a:spcBef>
              <a:spcAft>
                <a:spcPts val="1200"/>
              </a:spcAft>
              <a:buSzPct val="125000"/>
              <a:buFont typeface="Wingdings" panose="05000000000000000000" pitchFamily="2" charset="2"/>
              <a:buChar char="Ø"/>
            </a:pPr>
            <a:r>
              <a:rPr lang="en-US" sz="2000" dirty="0">
                <a:solidFill>
                  <a:schemeClr val="tx2">
                    <a:lumMod val="50000"/>
                  </a:schemeClr>
                </a:solidFill>
              </a:rPr>
              <a:t>Additional analysis can be used to improve customer targeting:</a:t>
            </a:r>
          </a:p>
          <a:p>
            <a:pPr marL="742950" lvl="1" indent="-285750" algn="l" defTabSz="914400">
              <a:spcAft>
                <a:spcPts val="1200"/>
              </a:spcAft>
              <a:buSzPct val="125000"/>
              <a:buFont typeface="Wingdings" panose="05000000000000000000" pitchFamily="2" charset="2"/>
              <a:buChar char="Ø"/>
            </a:pPr>
            <a:r>
              <a:rPr lang="en-US" dirty="0">
                <a:solidFill>
                  <a:schemeClr val="tx2"/>
                </a:solidFill>
              </a:rPr>
              <a:t>Incorporate the results with customer segmentation analysis;</a:t>
            </a:r>
          </a:p>
          <a:p>
            <a:pPr marL="742950" lvl="1" indent="-285750" algn="l" defTabSz="914400">
              <a:spcAft>
                <a:spcPts val="1200"/>
              </a:spcAft>
              <a:buSzPct val="125000"/>
              <a:buFont typeface="Wingdings" panose="05000000000000000000" pitchFamily="2" charset="2"/>
              <a:buChar char="Ø"/>
            </a:pPr>
            <a:r>
              <a:rPr lang="en-US" dirty="0">
                <a:solidFill>
                  <a:schemeClr val="tx2"/>
                </a:solidFill>
              </a:rPr>
              <a:t>Visualize unstandardized decision tree to develop specific decision rules;</a:t>
            </a:r>
          </a:p>
          <a:p>
            <a:pPr marL="742950" lvl="1" indent="-285750" algn="l" defTabSz="914400">
              <a:spcAft>
                <a:spcPts val="1200"/>
              </a:spcAft>
              <a:buSzPct val="125000"/>
              <a:buFont typeface="Wingdings" panose="05000000000000000000" pitchFamily="2" charset="2"/>
              <a:buChar char="Ø"/>
            </a:pPr>
            <a:r>
              <a:rPr lang="en-US" dirty="0">
                <a:solidFill>
                  <a:schemeClr val="tx2"/>
                </a:solidFill>
              </a:rPr>
              <a:t>Join with new data sources:</a:t>
            </a:r>
          </a:p>
          <a:p>
            <a:pPr marL="1200150" lvl="2" indent="-285750" algn="l" defTabSz="914400">
              <a:spcAft>
                <a:spcPts val="1200"/>
              </a:spcAft>
              <a:buSzPct val="125000"/>
              <a:buFont typeface="Wingdings" panose="05000000000000000000" pitchFamily="2" charset="2"/>
              <a:buChar char="Ø"/>
            </a:pPr>
            <a:r>
              <a:rPr lang="en-US" dirty="0">
                <a:solidFill>
                  <a:schemeClr val="tx2"/>
                </a:solidFill>
              </a:rPr>
              <a:t>Explain broader variance in selected features</a:t>
            </a:r>
          </a:p>
          <a:p>
            <a:pPr marL="1200150" lvl="2" indent="-285750" algn="l" defTabSz="914400">
              <a:spcAft>
                <a:spcPts val="1200"/>
              </a:spcAft>
              <a:buSzPct val="125000"/>
              <a:buFont typeface="Wingdings" panose="05000000000000000000" pitchFamily="2" charset="2"/>
              <a:buChar char="Ø"/>
            </a:pPr>
            <a:r>
              <a:rPr lang="en-US" dirty="0">
                <a:solidFill>
                  <a:schemeClr val="tx2"/>
                </a:solidFill>
              </a:rPr>
              <a:t>Expand the cross-selling basket</a:t>
            </a:r>
          </a:p>
          <a:p>
            <a:pPr marL="742950" lvl="1" indent="-285750" algn="l" defTabSz="914400">
              <a:spcAft>
                <a:spcPts val="1200"/>
              </a:spcAft>
              <a:buSzPct val="125000"/>
              <a:buFont typeface="Wingdings" panose="05000000000000000000" pitchFamily="2" charset="2"/>
              <a:buChar char="Ø"/>
            </a:pPr>
            <a:endParaRPr lang="en-US" sz="1600" dirty="0">
              <a:solidFill>
                <a:schemeClr val="tx2">
                  <a:lumMod val="50000"/>
                </a:schemeClr>
              </a:solidFill>
            </a:endParaRPr>
          </a:p>
        </p:txBody>
      </p:sp>
      <p:sp>
        <p:nvSpPr>
          <p:cNvPr id="7" name="Slide Number Placeholder 6">
            <a:extLst>
              <a:ext uri="{FF2B5EF4-FFF2-40B4-BE49-F238E27FC236}">
                <a16:creationId xmlns:a16="http://schemas.microsoft.com/office/drawing/2014/main" id="{5B3AAD38-AD73-669D-35E3-4FFE62568391}"/>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269678272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7" name="Google Shape;173;p32">
            <a:extLst>
              <a:ext uri="{FF2B5EF4-FFF2-40B4-BE49-F238E27FC236}">
                <a16:creationId xmlns:a16="http://schemas.microsoft.com/office/drawing/2014/main" id="{0188EF7E-E4E5-3EC7-C105-BC4A972D08B6}"/>
              </a:ext>
            </a:extLst>
          </p:cNvPr>
          <p:cNvSpPr txBox="1">
            <a:spLocks/>
          </p:cNvSpPr>
          <p:nvPr/>
        </p:nvSpPr>
        <p:spPr>
          <a:xfrm>
            <a:off x="1099179" y="251450"/>
            <a:ext cx="6346650" cy="695400"/>
          </a:xfrm>
          <a:prstGeom prst="rect">
            <a:avLst/>
          </a:prstGeom>
        </p:spPr>
        <p:txBody>
          <a:bodyPr spcFirstLastPara="1" vert="horz" wrap="square" lIns="91425" tIns="91425" rIns="91425" bIns="91425" rtlCol="0" anchor="b" anchorCtr="0">
            <a:normAutofit fontScale="92500" lnSpcReduction="10000"/>
          </a:bodyPr>
          <a:lstStyle>
            <a:lvl1pPr lvl="0" algn="ctr" defTabSz="685800" rtl="0" eaLnBrk="1" latinLnBrk="0" hangingPunct="1">
              <a:lnSpc>
                <a:spcPct val="90000"/>
              </a:lnSpc>
              <a:spcBef>
                <a:spcPts val="0"/>
              </a:spcBef>
              <a:spcAft>
                <a:spcPts val="0"/>
              </a:spcAft>
              <a:buSzPts val="14000"/>
              <a:buNone/>
              <a:defRPr sz="14000" b="1" kern="1200" cap="all" baseline="0">
                <a:solidFill>
                  <a:schemeClr val="tx1"/>
                </a:solidFill>
                <a:latin typeface="+mj-lt"/>
                <a:ea typeface="+mj-ea"/>
                <a:cs typeface="+mj-cs"/>
              </a:defRPr>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pPr algn="l">
              <a:lnSpc>
                <a:spcPct val="110000"/>
              </a:lnSpc>
            </a:pPr>
            <a:r>
              <a:rPr lang="en-GB" sz="3600" b="0" dirty="0">
                <a:solidFill>
                  <a:schemeClr val="tx2">
                    <a:lumMod val="50000"/>
                  </a:schemeClr>
                </a:solidFill>
              </a:rPr>
              <a:t>Decision Tree Visualization</a:t>
            </a:r>
          </a:p>
        </p:txBody>
      </p:sp>
      <p:pic>
        <p:nvPicPr>
          <p:cNvPr id="8" name="Picture 7">
            <a:extLst>
              <a:ext uri="{FF2B5EF4-FFF2-40B4-BE49-F238E27FC236}">
                <a16:creationId xmlns:a16="http://schemas.microsoft.com/office/drawing/2014/main" id="{2FEEB179-100A-95A3-0C83-D443DA0E5BBC}"/>
              </a:ext>
            </a:extLst>
          </p:cNvPr>
          <p:cNvPicPr>
            <a:picLocks noChangeAspect="1"/>
          </p:cNvPicPr>
          <p:nvPr/>
        </p:nvPicPr>
        <p:blipFill>
          <a:blip r:embed="rId4"/>
          <a:stretch>
            <a:fillRect/>
          </a:stretch>
        </p:blipFill>
        <p:spPr>
          <a:xfrm>
            <a:off x="618067" y="1989667"/>
            <a:ext cx="8041119" cy="1844845"/>
          </a:xfrm>
          <a:prstGeom prst="rect">
            <a:avLst/>
          </a:prstGeom>
        </p:spPr>
      </p:pic>
      <p:sp>
        <p:nvSpPr>
          <p:cNvPr id="9" name="Rectangle 8">
            <a:extLst>
              <a:ext uri="{FF2B5EF4-FFF2-40B4-BE49-F238E27FC236}">
                <a16:creationId xmlns:a16="http://schemas.microsoft.com/office/drawing/2014/main" id="{BEBFA30F-010F-4CCD-5688-B9F48A9F9513}"/>
              </a:ext>
            </a:extLst>
          </p:cNvPr>
          <p:cNvSpPr/>
          <p:nvPr/>
        </p:nvSpPr>
        <p:spPr>
          <a:xfrm>
            <a:off x="4885268" y="1989667"/>
            <a:ext cx="204491" cy="24976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4B21BF4C-5996-EFDC-7FBD-D6852D507421}"/>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355149414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ctrTitle"/>
          </p:nvPr>
        </p:nvSpPr>
        <p:spPr>
          <a:xfrm>
            <a:off x="2927980" y="2018777"/>
            <a:ext cx="4255500" cy="808947"/>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Any Questions?</a:t>
            </a:r>
            <a:endParaRPr dirty="0"/>
          </a:p>
        </p:txBody>
      </p:sp>
      <p:sp>
        <p:nvSpPr>
          <p:cNvPr id="174" name="Google Shape;174;p32"/>
          <p:cNvSpPr txBox="1">
            <a:spLocks noGrp="1"/>
          </p:cNvSpPr>
          <p:nvPr>
            <p:ph type="subTitle" idx="1"/>
          </p:nvPr>
        </p:nvSpPr>
        <p:spPr>
          <a:xfrm>
            <a:off x="3897362" y="3091143"/>
            <a:ext cx="1349275" cy="57414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Thank you!</a:t>
            </a:r>
            <a:endParaRPr dirty="0"/>
          </a:p>
        </p:txBody>
      </p:sp>
      <p:sp>
        <p:nvSpPr>
          <p:cNvPr id="4" name="Slide Number Placeholder 3">
            <a:extLst>
              <a:ext uri="{FF2B5EF4-FFF2-40B4-BE49-F238E27FC236}">
                <a16:creationId xmlns:a16="http://schemas.microsoft.com/office/drawing/2014/main" id="{32D37392-FA15-5C51-051B-5A9D2B66D0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p:nvSpPr>
          <p:cNvPr id="173" name="Google Shape;173;p32"/>
          <p:cNvSpPr txBox="1">
            <a:spLocks noGrp="1"/>
          </p:cNvSpPr>
          <p:nvPr>
            <p:ph type="ctrTitle"/>
          </p:nvPr>
        </p:nvSpPr>
        <p:spPr>
          <a:xfrm>
            <a:off x="1732021" y="256456"/>
            <a:ext cx="4694581" cy="695400"/>
          </a:xfrm>
          <a:prstGeom prst="rect">
            <a:avLst/>
          </a:prstGeom>
        </p:spPr>
        <p:txBody>
          <a:bodyPr spcFirstLastPara="1" wrap="square" lIns="91425" tIns="91425" rIns="91425" bIns="91425" anchor="b" anchorCtr="0">
            <a:normAutofit/>
          </a:bodyPr>
          <a:lstStyle/>
          <a:p>
            <a:pPr>
              <a:spcBef>
                <a:spcPts val="0"/>
              </a:spcBef>
              <a:buSzPts val="14000"/>
            </a:pPr>
            <a:r>
              <a:rPr lang="en-GB" dirty="0">
                <a:solidFill>
                  <a:schemeClr val="tx2">
                    <a:lumMod val="50000"/>
                  </a:schemeClr>
                </a:solidFill>
              </a:rPr>
              <a:t>References</a:t>
            </a:r>
            <a:endParaRPr dirty="0">
              <a:solidFill>
                <a:schemeClr val="tx2">
                  <a:lumMod val="50000"/>
                </a:schemeClr>
              </a:solidFill>
            </a:endParaRPr>
          </a:p>
        </p:txBody>
      </p:sp>
      <p:sp>
        <p:nvSpPr>
          <p:cNvPr id="174" name="Google Shape;174;p32"/>
          <p:cNvSpPr txBox="1">
            <a:spLocks noGrp="1"/>
          </p:cNvSpPr>
          <p:nvPr>
            <p:ph type="subTitle" idx="1"/>
          </p:nvPr>
        </p:nvSpPr>
        <p:spPr>
          <a:xfrm>
            <a:off x="1732021" y="1008769"/>
            <a:ext cx="6855387" cy="3878275"/>
          </a:xfrm>
          <a:prstGeom prst="rect">
            <a:avLst/>
          </a:prstGeom>
        </p:spPr>
        <p:txBody>
          <a:bodyPr spcFirstLastPara="1" wrap="square" lIns="91425" tIns="91425" rIns="91425" bIns="91425" anchor="t" anchorCtr="0">
            <a:normAutofit/>
          </a:bodyPr>
          <a:lstStyle/>
          <a:p>
            <a:pPr marL="342900" indent="-342900">
              <a:spcBef>
                <a:spcPts val="0"/>
              </a:spcBef>
              <a:buFont typeface="+mj-lt"/>
              <a:buAutoNum type="arabicPeriod"/>
            </a:pPr>
            <a:r>
              <a:rPr lang="en-US" dirty="0"/>
              <a:t>Kamakura, W. A., Wedel, M., De Rosa, F., &amp; </a:t>
            </a:r>
            <a:r>
              <a:rPr lang="en-US" dirty="0" err="1"/>
              <a:t>Mazzon</a:t>
            </a:r>
            <a:r>
              <a:rPr lang="en-US" dirty="0"/>
              <a:t>, J. A. (2003). Cross-selling through database marketing: A mixed data factor analyzer for data augmentation and prediction. International Journal of Research in marketing, 20(1), 45-65.</a:t>
            </a:r>
          </a:p>
          <a:p>
            <a:pPr marL="342900" lvl="0" indent="-342900" algn="l" rtl="0">
              <a:spcBef>
                <a:spcPts val="0"/>
              </a:spcBef>
              <a:spcAft>
                <a:spcPts val="0"/>
              </a:spcAft>
              <a:buFont typeface="+mj-lt"/>
              <a:buAutoNum type="arabicPeriod"/>
            </a:pPr>
            <a:r>
              <a:rPr lang="en-US" dirty="0" err="1"/>
              <a:t>Thuring</a:t>
            </a:r>
            <a:r>
              <a:rPr lang="en-US" dirty="0"/>
              <a:t>, F. (2012). A credibility method for profitable cross-selling of insurance products. Annals of Actuarial Science, 6(1), 65-75.</a:t>
            </a:r>
          </a:p>
          <a:p>
            <a:pPr marL="342900" lvl="0" indent="-342900" algn="l" rtl="0">
              <a:spcBef>
                <a:spcPts val="0"/>
              </a:spcBef>
              <a:spcAft>
                <a:spcPts val="0"/>
              </a:spcAft>
              <a:buFont typeface="+mj-lt"/>
              <a:buAutoNum type="arabicPeriod"/>
            </a:pPr>
            <a:r>
              <a:rPr lang="en-US" dirty="0"/>
              <a:t>https://www.mckinsey.com/industries/financial-services/our-insights/unlocking-the-potential-of-deeper-customer-agent-insurer-relationships</a:t>
            </a:r>
          </a:p>
        </p:txBody>
      </p:sp>
      <p:sp>
        <p:nvSpPr>
          <p:cNvPr id="4" name="Slide Number Placeholder 3">
            <a:extLst>
              <a:ext uri="{FF2B5EF4-FFF2-40B4-BE49-F238E27FC236}">
                <a16:creationId xmlns:a16="http://schemas.microsoft.com/office/drawing/2014/main" id="{33960B63-4A13-BBCC-4AE2-15A1EF798B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extLst>
      <p:ext uri="{BB962C8B-B14F-4D97-AF65-F5344CB8AC3E}">
        <p14:creationId xmlns:p14="http://schemas.microsoft.com/office/powerpoint/2010/main" val="36456956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5686184" y="2276097"/>
            <a:ext cx="4002397" cy="186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4000" dirty="0"/>
              <a:t>Appendix</a:t>
            </a:r>
            <a:endParaRPr sz="4000" dirty="0"/>
          </a:p>
        </p:txBody>
      </p:sp>
      <p:sp>
        <p:nvSpPr>
          <p:cNvPr id="5" name="Slide Number Placeholder 4">
            <a:extLst>
              <a:ext uri="{FF2B5EF4-FFF2-40B4-BE49-F238E27FC236}">
                <a16:creationId xmlns:a16="http://schemas.microsoft.com/office/drawing/2014/main" id="{324E080B-7C46-F268-3CE1-4BCC8882A5DE}"/>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354233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26608" y="317275"/>
            <a:ext cx="5051700"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0" dirty="0">
                <a:solidFill>
                  <a:schemeClr val="tx2">
                    <a:lumMod val="50000"/>
                  </a:schemeClr>
                </a:solidFill>
              </a:rPr>
              <a:t>Links to Dashboards</a:t>
            </a:r>
          </a:p>
        </p:txBody>
      </p:sp>
      <p:sp>
        <p:nvSpPr>
          <p:cNvPr id="6" name="TextBox 5">
            <a:extLst>
              <a:ext uri="{FF2B5EF4-FFF2-40B4-BE49-F238E27FC236}">
                <a16:creationId xmlns:a16="http://schemas.microsoft.com/office/drawing/2014/main" id="{A64D5189-E99F-331B-D425-BA10417220D0}"/>
              </a:ext>
            </a:extLst>
          </p:cNvPr>
          <p:cNvSpPr txBox="1"/>
          <p:nvPr/>
        </p:nvSpPr>
        <p:spPr>
          <a:xfrm>
            <a:off x="719354" y="1829340"/>
            <a:ext cx="2598212" cy="323165"/>
          </a:xfrm>
          <a:prstGeom prst="rect">
            <a:avLst/>
          </a:prstGeom>
          <a:noFill/>
        </p:spPr>
        <p:txBody>
          <a:bodyPr wrap="none" rtlCol="0">
            <a:spAutoFit/>
          </a:bodyPr>
          <a:lstStyle/>
          <a:p>
            <a:r>
              <a:rPr lang="en-US" sz="1500" cap="all" dirty="0">
                <a:solidFill>
                  <a:schemeClr val="tx2"/>
                </a:solidFill>
                <a:hlinkClick r:id="rId4">
                  <a:extLst>
                    <a:ext uri="{A12FA001-AC4F-418D-AE19-62706E023703}">
                      <ahyp:hlinkClr xmlns:ahyp="http://schemas.microsoft.com/office/drawing/2018/hyperlinkcolor" val="tx"/>
                    </a:ext>
                  </a:extLst>
                </a:hlinkClick>
              </a:rPr>
              <a:t>Exploratory Data Analysis</a:t>
            </a:r>
            <a:endParaRPr lang="en-US" sz="1500" cap="all" dirty="0">
              <a:solidFill>
                <a:schemeClr val="tx2"/>
              </a:solidFill>
            </a:endParaRPr>
          </a:p>
        </p:txBody>
      </p:sp>
      <p:sp>
        <p:nvSpPr>
          <p:cNvPr id="7" name="TextBox 6">
            <a:extLst>
              <a:ext uri="{FF2B5EF4-FFF2-40B4-BE49-F238E27FC236}">
                <a16:creationId xmlns:a16="http://schemas.microsoft.com/office/drawing/2014/main" id="{4BFFCB40-D60F-3FF9-62ED-E329AB08C934}"/>
              </a:ext>
            </a:extLst>
          </p:cNvPr>
          <p:cNvSpPr txBox="1"/>
          <p:nvPr/>
        </p:nvSpPr>
        <p:spPr>
          <a:xfrm>
            <a:off x="779627" y="3806872"/>
            <a:ext cx="2477666" cy="323165"/>
          </a:xfrm>
          <a:prstGeom prst="rect">
            <a:avLst/>
          </a:prstGeom>
          <a:noFill/>
        </p:spPr>
        <p:txBody>
          <a:bodyPr wrap="none" rtlCol="0">
            <a:spAutoFit/>
          </a:bodyPr>
          <a:lstStyle/>
          <a:p>
            <a:r>
              <a:rPr lang="en-US" sz="1500" cap="all" dirty="0">
                <a:solidFill>
                  <a:schemeClr val="tx2"/>
                </a:solidFill>
              </a:rPr>
              <a:t>Predictive Models Results</a:t>
            </a:r>
          </a:p>
        </p:txBody>
      </p:sp>
      <p:pic>
        <p:nvPicPr>
          <p:cNvPr id="9" name="Picture 8" descr="Chart, timeline, bar chart&#10;&#10;Description automatically generated">
            <a:extLst>
              <a:ext uri="{FF2B5EF4-FFF2-40B4-BE49-F238E27FC236}">
                <a16:creationId xmlns:a16="http://schemas.microsoft.com/office/drawing/2014/main" id="{2FBF81E1-986E-1490-B983-DB8DE577F069}"/>
              </a:ext>
            </a:extLst>
          </p:cNvPr>
          <p:cNvPicPr>
            <a:picLocks noChangeAspect="1"/>
          </p:cNvPicPr>
          <p:nvPr/>
        </p:nvPicPr>
        <p:blipFill>
          <a:blip r:embed="rId5"/>
          <a:stretch>
            <a:fillRect/>
          </a:stretch>
        </p:blipFill>
        <p:spPr>
          <a:xfrm>
            <a:off x="3926511" y="3070571"/>
            <a:ext cx="4023892" cy="1795769"/>
          </a:xfrm>
          <a:prstGeom prst="rect">
            <a:avLst/>
          </a:prstGeom>
        </p:spPr>
      </p:pic>
      <p:pic>
        <p:nvPicPr>
          <p:cNvPr id="11" name="Picture 10" descr="Chart, histogram&#10;&#10;Description automatically generated">
            <a:extLst>
              <a:ext uri="{FF2B5EF4-FFF2-40B4-BE49-F238E27FC236}">
                <a16:creationId xmlns:a16="http://schemas.microsoft.com/office/drawing/2014/main" id="{1BB9E695-5591-2E17-3DC7-8D4E52D4BA5A}"/>
              </a:ext>
            </a:extLst>
          </p:cNvPr>
          <p:cNvPicPr>
            <a:picLocks noChangeAspect="1"/>
          </p:cNvPicPr>
          <p:nvPr/>
        </p:nvPicPr>
        <p:blipFill>
          <a:blip r:embed="rId6"/>
          <a:stretch>
            <a:fillRect/>
          </a:stretch>
        </p:blipFill>
        <p:spPr>
          <a:xfrm>
            <a:off x="3926511" y="1000100"/>
            <a:ext cx="4023892" cy="1795769"/>
          </a:xfrm>
          <a:prstGeom prst="rect">
            <a:avLst/>
          </a:prstGeom>
        </p:spPr>
      </p:pic>
      <p:sp>
        <p:nvSpPr>
          <p:cNvPr id="15" name="Slide Number Placeholder 14">
            <a:extLst>
              <a:ext uri="{FF2B5EF4-FFF2-40B4-BE49-F238E27FC236}">
                <a16:creationId xmlns:a16="http://schemas.microsoft.com/office/drawing/2014/main" id="{5F417C89-3A1E-7EE2-6988-6A8AD0F8B891}"/>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35234601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pic>
        <p:nvPicPr>
          <p:cNvPr id="7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4" name="Group 7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5143500"/>
            <a:chOff x="-14288" y="0"/>
            <a:chExt cx="12053888" cy="6858001"/>
          </a:xfrm>
        </p:grpSpPr>
        <p:grpSp>
          <p:nvGrpSpPr>
            <p:cNvPr id="75" name="Group 7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76" name="Group 7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115" name="Rectangle 11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 y="-8538"/>
            <a:ext cx="915604" cy="5143499"/>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4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892" y="-1"/>
            <a:ext cx="3046144" cy="5143500"/>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48" name="Rectangle 14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9"/>
            <a:ext cx="3041715" cy="51435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 y="-7498"/>
            <a:ext cx="915604" cy="5143499"/>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79"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892" y="-9928"/>
            <a:ext cx="3047039" cy="51435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65" name="Google Shape;65;p14"/>
          <p:cNvSpPr txBox="1">
            <a:spLocks noGrp="1"/>
          </p:cNvSpPr>
          <p:nvPr>
            <p:ph type="title"/>
          </p:nvPr>
        </p:nvSpPr>
        <p:spPr>
          <a:xfrm>
            <a:off x="639997" y="851010"/>
            <a:ext cx="2057483" cy="3191269"/>
          </a:xfrm>
        </p:spPr>
        <p:txBody>
          <a:bodyPr vert="horz" lIns="91440" tIns="45720" rIns="91440" bIns="45720" rtlCol="0" anchor="ctr">
            <a:normAutofit/>
          </a:bodyPr>
          <a:lstStyle/>
          <a:p>
            <a:pPr lvl="0" defTabSz="914400">
              <a:spcBef>
                <a:spcPct val="0"/>
              </a:spcBef>
            </a:pPr>
            <a:r>
              <a:rPr lang="en-US" sz="3300" dirty="0">
                <a:solidFill>
                  <a:srgbClr val="FFFFFF"/>
                </a:solidFill>
              </a:rPr>
              <a:t>Agenda</a:t>
            </a:r>
          </a:p>
        </p:txBody>
      </p:sp>
      <p:graphicFrame>
        <p:nvGraphicFramePr>
          <p:cNvPr id="68" name="Google Shape;66;p14">
            <a:extLst>
              <a:ext uri="{FF2B5EF4-FFF2-40B4-BE49-F238E27FC236}">
                <a16:creationId xmlns:a16="http://schemas.microsoft.com/office/drawing/2014/main" id="{67146B9D-4B28-3FDF-A1A3-B9BA42C61D75}"/>
              </a:ext>
            </a:extLst>
          </p:cNvPr>
          <p:cNvGraphicFramePr/>
          <p:nvPr>
            <p:extLst>
              <p:ext uri="{D42A27DB-BD31-4B8C-83A1-F6EECF244321}">
                <p14:modId xmlns:p14="http://schemas.microsoft.com/office/powerpoint/2010/main" val="306377428"/>
              </p:ext>
            </p:extLst>
          </p:nvPr>
        </p:nvGraphicFramePr>
        <p:xfrm>
          <a:off x="3496641" y="851011"/>
          <a:ext cx="5019561" cy="33126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126608" y="317275"/>
            <a:ext cx="6150172" cy="5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0" dirty="0">
                <a:solidFill>
                  <a:schemeClr val="tx2">
                    <a:lumMod val="50000"/>
                  </a:schemeClr>
                </a:solidFill>
              </a:rPr>
              <a:t>Model Comparison Table</a:t>
            </a:r>
          </a:p>
        </p:txBody>
      </p:sp>
      <p:pic>
        <p:nvPicPr>
          <p:cNvPr id="5" name="Picture 4">
            <a:extLst>
              <a:ext uri="{FF2B5EF4-FFF2-40B4-BE49-F238E27FC236}">
                <a16:creationId xmlns:a16="http://schemas.microsoft.com/office/drawing/2014/main" id="{DA644DE8-B2A0-2AE8-ECCE-851D815A9C2B}"/>
              </a:ext>
            </a:extLst>
          </p:cNvPr>
          <p:cNvPicPr>
            <a:picLocks noChangeAspect="1"/>
          </p:cNvPicPr>
          <p:nvPr/>
        </p:nvPicPr>
        <p:blipFill>
          <a:blip r:embed="rId4"/>
          <a:stretch>
            <a:fillRect/>
          </a:stretch>
        </p:blipFill>
        <p:spPr>
          <a:xfrm>
            <a:off x="666158" y="2124180"/>
            <a:ext cx="7811684" cy="895140"/>
          </a:xfrm>
          <a:prstGeom prst="rect">
            <a:avLst/>
          </a:prstGeom>
        </p:spPr>
      </p:pic>
      <p:sp>
        <p:nvSpPr>
          <p:cNvPr id="6" name="Slide Number Placeholder 5">
            <a:extLst>
              <a:ext uri="{FF2B5EF4-FFF2-40B4-BE49-F238E27FC236}">
                <a16:creationId xmlns:a16="http://schemas.microsoft.com/office/drawing/2014/main" id="{A44A24F3-AE4D-7482-3FD1-7EE42F4A2D56}"/>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13752849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438451" y="826514"/>
            <a:ext cx="6550500" cy="338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US" sz="4300" dirty="0"/>
              <a:t>Motivation</a:t>
            </a:r>
            <a:endParaRPr sz="4300" dirty="0"/>
          </a:p>
        </p:txBody>
      </p:sp>
      <p:sp>
        <p:nvSpPr>
          <p:cNvPr id="78" name="Google Shape;78;p16"/>
          <p:cNvSpPr txBox="1">
            <a:spLocks noGrp="1"/>
          </p:cNvSpPr>
          <p:nvPr>
            <p:ph type="body" idx="1"/>
          </p:nvPr>
        </p:nvSpPr>
        <p:spPr>
          <a:xfrm>
            <a:off x="1491650" y="5378525"/>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5" name="Slide Number Placeholder 4">
            <a:extLst>
              <a:ext uri="{FF2B5EF4-FFF2-40B4-BE49-F238E27FC236}">
                <a16:creationId xmlns:a16="http://schemas.microsoft.com/office/drawing/2014/main" id="{62984319-31CD-25B4-2031-026A79E0FE8C}"/>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376091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8268E931-BDF9-05D7-F8B4-AFB4A5DC5CBC}"/>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Lst>
          </a:blip>
          <a:stretch>
            <a:fillRect/>
          </a:stretch>
        </p:blipFill>
        <p:spPr>
          <a:xfrm>
            <a:off x="972392" y="514831"/>
            <a:ext cx="7433780" cy="4247875"/>
          </a:xfrm>
          <a:prstGeom prst="rect">
            <a:avLst/>
          </a:prstGeom>
        </p:spPr>
      </p:pic>
      <p:sp>
        <p:nvSpPr>
          <p:cNvPr id="101" name="Google Shape;101;p20"/>
          <p:cNvSpPr txBox="1">
            <a:spLocks noGrp="1"/>
          </p:cNvSpPr>
          <p:nvPr>
            <p:ph type="title"/>
          </p:nvPr>
        </p:nvSpPr>
        <p:spPr>
          <a:xfrm>
            <a:off x="1164789" y="138313"/>
            <a:ext cx="7241382" cy="7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900" dirty="0"/>
              <a:t>Overview</a:t>
            </a:r>
            <a:endParaRPr sz="2900" dirty="0"/>
          </a:p>
        </p:txBody>
      </p:sp>
      <p:sp>
        <p:nvSpPr>
          <p:cNvPr id="102" name="Google Shape;102;p20"/>
          <p:cNvSpPr txBox="1">
            <a:spLocks noGrp="1"/>
          </p:cNvSpPr>
          <p:nvPr>
            <p:ph type="body" idx="1"/>
          </p:nvPr>
        </p:nvSpPr>
        <p:spPr>
          <a:xfrm>
            <a:off x="964843" y="1132637"/>
            <a:ext cx="7656643" cy="3201157"/>
          </a:xfrm>
          <a:prstGeom prst="rect">
            <a:avLst/>
          </a:prstGeom>
        </p:spPr>
        <p:txBody>
          <a:bodyPr spcFirstLastPara="1" wrap="square" lIns="91425" tIns="91425" rIns="91425" bIns="91425" anchor="t" anchorCtr="0">
            <a:normAutofit fontScale="85000" lnSpcReduction="20000"/>
          </a:bodyPr>
          <a:lstStyle/>
          <a:p>
            <a:pPr marL="114300" indent="0" algn="l">
              <a:spcAft>
                <a:spcPts val="1800"/>
              </a:spcAft>
              <a:buNone/>
            </a:pPr>
            <a:r>
              <a:rPr lang="en-US" b="0" i="0" dirty="0">
                <a:solidFill>
                  <a:schemeClr val="tx2">
                    <a:lumMod val="50000"/>
                  </a:schemeClr>
                </a:solidFill>
                <a:effectLst/>
                <a:latin typeface="Tw Cen MT" panose="020B0602020104020603" pitchFamily="34" charset="0"/>
              </a:rPr>
              <a:t>Top Insurer, a Toronto-based insurance company is growing rapidly in terms of selling new insurance products. The majority of Top Insurer’s customer base are subscribers of the Health Insurance policy it has been offering over the past years.</a:t>
            </a:r>
          </a:p>
          <a:p>
            <a:pPr marL="114300" indent="0" algn="l">
              <a:spcAft>
                <a:spcPts val="1800"/>
              </a:spcAft>
              <a:buNone/>
            </a:pPr>
            <a:r>
              <a:rPr lang="en-US" b="0" i="0" dirty="0">
                <a:solidFill>
                  <a:schemeClr val="tx2">
                    <a:lumMod val="50000"/>
                  </a:schemeClr>
                </a:solidFill>
                <a:effectLst/>
                <a:latin typeface="Tw Cen MT" panose="020B0602020104020603" pitchFamily="34" charset="0"/>
              </a:rPr>
              <a:t>This year, Top Insurer has introduced a new Vehicle Insurance and is keen on exploring ways to decipher if its policyholders (customers) would be interested in purchasing this new insurance policy.</a:t>
            </a:r>
          </a:p>
          <a:p>
            <a:pPr marL="114300" indent="0" algn="l">
              <a:spcAft>
                <a:spcPts val="1800"/>
              </a:spcAft>
              <a:buNone/>
            </a:pPr>
            <a:r>
              <a:rPr lang="en-US" b="0" i="0" dirty="0">
                <a:solidFill>
                  <a:schemeClr val="tx2">
                    <a:lumMod val="50000"/>
                  </a:schemeClr>
                </a:solidFill>
                <a:effectLst/>
                <a:latin typeface="Tw Cen MT" panose="020B0602020104020603" pitchFamily="34" charset="0"/>
              </a:rPr>
              <a:t>A recent market survey has shown a healthy conversion rate of over 22% on selling new insurance policies to existing policyholders. Motivated by this, Top Insurer seeks for more nuanced analysis to be used as a basis for their marketing and sales strategies on the new Vehicle Insurance.</a:t>
            </a:r>
          </a:p>
          <a:p>
            <a:pPr marL="0" lvl="0" indent="0" algn="ctr" rtl="0">
              <a:spcBef>
                <a:spcPts val="0"/>
              </a:spcBef>
              <a:spcAft>
                <a:spcPts val="1800"/>
              </a:spcAft>
              <a:buNone/>
            </a:pPr>
            <a:endParaRPr dirty="0">
              <a:solidFill>
                <a:schemeClr val="tx2">
                  <a:lumMod val="50000"/>
                </a:schemeClr>
              </a:solidFill>
              <a:latin typeface="Tw Cen MT" panose="020B0602020104020603" pitchFamily="34" charset="0"/>
            </a:endParaRPr>
          </a:p>
        </p:txBody>
      </p:sp>
      <p:sp>
        <p:nvSpPr>
          <p:cNvPr id="6" name="Slide Number Placeholder 5">
            <a:extLst>
              <a:ext uri="{FF2B5EF4-FFF2-40B4-BE49-F238E27FC236}">
                <a16:creationId xmlns:a16="http://schemas.microsoft.com/office/drawing/2014/main" id="{00219644-91DC-5CE5-11C8-B88F22F960F2}"/>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4</a:t>
            </a:fld>
            <a:endParaRPr lang="en-GB" dirty="0"/>
          </a:p>
        </p:txBody>
      </p:sp>
    </p:spTree>
    <p:extLst>
      <p:ext uri="{BB962C8B-B14F-4D97-AF65-F5344CB8AC3E}">
        <p14:creationId xmlns:p14="http://schemas.microsoft.com/office/powerpoint/2010/main" val="8277308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966347" y="335370"/>
            <a:ext cx="2955223" cy="837804"/>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900" b="1" dirty="0"/>
              <a:t>Cross-Selling</a:t>
            </a:r>
          </a:p>
        </p:txBody>
      </p:sp>
      <p:sp>
        <p:nvSpPr>
          <p:cNvPr id="72" name="Google Shape;72;p15"/>
          <p:cNvSpPr txBox="1">
            <a:spLocks noGrp="1"/>
          </p:cNvSpPr>
          <p:nvPr>
            <p:ph type="body" idx="1"/>
          </p:nvPr>
        </p:nvSpPr>
        <p:spPr>
          <a:xfrm>
            <a:off x="904875" y="1285245"/>
            <a:ext cx="3609925" cy="3219448"/>
          </a:xfrm>
          <a:prstGeom prst="rect">
            <a:avLst/>
          </a:prstGeom>
        </p:spPr>
        <p:txBody>
          <a:bodyPr spcFirstLastPara="1" vert="horz" lIns="91440" tIns="45720" rIns="91440" bIns="45720" rtlCol="0" anchor="t" anchorCtr="0">
            <a:normAutofit/>
          </a:bodyPr>
          <a:lstStyle/>
          <a:p>
            <a:pPr marL="0" lvl="0" indent="0" defTabSz="914400">
              <a:spcBef>
                <a:spcPts val="0"/>
              </a:spcBef>
              <a:spcAft>
                <a:spcPts val="1200"/>
              </a:spcAft>
              <a:buSzPct val="125000"/>
              <a:buNone/>
            </a:pPr>
            <a:r>
              <a:rPr lang="en-US" sz="1600" dirty="0">
                <a:solidFill>
                  <a:schemeClr val="tx2">
                    <a:lumMod val="50000"/>
                  </a:schemeClr>
                </a:solidFill>
              </a:rPr>
              <a:t>A Customer Relationship Management tool that allows for increasing the number of products of a company’s existing customers</a:t>
            </a:r>
            <a:r>
              <a:rPr lang="en-US" sz="1600" baseline="30000" dirty="0">
                <a:solidFill>
                  <a:schemeClr val="tx2">
                    <a:lumMod val="50000"/>
                  </a:schemeClr>
                </a:solidFill>
              </a:rPr>
              <a:t>1</a:t>
            </a:r>
            <a:r>
              <a:rPr lang="en-US" sz="1600" dirty="0">
                <a:solidFill>
                  <a:schemeClr val="tx2">
                    <a:lumMod val="50000"/>
                  </a:schemeClr>
                </a:solidFill>
              </a:rPr>
              <a:t>.</a:t>
            </a:r>
          </a:p>
          <a:p>
            <a:pPr marL="457200" lvl="1" indent="-228600" defTabSz="914400">
              <a:spcAft>
                <a:spcPts val="1200"/>
              </a:spcAft>
              <a:buSzPct val="125000"/>
              <a:buFont typeface="Arial" panose="020B0604020202020204" pitchFamily="34" charset="0"/>
              <a:buChar char="•"/>
            </a:pPr>
            <a:r>
              <a:rPr lang="en-US" sz="1800" dirty="0">
                <a:solidFill>
                  <a:schemeClr val="tx2">
                    <a:lumMod val="50000"/>
                  </a:schemeClr>
                </a:solidFill>
              </a:rPr>
              <a:t>Lowers costs of marketing and sales;</a:t>
            </a:r>
          </a:p>
          <a:p>
            <a:pPr marL="457200" lvl="1" indent="-228600" defTabSz="914400">
              <a:spcAft>
                <a:spcPts val="1200"/>
              </a:spcAft>
              <a:buSzPct val="125000"/>
              <a:buFont typeface="Arial" panose="020B0604020202020204" pitchFamily="34" charset="0"/>
              <a:buChar char="•"/>
            </a:pPr>
            <a:r>
              <a:rPr lang="en-US" sz="1800" dirty="0">
                <a:solidFill>
                  <a:schemeClr val="tx2">
                    <a:lumMod val="50000"/>
                  </a:schemeClr>
                </a:solidFill>
              </a:rPr>
              <a:t>Higher response rates;</a:t>
            </a:r>
          </a:p>
          <a:p>
            <a:pPr marL="457200" lvl="1" indent="-228600" defTabSz="914400">
              <a:spcAft>
                <a:spcPts val="1200"/>
              </a:spcAft>
              <a:buSzPct val="125000"/>
              <a:buFont typeface="Arial" panose="020B0604020202020204" pitchFamily="34" charset="0"/>
              <a:buChar char="•"/>
            </a:pPr>
            <a:r>
              <a:rPr lang="en-US" sz="1800" dirty="0">
                <a:solidFill>
                  <a:schemeClr val="tx2">
                    <a:lumMod val="50000"/>
                  </a:schemeClr>
                </a:solidFill>
              </a:rPr>
              <a:t>Lowers customer churn rate;</a:t>
            </a:r>
          </a:p>
        </p:txBody>
      </p:sp>
      <p:pic>
        <p:nvPicPr>
          <p:cNvPr id="2" name="Picture 1" descr="Chart, bar chart&#10;&#10;Description automatically generated">
            <a:extLst>
              <a:ext uri="{FF2B5EF4-FFF2-40B4-BE49-F238E27FC236}">
                <a16:creationId xmlns:a16="http://schemas.microsoft.com/office/drawing/2014/main" id="{F0B84AA8-9A84-E3FD-CFF1-896B2B0CEE27}"/>
              </a:ext>
            </a:extLst>
          </p:cNvPr>
          <p:cNvPicPr>
            <a:picLocks noChangeAspect="1"/>
          </p:cNvPicPr>
          <p:nvPr/>
        </p:nvPicPr>
        <p:blipFill>
          <a:blip r:embed="rId4"/>
          <a:stretch>
            <a:fillRect/>
          </a:stretch>
        </p:blipFill>
        <p:spPr>
          <a:xfrm>
            <a:off x="4430275" y="1122031"/>
            <a:ext cx="4114311" cy="3219448"/>
          </a:xfrm>
          <a:prstGeom prst="rect">
            <a:avLst/>
          </a:prstGeom>
        </p:spPr>
      </p:pic>
      <p:sp>
        <p:nvSpPr>
          <p:cNvPr id="6" name="Slide Number Placeholder 5">
            <a:extLst>
              <a:ext uri="{FF2B5EF4-FFF2-40B4-BE49-F238E27FC236}">
                <a16:creationId xmlns:a16="http://schemas.microsoft.com/office/drawing/2014/main" id="{5F062C03-8D05-52F5-6CC7-669EAAC56BC8}"/>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5</a:t>
            </a:fld>
            <a:endParaRPr lang="en-GB"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pic>
        <p:nvPicPr>
          <p:cNvPr id="3" name="Picture 2">
            <a:extLst>
              <a:ext uri="{FF2B5EF4-FFF2-40B4-BE49-F238E27FC236}">
                <a16:creationId xmlns:a16="http://schemas.microsoft.com/office/drawing/2014/main" id="{8A1E58D0-2507-9562-A44A-2E0731C4E97E}"/>
              </a:ext>
            </a:extLst>
          </p:cNvPr>
          <p:cNvPicPr>
            <a:picLocks noChangeAspect="1"/>
          </p:cNvPicPr>
          <p:nvPr/>
        </p:nvPicPr>
        <p:blipFill>
          <a:blip r:embed="rId4">
            <a:alphaModFix amt="35000"/>
          </a:blip>
          <a:stretch>
            <a:fillRect/>
          </a:stretch>
        </p:blipFill>
        <p:spPr>
          <a:xfrm>
            <a:off x="718984" y="0"/>
            <a:ext cx="7706032" cy="5143500"/>
          </a:xfrm>
          <a:prstGeom prst="rect">
            <a:avLst/>
          </a:prstGeom>
          <a:ln>
            <a:noFill/>
          </a:ln>
          <a:effectLst>
            <a:softEdge rad="112500"/>
          </a:effectLst>
        </p:spPr>
      </p:pic>
      <p:sp>
        <p:nvSpPr>
          <p:cNvPr id="71" name="Google Shape;71;p15"/>
          <p:cNvSpPr txBox="1">
            <a:spLocks noGrp="1"/>
          </p:cNvSpPr>
          <p:nvPr>
            <p:ph type="title"/>
          </p:nvPr>
        </p:nvSpPr>
        <p:spPr>
          <a:xfrm>
            <a:off x="966347" y="335370"/>
            <a:ext cx="2955223" cy="837804"/>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900" b="1" dirty="0"/>
              <a:t>Cross-Selling</a:t>
            </a:r>
          </a:p>
        </p:txBody>
      </p:sp>
      <p:sp>
        <p:nvSpPr>
          <p:cNvPr id="6" name="Slide Number Placeholder 5">
            <a:extLst>
              <a:ext uri="{FF2B5EF4-FFF2-40B4-BE49-F238E27FC236}">
                <a16:creationId xmlns:a16="http://schemas.microsoft.com/office/drawing/2014/main" id="{5F062C03-8D05-52F5-6CC7-669EAAC56BC8}"/>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6</a:t>
            </a:fld>
            <a:endParaRPr lang="en-GB" dirty="0"/>
          </a:p>
        </p:txBody>
      </p:sp>
      <p:sp>
        <p:nvSpPr>
          <p:cNvPr id="4" name="TextBox 3">
            <a:extLst>
              <a:ext uri="{FF2B5EF4-FFF2-40B4-BE49-F238E27FC236}">
                <a16:creationId xmlns:a16="http://schemas.microsoft.com/office/drawing/2014/main" id="{E36F43E4-CFD7-4995-3A42-DF552749BF48}"/>
              </a:ext>
            </a:extLst>
          </p:cNvPr>
          <p:cNvSpPr txBox="1"/>
          <p:nvPr/>
        </p:nvSpPr>
        <p:spPr>
          <a:xfrm>
            <a:off x="1312048" y="1556897"/>
            <a:ext cx="6519903" cy="2308324"/>
          </a:xfrm>
          <a:prstGeom prst="rect">
            <a:avLst/>
          </a:prstGeom>
          <a:noFill/>
        </p:spPr>
        <p:txBody>
          <a:bodyPr wrap="square">
            <a:spAutoFit/>
          </a:bodyPr>
          <a:lstStyle/>
          <a:p>
            <a:pPr algn="ctr"/>
            <a:r>
              <a:rPr lang="en-US" sz="3600" b="1" dirty="0">
                <a:solidFill>
                  <a:schemeClr val="accent5">
                    <a:lumMod val="50000"/>
                  </a:schemeClr>
                </a:solidFill>
              </a:rPr>
              <a:t>Develop a Predictive Model That Allows Top Insurer to Cross-sell Its New Vehicle Insurance with High Accuracy</a:t>
            </a:r>
          </a:p>
        </p:txBody>
      </p:sp>
      <p:pic>
        <p:nvPicPr>
          <p:cNvPr id="5" name="Picture 4">
            <a:extLst>
              <a:ext uri="{FF2B5EF4-FFF2-40B4-BE49-F238E27FC236}">
                <a16:creationId xmlns:a16="http://schemas.microsoft.com/office/drawing/2014/main" id="{B4BC8264-EF1C-5AC2-F2F2-ED7C824D0AC1}"/>
              </a:ext>
            </a:extLst>
          </p:cNvPr>
          <p:cNvPicPr>
            <a:picLocks noChangeAspect="1"/>
          </p:cNvPicPr>
          <p:nvPr/>
        </p:nvPicPr>
        <p:blipFill>
          <a:blip r:embed="rId5"/>
          <a:stretch>
            <a:fillRect/>
          </a:stretch>
        </p:blipFill>
        <p:spPr>
          <a:xfrm>
            <a:off x="7224156" y="0"/>
            <a:ext cx="1919844" cy="1282396"/>
          </a:xfrm>
          <a:prstGeom prst="rect">
            <a:avLst/>
          </a:prstGeom>
          <a:ln>
            <a:noFill/>
          </a:ln>
          <a:effectLst>
            <a:softEdge rad="112500"/>
          </a:effectLst>
        </p:spPr>
      </p:pic>
    </p:spTree>
    <p:extLst>
      <p:ext uri="{BB962C8B-B14F-4D97-AF65-F5344CB8AC3E}">
        <p14:creationId xmlns:p14="http://schemas.microsoft.com/office/powerpoint/2010/main" val="25358996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802468" y="881100"/>
            <a:ext cx="6259356" cy="338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US" sz="4300" dirty="0"/>
              <a:t>Descriptive Analysis</a:t>
            </a:r>
            <a:endParaRPr sz="4300" dirty="0"/>
          </a:p>
        </p:txBody>
      </p:sp>
      <p:sp>
        <p:nvSpPr>
          <p:cNvPr id="78" name="Google Shape;78;p16"/>
          <p:cNvSpPr txBox="1">
            <a:spLocks noGrp="1"/>
          </p:cNvSpPr>
          <p:nvPr>
            <p:ph type="body" idx="1"/>
          </p:nvPr>
        </p:nvSpPr>
        <p:spPr>
          <a:xfrm>
            <a:off x="1491650" y="5378525"/>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6" name="Slide Number Placeholder 5">
            <a:extLst>
              <a:ext uri="{FF2B5EF4-FFF2-40B4-BE49-F238E27FC236}">
                <a16:creationId xmlns:a16="http://schemas.microsoft.com/office/drawing/2014/main" id="{5654C7D4-5806-EDF1-BDA7-E70E6CD85FA0}"/>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1407318" y="834961"/>
            <a:ext cx="2801206" cy="1797511"/>
          </a:xfrm>
          <a:prstGeom prst="rect">
            <a:avLst/>
          </a:prstGeom>
        </p:spPr>
        <p:txBody>
          <a:bodyPr spcFirstLastPara="1" lIns="91425" tIns="91425" rIns="91425" bIns="91425" anchorCtr="0">
            <a:normAutofit/>
          </a:bodyPr>
          <a:lstStyle/>
          <a:p>
            <a:pPr marL="0" lvl="0" indent="0" rtl="0">
              <a:spcBef>
                <a:spcPts val="0"/>
              </a:spcBef>
              <a:spcAft>
                <a:spcPts val="0"/>
              </a:spcAft>
              <a:buSzPts val="990"/>
              <a:buNone/>
            </a:pPr>
            <a:r>
              <a:rPr lang="en-GB" dirty="0">
                <a:solidFill>
                  <a:schemeClr val="tx2">
                    <a:lumMod val="50000"/>
                  </a:schemeClr>
                </a:solidFill>
              </a:rPr>
              <a:t>Data Set</a:t>
            </a:r>
          </a:p>
        </p:txBody>
      </p:sp>
      <p:sp>
        <p:nvSpPr>
          <p:cNvPr id="84" name="Google Shape;84;p17"/>
          <p:cNvSpPr txBox="1">
            <a:spLocks noGrp="1"/>
          </p:cNvSpPr>
          <p:nvPr>
            <p:ph type="subTitle" idx="1"/>
          </p:nvPr>
        </p:nvSpPr>
        <p:spPr>
          <a:xfrm>
            <a:off x="1407318" y="2701528"/>
            <a:ext cx="2801207" cy="1539540"/>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dirty="0">
                <a:hlinkClick r:id="rId4">
                  <a:extLst>
                    <a:ext uri="{A12FA001-AC4F-418D-AE19-62706E023703}">
                      <ahyp:hlinkClr xmlns:ahyp="http://schemas.microsoft.com/office/drawing/2018/hyperlinkcolor" val="tx"/>
                    </a:ext>
                  </a:extLst>
                </a:hlinkClick>
              </a:rPr>
              <a:t>“Health Insurance Cross Sell Prediction” From Kaggle.com</a:t>
            </a:r>
            <a:endParaRPr lang="en-US" dirty="0"/>
          </a:p>
        </p:txBody>
      </p:sp>
      <p:graphicFrame>
        <p:nvGraphicFramePr>
          <p:cNvPr id="2" name="Table 1">
            <a:extLst>
              <a:ext uri="{FF2B5EF4-FFF2-40B4-BE49-F238E27FC236}">
                <a16:creationId xmlns:a16="http://schemas.microsoft.com/office/drawing/2014/main" id="{4B0CD704-9F8B-3E97-33C4-472C5885D9AD}"/>
              </a:ext>
            </a:extLst>
          </p:cNvPr>
          <p:cNvGraphicFramePr>
            <a:graphicFrameLocks noGrp="1"/>
          </p:cNvGraphicFramePr>
          <p:nvPr>
            <p:extLst>
              <p:ext uri="{D42A27DB-BD31-4B8C-83A1-F6EECF244321}">
                <p14:modId xmlns:p14="http://schemas.microsoft.com/office/powerpoint/2010/main" val="2183721657"/>
              </p:ext>
            </p:extLst>
          </p:nvPr>
        </p:nvGraphicFramePr>
        <p:xfrm>
          <a:off x="4410634" y="491778"/>
          <a:ext cx="4310744" cy="4180062"/>
        </p:xfrm>
        <a:graphic>
          <a:graphicData uri="http://schemas.openxmlformats.org/drawingml/2006/table">
            <a:tbl>
              <a:tblPr>
                <a:effectLst>
                  <a:outerShdw blurRad="50800" dist="38100" algn="l" rotWithShape="0">
                    <a:prstClr val="black">
                      <a:alpha val="40000"/>
                    </a:prstClr>
                  </a:outerShdw>
                </a:effectLst>
              </a:tblPr>
              <a:tblGrid>
                <a:gridCol w="1313971">
                  <a:extLst>
                    <a:ext uri="{9D8B030D-6E8A-4147-A177-3AD203B41FA5}">
                      <a16:colId xmlns:a16="http://schemas.microsoft.com/office/drawing/2014/main" val="221086352"/>
                    </a:ext>
                  </a:extLst>
                </a:gridCol>
                <a:gridCol w="2996773">
                  <a:extLst>
                    <a:ext uri="{9D8B030D-6E8A-4147-A177-3AD203B41FA5}">
                      <a16:colId xmlns:a16="http://schemas.microsoft.com/office/drawing/2014/main" val="384592966"/>
                    </a:ext>
                  </a:extLst>
                </a:gridCol>
              </a:tblGrid>
              <a:tr h="220623">
                <a:tc>
                  <a:txBody>
                    <a:bodyPr/>
                    <a:lstStyle/>
                    <a:p>
                      <a:pPr fontAlgn="ctr"/>
                      <a:r>
                        <a:rPr lang="en-US" sz="1200" b="1" dirty="0">
                          <a:solidFill>
                            <a:srgbClr val="3C4043"/>
                          </a:solidFill>
                          <a:effectLst/>
                          <a:latin typeface="Tw Cen MT" panose="020B0602020104020603" pitchFamily="34" charset="0"/>
                        </a:rPr>
                        <a:t>Variable/Feature</a:t>
                      </a:r>
                    </a:p>
                  </a:txBody>
                  <a:tcPr marL="28945" marR="28945" marT="28945" marB="28945" anchor="ctr">
                    <a:lnL>
                      <a:noFill/>
                    </a:lnL>
                    <a:lnR>
                      <a:noFill/>
                    </a:lnR>
                    <a:lnT>
                      <a:noFill/>
                    </a:lnT>
                    <a:lnB w="6350" cap="flat" cmpd="sng" algn="ctr">
                      <a:solidFill>
                        <a:srgbClr val="DADCE0"/>
                      </a:solidFill>
                      <a:prstDash val="solid"/>
                      <a:round/>
                      <a:headEnd type="none" w="med" len="med"/>
                      <a:tailEnd type="none" w="med" len="med"/>
                    </a:lnB>
                  </a:tcPr>
                </a:tc>
                <a:tc>
                  <a:txBody>
                    <a:bodyPr/>
                    <a:lstStyle/>
                    <a:p>
                      <a:pPr fontAlgn="ctr"/>
                      <a:r>
                        <a:rPr lang="en-US" sz="1200" b="1" dirty="0">
                          <a:solidFill>
                            <a:srgbClr val="3C4043"/>
                          </a:solidFill>
                          <a:effectLst/>
                          <a:latin typeface="Tw Cen MT" panose="020B0602020104020603" pitchFamily="34" charset="0"/>
                        </a:rPr>
                        <a:t>Definition</a:t>
                      </a:r>
                    </a:p>
                  </a:txBody>
                  <a:tcPr marL="28945" marR="28945" marT="28945" marB="28945" anchor="ctr">
                    <a:lnL>
                      <a:noFill/>
                    </a:lnL>
                    <a:lnR>
                      <a:noFill/>
                    </a:lnR>
                    <a:lnT>
                      <a:noFill/>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1270526"/>
                  </a:ext>
                </a:extLst>
              </a:tr>
              <a:tr h="220623">
                <a:tc>
                  <a:txBody>
                    <a:bodyPr/>
                    <a:lstStyle/>
                    <a:p>
                      <a:pPr fontAlgn="ctr"/>
                      <a:r>
                        <a:rPr lang="en-US" sz="1050" b="1" dirty="0">
                          <a:solidFill>
                            <a:srgbClr val="202124"/>
                          </a:solidFill>
                          <a:effectLst/>
                          <a:latin typeface="Tw Cen MT" panose="020B0602020104020603" pitchFamily="34" charset="0"/>
                        </a:rPr>
                        <a:t>id</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dirty="0">
                          <a:solidFill>
                            <a:srgbClr val="202124"/>
                          </a:solidFill>
                          <a:effectLst/>
                          <a:latin typeface="Tw Cen MT" panose="020B0602020104020603" pitchFamily="34" charset="0"/>
                        </a:rPr>
                        <a:t>Unique ID for the customer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674006455"/>
                  </a:ext>
                </a:extLst>
              </a:tr>
              <a:tr h="220623">
                <a:tc>
                  <a:txBody>
                    <a:bodyPr/>
                    <a:lstStyle/>
                    <a:p>
                      <a:pPr fontAlgn="ctr"/>
                      <a:r>
                        <a:rPr lang="en-US" sz="1050" b="1" dirty="0">
                          <a:solidFill>
                            <a:srgbClr val="202124"/>
                          </a:solidFill>
                          <a:effectLst/>
                          <a:latin typeface="Tw Cen MT" panose="020B0602020104020603" pitchFamily="34" charset="0"/>
                        </a:rPr>
                        <a:t>Gender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Gender of the customer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019333335"/>
                  </a:ext>
                </a:extLst>
              </a:tr>
              <a:tr h="220623">
                <a:tc>
                  <a:txBody>
                    <a:bodyPr/>
                    <a:lstStyle/>
                    <a:p>
                      <a:pPr fontAlgn="ctr"/>
                      <a:r>
                        <a:rPr lang="en-US" sz="1050" b="1">
                          <a:solidFill>
                            <a:srgbClr val="202124"/>
                          </a:solidFill>
                          <a:effectLst/>
                          <a:latin typeface="Tw Cen MT" panose="020B0602020104020603" pitchFamily="34" charset="0"/>
                        </a:rPr>
                        <a:t>Age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Age of the customer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713707511"/>
                  </a:ext>
                </a:extLst>
              </a:tr>
              <a:tr h="360702">
                <a:tc>
                  <a:txBody>
                    <a:bodyPr/>
                    <a:lstStyle/>
                    <a:p>
                      <a:pPr fontAlgn="ctr"/>
                      <a:r>
                        <a:rPr lang="en-US" sz="1050" b="1" dirty="0" err="1">
                          <a:solidFill>
                            <a:srgbClr val="202124"/>
                          </a:solidFill>
                          <a:effectLst/>
                          <a:latin typeface="Tw Cen MT" panose="020B0602020104020603" pitchFamily="34" charset="0"/>
                        </a:rPr>
                        <a:t>Driving_License</a:t>
                      </a:r>
                      <a:endParaRPr lang="en-US" sz="1050" b="1" dirty="0">
                        <a:solidFill>
                          <a:srgbClr val="202124"/>
                        </a:solidFill>
                        <a:effectLst/>
                        <a:latin typeface="Tw Cen MT" panose="020B0602020104020603" pitchFamily="34" charset="0"/>
                      </a:endParaRP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dirty="0">
                          <a:solidFill>
                            <a:srgbClr val="202124"/>
                          </a:solidFill>
                          <a:effectLst/>
                          <a:latin typeface="Tw Cen MT" panose="020B0602020104020603" pitchFamily="34" charset="0"/>
                        </a:rPr>
                        <a:t>0 : Customer does not have DL, 1 : Customer already has DL</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167293188"/>
                  </a:ext>
                </a:extLst>
              </a:tr>
              <a:tr h="220623">
                <a:tc>
                  <a:txBody>
                    <a:bodyPr/>
                    <a:lstStyle/>
                    <a:p>
                      <a:pPr fontAlgn="ctr"/>
                      <a:r>
                        <a:rPr lang="en-US" sz="1050" b="1">
                          <a:solidFill>
                            <a:srgbClr val="202124"/>
                          </a:solidFill>
                          <a:effectLst/>
                          <a:latin typeface="Tw Cen MT" panose="020B0602020104020603" pitchFamily="34" charset="0"/>
                        </a:rPr>
                        <a:t>Region_Code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Unique code for the region of the customer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856424993"/>
                  </a:ext>
                </a:extLst>
              </a:tr>
              <a:tr h="360702">
                <a:tc>
                  <a:txBody>
                    <a:bodyPr/>
                    <a:lstStyle/>
                    <a:p>
                      <a:pPr fontAlgn="ctr"/>
                      <a:r>
                        <a:rPr lang="en-US" sz="1050" b="1" dirty="0" err="1">
                          <a:solidFill>
                            <a:srgbClr val="202124"/>
                          </a:solidFill>
                          <a:effectLst/>
                          <a:latin typeface="Tw Cen MT" panose="020B0602020104020603" pitchFamily="34" charset="0"/>
                        </a:rPr>
                        <a:t>Previously_Insured</a:t>
                      </a:r>
                      <a:endParaRPr lang="en-US" sz="1050" b="1" dirty="0">
                        <a:solidFill>
                          <a:srgbClr val="202124"/>
                        </a:solidFill>
                        <a:effectLst/>
                        <a:latin typeface="Tw Cen MT" panose="020B0602020104020603" pitchFamily="34" charset="0"/>
                      </a:endParaRP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dirty="0">
                          <a:solidFill>
                            <a:srgbClr val="202124"/>
                          </a:solidFill>
                          <a:effectLst/>
                          <a:latin typeface="Tw Cen MT" panose="020B0602020104020603" pitchFamily="34" charset="0"/>
                        </a:rPr>
                        <a:t>1 : Customer already has Vehicle Insurance, 0 : Customer doesn't have Vehicle Insurance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788380239"/>
                  </a:ext>
                </a:extLst>
              </a:tr>
              <a:tr h="220623">
                <a:tc>
                  <a:txBody>
                    <a:bodyPr/>
                    <a:lstStyle/>
                    <a:p>
                      <a:pPr fontAlgn="ctr"/>
                      <a:r>
                        <a:rPr lang="en-US" sz="1050" b="1">
                          <a:solidFill>
                            <a:srgbClr val="202124"/>
                          </a:solidFill>
                          <a:effectLst/>
                          <a:latin typeface="Tw Cen MT" panose="020B0602020104020603" pitchFamily="34" charset="0"/>
                        </a:rPr>
                        <a:t>Vehicle_Age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Age of the Vehicle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42694049"/>
                  </a:ext>
                </a:extLst>
              </a:tr>
              <a:tr h="509625">
                <a:tc>
                  <a:txBody>
                    <a:bodyPr/>
                    <a:lstStyle/>
                    <a:p>
                      <a:pPr fontAlgn="ctr"/>
                      <a:r>
                        <a:rPr lang="en-US" sz="1050" b="1" dirty="0" err="1">
                          <a:solidFill>
                            <a:srgbClr val="202124"/>
                          </a:solidFill>
                          <a:effectLst/>
                          <a:latin typeface="Tw Cen MT" panose="020B0602020104020603" pitchFamily="34" charset="0"/>
                        </a:rPr>
                        <a:t>Vehicle_Damage</a:t>
                      </a:r>
                      <a:endParaRPr lang="en-US" sz="1050" b="1" dirty="0">
                        <a:solidFill>
                          <a:srgbClr val="202124"/>
                        </a:solidFill>
                        <a:effectLst/>
                        <a:latin typeface="Tw Cen MT" panose="020B0602020104020603" pitchFamily="34" charset="0"/>
                      </a:endParaRP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dirty="0">
                          <a:solidFill>
                            <a:srgbClr val="202124"/>
                          </a:solidFill>
                          <a:effectLst/>
                          <a:latin typeface="Tw Cen MT" panose="020B0602020104020603" pitchFamily="34" charset="0"/>
                        </a:rPr>
                        <a:t>1 : Customer got his/her vehicle damaged in the past. 0 : Customer didn't get his/her vehicle damaged in the past.</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1565790352"/>
                  </a:ext>
                </a:extLst>
              </a:tr>
              <a:tr h="360702">
                <a:tc>
                  <a:txBody>
                    <a:bodyPr/>
                    <a:lstStyle/>
                    <a:p>
                      <a:pPr fontAlgn="ctr"/>
                      <a:r>
                        <a:rPr lang="en-US" sz="1050" b="1" dirty="0" err="1">
                          <a:solidFill>
                            <a:srgbClr val="202124"/>
                          </a:solidFill>
                          <a:effectLst/>
                          <a:latin typeface="Tw Cen MT" panose="020B0602020104020603" pitchFamily="34" charset="0"/>
                        </a:rPr>
                        <a:t>Annual_Premium</a:t>
                      </a:r>
                      <a:endParaRPr lang="en-US" sz="1050" b="1" dirty="0">
                        <a:solidFill>
                          <a:srgbClr val="202124"/>
                        </a:solidFill>
                        <a:effectLst/>
                        <a:latin typeface="Tw Cen MT" panose="020B0602020104020603" pitchFamily="34" charset="0"/>
                      </a:endParaRP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The amount customer needs to pay as premium in the year</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189189548"/>
                  </a:ext>
                </a:extLst>
              </a:tr>
              <a:tr h="509625">
                <a:tc>
                  <a:txBody>
                    <a:bodyPr/>
                    <a:lstStyle/>
                    <a:p>
                      <a:pPr fontAlgn="ctr"/>
                      <a:r>
                        <a:rPr lang="en-US" sz="1050" b="1" dirty="0" err="1">
                          <a:solidFill>
                            <a:srgbClr val="202124"/>
                          </a:solidFill>
                          <a:effectLst/>
                          <a:latin typeface="Tw Cen MT" panose="020B0602020104020603" pitchFamily="34" charset="0"/>
                        </a:rPr>
                        <a:t>Policy_Sales_Channel</a:t>
                      </a:r>
                      <a:endParaRPr lang="en-US" sz="1050" b="1" dirty="0">
                        <a:solidFill>
                          <a:srgbClr val="202124"/>
                        </a:solidFill>
                        <a:effectLst/>
                        <a:latin typeface="Tw Cen MT" panose="020B0602020104020603" pitchFamily="34" charset="0"/>
                      </a:endParaRP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Anonymized Code for the channel of outreaching to the customer ie. Different Agents, Over Mail, Over Phone, In Person, etc.</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19255615"/>
                  </a:ext>
                </a:extLst>
              </a:tr>
              <a:tr h="360702">
                <a:tc>
                  <a:txBody>
                    <a:bodyPr/>
                    <a:lstStyle/>
                    <a:p>
                      <a:pPr fontAlgn="ctr"/>
                      <a:r>
                        <a:rPr lang="en-US" sz="1050" b="1" dirty="0">
                          <a:solidFill>
                            <a:srgbClr val="202124"/>
                          </a:solidFill>
                          <a:effectLst/>
                          <a:latin typeface="Tw Cen MT" panose="020B0602020104020603" pitchFamily="34" charset="0"/>
                        </a:rPr>
                        <a:t>Vintage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tc>
                  <a:txBody>
                    <a:bodyPr/>
                    <a:lstStyle/>
                    <a:p>
                      <a:pPr fontAlgn="ctr"/>
                      <a:r>
                        <a:rPr lang="en-US" sz="1000">
                          <a:solidFill>
                            <a:srgbClr val="202124"/>
                          </a:solidFill>
                          <a:effectLst/>
                          <a:latin typeface="Tw Cen MT" panose="020B0602020104020603" pitchFamily="34" charset="0"/>
                        </a:rPr>
                        <a:t>Number of Days, Customer has been associated with the company</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w="6350"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802082518"/>
                  </a:ext>
                </a:extLst>
              </a:tr>
              <a:tr h="360702">
                <a:tc>
                  <a:txBody>
                    <a:bodyPr/>
                    <a:lstStyle/>
                    <a:p>
                      <a:pPr fontAlgn="ctr"/>
                      <a:r>
                        <a:rPr lang="en-US" sz="1050" b="1" dirty="0">
                          <a:solidFill>
                            <a:srgbClr val="202124"/>
                          </a:solidFill>
                          <a:effectLst/>
                          <a:latin typeface="Tw Cen MT" panose="020B0602020104020603" pitchFamily="34" charset="0"/>
                        </a:rPr>
                        <a:t>Response</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a:noFill/>
                    </a:lnB>
                  </a:tcPr>
                </a:tc>
                <a:tc>
                  <a:txBody>
                    <a:bodyPr/>
                    <a:lstStyle/>
                    <a:p>
                      <a:pPr fontAlgn="ctr"/>
                      <a:r>
                        <a:rPr lang="en-US" sz="1000" dirty="0">
                          <a:solidFill>
                            <a:srgbClr val="202124"/>
                          </a:solidFill>
                          <a:effectLst/>
                          <a:latin typeface="Tw Cen MT" panose="020B0602020104020603" pitchFamily="34" charset="0"/>
                        </a:rPr>
                        <a:t>1 : Customer is interested, 0 : Customer is not interested</a:t>
                      </a:r>
                    </a:p>
                  </a:txBody>
                  <a:tcPr marL="28945" marR="28945" marT="28945" marB="28945" anchor="ctr">
                    <a:lnL>
                      <a:noFill/>
                    </a:lnL>
                    <a:lnR>
                      <a:noFill/>
                    </a:lnR>
                    <a:lnT w="6350" cap="flat" cmpd="sng" algn="ctr">
                      <a:solidFill>
                        <a:srgbClr val="DADCE0"/>
                      </a:solidFill>
                      <a:prstDash val="solid"/>
                      <a:round/>
                      <a:headEnd type="none" w="med" len="med"/>
                      <a:tailEnd type="none" w="med" len="med"/>
                    </a:lnT>
                    <a:lnB>
                      <a:noFill/>
                    </a:lnB>
                  </a:tcPr>
                </a:tc>
                <a:extLst>
                  <a:ext uri="{0D108BD9-81ED-4DB2-BD59-A6C34878D82A}">
                    <a16:rowId xmlns:a16="http://schemas.microsoft.com/office/drawing/2014/main" val="1203696558"/>
                  </a:ext>
                </a:extLst>
              </a:tr>
            </a:tbl>
          </a:graphicData>
        </a:graphic>
      </p:graphicFrame>
      <p:pic>
        <p:nvPicPr>
          <p:cNvPr id="3" name="Picture 2">
            <a:extLst>
              <a:ext uri="{FF2B5EF4-FFF2-40B4-BE49-F238E27FC236}">
                <a16:creationId xmlns:a16="http://schemas.microsoft.com/office/drawing/2014/main" id="{E0469BF5-6A7E-874A-AA99-832A8746B7DE}"/>
              </a:ext>
            </a:extLst>
          </p:cNvPr>
          <p:cNvPicPr>
            <a:picLocks noChangeAspect="1"/>
          </p:cNvPicPr>
          <p:nvPr/>
        </p:nvPicPr>
        <p:blipFill>
          <a:blip r:embed="rId5">
            <a:alphaModFix amt="85000"/>
          </a:blip>
          <a:stretch>
            <a:fillRect/>
          </a:stretch>
        </p:blipFill>
        <p:spPr>
          <a:xfrm>
            <a:off x="2204146" y="252545"/>
            <a:ext cx="1299773" cy="1299773"/>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945C91BA-330D-F698-97FF-A19F326528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pic>
        <p:nvPicPr>
          <p:cNvPr id="5" name="slide2" descr="EDA">
            <a:extLst>
              <a:ext uri="{FF2B5EF4-FFF2-40B4-BE49-F238E27FC236}">
                <a16:creationId xmlns:a16="http://schemas.microsoft.com/office/drawing/2014/main" id="{5EEC307B-FAEC-CA63-6E83-7B4237176DBC}"/>
              </a:ext>
            </a:extLst>
          </p:cNvPr>
          <p:cNvPicPr>
            <a:picLocks noChangeAspect="1"/>
          </p:cNvPicPr>
          <p:nvPr/>
        </p:nvPicPr>
        <p:blipFill rotWithShape="1">
          <a:blip r:embed="rId4">
            <a:extLst>
              <a:ext uri="{28A0092B-C50C-407E-A947-70E740481C1C}">
                <a14:useLocalDpi xmlns:a14="http://schemas.microsoft.com/office/drawing/2010/main" val="0"/>
              </a:ext>
            </a:extLst>
          </a:blip>
          <a:srcRect t="12203"/>
          <a:stretch/>
        </p:blipFill>
        <p:spPr>
          <a:xfrm>
            <a:off x="723900" y="1059863"/>
            <a:ext cx="7696200" cy="3023774"/>
          </a:xfrm>
          <a:prstGeom prst="round2DiagRect">
            <a:avLst>
              <a:gd name="adj1" fmla="val 5608"/>
              <a:gd name="adj2" fmla="val 0"/>
            </a:avLst>
          </a:prstGeom>
          <a:ln w="19050" cap="sq">
            <a:solidFill>
              <a:schemeClr val="tx2">
                <a:lumMod val="60000"/>
                <a:lumOff val="40000"/>
                <a:alpha val="60000"/>
              </a:schemeClr>
            </a:solidFill>
            <a:miter lim="800000"/>
          </a:ln>
          <a:effectLst>
            <a:glow rad="457200">
              <a:schemeClr val="bg2">
                <a:lumMod val="60000"/>
                <a:lumOff val="40000"/>
                <a:alpha val="32000"/>
              </a:schemeClr>
            </a:glow>
            <a:outerShdw blurRad="88900" dist="38100" dir="5400000" algn="t" rotWithShape="0">
              <a:prstClr val="black">
                <a:alpha val="40000"/>
              </a:prstClr>
            </a:outerShdw>
            <a:reflection blurRad="50800" endPos="20000" dist="50800" dir="5400000" sy="-100000" algn="bl" rotWithShape="0"/>
            <a:softEdge rad="0"/>
          </a:effectLst>
        </p:spPr>
      </p:pic>
      <p:sp>
        <p:nvSpPr>
          <p:cNvPr id="6" name="Google Shape;83;p17">
            <a:extLst>
              <a:ext uri="{FF2B5EF4-FFF2-40B4-BE49-F238E27FC236}">
                <a16:creationId xmlns:a16="http://schemas.microsoft.com/office/drawing/2014/main" id="{ED7599EC-FE16-5C32-26B0-38D145A90CFD}"/>
              </a:ext>
            </a:extLst>
          </p:cNvPr>
          <p:cNvSpPr txBox="1">
            <a:spLocks/>
          </p:cNvSpPr>
          <p:nvPr/>
        </p:nvSpPr>
        <p:spPr>
          <a:xfrm>
            <a:off x="1007533" y="183028"/>
            <a:ext cx="5867400" cy="697505"/>
          </a:xfrm>
          <a:prstGeom prst="rect">
            <a:avLst/>
          </a:prstGeom>
        </p:spPr>
        <p:txBody>
          <a:bodyPr spcFirstLastPara="1" vert="horz" wrap="square" lIns="91425" tIns="91425" rIns="91425" bIns="91425" rtlCol="0" anchor="b" anchorCtr="0">
            <a:normAutofit fontScale="25000" lnSpcReduction="20000"/>
          </a:bodyPr>
          <a:lstStyle>
            <a:lvl1pPr lvl="0" algn="ctr" defTabSz="685800" rtl="0" eaLnBrk="1" latinLnBrk="0" hangingPunct="1">
              <a:lnSpc>
                <a:spcPct val="90000"/>
              </a:lnSpc>
              <a:spcBef>
                <a:spcPts val="0"/>
              </a:spcBef>
              <a:spcAft>
                <a:spcPts val="0"/>
              </a:spcAft>
              <a:buSzPts val="14000"/>
              <a:buNone/>
              <a:defRPr sz="14000" b="1" kern="1200" cap="all" baseline="0">
                <a:solidFill>
                  <a:schemeClr val="tx1"/>
                </a:solidFill>
                <a:latin typeface="+mj-lt"/>
                <a:ea typeface="+mj-ea"/>
                <a:cs typeface="+mj-cs"/>
              </a:defRPr>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pPr>
              <a:buSzPts val="990"/>
            </a:pPr>
            <a:r>
              <a:rPr lang="en-GB">
                <a:solidFill>
                  <a:schemeClr val="tx2">
                    <a:lumMod val="50000"/>
                  </a:schemeClr>
                </a:solidFill>
              </a:rPr>
              <a:t>Feature Characteristics</a:t>
            </a:r>
            <a:endParaRPr lang="en-GB" dirty="0">
              <a:solidFill>
                <a:schemeClr val="tx2">
                  <a:lumMod val="50000"/>
                </a:schemeClr>
              </a:solidFill>
            </a:endParaRPr>
          </a:p>
        </p:txBody>
      </p:sp>
      <p:pic>
        <p:nvPicPr>
          <p:cNvPr id="7" name="Picture 6">
            <a:extLst>
              <a:ext uri="{FF2B5EF4-FFF2-40B4-BE49-F238E27FC236}">
                <a16:creationId xmlns:a16="http://schemas.microsoft.com/office/drawing/2014/main" id="{173B862A-D518-C750-1CFB-F1527032F271}"/>
              </a:ext>
            </a:extLst>
          </p:cNvPr>
          <p:cNvPicPr>
            <a:picLocks noChangeAspect="1"/>
          </p:cNvPicPr>
          <p:nvPr/>
        </p:nvPicPr>
        <p:blipFill>
          <a:blip r:embed="rId5"/>
          <a:stretch>
            <a:fillRect/>
          </a:stretch>
        </p:blipFill>
        <p:spPr>
          <a:xfrm>
            <a:off x="7267046" y="459042"/>
            <a:ext cx="1153054" cy="583887"/>
          </a:xfrm>
          <a:prstGeom prst="round2DiagRect">
            <a:avLst>
              <a:gd name="adj1" fmla="val 5608"/>
              <a:gd name="adj2" fmla="val 0"/>
            </a:avLst>
          </a:prstGeom>
          <a:ln w="19050" cap="sq">
            <a:solidFill>
              <a:schemeClr val="tx2">
                <a:lumMod val="60000"/>
                <a:lumOff val="40000"/>
                <a:alpha val="60000"/>
              </a:schemeClr>
            </a:solidFill>
            <a:miter lim="800000"/>
          </a:ln>
          <a:effectLst>
            <a:glow rad="457200">
              <a:schemeClr val="bg2">
                <a:lumMod val="60000"/>
                <a:lumOff val="40000"/>
                <a:alpha val="32000"/>
              </a:schemeClr>
            </a:glow>
            <a:outerShdw blurRad="88900" dist="38100" dir="5400000" algn="t" rotWithShape="0">
              <a:prstClr val="black">
                <a:alpha val="40000"/>
              </a:prstClr>
            </a:outerShdw>
            <a:reflection blurRad="50800" endPos="20000" dist="50800" dir="5400000" sy="-100000" algn="bl" rotWithShape="0"/>
            <a:softEdge rad="0"/>
          </a:effectLst>
        </p:spPr>
      </p:pic>
      <p:sp>
        <p:nvSpPr>
          <p:cNvPr id="11" name="Slide Number Placeholder 10">
            <a:extLst>
              <a:ext uri="{FF2B5EF4-FFF2-40B4-BE49-F238E27FC236}">
                <a16:creationId xmlns:a16="http://schemas.microsoft.com/office/drawing/2014/main" id="{30B79C20-E8B3-48AE-707D-0F612BFD5312}"/>
              </a:ext>
            </a:extLst>
          </p:cNvPr>
          <p:cNvSpPr>
            <a:spLocks noGrp="1"/>
          </p:cNvSpPr>
          <p:nvPr>
            <p:ph type="sldNum" idx="12"/>
          </p:nvPr>
        </p:nvSpPr>
        <p:spPr/>
        <p:txBody>
          <a:bodyPr>
            <a:normAutofit fontScale="92500" lnSpcReduction="10000"/>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215803493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1736</TotalTime>
  <Words>608</Words>
  <Application>Microsoft Office PowerPoint</Application>
  <PresentationFormat>On-screen Show (16:9)</PresentationFormat>
  <Paragraphs>101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Wingdings</vt:lpstr>
      <vt:lpstr>Tw Cen MT</vt:lpstr>
      <vt:lpstr>Arial</vt:lpstr>
      <vt:lpstr>Circuit</vt:lpstr>
      <vt:lpstr>Preeti verma Emad Soheili Anthony Defor Mahdi Abouei</vt:lpstr>
      <vt:lpstr>Agenda</vt:lpstr>
      <vt:lpstr>Motivation</vt:lpstr>
      <vt:lpstr>Overview</vt:lpstr>
      <vt:lpstr>Cross-Selling</vt:lpstr>
      <vt:lpstr>Cross-Selling</vt:lpstr>
      <vt:lpstr>Descriptive Analysis</vt:lpstr>
      <vt:lpstr>Data Set</vt:lpstr>
      <vt:lpstr>PowerPoint Presentation</vt:lpstr>
      <vt:lpstr>Predictive Modelling</vt:lpstr>
      <vt:lpstr>Model Evaluation</vt:lpstr>
      <vt:lpstr>Business Insights And Recommendation</vt:lpstr>
      <vt:lpstr> Feature Importance</vt:lpstr>
      <vt:lpstr>Recommendations</vt:lpstr>
      <vt:lpstr>PowerPoint Presentation</vt:lpstr>
      <vt:lpstr>Any Questions?</vt:lpstr>
      <vt:lpstr>References</vt:lpstr>
      <vt:lpstr>Appendix</vt:lpstr>
      <vt:lpstr>Links to Dashboards</vt:lpstr>
      <vt:lpstr>Model Comparison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 8th, 2023 Data Analytics and Visualization Bootcamp </dc:title>
  <cp:lastModifiedBy>Mahdi Abouei</cp:lastModifiedBy>
  <cp:revision>169</cp:revision>
  <dcterms:modified xsi:type="dcterms:W3CDTF">2023-02-07T20:53:56Z</dcterms:modified>
</cp:coreProperties>
</file>