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76" r:id="rId4"/>
    <p:sldId id="278" r:id="rId5"/>
    <p:sldId id="280" r:id="rId6"/>
    <p:sldId id="279" r:id="rId7"/>
    <p:sldId id="281" r:id="rId8"/>
    <p:sldId id="282" r:id="rId9"/>
    <p:sldId id="283" r:id="rId10"/>
    <p:sldId id="284" r:id="rId11"/>
    <p:sldId id="286" r:id="rId12"/>
    <p:sldId id="293" r:id="rId13"/>
    <p:sldId id="294" r:id="rId14"/>
    <p:sldId id="295" r:id="rId15"/>
    <p:sldId id="297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4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4"/>
    <p:restoredTop sz="94708"/>
  </p:normalViewPr>
  <p:slideViewPr>
    <p:cSldViewPr snapToGrid="0">
      <p:cViewPr varScale="1">
        <p:scale>
          <a:sx n="136" d="100"/>
          <a:sy n="136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37187-33E8-455C-9F75-C519680C6234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C0CF9-F22B-4AFF-B65E-AD98268A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C0CF9-F22B-4AFF-B65E-AD98268A2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61DD4E2-73A7-46AC-9986-64CFDFB64C1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A42AC2-2713-4C75-8805-9698689C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1DD4E2-73A7-46AC-9986-64CFDFB64C1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42AC2-2713-4C75-8805-9698689C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0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761DD4E2-73A7-46AC-9986-64CFDFB64C1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31A42AC2-2713-4C75-8805-9698689C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59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61DD4E2-73A7-46AC-9986-64CFDFB64C1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1A42AC2-2713-4C75-8805-9698689C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1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61DD4E2-73A7-46AC-9986-64CFDFB64C1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1A42AC2-2713-4C75-8805-9698689C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1DD4E2-73A7-46AC-9986-64CFDFB64C1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42AC2-2713-4C75-8805-9698689C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1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1DD4E2-73A7-46AC-9986-64CFDFB64C1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31A42AC2-2713-4C75-8805-9698689C33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1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1DD4E2-73A7-46AC-9986-64CFDFB64C1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A42AC2-2713-4C75-8805-9698689C33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5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1DD4E2-73A7-46AC-9986-64CFDFB64C1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A42AC2-2713-4C75-8805-9698689C33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1DD4E2-73A7-46AC-9986-64CFDFB64C1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42AC2-2713-4C75-8805-9698689C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1DD4E2-73A7-46AC-9986-64CFDFB64C1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A42AC2-2713-4C75-8805-9698689C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1DD4E2-73A7-46AC-9986-64CFDFB64C1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42AC2-2713-4C75-8805-9698689C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/>
          <a:lstStyle>
            <a:lvl1pPr>
              <a:defRPr/>
            </a:lvl1pPr>
          </a:lstStyle>
          <a:p>
            <a:fld id="{761DD4E2-73A7-46AC-9986-64CFDFB64C1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31A42AC2-2713-4C75-8805-9698689C33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0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fld id="{761DD4E2-73A7-46AC-9986-64CFDFB64C1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31A42AC2-2713-4C75-8805-9698689C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pitchFamily="-101" charset="-128"/>
          <a:cs typeface="ＭＳ Ｐゴシック" pitchFamily="-10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+mn-lt"/>
          <a:ea typeface="ＭＳ Ｐゴシック" pitchFamily="-101" charset="-128"/>
          <a:cs typeface="ＭＳ Ｐゴシック" pitchFamily="-101" charset="-128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F67E-F4BD-4ED3-BE82-7D385B88C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040" y="1198880"/>
            <a:ext cx="9560560" cy="4668520"/>
          </a:xfrm>
        </p:spPr>
        <p:txBody>
          <a:bodyPr/>
          <a:lstStyle/>
          <a:p>
            <a:r>
              <a:rPr lang="en-US" dirty="0"/>
              <a:t>Lecture 12 </a:t>
            </a:r>
            <a:br>
              <a:rPr lang="en-US" dirty="0"/>
            </a:br>
            <a:r>
              <a:rPr lang="en-US" dirty="0"/>
              <a:t>Cell Arrays and File Input/output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31D35-62B9-4CC7-BDFA-1D3B6F8CD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arrays in general…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 arrays can contain other types of data – not only different length strings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981200" y="2819401"/>
            <a:ext cx="8229600" cy="2985433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MixedArr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{'a',97,[4 5 6]}; </a:t>
            </a:r>
          </a:p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MixedArr{1}</a:t>
            </a:r>
          </a:p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MixedArr{3}</a:t>
            </a:r>
          </a:p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4   5   6</a:t>
            </a:r>
          </a:p>
          <a:p>
            <a:pPr>
              <a:buNone/>
            </a:pP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2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2-dimensional cell arrays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752600" y="1600201"/>
            <a:ext cx="8610600" cy="2985433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MixedArr = {'a',97,[4 5 6] ; 'c', 'ff', [1]}</a:t>
            </a:r>
            <a:r>
              <a:rPr lang="nl-N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rows</a:t>
            </a:r>
          </a:p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MixedArr = </a:t>
            </a:r>
          </a:p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'a'    [97]    [1x3 double]</a:t>
            </a:r>
          </a:p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'c'    'ff'    [         1]</a:t>
            </a:r>
          </a:p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MixedArr{2,2}</a:t>
            </a:r>
          </a:p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</a:p>
          <a:p>
            <a:pPr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324600" y="1676400"/>
            <a:ext cx="3048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2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64" y="203200"/>
            <a:ext cx="8229600" cy="1143000"/>
          </a:xfrm>
        </p:spPr>
        <p:txBody>
          <a:bodyPr/>
          <a:lstStyle/>
          <a:p>
            <a:r>
              <a:rPr lang="en-US" dirty="0"/>
              <a:t>Initializing cell arrays – function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20" y="1569720"/>
            <a:ext cx="10434320" cy="4525963"/>
          </a:xfrm>
        </p:spPr>
        <p:txBody>
          <a:bodyPr/>
          <a:lstStyle/>
          <a:p>
            <a:r>
              <a:rPr lang="en-US" dirty="0"/>
              <a:t>Similar to the </a:t>
            </a:r>
            <a:r>
              <a:rPr lang="en-US" b="1" dirty="0"/>
              <a:t>zeros</a:t>
            </a:r>
            <a:r>
              <a:rPr lang="en-US" dirty="0"/>
              <a:t> and </a:t>
            </a:r>
            <a:r>
              <a:rPr lang="en-US" b="1" dirty="0"/>
              <a:t>ones</a:t>
            </a:r>
            <a:r>
              <a:rPr lang="en-US" dirty="0"/>
              <a:t> functions that enable the programmer to allocate space in memory for regular matrix, the </a:t>
            </a:r>
            <a:r>
              <a:rPr lang="en-US" b="1" dirty="0"/>
              <a:t>cell </a:t>
            </a:r>
            <a:r>
              <a:rPr lang="en-US" dirty="0"/>
              <a:t> function allocate space for a cell array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52600" y="3657601"/>
            <a:ext cx="8610600" cy="1877437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CellArr = cell(2,3)</a:t>
            </a:r>
            <a:endParaRPr lang="nl-NL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CellArr = </a:t>
            </a:r>
          </a:p>
          <a:p>
            <a:pPr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[]    []    []</a:t>
            </a:r>
          </a:p>
          <a:p>
            <a:pPr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[]    []    []</a:t>
            </a:r>
          </a:p>
          <a:p>
            <a:pPr>
              <a:buFont typeface="Arial" panose="020B0604020202020204" pitchFamily="34" charset="0"/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2000" y="3962400"/>
            <a:ext cx="3048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4400" y="4267200"/>
            <a:ext cx="6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rows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123728" y="3887478"/>
            <a:ext cx="438872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37347" y="3733800"/>
            <a:ext cx="98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columns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572000" y="5105400"/>
            <a:ext cx="3048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6800" y="5193268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empty cells</a:t>
            </a:r>
          </a:p>
        </p:txBody>
      </p:sp>
    </p:spTree>
    <p:extLst>
      <p:ext uri="{BB962C8B-B14F-4D97-AF65-F5344CB8AC3E}">
        <p14:creationId xmlns:p14="http://schemas.microsoft.com/office/powerpoint/2010/main" val="77399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0652-E0C1-4FE5-B261-E3EB9B90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B657-2053-4E7E-B221-94E9B6E78B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Cell arrays are used to hold data read from an excel file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8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5738-EC95-4B71-85DA-EF6257F4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data from Excel sheets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D201-A7B2-402E-A7C3-124A494903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To Load data from Excel sheets (spread sheet) use one of the following commands:</a:t>
            </a:r>
          </a:p>
          <a:p>
            <a:r>
              <a:rPr lang="en-US" altLang="en-US" dirty="0"/>
              <a:t>Only numerical data loaded in  a double array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&gt;&gt; numbers = 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xlsread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(‘file</a:t>
            </a:r>
            <a:r>
              <a:rPr lang="en-US" alt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.xls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Font typeface="Wingdings 2" pitchFamily="18" charset="2"/>
              <a:buNone/>
            </a:pP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dirty="0"/>
              <a:t>Numerical data and text loaded in a cell array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&gt;&gt; [numbers, text] = 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xlsread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(‘file</a:t>
            </a:r>
            <a:r>
              <a:rPr lang="en-US" alt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.xls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‘);</a:t>
            </a:r>
          </a:p>
          <a:p>
            <a:pPr>
              <a:buFont typeface="Wingdings 2" pitchFamily="18" charset="2"/>
              <a:buNone/>
            </a:pP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dirty="0"/>
              <a:t>Numerical data and text and cell array of all data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&gt;&gt; [numbers, text, raw] = 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xlsread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(‘file</a:t>
            </a:r>
            <a:r>
              <a:rPr lang="en-US" alt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.xls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5BC70-34CE-41B1-96E2-24093D71A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864" y="3637281"/>
            <a:ext cx="27432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Candara" pitchFamily="34" charset="0"/>
              </a:rPr>
              <a:t>Matrix name where numerical data is saved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E934C-9542-485C-8E00-BF91111CD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4280" y="3637280"/>
            <a:ext cx="27432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C00000"/>
                </a:solidFill>
                <a:latin typeface="Candara" pitchFamily="34" charset="0"/>
              </a:rPr>
              <a:t>Matlab</a:t>
            </a:r>
            <a:r>
              <a:rPr lang="en-US" altLang="en-US" sz="2000" dirty="0">
                <a:solidFill>
                  <a:srgbClr val="C00000"/>
                </a:solidFill>
                <a:latin typeface="Candara" pitchFamily="34" charset="0"/>
              </a:rPr>
              <a:t> function to read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16B2A-E218-4C80-B9A5-FC6A5C883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696" y="3791267"/>
            <a:ext cx="2743200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Candara" pitchFamily="34" charset="0"/>
              </a:rPr>
              <a:t>Name of the file to 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3B8B84-A830-4170-9551-12FF1F857B97}"/>
              </a:ext>
            </a:extLst>
          </p:cNvPr>
          <p:cNvCxnSpPr/>
          <p:nvPr/>
        </p:nvCxnSpPr>
        <p:spPr>
          <a:xfrm flipV="1">
            <a:off x="1604772" y="34290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615C9F-0D84-4557-9454-B0882A18E7BC}"/>
              </a:ext>
            </a:extLst>
          </p:cNvPr>
          <p:cNvCxnSpPr>
            <a:cxnSpLocks/>
          </p:cNvCxnSpPr>
          <p:nvPr/>
        </p:nvCxnSpPr>
        <p:spPr>
          <a:xfrm flipH="1" flipV="1">
            <a:off x="3560064" y="3453447"/>
            <a:ext cx="554736" cy="183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FB8AE-4A0F-4C8F-A87C-6C95AA6AA31D}"/>
              </a:ext>
            </a:extLst>
          </p:cNvPr>
          <p:cNvCxnSpPr>
            <a:cxnSpLocks/>
          </p:cNvCxnSpPr>
          <p:nvPr/>
        </p:nvCxnSpPr>
        <p:spPr>
          <a:xfrm flipH="1" flipV="1">
            <a:off x="5273040" y="3453447"/>
            <a:ext cx="1730756" cy="337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C2C534-3D80-4204-9CC7-2FFD8CDEF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72" y="5416868"/>
            <a:ext cx="27432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Candara" pitchFamily="34" charset="0"/>
              </a:rPr>
              <a:t>Matrix name where numerical data is saved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BEF2B9-72EA-4296-B5A9-43A7073999B4}"/>
              </a:ext>
            </a:extLst>
          </p:cNvPr>
          <p:cNvCxnSpPr>
            <a:cxnSpLocks/>
          </p:cNvCxnSpPr>
          <p:nvPr/>
        </p:nvCxnSpPr>
        <p:spPr>
          <a:xfrm flipV="1">
            <a:off x="1261872" y="5171440"/>
            <a:ext cx="556768" cy="23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C1AA9D-23BE-4931-AE69-BF6039F3C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218" y="5474334"/>
            <a:ext cx="27432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Candara" pitchFamily="34" charset="0"/>
              </a:rPr>
              <a:t>Cell array where text data is saved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14A14B-8B2B-4CED-AA6B-BF3F60F8F915}"/>
              </a:ext>
            </a:extLst>
          </p:cNvPr>
          <p:cNvCxnSpPr/>
          <p:nvPr/>
        </p:nvCxnSpPr>
        <p:spPr>
          <a:xfrm rot="10800000">
            <a:off x="3255264" y="51816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04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D6F3-E93A-4785-92A1-508DAF0D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Car’s 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8EAA7-8798-4769-A81F-A98DFC8C67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the following car database, stored in an excel file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49464C-CF14-4F3B-9F6D-2124F4CE8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2"/>
          <a:stretch/>
        </p:blipFill>
        <p:spPr bwMode="auto">
          <a:xfrm>
            <a:off x="3886200" y="2362200"/>
            <a:ext cx="5181600" cy="430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68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6A41-4B90-42F5-8390-238E233C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Car’s 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3C71-79B8-4909-8F0D-F7881361A9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find the minimum and maximum mileage, we must read the numeric data in the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5060EB6-5C2C-4D01-B0DA-5752DA91A57D}"/>
              </a:ext>
            </a:extLst>
          </p:cNvPr>
          <p:cNvSpPr txBox="1">
            <a:spLocks/>
          </p:cNvSpPr>
          <p:nvPr/>
        </p:nvSpPr>
        <p:spPr>
          <a:xfrm>
            <a:off x="1676400" y="2499360"/>
            <a:ext cx="8422640" cy="4267200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('cars.xlsx')</a:t>
            </a:r>
          </a:p>
          <a:p>
            <a:pPr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 =</a:t>
            </a:r>
          </a:p>
          <a:p>
            <a:pPr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2008       20000       43200           2</a:t>
            </a:r>
          </a:p>
          <a:p>
            <a:pPr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2011       16600       31700           0</a:t>
            </a:r>
          </a:p>
          <a:p>
            <a:pPr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2008       10998      102790           3</a:t>
            </a:r>
          </a:p>
          <a:p>
            <a:pPr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2012       15000       34000           2</a:t>
            </a:r>
          </a:p>
          <a:p>
            <a:pPr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2013       20500       12023           0</a:t>
            </a:r>
          </a:p>
          <a:p>
            <a:pPr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2008       12800       65200           2</a:t>
            </a:r>
          </a:p>
          <a:p>
            <a:pPr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2012       52000       18500           0</a:t>
            </a:r>
          </a:p>
          <a:p>
            <a:pPr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2011       50000       19000           2</a:t>
            </a:r>
          </a:p>
          <a:p>
            <a:pPr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2006       13500      100000           0</a:t>
            </a:r>
          </a:p>
          <a:p>
            <a:pPr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2009       25000       40000           1</a:t>
            </a:r>
          </a:p>
        </p:txBody>
      </p:sp>
      <p:sp>
        <p:nvSpPr>
          <p:cNvPr id="5" name="Rectangular Callout 7">
            <a:extLst>
              <a:ext uri="{FF2B5EF4-FFF2-40B4-BE49-F238E27FC236}">
                <a16:creationId xmlns:a16="http://schemas.microsoft.com/office/drawing/2014/main" id="{7CA21CDC-84BC-43F3-9437-A71186D97D20}"/>
              </a:ext>
            </a:extLst>
          </p:cNvPr>
          <p:cNvSpPr/>
          <p:nvPr/>
        </p:nvSpPr>
        <p:spPr>
          <a:xfrm>
            <a:off x="7386320" y="2621280"/>
            <a:ext cx="2021840" cy="683260"/>
          </a:xfrm>
          <a:prstGeom prst="wedgeRectCallout">
            <a:avLst>
              <a:gd name="adj1" fmla="val -65330"/>
              <a:gd name="adj2" fmla="val 5077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Mileage values is in column 3</a:t>
            </a:r>
          </a:p>
        </p:txBody>
      </p:sp>
    </p:spTree>
    <p:extLst>
      <p:ext uri="{BB962C8B-B14F-4D97-AF65-F5344CB8AC3E}">
        <p14:creationId xmlns:p14="http://schemas.microsoft.com/office/powerpoint/2010/main" val="393251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8398-8934-406E-AD9E-14AB77A4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Car’s 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0C87-106C-4346-89E9-2ADA4B0655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min</a:t>
            </a:r>
            <a:r>
              <a:rPr lang="en-US" dirty="0"/>
              <a:t> and </a:t>
            </a:r>
            <a:r>
              <a:rPr lang="en-US" b="1" dirty="0"/>
              <a:t>max</a:t>
            </a:r>
            <a:r>
              <a:rPr lang="en-US" dirty="0"/>
              <a:t> on column 3 in </a:t>
            </a:r>
            <a:r>
              <a:rPr lang="en-US" b="1" dirty="0"/>
              <a:t>num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4373EE4-D625-400C-A816-A36DF5DC38F8}"/>
              </a:ext>
            </a:extLst>
          </p:cNvPr>
          <p:cNvSpPr txBox="1">
            <a:spLocks/>
          </p:cNvSpPr>
          <p:nvPr/>
        </p:nvSpPr>
        <p:spPr>
          <a:xfrm>
            <a:off x="1656080" y="2413000"/>
            <a:ext cx="7543800" cy="3352800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mileageColumn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minMileage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min(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mileageColumn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minMileage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12023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maxMileage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mileageColumn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maxMileage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102790</a:t>
            </a:r>
          </a:p>
        </p:txBody>
      </p:sp>
    </p:spTree>
    <p:extLst>
      <p:ext uri="{BB962C8B-B14F-4D97-AF65-F5344CB8AC3E}">
        <p14:creationId xmlns:p14="http://schemas.microsoft.com/office/powerpoint/2010/main" val="385936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1701-68A3-4A17-9698-53295B1D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Car’s 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6F05-6E65-4E81-B8E4-E9DE87511F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if we want to know which car that has the minimum mileage (by its make and year)?</a:t>
            </a:r>
          </a:p>
          <a:p>
            <a:r>
              <a:rPr lang="en-US" dirty="0"/>
              <a:t>In this case we need to read the Make column, which is not numeric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2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85B1-9E56-406E-AB01-93CA2B9B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Car’s example cont.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12A2FAF-B262-4871-9952-D625478CBEA3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817563" y="1600200"/>
            <a:ext cx="8885237" cy="5029200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txt]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('cars.xlsx');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txt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txt =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'Make'           'Year'  'Cost'  'Miles'  'Accidents‘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'BMW 3 Series'  ''      ''      ''       ''        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'Volvo Jetta‘   ''      ''      ''       ''        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'Volvo Jetta'   ''      ''      ''       ''        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'Volvo Passat'  ''      ''      ''       ''        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'Volvo Passat'  ''      ''      ''       ''        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'Volvo Passat'  ''      ''      ''       ''        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'BMW X5'        ''      ''      ''       ''        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'BMW X5'        ''      ''      ''       ''        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'BMW X3'        ''      ''      ''       ''        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'BMW X3'        ''      ''      ''       '' </a:t>
            </a:r>
          </a:p>
        </p:txBody>
      </p:sp>
      <p:sp>
        <p:nvSpPr>
          <p:cNvPr id="5" name="Rectangular Callout 7">
            <a:extLst>
              <a:ext uri="{FF2B5EF4-FFF2-40B4-BE49-F238E27FC236}">
                <a16:creationId xmlns:a16="http://schemas.microsoft.com/office/drawing/2014/main" id="{F13BD4A0-1D8C-4888-B102-735E0C243FE4}"/>
              </a:ext>
            </a:extLst>
          </p:cNvPr>
          <p:cNvSpPr/>
          <p:nvPr/>
        </p:nvSpPr>
        <p:spPr>
          <a:xfrm>
            <a:off x="7898476" y="5455920"/>
            <a:ext cx="3033684" cy="833120"/>
          </a:xfrm>
          <a:prstGeom prst="wedgeRectCallout">
            <a:avLst>
              <a:gd name="adj1" fmla="val -29124"/>
              <a:gd name="adj2" fmla="val -334711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Notice that 2 thru 5 columns were also read because they contain text in their first row.</a:t>
            </a:r>
          </a:p>
        </p:txBody>
      </p:sp>
    </p:spTree>
    <p:extLst>
      <p:ext uri="{BB962C8B-B14F-4D97-AF65-F5344CB8AC3E}">
        <p14:creationId xmlns:p14="http://schemas.microsoft.com/office/powerpoint/2010/main" val="288085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35C1-4F0E-4690-B1A7-BE9D729A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Strings of unequal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856E-1C12-4EC7-9F76-259C5B0643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aggregate strings of unequal length in a </a:t>
            </a:r>
            <a:r>
              <a:rPr lang="en-US" b="1" i="1" dirty="0"/>
              <a:t>cell array.</a:t>
            </a:r>
            <a:endParaRPr lang="en-US" i="1" dirty="0"/>
          </a:p>
          <a:p>
            <a:r>
              <a:rPr lang="en-US" dirty="0"/>
              <a:t>A </a:t>
            </a:r>
            <a:r>
              <a:rPr lang="en-US" b="1" i="1" dirty="0"/>
              <a:t>cell array</a:t>
            </a:r>
            <a:r>
              <a:rPr lang="en-US" dirty="0"/>
              <a:t> can hold data of non-similar types.</a:t>
            </a:r>
          </a:p>
          <a:p>
            <a:r>
              <a:rPr lang="en-US" dirty="0"/>
              <a:t>You reference elements in a cell array using { } instead of ( ).</a:t>
            </a:r>
          </a:p>
          <a:p>
            <a:r>
              <a:rPr lang="en-US" dirty="0"/>
              <a:t>Strings of unequal length are one example for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59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8BD5-0961-4904-943C-B4FE97D0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Car’s example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7B1B-57EA-4018-BDF7-A466051424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we need to find the row that has the minimum mileage on </a:t>
            </a:r>
            <a:r>
              <a:rPr lang="en-US" b="1" dirty="0"/>
              <a:t>num</a:t>
            </a:r>
          </a:p>
          <a:p>
            <a:r>
              <a:rPr lang="en-US" dirty="0"/>
              <a:t>And use it to find the year (in column 1), of the car with minimum mileage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0FC14AA-F124-486F-9A32-D48652FF6915}"/>
              </a:ext>
            </a:extLst>
          </p:cNvPr>
          <p:cNvSpPr txBox="1">
            <a:spLocks/>
          </p:cNvSpPr>
          <p:nvPr/>
        </p:nvSpPr>
        <p:spPr>
          <a:xfrm>
            <a:off x="2026920" y="3200400"/>
            <a:ext cx="8763000" cy="3276600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minMilVal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minMilPos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min(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mileageColumn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minMilVal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12023</a:t>
            </a:r>
          </a:p>
          <a:p>
            <a:pPr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minMilPos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5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yearColumn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minMilPos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,yearColumn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2013</a:t>
            </a:r>
          </a:p>
          <a:p>
            <a:pPr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1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18F2-7DBD-4276-84F9-5DAC22B0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Car’s example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FB9B-712B-4DA7-B4C9-009C771986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to do the same thing for the car make.</a:t>
            </a:r>
          </a:p>
          <a:p>
            <a:r>
              <a:rPr lang="en-US" dirty="0"/>
              <a:t>Notice that</a:t>
            </a:r>
          </a:p>
          <a:p>
            <a:pPr lvl="1"/>
            <a:r>
              <a:rPr lang="en-US" dirty="0"/>
              <a:t>Because txt has an additional row (with column titles), the information we need will be at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minMilPos+1</a:t>
            </a:r>
          </a:p>
          <a:p>
            <a:pPr lvl="1"/>
            <a:r>
              <a:rPr lang="en-US" sz="2900" dirty="0"/>
              <a:t>Also because txt is a cell array, we have to use { }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BDC45A4-0A4C-46D5-9717-6CE4A2588F30}"/>
              </a:ext>
            </a:extLst>
          </p:cNvPr>
          <p:cNvSpPr txBox="1">
            <a:spLocks/>
          </p:cNvSpPr>
          <p:nvPr/>
        </p:nvSpPr>
        <p:spPr>
          <a:xfrm>
            <a:off x="1963420" y="4404360"/>
            <a:ext cx="8265160" cy="1447800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MakeColumInTxt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txt{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minMilPos+1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,MakeColumInTxt}</a:t>
            </a:r>
          </a:p>
          <a:p>
            <a:pPr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Volvo Passat</a:t>
            </a:r>
          </a:p>
          <a:p>
            <a:pPr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8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16C1-4740-4F13-8F6A-4A319C89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Car’s 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D731-81AB-4D47-9048-482A57A8D9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xlsread</a:t>
            </a:r>
            <a:r>
              <a:rPr lang="en-US" dirty="0"/>
              <a:t> can also return all the data in one cell array. That would be the third output parameter; raw in the example below.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E5BAB12-07C1-4536-9ABA-DB5025EB8E39}"/>
              </a:ext>
            </a:extLst>
          </p:cNvPr>
          <p:cNvSpPr txBox="1">
            <a:spLocks/>
          </p:cNvSpPr>
          <p:nvPr/>
        </p:nvSpPr>
        <p:spPr>
          <a:xfrm>
            <a:off x="2280921" y="2822678"/>
            <a:ext cx="7005320" cy="743482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588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txt, raw]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('cars.xlsx');</a:t>
            </a:r>
          </a:p>
        </p:txBody>
      </p:sp>
    </p:spTree>
    <p:extLst>
      <p:ext uri="{BB962C8B-B14F-4D97-AF65-F5344CB8AC3E}">
        <p14:creationId xmlns:p14="http://schemas.microsoft.com/office/powerpoint/2010/main" val="1895253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55BE-1C39-4095-ADC8-E4D31DDC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Car’s example cont.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32742E4-99C3-454E-AB77-A7A7FD41477F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990283" y="1518920"/>
            <a:ext cx="9616757" cy="5110480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588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txt, raw]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('cars.xlsx');</a:t>
            </a:r>
          </a:p>
          <a:p>
            <a:pPr marL="11588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raw</a:t>
            </a:r>
          </a:p>
          <a:p>
            <a:pPr marL="11588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raw = </a:t>
            </a:r>
          </a:p>
          <a:p>
            <a:pPr marL="11588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{'Make'           'Year'  'Cost'     'Miles'     'Accidents';</a:t>
            </a:r>
          </a:p>
          <a:p>
            <a:pPr marL="11588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'BMW 3 Series'   [2008]  [20000]    [ 43200]    [        2];</a:t>
            </a:r>
          </a:p>
          <a:p>
            <a:pPr marL="11588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'Volvo Jetta'    [2011]  [16600]    [ 31700]    [        0];</a:t>
            </a:r>
          </a:p>
          <a:p>
            <a:pPr marL="11588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'Volvo Jetta'    [2008]  [10998]    [102790]    [        3];</a:t>
            </a:r>
          </a:p>
          <a:p>
            <a:pPr marL="11588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'Volvo Passat'   [2012]  [15000]    [ 34000]    [        2];</a:t>
            </a:r>
          </a:p>
          <a:p>
            <a:pPr marL="11588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'Volvo Passat'   [2013]  [20500]    [ 12023]    [        0];</a:t>
            </a:r>
          </a:p>
          <a:p>
            <a:pPr marL="11588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'Volvo Passat'   [2008]  [12800]    [ 65200]    [        2];</a:t>
            </a:r>
          </a:p>
          <a:p>
            <a:pPr marL="11588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'BMW X5'         [2012]  [52000]    [ 18500]    [        0];</a:t>
            </a:r>
          </a:p>
          <a:p>
            <a:pPr marL="11588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'BMW X5'         [2011]  [50000]    [ 19000]    [        2];</a:t>
            </a:r>
          </a:p>
          <a:p>
            <a:pPr marL="11588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'BMW X3'         [2006]  [13500]    [100000]    [        0];</a:t>
            </a:r>
          </a:p>
          <a:p>
            <a:pPr marL="11588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'BMW X3'         [2009]  [25000]    [ 40000]    [        1]}</a:t>
            </a:r>
          </a:p>
          <a:p>
            <a:pPr marL="115888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95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9170-7713-4B77-AB5B-7E1CE170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an Excel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7DBF-B942-4E82-9C95-68B0B2D46A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MATLAB </a:t>
            </a:r>
            <a:r>
              <a:rPr lang="en-US" dirty="0" err="1"/>
              <a:t>xlswrite</a:t>
            </a:r>
            <a:r>
              <a:rPr lang="en-US" dirty="0"/>
              <a:t> write data in a cell array to an Excel file.</a:t>
            </a:r>
          </a:p>
          <a:p>
            <a:r>
              <a:rPr lang="en-US" dirty="0"/>
              <a:t>In the car’s example, if we want to update any of the data and write the data back to a file, the cell array for this data should look like </a:t>
            </a:r>
            <a:r>
              <a:rPr lang="en-US" b="1" dirty="0"/>
              <a:t>raw, </a:t>
            </a:r>
            <a:r>
              <a:rPr lang="en-US" dirty="0"/>
              <a:t>the cell array returned by </a:t>
            </a:r>
            <a:r>
              <a:rPr lang="en-US" dirty="0" err="1"/>
              <a:t>xlsread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69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6A33-C650-490D-A798-AEB3D789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6321-F0BE-4389-B904-D75ECBCA05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program you write involves</a:t>
            </a:r>
          </a:p>
          <a:p>
            <a:pPr lvl="1"/>
            <a:r>
              <a:rPr lang="en-US" dirty="0"/>
              <a:t>Getting input</a:t>
            </a:r>
          </a:p>
          <a:p>
            <a:pPr lvl="1"/>
            <a:r>
              <a:rPr lang="en-US" dirty="0"/>
              <a:t>Processing</a:t>
            </a:r>
          </a:p>
          <a:p>
            <a:pPr lvl="1"/>
            <a:r>
              <a:rPr lang="en-US" dirty="0"/>
              <a:t>Generating output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92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A4B9-B16B-494E-A74E-893B2CBB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75C6-EFC6-4C36-B1AD-982D2BF72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Sources of input we covered</a:t>
            </a:r>
          </a:p>
          <a:p>
            <a:pPr lvl="2"/>
            <a:r>
              <a:rPr lang="en-US" dirty="0"/>
              <a:t>Keyboard</a:t>
            </a:r>
          </a:p>
          <a:p>
            <a:pPr lvl="2"/>
            <a:r>
              <a:rPr lang="en-US" dirty="0"/>
              <a:t>Excel file</a:t>
            </a:r>
          </a:p>
          <a:p>
            <a:pPr lvl="2"/>
            <a:r>
              <a:rPr lang="en-US" dirty="0"/>
              <a:t>Image or sound file</a:t>
            </a:r>
          </a:p>
          <a:p>
            <a:r>
              <a:rPr lang="en-US" dirty="0"/>
              <a:t>Sources of output</a:t>
            </a:r>
          </a:p>
          <a:p>
            <a:pPr lvl="2"/>
            <a:r>
              <a:rPr lang="en-US" dirty="0"/>
              <a:t>Screen</a:t>
            </a:r>
          </a:p>
          <a:p>
            <a:pPr lvl="2"/>
            <a:r>
              <a:rPr lang="en-US" dirty="0"/>
              <a:t>USB port (Arduino)</a:t>
            </a:r>
          </a:p>
          <a:p>
            <a:pPr lvl="2"/>
            <a:r>
              <a:rPr lang="en-US" dirty="0"/>
              <a:t>Excel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9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29F9-AA9D-492D-9D1B-61B397A2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B1B2-6AD7-4904-A894-44967F010FE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320800"/>
            <a:ext cx="10871200" cy="5466080"/>
          </a:xfrm>
        </p:spPr>
        <p:txBody>
          <a:bodyPr/>
          <a:lstStyle/>
          <a:p>
            <a:r>
              <a:rPr lang="en-US" dirty="0"/>
              <a:t>Processing</a:t>
            </a:r>
          </a:p>
          <a:p>
            <a:pPr lvl="1"/>
            <a:r>
              <a:rPr lang="en-US" dirty="0"/>
              <a:t>Matrix arithmetic</a:t>
            </a:r>
          </a:p>
          <a:p>
            <a:pPr lvl="1"/>
            <a:r>
              <a:rPr lang="en-US" dirty="0"/>
              <a:t>MATLAB built in functions </a:t>
            </a:r>
          </a:p>
          <a:p>
            <a:pPr lvl="2"/>
            <a:r>
              <a:rPr lang="en-US" dirty="0"/>
              <a:t>Mathematical</a:t>
            </a:r>
          </a:p>
          <a:p>
            <a:pPr lvl="2"/>
            <a:r>
              <a:rPr lang="en-US" dirty="0"/>
              <a:t>Data analysis</a:t>
            </a:r>
          </a:p>
          <a:p>
            <a:pPr lvl="1"/>
            <a:r>
              <a:rPr lang="en-US" dirty="0"/>
              <a:t>Matrix logical indexing and find function</a:t>
            </a:r>
          </a:p>
          <a:p>
            <a:pPr lvl="1"/>
            <a:r>
              <a:rPr lang="en-US" dirty="0"/>
              <a:t>Plotting</a:t>
            </a:r>
          </a:p>
          <a:p>
            <a:pPr lvl="1"/>
            <a:r>
              <a:rPr lang="en-US" dirty="0"/>
              <a:t>Writing user defined functions</a:t>
            </a:r>
          </a:p>
          <a:p>
            <a:pPr lvl="1"/>
            <a:r>
              <a:rPr lang="en-US" dirty="0"/>
              <a:t>Code flow control</a:t>
            </a:r>
          </a:p>
          <a:p>
            <a:pPr lvl="2"/>
            <a:r>
              <a:rPr lang="en-US" dirty="0"/>
              <a:t>If statements</a:t>
            </a:r>
          </a:p>
          <a:p>
            <a:pPr lvl="2"/>
            <a:r>
              <a:rPr lang="en-US" dirty="0"/>
              <a:t>For and while loops</a:t>
            </a:r>
          </a:p>
          <a:p>
            <a:pPr lvl="1"/>
            <a:r>
              <a:rPr lang="en-US" dirty="0"/>
              <a:t>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19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A1F6-1C83-48E0-BE75-70BD7C0A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BEA7-7CD2-424E-9184-665B8098CC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endParaRPr lang="en-US" sz="8800" dirty="0"/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7200" dirty="0">
                <a:solidFill>
                  <a:schemeClr val="tx2"/>
                </a:solidFill>
                <a:latin typeface="+mj-lt"/>
              </a:rPr>
              <a:t>Any Questions</a:t>
            </a:r>
            <a:r>
              <a:rPr lang="en-US" sz="7200" cap="all" spc="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9899A-0DC0-4633-AA89-3FB44FA3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C708378-1150-224B-9044-2B53BF9636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Arrays of Strings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656080" y="2667000"/>
            <a:ext cx="8229600" cy="1133644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{'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a','bb','ccc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‘};</a:t>
            </a:r>
          </a:p>
          <a:p>
            <a:pPr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355080" y="3662680"/>
            <a:ext cx="2819400" cy="1828800"/>
          </a:xfrm>
          <a:prstGeom prst="wedgeRectCallout">
            <a:avLst>
              <a:gd name="adj1" fmla="val -78327"/>
              <a:gd name="adj2" fmla="val -9431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Notice the curly brackets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215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Arrays of Strings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8229600" cy="3121367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{'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a','bb','ccc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‘};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rows,columns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size(Y)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Rows =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 =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3</a:t>
            </a:r>
          </a:p>
          <a:p>
            <a:pPr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24400" y="3505200"/>
            <a:ext cx="2819400" cy="1662545"/>
          </a:xfrm>
          <a:prstGeom prst="wedgeRectCallout">
            <a:avLst>
              <a:gd name="adj1" fmla="val -119604"/>
              <a:gd name="adj2" fmla="val -8598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724400" y="3505200"/>
            <a:ext cx="2819400" cy="1662545"/>
          </a:xfrm>
          <a:prstGeom prst="wedgeRectCallout">
            <a:avLst>
              <a:gd name="adj1" fmla="val -121079"/>
              <a:gd name="adj2" fmla="val -4348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It’s not a 2 dimensional matrix. It’s a vector of three elements (3 strings)</a:t>
            </a:r>
          </a:p>
        </p:txBody>
      </p:sp>
    </p:spTree>
    <p:extLst>
      <p:ext uri="{BB962C8B-B14F-4D97-AF65-F5344CB8AC3E}">
        <p14:creationId xmlns:p14="http://schemas.microsoft.com/office/powerpoint/2010/main" val="327184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Arrays of Strings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8229600" cy="431400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{'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a','bb','ccc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‘};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rows,columns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size(Y)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Rows =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 =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3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length(Y{2})</a:t>
            </a:r>
          </a:p>
          <a:p>
            <a:pPr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pPr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76800" y="4648201"/>
            <a:ext cx="2819400" cy="1662545"/>
          </a:xfrm>
          <a:prstGeom prst="wedgeRectCallout">
            <a:avLst>
              <a:gd name="adj1" fmla="val -121079"/>
              <a:gd name="adj2" fmla="val -4348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of the second string ‘bb’</a:t>
            </a:r>
          </a:p>
        </p:txBody>
      </p:sp>
    </p:spTree>
    <p:extLst>
      <p:ext uri="{BB962C8B-B14F-4D97-AF65-F5344CB8AC3E}">
        <p14:creationId xmlns:p14="http://schemas.microsoft.com/office/powerpoint/2010/main" val="299400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Arrays of Strings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8229600" cy="431400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{'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a','bb','ccc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‘};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rows,columns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size(Y)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Rows =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 =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3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length(Y{2})</a:t>
            </a:r>
          </a:p>
          <a:p>
            <a:pPr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pPr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76800" y="4648201"/>
            <a:ext cx="2819400" cy="1662545"/>
          </a:xfrm>
          <a:prstGeom prst="wedgeRectCallout">
            <a:avLst>
              <a:gd name="adj1" fmla="val -78819"/>
              <a:gd name="adj2" fmla="val -826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Notice the curly brackets again</a:t>
            </a:r>
          </a:p>
        </p:txBody>
      </p:sp>
    </p:spTree>
    <p:extLst>
      <p:ext uri="{BB962C8B-B14F-4D97-AF65-F5344CB8AC3E}">
        <p14:creationId xmlns:p14="http://schemas.microsoft.com/office/powerpoint/2010/main" val="63712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Arrays of Strings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2214880" y="1351364"/>
            <a:ext cx="7294880" cy="550663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{'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a','bb','ccc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‘};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rows,columns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size(Y)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Rows =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 =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3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length(Y{2})</a:t>
            </a:r>
          </a:p>
          <a:p>
            <a:pPr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Z = [Y{1},’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</a:t>
            </a:r>
          </a:p>
          <a:p>
            <a:pPr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azz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172200" y="3788353"/>
            <a:ext cx="2819400" cy="1662545"/>
          </a:xfrm>
          <a:prstGeom prst="wedgeRectCallout">
            <a:avLst>
              <a:gd name="adj1" fmla="val -19360"/>
              <a:gd name="adj2" fmla="val -3848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Now, let’s try concatenating ‘</a:t>
            </a:r>
            <a:r>
              <a:rPr lang="en-US" dirty="0" err="1">
                <a:solidFill>
                  <a:schemeClr val="tx1"/>
                </a:solidFill>
              </a:rPr>
              <a:t>zz</a:t>
            </a:r>
            <a:r>
              <a:rPr lang="en-US" dirty="0">
                <a:solidFill>
                  <a:schemeClr val="tx1"/>
                </a:solidFill>
              </a:rPr>
              <a:t>’ to the first string.</a:t>
            </a:r>
          </a:p>
        </p:txBody>
      </p:sp>
    </p:spTree>
    <p:extLst>
      <p:ext uri="{BB962C8B-B14F-4D97-AF65-F5344CB8AC3E}">
        <p14:creationId xmlns:p14="http://schemas.microsoft.com/office/powerpoint/2010/main" val="134519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981200" y="2838438"/>
            <a:ext cx="8229600" cy="797654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labels={‘Low Risk',‘Border Line',‘High Risk'};</a:t>
            </a:r>
          </a:p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pie(Percentages,labels);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have seen using cell arrays of strings as labels in a pie charts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search for a string in a list of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981200" y="2362201"/>
            <a:ext cx="8229600" cy="1508105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{'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a','bb','ccc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‘}; </a:t>
            </a:r>
          </a:p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strcmp(Y,’bb’)</a:t>
            </a:r>
          </a:p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pPr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0   1   0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14600" y="2674441"/>
            <a:ext cx="9906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162300" y="2697152"/>
            <a:ext cx="9906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33800" y="2701493"/>
            <a:ext cx="1066800" cy="8873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32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3">
      <a:dk1>
        <a:srgbClr val="000000"/>
      </a:dk1>
      <a:lt1>
        <a:srgbClr val="FFFFFF"/>
      </a:lt1>
      <a:dk2>
        <a:srgbClr val="43566D"/>
      </a:dk2>
      <a:lt2>
        <a:srgbClr val="DBEFF9"/>
      </a:lt2>
      <a:accent1>
        <a:srgbClr val="6D94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819838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28B6E2E-7DA5-43D2-BBC1-391AFEF66C11}" vid="{0D998E4A-49C9-4392-BD72-F3977A0C07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</TotalTime>
  <Words>1470</Words>
  <Application>Microsoft Macintosh PowerPoint</Application>
  <PresentationFormat>Widescreen</PresentationFormat>
  <Paragraphs>231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Candara</vt:lpstr>
      <vt:lpstr>Courier New</vt:lpstr>
      <vt:lpstr>Tw Cen MT</vt:lpstr>
      <vt:lpstr>Wingdings</vt:lpstr>
      <vt:lpstr>Wingdings 2</vt:lpstr>
      <vt:lpstr>Wingdings 3</vt:lpstr>
      <vt:lpstr>Theme1</vt:lpstr>
      <vt:lpstr>Lecture 12  Cell Arrays and File Input/output</vt:lpstr>
      <vt:lpstr>Aggregating Strings of unequal length</vt:lpstr>
      <vt:lpstr>Cell Arrays of Strings</vt:lpstr>
      <vt:lpstr>Cell Arrays of Strings</vt:lpstr>
      <vt:lpstr>Cell Arrays of Strings</vt:lpstr>
      <vt:lpstr>Cell Arrays of Strings</vt:lpstr>
      <vt:lpstr>Cell Arrays of Strings</vt:lpstr>
      <vt:lpstr>Usage</vt:lpstr>
      <vt:lpstr>Usage</vt:lpstr>
      <vt:lpstr>Cell arrays in general…</vt:lpstr>
      <vt:lpstr>2-dimensional cell arrays</vt:lpstr>
      <vt:lpstr>Initializing cell arrays – function cell</vt:lpstr>
      <vt:lpstr>Usage</vt:lpstr>
      <vt:lpstr>Reading data from Excel sheets</vt:lpstr>
      <vt:lpstr>Car’s example cont.</vt:lpstr>
      <vt:lpstr>Car’s example cont.</vt:lpstr>
      <vt:lpstr>Car’s example cont.</vt:lpstr>
      <vt:lpstr>Car’s example cont.</vt:lpstr>
      <vt:lpstr>Car’s example cont.</vt:lpstr>
      <vt:lpstr>Car’s example cont</vt:lpstr>
      <vt:lpstr>Car’s example cont</vt:lpstr>
      <vt:lpstr>Car’s example cont.</vt:lpstr>
      <vt:lpstr>Car’s example cont.</vt:lpstr>
      <vt:lpstr>Writing to an Excel file</vt:lpstr>
      <vt:lpstr>Summary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dc:creator>nouf al-otb</dc:creator>
  <cp:lastModifiedBy>ALSUWAT, EMAD</cp:lastModifiedBy>
  <cp:revision>6</cp:revision>
  <dcterms:created xsi:type="dcterms:W3CDTF">2020-03-29T13:57:14Z</dcterms:created>
  <dcterms:modified xsi:type="dcterms:W3CDTF">2020-03-29T19:24:21Z</dcterms:modified>
</cp:coreProperties>
</file>