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7" r:id="rId1"/>
  </p:sldMasterIdLst>
  <p:notesMasterIdLst>
    <p:notesMasterId r:id="rId21"/>
  </p:notesMasterIdLst>
  <p:sldIdLst>
    <p:sldId id="256" r:id="rId2"/>
    <p:sldId id="284" r:id="rId3"/>
    <p:sldId id="351" r:id="rId4"/>
    <p:sldId id="352" r:id="rId5"/>
    <p:sldId id="353" r:id="rId6"/>
    <p:sldId id="354" r:id="rId7"/>
    <p:sldId id="355" r:id="rId8"/>
    <p:sldId id="356" r:id="rId9"/>
    <p:sldId id="357" r:id="rId10"/>
    <p:sldId id="358" r:id="rId11"/>
    <p:sldId id="360" r:id="rId12"/>
    <p:sldId id="359" r:id="rId13"/>
    <p:sldId id="361" r:id="rId14"/>
    <p:sldId id="362" r:id="rId15"/>
    <p:sldId id="363" r:id="rId16"/>
    <p:sldId id="364" r:id="rId17"/>
    <p:sldId id="268" r:id="rId18"/>
    <p:sldId id="287" r:id="rId19"/>
    <p:sldId id="34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76" autoAdjust="0"/>
    <p:restoredTop sz="92895"/>
  </p:normalViewPr>
  <p:slideViewPr>
    <p:cSldViewPr snapToGrid="0" snapToObjects="1">
      <p:cViewPr varScale="1">
        <p:scale>
          <a:sx n="115" d="100"/>
          <a:sy n="115" d="100"/>
        </p:scale>
        <p:origin x="2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1753A-D197-AF44-B1DB-04751CD1F6FE}"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B3AB-6280-8745-B79D-01AC864DA7A2}" type="slidenum">
              <a:rPr lang="en-US" smtClean="0"/>
              <a:t>‹#›</a:t>
            </a:fld>
            <a:endParaRPr lang="en-US"/>
          </a:p>
        </p:txBody>
      </p:sp>
    </p:spTree>
    <p:extLst>
      <p:ext uri="{BB962C8B-B14F-4D97-AF65-F5344CB8AC3E}">
        <p14:creationId xmlns:p14="http://schemas.microsoft.com/office/powerpoint/2010/main" val="139056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D4B311-5D8C-834B-9FF5-B8AABD8A4B55}" type="slidenum">
              <a:rPr lang="en-US" smtClean="0"/>
              <a:t>17</a:t>
            </a:fld>
            <a:endParaRPr lang="en-US"/>
          </a:p>
        </p:txBody>
      </p:sp>
    </p:spTree>
    <p:extLst>
      <p:ext uri="{BB962C8B-B14F-4D97-AF65-F5344CB8AC3E}">
        <p14:creationId xmlns:p14="http://schemas.microsoft.com/office/powerpoint/2010/main" val="57733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554CBD6D-65B4-0F40-B884-2E4117654F38}" type="datetime1">
              <a:rPr lang="en-US" smtClean="0"/>
              <a:t>2/10/20</a:t>
            </a:fld>
            <a:endParaRPr lang="en-US"/>
          </a:p>
        </p:txBody>
      </p:sp>
      <p:sp>
        <p:nvSpPr>
          <p:cNvPr id="10" name="Footer Placeholder 16"/>
          <p:cNvSpPr>
            <a:spLocks noGrp="1"/>
          </p:cNvSpPr>
          <p:nvPr>
            <p:ph type="ftr" sz="quarter" idx="11"/>
          </p:nvPr>
        </p:nvSpPr>
        <p:spPr>
          <a:xfrm>
            <a:off x="2781300" y="236539"/>
            <a:ext cx="7823200" cy="365125"/>
          </a:xfrm>
        </p:spPr>
        <p:txBody>
          <a:bodyPr/>
          <a:lstStyle>
            <a:lvl1pPr>
              <a:defRPr/>
            </a:lvl1pPr>
          </a:lstStyle>
          <a:p>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11632843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D775F2C4-5DA5-5948-A8D7-DD4F59A6301D}" type="datetime1">
              <a:rPr lang="en-US" smtClean="0"/>
              <a:t>2/10/20</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14497722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8737600" y="6248401"/>
            <a:ext cx="2946400" cy="365125"/>
          </a:xfrm>
        </p:spPr>
        <p:txBody>
          <a:bodyPr/>
          <a:lstStyle>
            <a:lvl1pPr>
              <a:defRPr/>
            </a:lvl1pPr>
          </a:lstStyle>
          <a:p>
            <a:fld id="{D775F2C4-5DA5-5948-A8D7-DD4F59A6301D}" type="datetime1">
              <a:rPr lang="en-US" smtClean="0"/>
              <a:t>2/10/20</a:t>
            </a:fld>
            <a:endParaRPr lang="en-US"/>
          </a:p>
        </p:txBody>
      </p:sp>
      <p:sp>
        <p:nvSpPr>
          <p:cNvPr id="8" name="Footer Placeholder 4"/>
          <p:cNvSpPr>
            <a:spLocks noGrp="1"/>
          </p:cNvSpPr>
          <p:nvPr>
            <p:ph type="ftr" sz="quarter" idx="11"/>
          </p:nvPr>
        </p:nvSpPr>
        <p:spPr>
          <a:xfrm>
            <a:off x="609601" y="6248401"/>
            <a:ext cx="7431617"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8075084" y="103717"/>
            <a:ext cx="533400" cy="325967"/>
          </a:xfrm>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1814716865"/>
      </p:ext>
    </p:extLst>
  </p:cSld>
  <p:clrMapOvr>
    <a:overrideClrMapping bg1="lt1" tx1="dk1" bg2="lt2" tx2="dk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r>
              <a:rPr lang="en-US" noProof="0"/>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D775F2C4-5DA5-5948-A8D7-DD4F59A6301D}" type="datetime1">
              <a:rPr lang="en-US" smtClean="0"/>
              <a:t>2/10/20</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15124547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D775F2C4-5DA5-5948-A8D7-DD4F59A6301D}" type="datetime1">
              <a:rPr lang="en-US" smtClean="0"/>
              <a:t>2/10/20</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35190960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a:t>Click to edit Master title style</a:t>
            </a:r>
          </a:p>
        </p:txBody>
      </p:sp>
      <p:sp>
        <p:nvSpPr>
          <p:cNvPr id="8" name="Content Placeholder 7"/>
          <p:cNvSpPr>
            <a:spLocks noGrp="1"/>
          </p:cNvSpPr>
          <p:nvPr>
            <p:ph sz="quarter" idx="1"/>
          </p:nvPr>
        </p:nvSpPr>
        <p:spPr>
          <a:xfrm>
            <a:off x="816864" y="1600200"/>
            <a:ext cx="10871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D775F2C4-5DA5-5948-A8D7-DD4F59A6301D}" type="datetime1">
              <a:rPr lang="en-US" smtClean="0"/>
              <a:t>2/10/20</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11716421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A988F49E-DF6D-4B48-9B11-673A9DCBC3B6}" type="datetime1">
              <a:rPr lang="en-US" smtClean="0"/>
              <a:t>2/10/20</a:t>
            </a:fld>
            <a:endParaRPr lang="en-US"/>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lvl1pPr>
          </a:lstStyle>
          <a:p>
            <a:fld id="{1C708378-1150-224B-9044-2B53BF96369B}"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1407727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a:lstStyle>
            <a:lvl1pPr>
              <a:defRPr/>
            </a:lvl1pPr>
          </a:lstStyle>
          <a:p>
            <a:fld id="{D775F2C4-5DA5-5948-A8D7-DD4F59A6301D}" type="datetime1">
              <a:rPr lang="en-US" smtClean="0"/>
              <a:t>2/10/20</a:t>
            </a:fld>
            <a:endParaRPr lang="en-US"/>
          </a:p>
        </p:txBody>
      </p:sp>
      <p:sp>
        <p:nvSpPr>
          <p:cNvPr id="6" name="Slide Number Placeholder 9"/>
          <p:cNvSpPr>
            <a:spLocks noGrp="1"/>
          </p:cNvSpPr>
          <p:nvPr>
            <p:ph type="sldNum" sz="quarter" idx="11"/>
          </p:nvPr>
        </p:nvSpPr>
        <p:spPr/>
        <p:txBody>
          <a:bodyPr/>
          <a:lstStyle>
            <a:lvl1pPr>
              <a:defRPr/>
            </a:lvl1pPr>
          </a:lstStyle>
          <a:p>
            <a:fld id="{1C708378-1150-224B-9044-2B53BF96369B}" type="slidenum">
              <a:rPr lang="en-US" smtClean="0"/>
              <a:t>‹#›</a:t>
            </a:fld>
            <a:endParaRPr lang="en-US"/>
          </a:p>
        </p:txBody>
      </p:sp>
      <p:sp>
        <p:nvSpPr>
          <p:cNvPr id="7" name="Footer Placeholder 11"/>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78043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a:lstStyle>
            <a:lvl1pPr>
              <a:defRPr/>
            </a:lvl1pPr>
          </a:lstStyle>
          <a:p>
            <a:fld id="{D775F2C4-5DA5-5948-A8D7-DD4F59A6301D}" type="datetime1">
              <a:rPr lang="en-US" smtClean="0"/>
              <a:t>2/10/20</a:t>
            </a:fld>
            <a:endParaRPr lang="en-US"/>
          </a:p>
        </p:txBody>
      </p:sp>
      <p:sp>
        <p:nvSpPr>
          <p:cNvPr id="8" name="Slide Number Placeholder 11"/>
          <p:cNvSpPr>
            <a:spLocks noGrp="1"/>
          </p:cNvSpPr>
          <p:nvPr>
            <p:ph type="sldNum" sz="quarter" idx="11"/>
          </p:nvPr>
        </p:nvSpPr>
        <p:spPr/>
        <p:txBody>
          <a:bodyPr/>
          <a:lstStyle>
            <a:lvl1pPr>
              <a:defRPr/>
            </a:lvl1pPr>
          </a:lstStyle>
          <a:p>
            <a:fld id="{1C708378-1150-224B-9044-2B53BF96369B}"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4331133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75646CE3-EB32-2240-8483-91C4F2EBEC07}" type="datetime1">
              <a:rPr lang="en-US" smtClean="0"/>
              <a:t>2/10/20</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343299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496B2A3-7542-4A49-8688-CB29A15E5D47}" type="datetime1">
              <a:rPr lang="en-US" smtClean="0"/>
              <a:t>2/10/20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199985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D775F2C4-5DA5-5948-A8D7-DD4F59A6301D}" type="datetime1">
              <a:rPr lang="en-US" smtClean="0"/>
              <a:t>2/10/20</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33081331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a:lstStyle>
            <a:lvl1pPr>
              <a:defRPr/>
            </a:lvl1pPr>
          </a:lstStyle>
          <a:p>
            <a:fld id="{D775F2C4-5DA5-5948-A8D7-DD4F59A6301D}" type="datetime1">
              <a:rPr lang="en-US" smtClean="0"/>
              <a:t>2/10/20</a:t>
            </a:fld>
            <a:endParaRPr lang="en-US"/>
          </a:p>
        </p:txBody>
      </p:sp>
      <p:sp>
        <p:nvSpPr>
          <p:cNvPr id="10" name="Slide Number Placeholder 12"/>
          <p:cNvSpPr>
            <a:spLocks noGrp="1"/>
          </p:cNvSpPr>
          <p:nvPr>
            <p:ph type="sldNum" sz="quarter" idx="11"/>
          </p:nvPr>
        </p:nvSpPr>
        <p:spPr>
          <a:xfrm>
            <a:off x="0" y="4667251"/>
            <a:ext cx="1930400" cy="663575"/>
          </a:xfrm>
        </p:spPr>
        <p:txBody>
          <a:bodyPr/>
          <a:lstStyle>
            <a:lvl1pPr>
              <a:defRPr sz="2800"/>
            </a:lvl1pPr>
          </a:lstStyle>
          <a:p>
            <a:fld id="{1C708378-1150-224B-9044-2B53BF96369B}" type="slidenum">
              <a:rPr lang="en-US" smtClean="0"/>
              <a:t>‹#›</a:t>
            </a:fld>
            <a:endParaRPr lang="en-US"/>
          </a:p>
        </p:txBody>
      </p:sp>
      <p:sp>
        <p:nvSpPr>
          <p:cNvPr id="11" name="Footer Placeholder 13"/>
          <p:cNvSpPr>
            <a:spLocks noGrp="1"/>
          </p:cNvSpPr>
          <p:nvPr>
            <p:ph type="ftr" sz="quarter" idx="12"/>
          </p:nvPr>
        </p:nvSpPr>
        <p:spPr>
          <a:xfrm>
            <a:off x="2133600" y="6248401"/>
            <a:ext cx="6096000" cy="365125"/>
          </a:xfrm>
        </p:spPr>
        <p:txBody>
          <a:bodyPr/>
          <a:lstStyle>
            <a:lvl1pPr>
              <a:defRPr/>
            </a:lvl1pPr>
          </a:lstStyle>
          <a:p>
            <a:endParaRPr lang="en-US"/>
          </a:p>
        </p:txBody>
      </p:sp>
    </p:spTree>
    <p:extLst>
      <p:ext uri="{BB962C8B-B14F-4D97-AF65-F5344CB8AC3E}">
        <p14:creationId xmlns:p14="http://schemas.microsoft.com/office/powerpoint/2010/main" val="1097881092"/>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fld id="{D775F2C4-5DA5-5948-A8D7-DD4F59A6301D}" type="datetime1">
              <a:rPr lang="en-US" smtClean="0"/>
              <a:t>2/10/20</a:t>
            </a:fld>
            <a:endParaRPr lang="en-US"/>
          </a:p>
        </p:txBody>
      </p:sp>
      <p:sp>
        <p:nvSpPr>
          <p:cNvPr id="3" name="Footer Placeholder 2"/>
          <p:cNvSpPr>
            <a:spLocks noGrp="1"/>
          </p:cNvSpPr>
          <p:nvPr>
            <p:ph type="ftr" sz="quarter" idx="3"/>
          </p:nvPr>
        </p:nvSpPr>
        <p:spPr>
          <a:xfrm>
            <a:off x="812801" y="6248401"/>
            <a:ext cx="722841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sz="1800">
              <a:solidFill>
                <a:srgbClr val="FFFFFF"/>
              </a:solidFill>
              <a:latin typeface="Tw Cen MT" charset="0"/>
            </a:endParaRPr>
          </a:p>
        </p:txBody>
      </p:sp>
      <p:sp>
        <p:nvSpPr>
          <p:cNvPr id="23" name="Slide Number Placeholder 22"/>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1C708378-1150-224B-9044-2B53BF96369B}" type="slidenum">
              <a:rPr lang="en-US" smtClean="0"/>
              <a:t>‹#›</a:t>
            </a:fld>
            <a:endParaRPr lang="en-US"/>
          </a:p>
        </p:txBody>
      </p:sp>
    </p:spTree>
    <p:extLst>
      <p:ext uri="{BB962C8B-B14F-4D97-AF65-F5344CB8AC3E}">
        <p14:creationId xmlns:p14="http://schemas.microsoft.com/office/powerpoint/2010/main" val="3828543419"/>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Lst>
  <p:hf hdr="0" ftr="0" dt="0"/>
  <p:txStyles>
    <p:titleStyle>
      <a:lvl1pPr algn="l" rtl="0" eaLnBrk="1" fontAlgn="base" hangingPunct="1">
        <a:spcBef>
          <a:spcPct val="0"/>
        </a:spcBef>
        <a:spcAft>
          <a:spcPct val="0"/>
        </a:spcAft>
        <a:defRPr sz="4400" kern="1200">
          <a:solidFill>
            <a:schemeClr val="tx2"/>
          </a:solidFill>
          <a:latin typeface="+mj-lt"/>
          <a:ea typeface="ＭＳ Ｐゴシック" pitchFamily="-101" charset="-128"/>
          <a:cs typeface="ＭＳ Ｐゴシック" pitchFamily="-101" charset="-128"/>
        </a:defRPr>
      </a:lvl1pPr>
      <a:lvl2pPr algn="l" rtl="0" eaLnBrk="1" fontAlgn="base" hangingPunct="1">
        <a:spcBef>
          <a:spcPct val="0"/>
        </a:spcBef>
        <a:spcAft>
          <a:spcPct val="0"/>
        </a:spcAft>
        <a:defRPr sz="4400">
          <a:solidFill>
            <a:schemeClr val="tx2"/>
          </a:solidFill>
          <a:latin typeface="Tw Cen MT" pitchFamily="34" charset="0"/>
          <a:ea typeface="ＭＳ Ｐゴシック" pitchFamily="-101" charset="-128"/>
          <a:cs typeface="ＭＳ Ｐゴシック" pitchFamily="-101" charset="-128"/>
        </a:defRPr>
      </a:lvl2pPr>
      <a:lvl3pPr algn="l" rtl="0" eaLnBrk="1" fontAlgn="base" hangingPunct="1">
        <a:spcBef>
          <a:spcPct val="0"/>
        </a:spcBef>
        <a:spcAft>
          <a:spcPct val="0"/>
        </a:spcAft>
        <a:defRPr sz="4400">
          <a:solidFill>
            <a:schemeClr val="tx2"/>
          </a:solidFill>
          <a:latin typeface="Tw Cen MT" pitchFamily="34" charset="0"/>
          <a:ea typeface="ＭＳ Ｐゴシック" pitchFamily="-101" charset="-128"/>
          <a:cs typeface="ＭＳ Ｐゴシック" pitchFamily="-101" charset="-128"/>
        </a:defRPr>
      </a:lvl3pPr>
      <a:lvl4pPr algn="l" rtl="0" eaLnBrk="1" fontAlgn="base" hangingPunct="1">
        <a:spcBef>
          <a:spcPct val="0"/>
        </a:spcBef>
        <a:spcAft>
          <a:spcPct val="0"/>
        </a:spcAft>
        <a:defRPr sz="4400">
          <a:solidFill>
            <a:schemeClr val="tx2"/>
          </a:solidFill>
          <a:latin typeface="Tw Cen MT" pitchFamily="34" charset="0"/>
          <a:ea typeface="ＭＳ Ｐゴシック" pitchFamily="-101" charset="-128"/>
          <a:cs typeface="ＭＳ Ｐゴシック" pitchFamily="-101" charset="-128"/>
        </a:defRPr>
      </a:lvl4pPr>
      <a:lvl5pPr algn="l" rtl="0" eaLnBrk="1" fontAlgn="base" hangingPunct="1">
        <a:spcBef>
          <a:spcPct val="0"/>
        </a:spcBef>
        <a:spcAft>
          <a:spcPct val="0"/>
        </a:spcAft>
        <a:defRPr sz="4400">
          <a:solidFill>
            <a:schemeClr val="tx2"/>
          </a:solidFill>
          <a:latin typeface="Tw Cen MT" pitchFamily="34" charset="0"/>
          <a:ea typeface="ＭＳ Ｐゴシック" pitchFamily="-101" charset="-128"/>
          <a:cs typeface="ＭＳ Ｐゴシック" pitchFamily="-101" charset="-128"/>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charset="2"/>
        <a:buChar char=""/>
        <a:defRPr sz="2900" kern="1200">
          <a:solidFill>
            <a:schemeClr val="tx1"/>
          </a:solidFill>
          <a:latin typeface="+mn-lt"/>
          <a:ea typeface="ＭＳ Ｐゴシック" pitchFamily="-101" charset="-128"/>
          <a:cs typeface="ＭＳ Ｐゴシック" pitchFamily="-101" charset="-128"/>
        </a:defRPr>
      </a:lvl1pPr>
      <a:lvl2pPr marL="639763" indent="-273050" algn="l" rtl="0" eaLnBrk="1" fontAlgn="base" hangingPunct="1">
        <a:spcBef>
          <a:spcPts val="550"/>
        </a:spcBef>
        <a:spcAft>
          <a:spcPct val="0"/>
        </a:spcAft>
        <a:buClr>
          <a:schemeClr val="accent1"/>
        </a:buClr>
        <a:buSzPct val="70000"/>
        <a:buFont typeface="Wingdings 2" charset="2"/>
        <a:buChar char=""/>
        <a:defRPr sz="2600" kern="1200">
          <a:solidFill>
            <a:schemeClr val="tx1"/>
          </a:solidFill>
          <a:latin typeface="+mn-lt"/>
          <a:ea typeface="ＭＳ Ｐゴシック" pitchFamily="-1" charset="-128"/>
          <a:cs typeface="+mn-cs"/>
        </a:defRPr>
      </a:lvl2pPr>
      <a:lvl3pPr marL="914400" indent="-228600" algn="l" rtl="0" eaLnBrk="1" fontAlgn="base" hangingPunct="1">
        <a:spcBef>
          <a:spcPts val="500"/>
        </a:spcBef>
        <a:spcAft>
          <a:spcPct val="0"/>
        </a:spcAft>
        <a:buClr>
          <a:schemeClr val="accent2"/>
        </a:buClr>
        <a:buSzPct val="75000"/>
        <a:buFont typeface="Wingdings" charset="2"/>
        <a:buChar char=""/>
        <a:defRPr sz="2300" kern="1200">
          <a:solidFill>
            <a:schemeClr val="tx1"/>
          </a:solidFill>
          <a:latin typeface="+mn-lt"/>
          <a:ea typeface="ＭＳ Ｐゴシック" pitchFamily="-1" charset="-128"/>
          <a:cs typeface="+mn-cs"/>
        </a:defRPr>
      </a:lvl3pPr>
      <a:lvl4pPr marL="1371600" indent="-228600" algn="l" rtl="0" eaLnBrk="1" fontAlgn="base" hangingPunct="1">
        <a:spcBef>
          <a:spcPts val="400"/>
        </a:spcBef>
        <a:spcAft>
          <a:spcPct val="0"/>
        </a:spcAft>
        <a:buClr>
          <a:srgbClr val="A5AB81"/>
        </a:buClr>
        <a:buSzPct val="75000"/>
        <a:buFont typeface="Wingdings" charset="2"/>
        <a:buChar char=""/>
        <a:defRPr sz="2000" kern="1200">
          <a:solidFill>
            <a:schemeClr val="tx1"/>
          </a:solidFill>
          <a:latin typeface="+mn-lt"/>
          <a:ea typeface="ＭＳ Ｐゴシック" pitchFamily="-1" charset="-128"/>
          <a:cs typeface="+mn-cs"/>
        </a:defRPr>
      </a:lvl4pPr>
      <a:lvl5pPr marL="1828800" indent="-228600" algn="l" rtl="0" eaLnBrk="1" fontAlgn="base" hangingPunct="1">
        <a:spcBef>
          <a:spcPts val="400"/>
        </a:spcBef>
        <a:spcAft>
          <a:spcPct val="0"/>
        </a:spcAft>
        <a:buClr>
          <a:srgbClr val="D8B25C"/>
        </a:buClr>
        <a:buSzPct val="65000"/>
        <a:buFont typeface="Wingdings" charset="2"/>
        <a:buChar char=""/>
        <a:defRPr sz="2000" kern="1200">
          <a:solidFill>
            <a:schemeClr val="tx1"/>
          </a:solidFill>
          <a:latin typeface="+mn-lt"/>
          <a:ea typeface="ＭＳ Ｐゴシック" pitchFamily="-1"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Scientific Computing </a:t>
            </a:r>
            <a:br>
              <a:rPr lang="en-US" dirty="0"/>
            </a:br>
            <a:r>
              <a:rPr lang="en-US" dirty="0"/>
              <a:t>lecture </a:t>
            </a:r>
            <a:r>
              <a:rPr lang="en-US"/>
              <a:t># 3</a:t>
            </a:r>
            <a:endParaRPr lang="en-US" dirty="0">
              <a:solidFill>
                <a:schemeClr val="tx2">
                  <a:lumMod val="75000"/>
                </a:schemeClr>
              </a:solidFill>
            </a:endParaRPr>
          </a:p>
        </p:txBody>
      </p:sp>
      <p:sp>
        <p:nvSpPr>
          <p:cNvPr id="7" name="Slide Number Placeholder 6">
            <a:extLst>
              <a:ext uri="{FF2B5EF4-FFF2-40B4-BE49-F238E27FC236}">
                <a16:creationId xmlns:a16="http://schemas.microsoft.com/office/drawing/2014/main" id="{2F1D13BD-99A2-2844-849E-54DCDDF9155B}"/>
              </a:ext>
            </a:extLst>
          </p:cNvPr>
          <p:cNvSpPr>
            <a:spLocks noGrp="1"/>
          </p:cNvSpPr>
          <p:nvPr>
            <p:ph type="sldNum" sz="quarter" idx="12"/>
          </p:nvPr>
        </p:nvSpPr>
        <p:spPr/>
        <p:txBody>
          <a:bodyPr/>
          <a:lstStyle/>
          <a:p>
            <a:fld id="{1C708378-1150-224B-9044-2B53BF96369B}" type="slidenum">
              <a:rPr lang="en-US" smtClean="0"/>
              <a:t>1</a:t>
            </a:fld>
            <a:endParaRPr lang="en-US" dirty="0"/>
          </a:p>
        </p:txBody>
      </p:sp>
    </p:spTree>
    <p:extLst>
      <p:ext uri="{BB962C8B-B14F-4D97-AF65-F5344CB8AC3E}">
        <p14:creationId xmlns:p14="http://schemas.microsoft.com/office/powerpoint/2010/main" val="40494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39AC-AB3C-48A5-B757-242119643117}"/>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24426D65-2551-41C6-9275-73A8516C09E4}"/>
              </a:ext>
            </a:extLst>
          </p:cNvPr>
          <p:cNvSpPr>
            <a:spLocks noGrp="1"/>
          </p:cNvSpPr>
          <p:nvPr>
            <p:ph sz="quarter" idx="1"/>
          </p:nvPr>
        </p:nvSpPr>
        <p:spPr>
          <a:xfrm>
            <a:off x="988314" y="1809750"/>
            <a:ext cx="10871200" cy="4495800"/>
          </a:xfrm>
        </p:spPr>
        <p:txBody>
          <a:bodyPr/>
          <a:lstStyle/>
          <a:p>
            <a:r>
              <a:rPr lang="en-US" dirty="0"/>
              <a:t>Building matrices with [ ]:</a:t>
            </a:r>
          </a:p>
          <a:p>
            <a:endParaRPr lang="en-US" dirty="0"/>
          </a:p>
          <a:p>
            <a:r>
              <a:rPr lang="en-US" dirty="0"/>
              <a:t>A = [2 7 4]                                        A = [2 7 4; 3 8 9]</a:t>
            </a:r>
          </a:p>
          <a:p>
            <a:pPr marL="0" indent="0">
              <a:buNone/>
            </a:pPr>
            <a:endParaRPr lang="en-US" dirty="0"/>
          </a:p>
          <a:p>
            <a:endParaRPr lang="en-US" dirty="0"/>
          </a:p>
          <a:p>
            <a:r>
              <a:rPr lang="en-US" dirty="0"/>
              <a:t>A = [2; 7; 4]                                      B= [ A    </a:t>
            </a:r>
            <a:r>
              <a:rPr lang="en-US" dirty="0" err="1"/>
              <a:t>A</a:t>
            </a: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6B451D8B-1B00-49CA-9508-76467226BDCC}"/>
              </a:ext>
            </a:extLst>
          </p:cNvPr>
          <p:cNvSpPr>
            <a:spLocks noGrp="1"/>
          </p:cNvSpPr>
          <p:nvPr>
            <p:ph type="sldNum" sz="quarter" idx="12"/>
          </p:nvPr>
        </p:nvSpPr>
        <p:spPr/>
        <p:txBody>
          <a:bodyPr>
            <a:normAutofit fontScale="85000" lnSpcReduction="20000"/>
          </a:bodyPr>
          <a:lstStyle/>
          <a:p>
            <a:fld id="{1C708378-1150-224B-9044-2B53BF96369B}" type="slidenum">
              <a:rPr lang="en-US" smtClean="0"/>
              <a:t>10</a:t>
            </a:fld>
            <a:endParaRPr lang="en-US"/>
          </a:p>
        </p:txBody>
      </p:sp>
      <p:pic>
        <p:nvPicPr>
          <p:cNvPr id="6" name="Picture 5">
            <a:extLst>
              <a:ext uri="{FF2B5EF4-FFF2-40B4-BE49-F238E27FC236}">
                <a16:creationId xmlns:a16="http://schemas.microsoft.com/office/drawing/2014/main" id="{A6FE559B-D703-4361-9516-AF7BFA2C4C1C}"/>
              </a:ext>
            </a:extLst>
          </p:cNvPr>
          <p:cNvPicPr>
            <a:picLocks noChangeAspect="1"/>
          </p:cNvPicPr>
          <p:nvPr/>
        </p:nvPicPr>
        <p:blipFill rotWithShape="1">
          <a:blip r:embed="rId2"/>
          <a:srcRect l="59687" t="39583" r="35313" b="57361"/>
          <a:stretch/>
        </p:blipFill>
        <p:spPr>
          <a:xfrm>
            <a:off x="1610963" y="3645098"/>
            <a:ext cx="1200150" cy="412552"/>
          </a:xfrm>
          <a:prstGeom prst="rect">
            <a:avLst/>
          </a:prstGeom>
        </p:spPr>
      </p:pic>
      <p:pic>
        <p:nvPicPr>
          <p:cNvPr id="7" name="Picture 6">
            <a:extLst>
              <a:ext uri="{FF2B5EF4-FFF2-40B4-BE49-F238E27FC236}">
                <a16:creationId xmlns:a16="http://schemas.microsoft.com/office/drawing/2014/main" id="{9DF40625-FB2D-419A-84BF-602F9382C032}"/>
              </a:ext>
            </a:extLst>
          </p:cNvPr>
          <p:cNvPicPr>
            <a:picLocks noChangeAspect="1"/>
          </p:cNvPicPr>
          <p:nvPr/>
        </p:nvPicPr>
        <p:blipFill rotWithShape="1">
          <a:blip r:embed="rId2"/>
          <a:srcRect l="59610" t="45694" r="38699" b="45278"/>
          <a:stretch/>
        </p:blipFill>
        <p:spPr>
          <a:xfrm>
            <a:off x="1939576" y="5187195"/>
            <a:ext cx="470250" cy="1411605"/>
          </a:xfrm>
          <a:prstGeom prst="rect">
            <a:avLst/>
          </a:prstGeom>
        </p:spPr>
      </p:pic>
      <p:pic>
        <p:nvPicPr>
          <p:cNvPr id="8" name="Picture 7">
            <a:extLst>
              <a:ext uri="{FF2B5EF4-FFF2-40B4-BE49-F238E27FC236}">
                <a16:creationId xmlns:a16="http://schemas.microsoft.com/office/drawing/2014/main" id="{7AA06A29-8521-4AF3-92A1-E036A609564D}"/>
              </a:ext>
            </a:extLst>
          </p:cNvPr>
          <p:cNvPicPr>
            <a:picLocks noChangeAspect="1"/>
          </p:cNvPicPr>
          <p:nvPr/>
        </p:nvPicPr>
        <p:blipFill rotWithShape="1">
          <a:blip r:embed="rId3"/>
          <a:srcRect l="59688" t="63473" r="35156" b="30694"/>
          <a:stretch/>
        </p:blipFill>
        <p:spPr>
          <a:xfrm>
            <a:off x="8124824" y="3466477"/>
            <a:ext cx="1209675" cy="769793"/>
          </a:xfrm>
          <a:prstGeom prst="rect">
            <a:avLst/>
          </a:prstGeom>
        </p:spPr>
      </p:pic>
      <p:pic>
        <p:nvPicPr>
          <p:cNvPr id="9" name="Picture 8">
            <a:extLst>
              <a:ext uri="{FF2B5EF4-FFF2-40B4-BE49-F238E27FC236}">
                <a16:creationId xmlns:a16="http://schemas.microsoft.com/office/drawing/2014/main" id="{9BB092F1-1DA2-4F27-8564-DB2E3DC93DB5}"/>
              </a:ext>
            </a:extLst>
          </p:cNvPr>
          <p:cNvPicPr>
            <a:picLocks noChangeAspect="1"/>
          </p:cNvPicPr>
          <p:nvPr/>
        </p:nvPicPr>
        <p:blipFill rotWithShape="1">
          <a:blip r:embed="rId4"/>
          <a:srcRect l="59922" t="76667" r="34922" b="18542"/>
          <a:stretch/>
        </p:blipFill>
        <p:spPr>
          <a:xfrm>
            <a:off x="7924800" y="5187195"/>
            <a:ext cx="1752600" cy="916128"/>
          </a:xfrm>
          <a:prstGeom prst="rect">
            <a:avLst/>
          </a:prstGeom>
        </p:spPr>
      </p:pic>
    </p:spTree>
    <p:extLst>
      <p:ext uri="{BB962C8B-B14F-4D97-AF65-F5344CB8AC3E}">
        <p14:creationId xmlns:p14="http://schemas.microsoft.com/office/powerpoint/2010/main" val="421583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39AC-AB3C-48A5-B757-242119643117}"/>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24426D65-2551-41C6-9275-73A8516C09E4}"/>
              </a:ext>
            </a:extLst>
          </p:cNvPr>
          <p:cNvSpPr>
            <a:spLocks noGrp="1"/>
          </p:cNvSpPr>
          <p:nvPr>
            <p:ph sz="quarter" idx="1"/>
          </p:nvPr>
        </p:nvSpPr>
        <p:spPr>
          <a:xfrm>
            <a:off x="988314" y="1809750"/>
            <a:ext cx="10871200" cy="4495800"/>
          </a:xfrm>
        </p:spPr>
        <p:txBody>
          <a:bodyPr/>
          <a:lstStyle/>
          <a:p>
            <a:r>
              <a:rPr lang="en-US" dirty="0"/>
              <a:t>Building matrices with [ ]:</a:t>
            </a:r>
          </a:p>
          <a:p>
            <a:endParaRPr lang="en-US" dirty="0"/>
          </a:p>
          <a:p>
            <a:r>
              <a:rPr lang="en-US" dirty="0"/>
              <a:t>A = [2 7 4]                                        A = [2 7 4; 3 8 9]</a:t>
            </a:r>
          </a:p>
          <a:p>
            <a:pPr marL="0" indent="0">
              <a:buNone/>
            </a:pPr>
            <a:endParaRPr lang="en-US" dirty="0"/>
          </a:p>
          <a:p>
            <a:endParaRPr lang="en-US" dirty="0"/>
          </a:p>
          <a:p>
            <a:r>
              <a:rPr lang="en-US" dirty="0"/>
              <a:t>A = [2; 7; 4]                                      B= [ A    </a:t>
            </a:r>
            <a:r>
              <a:rPr lang="en-US" dirty="0" err="1"/>
              <a:t>A</a:t>
            </a: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6B451D8B-1B00-49CA-9508-76467226BDCC}"/>
              </a:ext>
            </a:extLst>
          </p:cNvPr>
          <p:cNvSpPr>
            <a:spLocks noGrp="1"/>
          </p:cNvSpPr>
          <p:nvPr>
            <p:ph type="sldNum" sz="quarter" idx="12"/>
          </p:nvPr>
        </p:nvSpPr>
        <p:spPr/>
        <p:txBody>
          <a:bodyPr>
            <a:normAutofit fontScale="85000" lnSpcReduction="20000"/>
          </a:bodyPr>
          <a:lstStyle/>
          <a:p>
            <a:fld id="{1C708378-1150-224B-9044-2B53BF96369B}" type="slidenum">
              <a:rPr lang="en-US" smtClean="0"/>
              <a:t>11</a:t>
            </a:fld>
            <a:endParaRPr lang="en-US"/>
          </a:p>
        </p:txBody>
      </p:sp>
      <p:pic>
        <p:nvPicPr>
          <p:cNvPr id="6" name="Picture 5">
            <a:extLst>
              <a:ext uri="{FF2B5EF4-FFF2-40B4-BE49-F238E27FC236}">
                <a16:creationId xmlns:a16="http://schemas.microsoft.com/office/drawing/2014/main" id="{A6FE559B-D703-4361-9516-AF7BFA2C4C1C}"/>
              </a:ext>
            </a:extLst>
          </p:cNvPr>
          <p:cNvPicPr>
            <a:picLocks noChangeAspect="1"/>
          </p:cNvPicPr>
          <p:nvPr/>
        </p:nvPicPr>
        <p:blipFill rotWithShape="1">
          <a:blip r:embed="rId2"/>
          <a:srcRect l="59687" t="39583" r="35313" b="57361"/>
          <a:stretch/>
        </p:blipFill>
        <p:spPr>
          <a:xfrm>
            <a:off x="1610963" y="3645098"/>
            <a:ext cx="1200150" cy="412552"/>
          </a:xfrm>
          <a:prstGeom prst="rect">
            <a:avLst/>
          </a:prstGeom>
        </p:spPr>
      </p:pic>
      <p:pic>
        <p:nvPicPr>
          <p:cNvPr id="7" name="Picture 6">
            <a:extLst>
              <a:ext uri="{FF2B5EF4-FFF2-40B4-BE49-F238E27FC236}">
                <a16:creationId xmlns:a16="http://schemas.microsoft.com/office/drawing/2014/main" id="{9DF40625-FB2D-419A-84BF-602F9382C032}"/>
              </a:ext>
            </a:extLst>
          </p:cNvPr>
          <p:cNvPicPr>
            <a:picLocks noChangeAspect="1"/>
          </p:cNvPicPr>
          <p:nvPr/>
        </p:nvPicPr>
        <p:blipFill rotWithShape="1">
          <a:blip r:embed="rId2"/>
          <a:srcRect l="59610" t="45694" r="38699" b="45278"/>
          <a:stretch/>
        </p:blipFill>
        <p:spPr>
          <a:xfrm>
            <a:off x="1939576" y="5187195"/>
            <a:ext cx="470250" cy="1411605"/>
          </a:xfrm>
          <a:prstGeom prst="rect">
            <a:avLst/>
          </a:prstGeom>
        </p:spPr>
      </p:pic>
      <p:pic>
        <p:nvPicPr>
          <p:cNvPr id="8" name="Picture 7">
            <a:extLst>
              <a:ext uri="{FF2B5EF4-FFF2-40B4-BE49-F238E27FC236}">
                <a16:creationId xmlns:a16="http://schemas.microsoft.com/office/drawing/2014/main" id="{7AA06A29-8521-4AF3-92A1-E036A609564D}"/>
              </a:ext>
            </a:extLst>
          </p:cNvPr>
          <p:cNvPicPr>
            <a:picLocks noChangeAspect="1"/>
          </p:cNvPicPr>
          <p:nvPr/>
        </p:nvPicPr>
        <p:blipFill rotWithShape="1">
          <a:blip r:embed="rId3"/>
          <a:srcRect l="59688" t="63473" r="35156" b="30694"/>
          <a:stretch/>
        </p:blipFill>
        <p:spPr>
          <a:xfrm>
            <a:off x="8124824" y="3466477"/>
            <a:ext cx="1209675" cy="769793"/>
          </a:xfrm>
          <a:prstGeom prst="rect">
            <a:avLst/>
          </a:prstGeom>
        </p:spPr>
      </p:pic>
      <p:pic>
        <p:nvPicPr>
          <p:cNvPr id="5" name="Picture 4">
            <a:extLst>
              <a:ext uri="{FF2B5EF4-FFF2-40B4-BE49-F238E27FC236}">
                <a16:creationId xmlns:a16="http://schemas.microsoft.com/office/drawing/2014/main" id="{65FD9673-3979-431E-BB82-A8CDC9D9F9D2}"/>
              </a:ext>
            </a:extLst>
          </p:cNvPr>
          <p:cNvPicPr>
            <a:picLocks noChangeAspect="1"/>
          </p:cNvPicPr>
          <p:nvPr/>
        </p:nvPicPr>
        <p:blipFill rotWithShape="1">
          <a:blip r:embed="rId4"/>
          <a:srcRect l="59717" t="76504" r="30078" b="17361"/>
          <a:stretch/>
        </p:blipFill>
        <p:spPr>
          <a:xfrm>
            <a:off x="7315200" y="5295953"/>
            <a:ext cx="2276475" cy="769793"/>
          </a:xfrm>
          <a:prstGeom prst="rect">
            <a:avLst/>
          </a:prstGeom>
        </p:spPr>
      </p:pic>
    </p:spTree>
    <p:extLst>
      <p:ext uri="{BB962C8B-B14F-4D97-AF65-F5344CB8AC3E}">
        <p14:creationId xmlns:p14="http://schemas.microsoft.com/office/powerpoint/2010/main" val="58187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C0D7-DD13-4E86-A30A-E8CE72F856AE}"/>
              </a:ext>
            </a:extLst>
          </p:cNvPr>
          <p:cNvSpPr>
            <a:spLocks noGrp="1"/>
          </p:cNvSpPr>
          <p:nvPr>
            <p:ph type="title"/>
          </p:nvPr>
        </p:nvSpPr>
        <p:spPr/>
        <p:txBody>
          <a:bodyPr/>
          <a:lstStyle/>
          <a:p>
            <a:r>
              <a:rPr lang="en-US" dirty="0"/>
              <a:t>Matrices</a:t>
            </a:r>
          </a:p>
        </p:txBody>
      </p:sp>
      <p:sp>
        <p:nvSpPr>
          <p:cNvPr id="4" name="Slide Number Placeholder 3">
            <a:extLst>
              <a:ext uri="{FF2B5EF4-FFF2-40B4-BE49-F238E27FC236}">
                <a16:creationId xmlns:a16="http://schemas.microsoft.com/office/drawing/2014/main" id="{70CCC103-7458-445A-8206-82E80A2CB54F}"/>
              </a:ext>
            </a:extLst>
          </p:cNvPr>
          <p:cNvSpPr>
            <a:spLocks noGrp="1"/>
          </p:cNvSpPr>
          <p:nvPr>
            <p:ph type="sldNum" sz="quarter" idx="12"/>
          </p:nvPr>
        </p:nvSpPr>
        <p:spPr/>
        <p:txBody>
          <a:bodyPr>
            <a:normAutofit fontScale="85000" lnSpcReduction="20000"/>
          </a:bodyPr>
          <a:lstStyle/>
          <a:p>
            <a:fld id="{1C708378-1150-224B-9044-2B53BF96369B}" type="slidenum">
              <a:rPr lang="en-US" smtClean="0"/>
              <a:t>12</a:t>
            </a:fld>
            <a:endParaRPr lang="en-US"/>
          </a:p>
        </p:txBody>
      </p:sp>
      <p:graphicFrame>
        <p:nvGraphicFramePr>
          <p:cNvPr id="5" name="Object 33">
            <a:extLst>
              <a:ext uri="{FF2B5EF4-FFF2-40B4-BE49-F238E27FC236}">
                <a16:creationId xmlns:a16="http://schemas.microsoft.com/office/drawing/2014/main" id="{F43CAF0F-079A-464A-84C0-DC71C4394261}"/>
              </a:ext>
            </a:extLst>
          </p:cNvPr>
          <p:cNvGraphicFramePr>
            <a:graphicFrameLocks noGrp="1" noChangeAspect="1"/>
          </p:cNvGraphicFramePr>
          <p:nvPr>
            <p:ph sz="quarter" idx="1"/>
          </p:nvPr>
        </p:nvGraphicFramePr>
        <p:xfrm>
          <a:off x="2806190" y="1600200"/>
          <a:ext cx="6893945" cy="4495800"/>
        </p:xfrm>
        <a:graphic>
          <a:graphicData uri="http://schemas.openxmlformats.org/presentationml/2006/ole">
            <mc:AlternateContent xmlns:mc="http://schemas.openxmlformats.org/markup-compatibility/2006">
              <mc:Choice xmlns:v="urn:schemas-microsoft-com:vml" Requires="v">
                <p:oleObj spid="_x0000_s2055" name="Picture Publisher Bild" r:id="rId3" imgW="0" imgH="0" progId="PictPub.Image.7">
                  <p:embed/>
                </p:oleObj>
              </mc:Choice>
              <mc:Fallback>
                <p:oleObj name="Picture Publisher Bild" r:id="rId3" imgW="0" imgH="0" progId="PictPub.Image.7">
                  <p:embed/>
                  <p:pic>
                    <p:nvPicPr>
                      <p:cNvPr id="25607" name="Object 33">
                        <a:extLst>
                          <a:ext uri="{FF2B5EF4-FFF2-40B4-BE49-F238E27FC236}">
                            <a16:creationId xmlns:a16="http://schemas.microsoft.com/office/drawing/2014/main" id="{408865FC-2768-4AFF-B750-C9BB61C6E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190" y="1600200"/>
                        <a:ext cx="689394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083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0B03-A6B4-4327-889F-AEB37B1CC1CE}"/>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50379A82-D8FE-4FAE-8D7E-1B6F10264E8A}"/>
              </a:ext>
            </a:extLst>
          </p:cNvPr>
          <p:cNvSpPr>
            <a:spLocks noGrp="1"/>
          </p:cNvSpPr>
          <p:nvPr>
            <p:ph sz="quarter" idx="1"/>
          </p:nvPr>
        </p:nvSpPr>
        <p:spPr/>
        <p:txBody>
          <a:bodyPr/>
          <a:lstStyle/>
          <a:p>
            <a:r>
              <a:rPr lang="en-US" dirty="0"/>
              <a:t>Some operators must be handled with care:</a:t>
            </a:r>
          </a:p>
          <a:p>
            <a:r>
              <a:rPr lang="en-US" dirty="0"/>
              <a:t>A = [1 2 ; 4 5]</a:t>
            </a:r>
          </a:p>
          <a:p>
            <a:r>
              <a:rPr lang="en-US" dirty="0"/>
              <a:t>B = A * A 	prints  		</a:t>
            </a:r>
          </a:p>
          <a:p>
            <a:pPr marL="0" indent="0">
              <a:buNone/>
            </a:pPr>
            <a:r>
              <a:rPr lang="en-US" dirty="0"/>
              <a:t>					</a:t>
            </a:r>
          </a:p>
          <a:p>
            <a:r>
              <a:rPr lang="en-US" dirty="0"/>
              <a:t>B = A .* A  	prints			</a:t>
            </a:r>
          </a:p>
          <a:p>
            <a:pPr marL="0" indent="0">
              <a:buNone/>
            </a:pPr>
            <a:r>
              <a:rPr lang="en-US" dirty="0"/>
              <a:t>				</a:t>
            </a:r>
          </a:p>
          <a:p>
            <a:pPr lvl="1"/>
            <a:r>
              <a:rPr lang="en-US" dirty="0"/>
              <a:t>Element by element multiplication</a:t>
            </a:r>
          </a:p>
          <a:p>
            <a:endParaRPr lang="en-US" dirty="0"/>
          </a:p>
        </p:txBody>
      </p:sp>
      <p:sp>
        <p:nvSpPr>
          <p:cNvPr id="4" name="Slide Number Placeholder 3">
            <a:extLst>
              <a:ext uri="{FF2B5EF4-FFF2-40B4-BE49-F238E27FC236}">
                <a16:creationId xmlns:a16="http://schemas.microsoft.com/office/drawing/2014/main" id="{C6B5A818-0562-4A25-9FE7-50F2F2EAAEFD}"/>
              </a:ext>
            </a:extLst>
          </p:cNvPr>
          <p:cNvSpPr>
            <a:spLocks noGrp="1"/>
          </p:cNvSpPr>
          <p:nvPr>
            <p:ph type="sldNum" sz="quarter" idx="12"/>
          </p:nvPr>
        </p:nvSpPr>
        <p:spPr/>
        <p:txBody>
          <a:bodyPr>
            <a:normAutofit fontScale="85000" lnSpcReduction="20000"/>
          </a:bodyPr>
          <a:lstStyle/>
          <a:p>
            <a:fld id="{1C708378-1150-224B-9044-2B53BF96369B}" type="slidenum">
              <a:rPr lang="en-US" smtClean="0"/>
              <a:t>13</a:t>
            </a:fld>
            <a:endParaRPr lang="en-US"/>
          </a:p>
        </p:txBody>
      </p:sp>
      <p:pic>
        <p:nvPicPr>
          <p:cNvPr id="5" name="Picture 4">
            <a:extLst>
              <a:ext uri="{FF2B5EF4-FFF2-40B4-BE49-F238E27FC236}">
                <a16:creationId xmlns:a16="http://schemas.microsoft.com/office/drawing/2014/main" id="{260F287D-7188-4A27-A4F6-61D62AF56321}"/>
              </a:ext>
            </a:extLst>
          </p:cNvPr>
          <p:cNvPicPr>
            <a:picLocks noChangeAspect="1"/>
          </p:cNvPicPr>
          <p:nvPr/>
        </p:nvPicPr>
        <p:blipFill rotWithShape="1">
          <a:blip r:embed="rId2"/>
          <a:srcRect l="60937" t="50000" r="31953" b="42778"/>
          <a:stretch/>
        </p:blipFill>
        <p:spPr>
          <a:xfrm>
            <a:off x="4957064" y="2525486"/>
            <a:ext cx="1581150" cy="903514"/>
          </a:xfrm>
          <a:prstGeom prst="rect">
            <a:avLst/>
          </a:prstGeom>
        </p:spPr>
      </p:pic>
      <p:pic>
        <p:nvPicPr>
          <p:cNvPr id="6" name="Picture 5">
            <a:extLst>
              <a:ext uri="{FF2B5EF4-FFF2-40B4-BE49-F238E27FC236}">
                <a16:creationId xmlns:a16="http://schemas.microsoft.com/office/drawing/2014/main" id="{3AB51B26-5549-49AC-8B11-74061E046D9A}"/>
              </a:ext>
            </a:extLst>
          </p:cNvPr>
          <p:cNvPicPr>
            <a:picLocks noChangeAspect="1"/>
          </p:cNvPicPr>
          <p:nvPr/>
        </p:nvPicPr>
        <p:blipFill rotWithShape="1">
          <a:blip r:embed="rId2"/>
          <a:srcRect l="61094" t="59444" r="32344" b="32500"/>
          <a:stretch/>
        </p:blipFill>
        <p:spPr>
          <a:xfrm>
            <a:off x="4938013" y="3725636"/>
            <a:ext cx="1600201" cy="907597"/>
          </a:xfrm>
          <a:prstGeom prst="rect">
            <a:avLst/>
          </a:prstGeom>
        </p:spPr>
      </p:pic>
      <p:cxnSp>
        <p:nvCxnSpPr>
          <p:cNvPr id="8" name="Straight Arrow Connector 7">
            <a:extLst>
              <a:ext uri="{FF2B5EF4-FFF2-40B4-BE49-F238E27FC236}">
                <a16:creationId xmlns:a16="http://schemas.microsoft.com/office/drawing/2014/main" id="{9BDC5B5F-AC54-41F0-BF83-855BA7F95FE4}"/>
              </a:ext>
            </a:extLst>
          </p:cNvPr>
          <p:cNvCxnSpPr/>
          <p:nvPr/>
        </p:nvCxnSpPr>
        <p:spPr>
          <a:xfrm flipV="1">
            <a:off x="2247900" y="4179434"/>
            <a:ext cx="0" cy="564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78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6A8B-50EA-4A6C-A99D-FDAA9B58435F}"/>
              </a:ext>
            </a:extLst>
          </p:cNvPr>
          <p:cNvSpPr>
            <a:spLocks noGrp="1"/>
          </p:cNvSpPr>
          <p:nvPr>
            <p:ph type="title"/>
          </p:nvPr>
        </p:nvSpPr>
        <p:spPr/>
        <p:txBody>
          <a:bodyPr/>
          <a:lstStyle/>
          <a:p>
            <a:r>
              <a:rPr lang="en-US" dirty="0"/>
              <a:t>Submatrices</a:t>
            </a:r>
          </a:p>
        </p:txBody>
      </p:sp>
      <p:sp>
        <p:nvSpPr>
          <p:cNvPr id="3" name="Content Placeholder 2">
            <a:extLst>
              <a:ext uri="{FF2B5EF4-FFF2-40B4-BE49-F238E27FC236}">
                <a16:creationId xmlns:a16="http://schemas.microsoft.com/office/drawing/2014/main" id="{5477601F-8EAC-4DD7-BBE2-8415E9312508}"/>
              </a:ext>
            </a:extLst>
          </p:cNvPr>
          <p:cNvSpPr>
            <a:spLocks noGrp="1"/>
          </p:cNvSpPr>
          <p:nvPr>
            <p:ph sz="quarter" idx="1"/>
          </p:nvPr>
        </p:nvSpPr>
        <p:spPr/>
        <p:txBody>
          <a:bodyPr/>
          <a:lstStyle/>
          <a:p>
            <a:r>
              <a:rPr lang="en-US" sz="2400" dirty="0"/>
              <a:t>A matrix can be indexed using another matrix, to produce a subset of its elements:</a:t>
            </a:r>
          </a:p>
          <a:p>
            <a:pPr lvl="1"/>
            <a:r>
              <a:rPr lang="en-US" sz="2400" dirty="0"/>
              <a:t>a = [100 200 300 400 500 600 700]       b = [3 5 6]</a:t>
            </a:r>
          </a:p>
          <a:p>
            <a:pPr lvl="1"/>
            <a:r>
              <a:rPr lang="en-US" sz="2400" dirty="0"/>
              <a:t>c = a(b):</a:t>
            </a:r>
          </a:p>
          <a:p>
            <a:pPr marL="1052512" lvl="3" indent="0">
              <a:buNone/>
            </a:pPr>
            <a:r>
              <a:rPr lang="en-US" sz="2400" dirty="0"/>
              <a:t>                            300  500  600</a:t>
            </a:r>
          </a:p>
          <a:p>
            <a:r>
              <a:rPr lang="en-US" sz="2400" dirty="0"/>
              <a:t>To get a subsection of a matrix, we can produce the index matrix with the colon operator:</a:t>
            </a:r>
          </a:p>
          <a:p>
            <a:pPr marL="0" indent="0">
              <a:buNone/>
            </a:pPr>
            <a:r>
              <a:rPr lang="en-US" sz="2400" dirty="0"/>
              <a:t>                                  a (2 : 5)</a:t>
            </a:r>
          </a:p>
          <a:p>
            <a:r>
              <a:rPr lang="en-US" sz="2400" dirty="0"/>
              <a:t>Prints:       </a:t>
            </a:r>
            <a:r>
              <a:rPr lang="en-US" sz="2400" dirty="0" err="1"/>
              <a:t>ans</a:t>
            </a:r>
            <a:r>
              <a:rPr lang="en-US" sz="2400" dirty="0"/>
              <a:t>= 200 300 400 500</a:t>
            </a:r>
          </a:p>
          <a:p>
            <a:r>
              <a:rPr lang="en-US" sz="2400" dirty="0"/>
              <a:t>This works in 2-D as well, e.g. c(2:3, 1:2) produces a  2 x 2 submatrix.</a:t>
            </a:r>
          </a:p>
          <a:p>
            <a:r>
              <a:rPr lang="en-US" sz="2400" dirty="0"/>
              <a:t>The rows and columns of the submatrix are renumbered.</a:t>
            </a:r>
          </a:p>
          <a:p>
            <a:endParaRPr lang="en-US" sz="2400" dirty="0"/>
          </a:p>
        </p:txBody>
      </p:sp>
      <p:sp>
        <p:nvSpPr>
          <p:cNvPr id="4" name="Slide Number Placeholder 3">
            <a:extLst>
              <a:ext uri="{FF2B5EF4-FFF2-40B4-BE49-F238E27FC236}">
                <a16:creationId xmlns:a16="http://schemas.microsoft.com/office/drawing/2014/main" id="{08EBFFF2-B270-4340-B329-37967D1C8E36}"/>
              </a:ext>
            </a:extLst>
          </p:cNvPr>
          <p:cNvSpPr>
            <a:spLocks noGrp="1"/>
          </p:cNvSpPr>
          <p:nvPr>
            <p:ph type="sldNum" sz="quarter" idx="12"/>
          </p:nvPr>
        </p:nvSpPr>
        <p:spPr/>
        <p:txBody>
          <a:bodyPr>
            <a:normAutofit fontScale="85000" lnSpcReduction="20000"/>
          </a:bodyPr>
          <a:lstStyle/>
          <a:p>
            <a:fld id="{1C708378-1150-224B-9044-2B53BF96369B}" type="slidenum">
              <a:rPr lang="en-US" smtClean="0"/>
              <a:t>14</a:t>
            </a:fld>
            <a:endParaRPr lang="en-US"/>
          </a:p>
        </p:txBody>
      </p:sp>
      <p:cxnSp>
        <p:nvCxnSpPr>
          <p:cNvPr id="6" name="Straight Arrow Connector 5">
            <a:extLst>
              <a:ext uri="{FF2B5EF4-FFF2-40B4-BE49-F238E27FC236}">
                <a16:creationId xmlns:a16="http://schemas.microsoft.com/office/drawing/2014/main" id="{37D00407-605F-4091-9624-96ECEA590AE4}"/>
              </a:ext>
            </a:extLst>
          </p:cNvPr>
          <p:cNvCxnSpPr>
            <a:cxnSpLocks/>
          </p:cNvCxnSpPr>
          <p:nvPr/>
        </p:nvCxnSpPr>
        <p:spPr>
          <a:xfrm>
            <a:off x="3849290" y="2442481"/>
            <a:ext cx="535781" cy="5818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348224B-819D-4584-8BE5-D2298911BE1A}"/>
              </a:ext>
            </a:extLst>
          </p:cNvPr>
          <p:cNvCxnSpPr>
            <a:cxnSpLocks/>
          </p:cNvCxnSpPr>
          <p:nvPr/>
        </p:nvCxnSpPr>
        <p:spPr>
          <a:xfrm>
            <a:off x="4852987" y="2414757"/>
            <a:ext cx="347663" cy="5818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0C307-BE29-43AA-BDA0-4B2DD261D7BA}"/>
              </a:ext>
            </a:extLst>
          </p:cNvPr>
          <p:cNvCxnSpPr>
            <a:cxnSpLocks/>
          </p:cNvCxnSpPr>
          <p:nvPr/>
        </p:nvCxnSpPr>
        <p:spPr>
          <a:xfrm>
            <a:off x="5400672" y="2442481"/>
            <a:ext cx="326234" cy="6228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8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F21B-E440-48D2-A0FF-FAB4F80F9E28}"/>
              </a:ext>
            </a:extLst>
          </p:cNvPr>
          <p:cNvSpPr>
            <a:spLocks noGrp="1"/>
          </p:cNvSpPr>
          <p:nvPr>
            <p:ph type="title"/>
          </p:nvPr>
        </p:nvSpPr>
        <p:spPr/>
        <p:txBody>
          <a:bodyPr/>
          <a:lstStyle/>
          <a:p>
            <a:r>
              <a:rPr lang="en-US" dirty="0"/>
              <a:t>Manipulating Matrices</a:t>
            </a:r>
          </a:p>
        </p:txBody>
      </p:sp>
      <p:sp>
        <p:nvSpPr>
          <p:cNvPr id="3" name="Content Placeholder 2">
            <a:extLst>
              <a:ext uri="{FF2B5EF4-FFF2-40B4-BE49-F238E27FC236}">
                <a16:creationId xmlns:a16="http://schemas.microsoft.com/office/drawing/2014/main" id="{7F16BE02-8909-4B6D-B44A-DCA79CE4B382}"/>
              </a:ext>
            </a:extLst>
          </p:cNvPr>
          <p:cNvSpPr>
            <a:spLocks noGrp="1"/>
          </p:cNvSpPr>
          <p:nvPr>
            <p:ph sz="quarter" idx="1"/>
          </p:nvPr>
        </p:nvSpPr>
        <p:spPr/>
        <p:txBody>
          <a:bodyPr/>
          <a:lstStyle/>
          <a:p>
            <a:r>
              <a:rPr lang="en-US" dirty="0"/>
              <a:t>&gt;&gt; A '		% transpose</a:t>
            </a:r>
          </a:p>
          <a:p>
            <a:r>
              <a:rPr lang="en-US" dirty="0"/>
              <a:t>&gt;&gt; B*A	% matrix multiplication</a:t>
            </a:r>
          </a:p>
          <a:p>
            <a:r>
              <a:rPr lang="en-US" dirty="0"/>
              <a:t>&gt;&gt; B.*A	% element by element multiplication</a:t>
            </a:r>
          </a:p>
          <a:p>
            <a:r>
              <a:rPr lang="en-US" dirty="0"/>
              <a:t>&gt;&gt; B/A	% matrix division</a:t>
            </a:r>
          </a:p>
          <a:p>
            <a:r>
              <a:rPr lang="en-US" dirty="0"/>
              <a:t>&gt;&gt; B./A	% element by element division</a:t>
            </a:r>
          </a:p>
          <a:p>
            <a:r>
              <a:rPr lang="en-US" dirty="0"/>
              <a:t>&gt;&gt; [B A]	% Join matrices (horizontally)</a:t>
            </a:r>
          </a:p>
          <a:p>
            <a:r>
              <a:rPr lang="en-US" dirty="0"/>
              <a:t>&gt;&gt; [B; A]	% Join matrices (vertically)</a:t>
            </a:r>
          </a:p>
          <a:p>
            <a:pPr marL="0" indent="0">
              <a:buNone/>
            </a:pPr>
            <a:endParaRPr lang="en-US" dirty="0"/>
          </a:p>
          <a:p>
            <a:pPr lvl="3"/>
            <a:r>
              <a:rPr lang="en-US" dirty="0">
                <a:solidFill>
                  <a:schemeClr val="tx2"/>
                </a:solidFill>
              </a:rPr>
              <a:t>Create matrices A and B and try out the matrix operators in this slide</a:t>
            </a:r>
          </a:p>
          <a:p>
            <a:endParaRPr lang="en-US" dirty="0"/>
          </a:p>
        </p:txBody>
      </p:sp>
      <p:sp>
        <p:nvSpPr>
          <p:cNvPr id="4" name="Slide Number Placeholder 3">
            <a:extLst>
              <a:ext uri="{FF2B5EF4-FFF2-40B4-BE49-F238E27FC236}">
                <a16:creationId xmlns:a16="http://schemas.microsoft.com/office/drawing/2014/main" id="{E049DB18-187F-434D-B262-6497C17B03EB}"/>
              </a:ext>
            </a:extLst>
          </p:cNvPr>
          <p:cNvSpPr>
            <a:spLocks noGrp="1"/>
          </p:cNvSpPr>
          <p:nvPr>
            <p:ph type="sldNum" sz="quarter" idx="12"/>
          </p:nvPr>
        </p:nvSpPr>
        <p:spPr/>
        <p:txBody>
          <a:bodyPr>
            <a:normAutofit fontScale="85000" lnSpcReduction="20000"/>
          </a:bodyPr>
          <a:lstStyle/>
          <a:p>
            <a:fld id="{1C708378-1150-224B-9044-2B53BF96369B}" type="slidenum">
              <a:rPr lang="en-US" smtClean="0"/>
              <a:t>15</a:t>
            </a:fld>
            <a:endParaRPr lang="en-US"/>
          </a:p>
        </p:txBody>
      </p:sp>
      <p:sp>
        <p:nvSpPr>
          <p:cNvPr id="5" name="Text Box 4">
            <a:extLst>
              <a:ext uri="{FF2B5EF4-FFF2-40B4-BE49-F238E27FC236}">
                <a16:creationId xmlns:a16="http://schemas.microsoft.com/office/drawing/2014/main" id="{87C7B699-22E9-49E6-8D6F-1854FCD1DCF5}"/>
              </a:ext>
            </a:extLst>
          </p:cNvPr>
          <p:cNvSpPr txBox="1">
            <a:spLocks noChangeArrowheads="1"/>
          </p:cNvSpPr>
          <p:nvPr/>
        </p:nvSpPr>
        <p:spPr bwMode="auto">
          <a:xfrm>
            <a:off x="8509000" y="1998663"/>
            <a:ext cx="1679575" cy="1749425"/>
          </a:xfrm>
          <a:prstGeom prst="rect">
            <a:avLst/>
          </a:prstGeom>
          <a:noFill/>
          <a:ln>
            <a:noFill/>
          </a:ln>
          <a:effectLst/>
        </p:spPr>
        <p:txBody>
          <a:bodyPr>
            <a:spAutoFit/>
          </a:bodyPr>
          <a:lstStyle/>
          <a:p>
            <a:pPr algn="ctr">
              <a:spcBef>
                <a:spcPct val="20000"/>
              </a:spcBef>
              <a:defRPr/>
            </a:pPr>
            <a:r>
              <a:rPr lang="en-GB" altLang="en-US" sz="1764" dirty="0">
                <a:solidFill>
                  <a:schemeClr val="tx2"/>
                </a:solidFill>
              </a:rPr>
              <a:t>A =</a:t>
            </a:r>
          </a:p>
          <a:p>
            <a:pPr algn="ctr">
              <a:spcBef>
                <a:spcPct val="20000"/>
              </a:spcBef>
              <a:defRPr/>
            </a:pPr>
            <a:r>
              <a:rPr lang="en-GB" altLang="en-US" sz="1764" dirty="0">
                <a:solidFill>
                  <a:schemeClr val="tx2"/>
                </a:solidFill>
              </a:rPr>
              <a:t>     3     2     1</a:t>
            </a:r>
          </a:p>
          <a:p>
            <a:pPr algn="ctr">
              <a:spcBef>
                <a:spcPct val="20000"/>
              </a:spcBef>
              <a:defRPr/>
            </a:pPr>
            <a:r>
              <a:rPr lang="en-GB" altLang="en-US" sz="1764" dirty="0">
                <a:solidFill>
                  <a:schemeClr val="tx2"/>
                </a:solidFill>
              </a:rPr>
              <a:t>     5     1     0</a:t>
            </a:r>
          </a:p>
          <a:p>
            <a:pPr algn="ctr">
              <a:spcBef>
                <a:spcPct val="20000"/>
              </a:spcBef>
              <a:defRPr/>
            </a:pPr>
            <a:r>
              <a:rPr lang="en-GB" altLang="en-US" sz="1764" dirty="0">
                <a:solidFill>
                  <a:schemeClr val="tx2"/>
                </a:solidFill>
              </a:rPr>
              <a:t>     2     1     7</a:t>
            </a:r>
          </a:p>
          <a:p>
            <a:pPr algn="ctr">
              <a:spcBef>
                <a:spcPct val="50000"/>
              </a:spcBef>
              <a:defRPr/>
            </a:pPr>
            <a:endParaRPr lang="en-GB" altLang="en-US" sz="1764" dirty="0">
              <a:solidFill>
                <a:schemeClr val="tx2"/>
              </a:solidFill>
            </a:endParaRPr>
          </a:p>
        </p:txBody>
      </p:sp>
      <p:sp>
        <p:nvSpPr>
          <p:cNvPr id="7" name="Text Box 5">
            <a:extLst>
              <a:ext uri="{FF2B5EF4-FFF2-40B4-BE49-F238E27FC236}">
                <a16:creationId xmlns:a16="http://schemas.microsoft.com/office/drawing/2014/main" id="{80A6447A-AC9D-4BFC-9155-27073007C66A}"/>
              </a:ext>
            </a:extLst>
          </p:cNvPr>
          <p:cNvSpPr txBox="1">
            <a:spLocks noChangeArrowheads="1"/>
          </p:cNvSpPr>
          <p:nvPr/>
        </p:nvSpPr>
        <p:spPr bwMode="auto">
          <a:xfrm>
            <a:off x="8232775" y="2268538"/>
            <a:ext cx="1679575" cy="1747837"/>
          </a:xfrm>
          <a:prstGeom prst="rect">
            <a:avLst/>
          </a:prstGeom>
          <a:noFill/>
          <a:ln>
            <a:noFill/>
          </a:ln>
          <a:effectLst/>
        </p:spPr>
        <p:txBody>
          <a:bodyPr>
            <a:spAutoFit/>
          </a:bodyPr>
          <a:lstStyle/>
          <a:p>
            <a:pPr algn="ctr">
              <a:spcBef>
                <a:spcPct val="20000"/>
              </a:spcBef>
              <a:defRPr/>
            </a:pPr>
            <a:r>
              <a:rPr lang="en-GB" altLang="en-US" sz="1764" dirty="0">
                <a:solidFill>
                  <a:schemeClr val="bg1"/>
                </a:solidFill>
              </a:rPr>
              <a:t> B =</a:t>
            </a:r>
          </a:p>
          <a:p>
            <a:pPr algn="ctr">
              <a:spcBef>
                <a:spcPct val="20000"/>
              </a:spcBef>
              <a:defRPr/>
            </a:pPr>
            <a:r>
              <a:rPr lang="en-GB" altLang="en-US" sz="1764" dirty="0">
                <a:solidFill>
                  <a:schemeClr val="bg1"/>
                </a:solidFill>
              </a:rPr>
              <a:t>     1     3     1</a:t>
            </a:r>
          </a:p>
          <a:p>
            <a:pPr algn="ctr">
              <a:spcBef>
                <a:spcPct val="20000"/>
              </a:spcBef>
              <a:defRPr/>
            </a:pPr>
            <a:r>
              <a:rPr lang="en-GB" altLang="en-US" sz="1764" dirty="0">
                <a:solidFill>
                  <a:schemeClr val="bg1"/>
                </a:solidFill>
              </a:rPr>
              <a:t>     4     9     5</a:t>
            </a:r>
          </a:p>
          <a:p>
            <a:pPr algn="ctr">
              <a:spcBef>
                <a:spcPct val="20000"/>
              </a:spcBef>
              <a:defRPr/>
            </a:pPr>
            <a:r>
              <a:rPr lang="en-GB" altLang="en-US" sz="1764" dirty="0">
                <a:solidFill>
                  <a:schemeClr val="bg1"/>
                </a:solidFill>
              </a:rPr>
              <a:t>     2     7     2</a:t>
            </a:r>
          </a:p>
          <a:p>
            <a:pPr algn="ctr">
              <a:spcBef>
                <a:spcPct val="50000"/>
              </a:spcBef>
              <a:defRPr/>
            </a:pPr>
            <a:endParaRPr lang="en-GB" altLang="en-US" sz="1764" dirty="0">
              <a:solidFill>
                <a:schemeClr val="bg1"/>
              </a:solidFill>
            </a:endParaRPr>
          </a:p>
        </p:txBody>
      </p:sp>
      <p:sp>
        <p:nvSpPr>
          <p:cNvPr id="8" name="Text Box 5">
            <a:extLst>
              <a:ext uri="{FF2B5EF4-FFF2-40B4-BE49-F238E27FC236}">
                <a16:creationId xmlns:a16="http://schemas.microsoft.com/office/drawing/2014/main" id="{57CFBC93-92BE-472F-8ACB-56194D1FD492}"/>
              </a:ext>
            </a:extLst>
          </p:cNvPr>
          <p:cNvSpPr txBox="1">
            <a:spLocks noChangeArrowheads="1"/>
          </p:cNvSpPr>
          <p:nvPr/>
        </p:nvSpPr>
        <p:spPr bwMode="auto">
          <a:xfrm>
            <a:off x="8642350" y="3608388"/>
            <a:ext cx="1679575" cy="1747837"/>
          </a:xfrm>
          <a:prstGeom prst="rect">
            <a:avLst/>
          </a:prstGeom>
          <a:noFill/>
          <a:ln>
            <a:noFill/>
          </a:ln>
          <a:effectLst/>
        </p:spPr>
        <p:txBody>
          <a:bodyPr>
            <a:spAutoFit/>
          </a:bodyPr>
          <a:lstStyle/>
          <a:p>
            <a:pPr algn="ctr">
              <a:spcBef>
                <a:spcPct val="20000"/>
              </a:spcBef>
              <a:defRPr/>
            </a:pPr>
            <a:r>
              <a:rPr lang="en-GB" altLang="en-US" sz="1764" dirty="0">
                <a:solidFill>
                  <a:schemeClr val="tx2"/>
                </a:solidFill>
              </a:rPr>
              <a:t> B =</a:t>
            </a:r>
          </a:p>
          <a:p>
            <a:pPr algn="ctr">
              <a:spcBef>
                <a:spcPct val="20000"/>
              </a:spcBef>
              <a:defRPr/>
            </a:pPr>
            <a:r>
              <a:rPr lang="en-GB" altLang="en-US" sz="1764" dirty="0">
                <a:solidFill>
                  <a:schemeClr val="tx2"/>
                </a:solidFill>
              </a:rPr>
              <a:t>     1     3     1</a:t>
            </a:r>
          </a:p>
          <a:p>
            <a:pPr algn="ctr">
              <a:spcBef>
                <a:spcPct val="20000"/>
              </a:spcBef>
              <a:defRPr/>
            </a:pPr>
            <a:r>
              <a:rPr lang="en-GB" altLang="en-US" sz="1764" dirty="0">
                <a:solidFill>
                  <a:schemeClr val="tx2"/>
                </a:solidFill>
              </a:rPr>
              <a:t>     4     9     5</a:t>
            </a:r>
          </a:p>
          <a:p>
            <a:pPr algn="ctr">
              <a:spcBef>
                <a:spcPct val="20000"/>
              </a:spcBef>
              <a:defRPr/>
            </a:pPr>
            <a:r>
              <a:rPr lang="en-GB" altLang="en-US" sz="1764" dirty="0">
                <a:solidFill>
                  <a:schemeClr val="tx2"/>
                </a:solidFill>
              </a:rPr>
              <a:t>     2     7     2</a:t>
            </a:r>
          </a:p>
          <a:p>
            <a:pPr algn="ctr">
              <a:spcBef>
                <a:spcPct val="50000"/>
              </a:spcBef>
              <a:defRPr/>
            </a:pPr>
            <a:endParaRPr lang="en-GB" altLang="en-US" sz="1764" dirty="0">
              <a:solidFill>
                <a:schemeClr val="tx2"/>
              </a:solidFill>
            </a:endParaRPr>
          </a:p>
        </p:txBody>
      </p:sp>
      <p:pic>
        <p:nvPicPr>
          <p:cNvPr id="9" name="Picture 6">
            <a:extLst>
              <a:ext uri="{FF2B5EF4-FFF2-40B4-BE49-F238E27FC236}">
                <a16:creationId xmlns:a16="http://schemas.microsoft.com/office/drawing/2014/main" id="{20828087-EFC7-437E-B5D3-3DE78E4E0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8" y="5789613"/>
            <a:ext cx="4191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8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F8B3-9E4F-DF46-8609-61B6FBE0ED9B}"/>
              </a:ext>
            </a:extLst>
          </p:cNvPr>
          <p:cNvSpPr>
            <a:spLocks noGrp="1"/>
          </p:cNvSpPr>
          <p:nvPr>
            <p:ph type="title"/>
          </p:nvPr>
        </p:nvSpPr>
        <p:spPr/>
        <p:txBody>
          <a:bodyPr/>
          <a:lstStyle/>
          <a:p>
            <a:r>
              <a:rPr lang="en-US" dirty="0"/>
              <a:t>The colon “:” Operator and the function </a:t>
            </a:r>
            <a:r>
              <a:rPr lang="en-US" dirty="0" err="1"/>
              <a:t>linspace</a:t>
            </a:r>
            <a:endParaRPr lang="en-US" dirty="0"/>
          </a:p>
        </p:txBody>
      </p:sp>
      <p:sp>
        <p:nvSpPr>
          <p:cNvPr id="5" name="Slide Number Placeholder 4">
            <a:extLst>
              <a:ext uri="{FF2B5EF4-FFF2-40B4-BE49-F238E27FC236}">
                <a16:creationId xmlns:a16="http://schemas.microsoft.com/office/drawing/2014/main" id="{62542C7A-3A5C-CA41-9B52-2ED3E0D3533F}"/>
              </a:ext>
            </a:extLst>
          </p:cNvPr>
          <p:cNvSpPr>
            <a:spLocks noGrp="1"/>
          </p:cNvSpPr>
          <p:nvPr>
            <p:ph type="sldNum" sz="quarter" idx="12"/>
          </p:nvPr>
        </p:nvSpPr>
        <p:spPr/>
        <p:txBody>
          <a:bodyPr>
            <a:normAutofit fontScale="85000" lnSpcReduction="20000"/>
          </a:bodyPr>
          <a:lstStyle/>
          <a:p>
            <a:fld id="{1C708378-1150-224B-9044-2B53BF96369B}" type="slidenum">
              <a:rPr lang="en-US" smtClean="0"/>
              <a:t>16</a:t>
            </a:fld>
            <a:endParaRPr lang="en-US"/>
          </a:p>
        </p:txBody>
      </p:sp>
      <p:sp>
        <p:nvSpPr>
          <p:cNvPr id="4" name="TextBox 3">
            <a:extLst>
              <a:ext uri="{FF2B5EF4-FFF2-40B4-BE49-F238E27FC236}">
                <a16:creationId xmlns:a16="http://schemas.microsoft.com/office/drawing/2014/main" id="{ABC7A173-BDA8-4744-A03E-C96898D0A178}"/>
              </a:ext>
            </a:extLst>
          </p:cNvPr>
          <p:cNvSpPr txBox="1"/>
          <p:nvPr/>
        </p:nvSpPr>
        <p:spPr>
          <a:xfrm>
            <a:off x="4541520" y="2976880"/>
            <a:ext cx="184731" cy="369332"/>
          </a:xfrm>
          <a:prstGeom prst="rect">
            <a:avLst/>
          </a:prstGeom>
          <a:noFill/>
        </p:spPr>
        <p:txBody>
          <a:bodyPr wrap="none" rtlCol="0">
            <a:spAutoFit/>
          </a:bodyPr>
          <a:lstStyle/>
          <a:p>
            <a:endParaRPr lang="en-US" dirty="0"/>
          </a:p>
        </p:txBody>
      </p:sp>
      <p:sp>
        <p:nvSpPr>
          <p:cNvPr id="7" name="Content Placeholder 6"/>
          <p:cNvSpPr>
            <a:spLocks noGrp="1"/>
          </p:cNvSpPr>
          <p:nvPr>
            <p:ph sz="quarter" idx="1"/>
          </p:nvPr>
        </p:nvSpPr>
        <p:spPr/>
        <p:txBody>
          <a:bodyPr/>
          <a:lstStyle/>
          <a:p>
            <a:pPr marL="0" indent="0">
              <a:buNone/>
            </a:pPr>
            <a:endParaRPr lang="en-US" dirty="0"/>
          </a:p>
          <a:p>
            <a:pPr marL="0" indent="0">
              <a:buNone/>
            </a:pPr>
            <a:endParaRPr lang="en-US" dirty="0"/>
          </a:p>
        </p:txBody>
      </p:sp>
      <p:pic>
        <p:nvPicPr>
          <p:cNvPr id="8" name="Picture 7" descr="Screen Shot 1441-06-16 at 12.5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15" y="1897065"/>
            <a:ext cx="11006105" cy="4416156"/>
          </a:xfrm>
          <a:prstGeom prst="rect">
            <a:avLst/>
          </a:prstGeom>
        </p:spPr>
      </p:pic>
    </p:spTree>
    <p:extLst>
      <p:ext uri="{BB962C8B-B14F-4D97-AF65-F5344CB8AC3E}">
        <p14:creationId xmlns:p14="http://schemas.microsoft.com/office/powerpoint/2010/main" val="150826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36DD24-DDF9-C74B-A0E0-0B7D1EBB6BBB}"/>
              </a:ext>
            </a:extLst>
          </p:cNvPr>
          <p:cNvSpPr>
            <a:spLocks noGrp="1"/>
          </p:cNvSpPr>
          <p:nvPr>
            <p:ph type="title"/>
          </p:nvPr>
        </p:nvSpPr>
        <p:spPr/>
        <p:txBody>
          <a:bodyPr/>
          <a:lstStyle/>
          <a:p>
            <a:r>
              <a:rPr lang="en-US" dirty="0"/>
              <a:t>Elementary math functions </a:t>
            </a:r>
            <a:endParaRPr lang="en-US" b="1" dirty="0"/>
          </a:p>
        </p:txBody>
      </p:sp>
      <p:sp>
        <p:nvSpPr>
          <p:cNvPr id="4" name="Slide Number Placeholder 3"/>
          <p:cNvSpPr>
            <a:spLocks noGrp="1"/>
          </p:cNvSpPr>
          <p:nvPr>
            <p:ph type="sldNum" sz="quarter" idx="12"/>
          </p:nvPr>
        </p:nvSpPr>
        <p:spPr/>
        <p:txBody>
          <a:bodyPr>
            <a:normAutofit fontScale="85000" lnSpcReduction="20000"/>
          </a:bodyPr>
          <a:lstStyle/>
          <a:p>
            <a:fld id="{88E95522-FE1A-044B-A172-F8DBCC6CDEA1}" type="slidenum">
              <a:rPr lang="en-US" smtClean="0"/>
              <a:t>17</a:t>
            </a:fld>
            <a:endParaRPr lang="en-US"/>
          </a:p>
        </p:txBody>
      </p:sp>
      <p:pic>
        <p:nvPicPr>
          <p:cNvPr id="7" name="Content Placeholder 6" descr="Screen Shot 1441-06-16 at 1.07.09 PM.png"/>
          <p:cNvPicPr>
            <a:picLocks noGrp="1" noChangeAspect="1"/>
          </p:cNvPicPr>
          <p:nvPr>
            <p:ph sz="quarter" idx="1"/>
          </p:nvPr>
        </p:nvPicPr>
        <p:blipFill>
          <a:blip r:embed="rId3">
            <a:extLst>
              <a:ext uri="{28A0092B-C50C-407E-A947-70E740481C1C}">
                <a14:useLocalDpi xmlns:a14="http://schemas.microsoft.com/office/drawing/2010/main" val="0"/>
              </a:ext>
            </a:extLst>
          </a:blip>
          <a:srcRect l="-4179" r="-4179"/>
          <a:stretch>
            <a:fillRect/>
          </a:stretch>
        </p:blipFill>
        <p:spPr>
          <a:xfrm>
            <a:off x="423312" y="1600199"/>
            <a:ext cx="11265451" cy="4812637"/>
          </a:xfrm>
        </p:spPr>
      </p:pic>
    </p:spTree>
    <p:extLst>
      <p:ext uri="{BB962C8B-B14F-4D97-AF65-F5344CB8AC3E}">
        <p14:creationId xmlns:p14="http://schemas.microsoft.com/office/powerpoint/2010/main" val="662826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5BFB5-F8DD-B24A-9E15-217CD50FD71A}"/>
              </a:ext>
            </a:extLst>
          </p:cNvPr>
          <p:cNvSpPr>
            <a:spLocks noGrp="1"/>
          </p:cNvSpPr>
          <p:nvPr>
            <p:ph type="title"/>
          </p:nvPr>
        </p:nvSpPr>
        <p:spPr/>
        <p:txBody>
          <a:bodyPr/>
          <a:lstStyle/>
          <a:p>
            <a:r>
              <a:rPr lang="en-US" dirty="0"/>
              <a:t>Elementary math functions </a:t>
            </a:r>
            <a:r>
              <a:rPr lang="en-US" altLang="en-US" b="1" dirty="0">
                <a:ea typeface="ＭＳ Ｐゴシック" panose="020B0600070205080204" pitchFamily="34" charset="-128"/>
              </a:rPr>
              <a:t> </a:t>
            </a:r>
            <a:endParaRPr lang="en-US" b="1" dirty="0"/>
          </a:p>
        </p:txBody>
      </p:sp>
      <p:sp>
        <p:nvSpPr>
          <p:cNvPr id="23554" name="Rectangle 3">
            <a:extLst>
              <a:ext uri="{FF2B5EF4-FFF2-40B4-BE49-F238E27FC236}">
                <a16:creationId xmlns:a16="http://schemas.microsoft.com/office/drawing/2014/main" id="{803E39CF-5710-0249-91BA-EB3B231786A6}"/>
              </a:ext>
            </a:extLst>
          </p:cNvPr>
          <p:cNvSpPr>
            <a:spLocks noGrp="1" noChangeArrowheads="1"/>
          </p:cNvSpPr>
          <p:nvPr>
            <p:ph sz="quarter" idx="1"/>
          </p:nvPr>
        </p:nvSpPr>
        <p:spPr>
          <a:xfrm>
            <a:off x="816864" y="1542908"/>
            <a:ext cx="9535656" cy="5216236"/>
          </a:xfrm>
        </p:spPr>
        <p:txBody>
          <a:bodyPr>
            <a:normAutofit/>
          </a:bodyPr>
          <a:lstStyle/>
          <a:p>
            <a:pPr lvl="1" eaLnBrk="1" hangingPunct="1">
              <a:lnSpc>
                <a:spcPct val="80000"/>
              </a:lnSpc>
              <a:buFont typeface="Arial" panose="020B0604020202020204" pitchFamily="34" charset="0"/>
              <a:buNone/>
            </a:pPr>
            <a:endParaRPr lang="en-US" altLang="en-US" sz="2400" dirty="0">
              <a:ea typeface="ＭＳ Ｐゴシック" panose="020B0600070205080204" pitchFamily="34" charset="-128"/>
            </a:endParaRPr>
          </a:p>
          <a:p>
            <a:pPr lvl="1" eaLnBrk="1" hangingPunct="1">
              <a:lnSpc>
                <a:spcPct val="80000"/>
              </a:lnSpc>
              <a:buFont typeface="Arial" panose="020B0604020202020204" pitchFamily="34" charset="0"/>
              <a:buNone/>
            </a:pPr>
            <a:endParaRPr lang="en-US" altLang="en-US" sz="2400" dirty="0">
              <a:ea typeface="ＭＳ Ｐゴシック" panose="020B0600070205080204" pitchFamily="34" charset="-128"/>
            </a:endParaRPr>
          </a:p>
          <a:p>
            <a:pPr lvl="1" eaLnBrk="1" hangingPunct="1">
              <a:lnSpc>
                <a:spcPct val="80000"/>
              </a:lnSpc>
              <a:buFont typeface="Arial" panose="020B0604020202020204" pitchFamily="34" charset="0"/>
              <a:buNone/>
            </a:pPr>
            <a:endParaRPr lang="en-US" altLang="en-US" sz="2400" dirty="0">
              <a:ea typeface="ＭＳ Ｐゴシック" panose="020B0600070205080204" pitchFamily="34" charset="-128"/>
            </a:endParaRPr>
          </a:p>
          <a:p>
            <a:pPr lvl="1" eaLnBrk="1" hangingPunct="1">
              <a:lnSpc>
                <a:spcPct val="80000"/>
              </a:lnSpc>
              <a:buFont typeface="Arial" panose="020B0604020202020204" pitchFamily="34" charset="0"/>
              <a:buNone/>
            </a:pPr>
            <a:endParaRPr lang="en-US" altLang="en-US" sz="2400" dirty="0">
              <a:ea typeface="ＭＳ Ｐゴシック" panose="020B0600070205080204" pitchFamily="34" charset="-128"/>
            </a:endParaRPr>
          </a:p>
          <a:p>
            <a:pPr lvl="1" eaLnBrk="1" hangingPunct="1">
              <a:lnSpc>
                <a:spcPct val="80000"/>
              </a:lnSpc>
              <a:buFont typeface="Arial" panose="020B0604020202020204" pitchFamily="34" charset="0"/>
              <a:buNone/>
            </a:pPr>
            <a:endParaRPr lang="en-US" altLang="en-US" sz="2400" dirty="0">
              <a:ea typeface="ＭＳ Ｐゴシック" panose="020B0600070205080204" pitchFamily="34" charset="-128"/>
            </a:endParaRPr>
          </a:p>
          <a:p>
            <a:pPr lvl="1" eaLnBrk="1" hangingPunct="1">
              <a:lnSpc>
                <a:spcPct val="80000"/>
              </a:lnSpc>
              <a:buFont typeface="Arial" panose="020B0604020202020204" pitchFamily="34" charset="0"/>
              <a:buNone/>
            </a:pPr>
            <a:endParaRPr lang="en-US" altLang="en-US" sz="2400" dirty="0">
              <a:ea typeface="ＭＳ Ｐゴシック" panose="020B0600070205080204" pitchFamily="34" charset="-128"/>
            </a:endParaRPr>
          </a:p>
        </p:txBody>
      </p:sp>
      <p:sp>
        <p:nvSpPr>
          <p:cNvPr id="5" name="Slide Number Placeholder 4">
            <a:extLst>
              <a:ext uri="{FF2B5EF4-FFF2-40B4-BE49-F238E27FC236}">
                <a16:creationId xmlns:a16="http://schemas.microsoft.com/office/drawing/2014/main" id="{01296A92-D3EA-674A-84DF-20F271E0788E}"/>
              </a:ext>
            </a:extLst>
          </p:cNvPr>
          <p:cNvSpPr>
            <a:spLocks noGrp="1"/>
          </p:cNvSpPr>
          <p:nvPr>
            <p:ph type="sldNum" sz="quarter" idx="12"/>
          </p:nvPr>
        </p:nvSpPr>
        <p:spPr/>
        <p:txBody>
          <a:bodyPr>
            <a:normAutofit fontScale="85000" lnSpcReduction="20000"/>
          </a:bodyPr>
          <a:lstStyle/>
          <a:p>
            <a:fld id="{1C708378-1150-224B-9044-2B53BF96369B}" type="slidenum">
              <a:rPr lang="en-US" smtClean="0"/>
              <a:t>18</a:t>
            </a:fld>
            <a:endParaRPr lang="en-US"/>
          </a:p>
        </p:txBody>
      </p:sp>
      <p:sp>
        <p:nvSpPr>
          <p:cNvPr id="23555" name="Text Box 4">
            <a:extLst>
              <a:ext uri="{FF2B5EF4-FFF2-40B4-BE49-F238E27FC236}">
                <a16:creationId xmlns:a16="http://schemas.microsoft.com/office/drawing/2014/main" id="{81E48A45-7958-B54D-8D9C-C62EF43E328D}"/>
              </a:ext>
            </a:extLst>
          </p:cNvPr>
          <p:cNvSpPr txBox="1">
            <a:spLocks noChangeArrowheads="1"/>
          </p:cNvSpPr>
          <p:nvPr/>
        </p:nvSpPr>
        <p:spPr bwMode="auto">
          <a:xfrm>
            <a:off x="9313863" y="396716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37931725" indent="-37474525">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3556" name="Rectangle 2">
            <a:extLst>
              <a:ext uri="{FF2B5EF4-FFF2-40B4-BE49-F238E27FC236}">
                <a16:creationId xmlns:a16="http://schemas.microsoft.com/office/drawing/2014/main" id="{5AF6A104-8829-B34F-80BD-AD5E92889D07}"/>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37931725" indent="-37474525">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endParaRPr lang="en-US" altLang="en-US" sz="1800">
              <a:latin typeface="Calibri" panose="020F0502020204030204" pitchFamily="34" charset="0"/>
            </a:endParaRPr>
          </a:p>
        </p:txBody>
      </p:sp>
      <p:pic>
        <p:nvPicPr>
          <p:cNvPr id="6" name="Picture 5" descr="Screen Shot 1441-06-16 at 1.09.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2912"/>
            <a:ext cx="11914980" cy="4916232"/>
          </a:xfrm>
          <a:prstGeom prst="rect">
            <a:avLst/>
          </a:prstGeom>
        </p:spPr>
      </p:pic>
    </p:spTree>
    <p:extLst>
      <p:ext uri="{BB962C8B-B14F-4D97-AF65-F5344CB8AC3E}">
        <p14:creationId xmlns:p14="http://schemas.microsoft.com/office/powerpoint/2010/main" val="9025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A1F6-1C83-48E0-BE75-70BD7C0AC30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781BEA7-7CD2-424E-9184-665B8098CC05}"/>
              </a:ext>
            </a:extLst>
          </p:cNvPr>
          <p:cNvSpPr>
            <a:spLocks noGrp="1"/>
          </p:cNvSpPr>
          <p:nvPr>
            <p:ph sz="quarter" idx="1"/>
          </p:nvPr>
        </p:nvSpPr>
        <p:spPr/>
        <p:txBody>
          <a:bodyPr>
            <a:normAutofit/>
          </a:bodyPr>
          <a:lstStyle/>
          <a:p>
            <a:pPr marL="0" indent="0" algn="ctr">
              <a:lnSpc>
                <a:spcPct val="80000"/>
              </a:lnSpc>
              <a:spcBef>
                <a:spcPct val="0"/>
              </a:spcBef>
              <a:buNone/>
            </a:pPr>
            <a:endParaRPr lang="en-US" sz="8800" dirty="0"/>
          </a:p>
          <a:p>
            <a:pPr marL="0" indent="0" algn="ctr">
              <a:lnSpc>
                <a:spcPct val="80000"/>
              </a:lnSpc>
              <a:spcBef>
                <a:spcPct val="0"/>
              </a:spcBef>
              <a:buNone/>
            </a:pPr>
            <a:r>
              <a:rPr lang="en-US" sz="7200" dirty="0">
                <a:solidFill>
                  <a:schemeClr val="tx2"/>
                </a:solidFill>
                <a:latin typeface="+mj-lt"/>
              </a:rPr>
              <a:t>Any Questions</a:t>
            </a:r>
            <a:r>
              <a:rPr lang="en-US" sz="7200" cap="all" spc="100" dirty="0">
                <a:solidFill>
                  <a:schemeClr val="tx1">
                    <a:lumMod val="90000"/>
                    <a:lumOff val="10000"/>
                  </a:schemeClr>
                </a:solidFill>
                <a:latin typeface="+mj-lt"/>
                <a:ea typeface="+mj-ea"/>
                <a:cs typeface="+mj-cs"/>
              </a:rPr>
              <a:t> </a:t>
            </a:r>
          </a:p>
        </p:txBody>
      </p:sp>
      <p:sp>
        <p:nvSpPr>
          <p:cNvPr id="4" name="Slide Number Placeholder 3">
            <a:extLst>
              <a:ext uri="{FF2B5EF4-FFF2-40B4-BE49-F238E27FC236}">
                <a16:creationId xmlns:a16="http://schemas.microsoft.com/office/drawing/2014/main" id="{6B59899A-0DC0-4633-AA89-3FB44FA30B1A}"/>
              </a:ext>
            </a:extLst>
          </p:cNvPr>
          <p:cNvSpPr>
            <a:spLocks noGrp="1"/>
          </p:cNvSpPr>
          <p:nvPr>
            <p:ph type="sldNum" sz="quarter" idx="12"/>
          </p:nvPr>
        </p:nvSpPr>
        <p:spPr/>
        <p:txBody>
          <a:bodyPr>
            <a:normAutofit fontScale="85000" lnSpcReduction="20000"/>
          </a:bodyPr>
          <a:lstStyle/>
          <a:p>
            <a:fld id="{1C708378-1150-224B-9044-2B53BF96369B}" type="slidenum">
              <a:rPr lang="en-US" smtClean="0"/>
              <a:t>19</a:t>
            </a:fld>
            <a:endParaRPr lang="en-US"/>
          </a:p>
        </p:txBody>
      </p:sp>
    </p:spTree>
    <p:extLst>
      <p:ext uri="{BB962C8B-B14F-4D97-AF65-F5344CB8AC3E}">
        <p14:creationId xmlns:p14="http://schemas.microsoft.com/office/powerpoint/2010/main" val="35034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F8B3-9E4F-DF46-8609-61B6FBE0ED9B}"/>
              </a:ext>
            </a:extLst>
          </p:cNvPr>
          <p:cNvSpPr>
            <a:spLocks noGrp="1"/>
          </p:cNvSpPr>
          <p:nvPr>
            <p:ph type="title"/>
          </p:nvPr>
        </p:nvSpPr>
        <p:spPr/>
        <p:txBody>
          <a:bodyPr/>
          <a:lstStyle/>
          <a:p>
            <a:pPr>
              <a:buClr>
                <a:srgbClr val="000000"/>
              </a:buClr>
              <a:buSzPct val="45000"/>
            </a:pPr>
            <a:r>
              <a:rPr lang="en-GB" altLang="en-US" b="1" dirty="0">
                <a:latin typeface="Arial" panose="020B0604020202020204" pitchFamily="34" charset="0"/>
              </a:rPr>
              <a:t>Summary from Previous Week</a:t>
            </a:r>
          </a:p>
        </p:txBody>
      </p:sp>
      <p:sp>
        <p:nvSpPr>
          <p:cNvPr id="3" name="Content Placeholder 2">
            <a:extLst>
              <a:ext uri="{FF2B5EF4-FFF2-40B4-BE49-F238E27FC236}">
                <a16:creationId xmlns:a16="http://schemas.microsoft.com/office/drawing/2014/main" id="{80A683D2-4EE6-AF47-82D1-89C51DB6A721}"/>
              </a:ext>
            </a:extLst>
          </p:cNvPr>
          <p:cNvSpPr>
            <a:spLocks noGrp="1"/>
          </p:cNvSpPr>
          <p:nvPr>
            <p:ph sz="quarter" idx="1"/>
          </p:nvPr>
        </p:nvSpPr>
        <p:spPr>
          <a:xfrm>
            <a:off x="816864" y="1519136"/>
            <a:ext cx="10155936" cy="3581400"/>
          </a:xfrm>
        </p:spPr>
        <p:txBody>
          <a:bodyPr/>
          <a:lstStyle/>
          <a:p>
            <a:pPr lvl="1"/>
            <a:endParaRPr lang="en-US" b="1" dirty="0">
              <a:solidFill>
                <a:schemeClr val="tx2"/>
              </a:solidFill>
            </a:endParaRPr>
          </a:p>
          <a:p>
            <a:pPr lvl="1"/>
            <a:endParaRPr lang="en-US" b="1" dirty="0">
              <a:solidFill>
                <a:schemeClr val="tx2"/>
              </a:solidFill>
            </a:endParaRPr>
          </a:p>
          <a:p>
            <a:pPr lvl="1"/>
            <a:r>
              <a:rPr lang="en-US" b="1" dirty="0">
                <a:solidFill>
                  <a:schemeClr val="tx2"/>
                </a:solidFill>
              </a:rPr>
              <a:t>What Is MATLAB?</a:t>
            </a:r>
          </a:p>
          <a:p>
            <a:pPr lvl="2"/>
            <a:r>
              <a:rPr lang="en-US" b="1" dirty="0"/>
              <a:t>MATLAB (</a:t>
            </a:r>
            <a:r>
              <a:rPr lang="en-US" b="1" dirty="0" err="1"/>
              <a:t>MATrix</a:t>
            </a:r>
            <a:r>
              <a:rPr lang="en-US" b="1" dirty="0"/>
              <a:t> </a:t>
            </a:r>
            <a:r>
              <a:rPr lang="en-US" b="1" dirty="0" err="1"/>
              <a:t>LABoratory</a:t>
            </a:r>
            <a:r>
              <a:rPr lang="en-US" b="1" dirty="0"/>
              <a:t>)</a:t>
            </a:r>
          </a:p>
          <a:p>
            <a:pPr lvl="2"/>
            <a:r>
              <a:rPr lang="en-US" b="1" dirty="0"/>
              <a:t>high-performance language for technical computing</a:t>
            </a:r>
          </a:p>
          <a:p>
            <a:pPr lvl="2"/>
            <a:r>
              <a:rPr lang="en-US" b="1" dirty="0"/>
              <a:t>computation, visualization, and programming in an easy-to-use environment</a:t>
            </a:r>
          </a:p>
        </p:txBody>
      </p:sp>
      <p:sp>
        <p:nvSpPr>
          <p:cNvPr id="5" name="Slide Number Placeholder 4">
            <a:extLst>
              <a:ext uri="{FF2B5EF4-FFF2-40B4-BE49-F238E27FC236}">
                <a16:creationId xmlns:a16="http://schemas.microsoft.com/office/drawing/2014/main" id="{62542C7A-3A5C-CA41-9B52-2ED3E0D3533F}"/>
              </a:ext>
            </a:extLst>
          </p:cNvPr>
          <p:cNvSpPr>
            <a:spLocks noGrp="1"/>
          </p:cNvSpPr>
          <p:nvPr>
            <p:ph type="sldNum" sz="quarter" idx="12"/>
          </p:nvPr>
        </p:nvSpPr>
        <p:spPr/>
        <p:txBody>
          <a:bodyPr>
            <a:normAutofit fontScale="85000" lnSpcReduction="20000"/>
          </a:bodyPr>
          <a:lstStyle/>
          <a:p>
            <a:fld id="{1C708378-1150-224B-9044-2B53BF96369B}" type="slidenum">
              <a:rPr lang="en-US" smtClean="0"/>
              <a:t>2</a:t>
            </a:fld>
            <a:endParaRPr lang="en-US"/>
          </a:p>
        </p:txBody>
      </p:sp>
      <p:sp>
        <p:nvSpPr>
          <p:cNvPr id="4" name="TextBox 3">
            <a:extLst>
              <a:ext uri="{FF2B5EF4-FFF2-40B4-BE49-F238E27FC236}">
                <a16:creationId xmlns:a16="http://schemas.microsoft.com/office/drawing/2014/main" id="{ABC7A173-BDA8-4744-A03E-C96898D0A178}"/>
              </a:ext>
            </a:extLst>
          </p:cNvPr>
          <p:cNvSpPr txBox="1"/>
          <p:nvPr/>
        </p:nvSpPr>
        <p:spPr>
          <a:xfrm>
            <a:off x="4541520" y="29768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745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F8B3-9E4F-DF46-8609-61B6FBE0ED9B}"/>
              </a:ext>
            </a:extLst>
          </p:cNvPr>
          <p:cNvSpPr>
            <a:spLocks noGrp="1"/>
          </p:cNvSpPr>
          <p:nvPr>
            <p:ph type="title"/>
          </p:nvPr>
        </p:nvSpPr>
        <p:spPr/>
        <p:txBody>
          <a:bodyPr/>
          <a:lstStyle/>
          <a:p>
            <a:pPr>
              <a:buClr>
                <a:srgbClr val="000000"/>
              </a:buClr>
              <a:buSzPct val="45000"/>
            </a:pPr>
            <a:r>
              <a:rPr lang="en-GB" altLang="en-US" b="1" dirty="0">
                <a:latin typeface="Arial" panose="020B0604020202020204" pitchFamily="34" charset="0"/>
              </a:rPr>
              <a:t>Summary from Previous Week</a:t>
            </a:r>
          </a:p>
        </p:txBody>
      </p:sp>
      <p:sp>
        <p:nvSpPr>
          <p:cNvPr id="3" name="Content Placeholder 2">
            <a:extLst>
              <a:ext uri="{FF2B5EF4-FFF2-40B4-BE49-F238E27FC236}">
                <a16:creationId xmlns:a16="http://schemas.microsoft.com/office/drawing/2014/main" id="{80A683D2-4EE6-AF47-82D1-89C51DB6A721}"/>
              </a:ext>
            </a:extLst>
          </p:cNvPr>
          <p:cNvSpPr>
            <a:spLocks noGrp="1"/>
          </p:cNvSpPr>
          <p:nvPr>
            <p:ph sz="quarter" idx="1"/>
          </p:nvPr>
        </p:nvSpPr>
        <p:spPr>
          <a:xfrm>
            <a:off x="816864" y="1519136"/>
            <a:ext cx="10155936" cy="3581400"/>
          </a:xfrm>
        </p:spPr>
        <p:txBody>
          <a:bodyPr/>
          <a:lstStyle/>
          <a:p>
            <a:pPr lvl="1"/>
            <a:r>
              <a:rPr lang="en-US" b="1" dirty="0">
                <a:solidFill>
                  <a:schemeClr val="tx2"/>
                </a:solidFill>
              </a:rPr>
              <a:t>Typical uses include:</a:t>
            </a:r>
          </a:p>
          <a:p>
            <a:pPr lvl="2"/>
            <a:r>
              <a:rPr lang="en-US" b="1" dirty="0"/>
              <a:t>Math and computation</a:t>
            </a:r>
          </a:p>
          <a:p>
            <a:pPr lvl="2"/>
            <a:r>
              <a:rPr lang="en-US" b="1" dirty="0"/>
              <a:t>Algorithm development</a:t>
            </a:r>
          </a:p>
          <a:p>
            <a:pPr lvl="2"/>
            <a:r>
              <a:rPr lang="en-US" b="1" dirty="0"/>
              <a:t>Modelling, simulation, and prototyping</a:t>
            </a:r>
          </a:p>
          <a:p>
            <a:pPr lvl="2"/>
            <a:r>
              <a:rPr lang="en-US" b="1" dirty="0"/>
              <a:t>Data analysis, exploration, and visualization</a:t>
            </a:r>
          </a:p>
          <a:p>
            <a:pPr lvl="2"/>
            <a:r>
              <a:rPr lang="en-US" b="1" dirty="0"/>
              <a:t>Scientific and engineering graphics</a:t>
            </a:r>
          </a:p>
          <a:p>
            <a:pPr lvl="2"/>
            <a:r>
              <a:rPr lang="en-US" b="1" dirty="0"/>
              <a:t>Application development, including Graphical User Interface building</a:t>
            </a:r>
          </a:p>
        </p:txBody>
      </p:sp>
      <p:sp>
        <p:nvSpPr>
          <p:cNvPr id="5" name="Slide Number Placeholder 4">
            <a:extLst>
              <a:ext uri="{FF2B5EF4-FFF2-40B4-BE49-F238E27FC236}">
                <a16:creationId xmlns:a16="http://schemas.microsoft.com/office/drawing/2014/main" id="{62542C7A-3A5C-CA41-9B52-2ED3E0D3533F}"/>
              </a:ext>
            </a:extLst>
          </p:cNvPr>
          <p:cNvSpPr>
            <a:spLocks noGrp="1"/>
          </p:cNvSpPr>
          <p:nvPr>
            <p:ph type="sldNum" sz="quarter" idx="12"/>
          </p:nvPr>
        </p:nvSpPr>
        <p:spPr/>
        <p:txBody>
          <a:bodyPr>
            <a:normAutofit fontScale="85000" lnSpcReduction="20000"/>
          </a:bodyPr>
          <a:lstStyle/>
          <a:p>
            <a:fld id="{1C708378-1150-224B-9044-2B53BF96369B}" type="slidenum">
              <a:rPr lang="en-US" smtClean="0"/>
              <a:t>3</a:t>
            </a:fld>
            <a:endParaRPr lang="en-US"/>
          </a:p>
        </p:txBody>
      </p:sp>
      <p:sp>
        <p:nvSpPr>
          <p:cNvPr id="4" name="TextBox 3">
            <a:extLst>
              <a:ext uri="{FF2B5EF4-FFF2-40B4-BE49-F238E27FC236}">
                <a16:creationId xmlns:a16="http://schemas.microsoft.com/office/drawing/2014/main" id="{ABC7A173-BDA8-4744-A03E-C96898D0A178}"/>
              </a:ext>
            </a:extLst>
          </p:cNvPr>
          <p:cNvSpPr txBox="1"/>
          <p:nvPr/>
        </p:nvSpPr>
        <p:spPr>
          <a:xfrm>
            <a:off x="4541520" y="29768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5653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C8E3-9D95-4CC8-830D-E1AA330E695E}"/>
              </a:ext>
            </a:extLst>
          </p:cNvPr>
          <p:cNvSpPr>
            <a:spLocks noGrp="1"/>
          </p:cNvSpPr>
          <p:nvPr>
            <p:ph type="title"/>
          </p:nvPr>
        </p:nvSpPr>
        <p:spPr/>
        <p:txBody>
          <a:bodyPr/>
          <a:lstStyle/>
          <a:p>
            <a:r>
              <a:rPr lang="en-US" dirty="0"/>
              <a:t>Why MATLAB</a:t>
            </a:r>
          </a:p>
        </p:txBody>
      </p:sp>
      <p:sp>
        <p:nvSpPr>
          <p:cNvPr id="3" name="Content Placeholder 2">
            <a:extLst>
              <a:ext uri="{FF2B5EF4-FFF2-40B4-BE49-F238E27FC236}">
                <a16:creationId xmlns:a16="http://schemas.microsoft.com/office/drawing/2014/main" id="{38FC3509-2AF2-4BA8-AF89-56D03F83BFCA}"/>
              </a:ext>
            </a:extLst>
          </p:cNvPr>
          <p:cNvSpPr>
            <a:spLocks noGrp="1"/>
          </p:cNvSpPr>
          <p:nvPr>
            <p:ph sz="quarter" idx="1"/>
          </p:nvPr>
        </p:nvSpPr>
        <p:spPr/>
        <p:txBody>
          <a:bodyPr/>
          <a:lstStyle/>
          <a:p>
            <a:r>
              <a:rPr lang="en-US" dirty="0"/>
              <a:t>A good choice for vision program development because:</a:t>
            </a:r>
          </a:p>
          <a:p>
            <a:pPr lvl="1"/>
            <a:r>
              <a:rPr lang="en-US" dirty="0"/>
              <a:t> Easy to do very rapid prototyping</a:t>
            </a:r>
          </a:p>
          <a:p>
            <a:pPr lvl="1"/>
            <a:r>
              <a:rPr lang="en-US" dirty="0"/>
              <a:t> Quick to learn, and good documentation</a:t>
            </a:r>
          </a:p>
          <a:p>
            <a:pPr lvl="1"/>
            <a:r>
              <a:rPr lang="en-US" dirty="0"/>
              <a:t> A good library of image processing functions</a:t>
            </a:r>
          </a:p>
          <a:p>
            <a:pPr lvl="1"/>
            <a:r>
              <a:rPr lang="en-US" dirty="0"/>
              <a:t> Excellent display capabilities</a:t>
            </a:r>
          </a:p>
          <a:p>
            <a:pPr lvl="1"/>
            <a:r>
              <a:rPr lang="en-US" dirty="0"/>
              <a:t> Widely used for teaching and research in universities and industry</a:t>
            </a:r>
          </a:p>
          <a:p>
            <a:pPr lvl="1"/>
            <a:r>
              <a:rPr lang="en-US" dirty="0"/>
              <a:t> Another language to impress your boss with !</a:t>
            </a:r>
          </a:p>
          <a:p>
            <a:endParaRPr lang="en-US" dirty="0"/>
          </a:p>
          <a:p>
            <a:endParaRPr lang="en-US" dirty="0"/>
          </a:p>
        </p:txBody>
      </p:sp>
      <p:sp>
        <p:nvSpPr>
          <p:cNvPr id="4" name="Slide Number Placeholder 3">
            <a:extLst>
              <a:ext uri="{FF2B5EF4-FFF2-40B4-BE49-F238E27FC236}">
                <a16:creationId xmlns:a16="http://schemas.microsoft.com/office/drawing/2014/main" id="{253837A4-76BB-4990-9038-D8CF2050D4B4}"/>
              </a:ext>
            </a:extLst>
          </p:cNvPr>
          <p:cNvSpPr>
            <a:spLocks noGrp="1"/>
          </p:cNvSpPr>
          <p:nvPr>
            <p:ph type="sldNum" sz="quarter" idx="12"/>
          </p:nvPr>
        </p:nvSpPr>
        <p:spPr/>
        <p:txBody>
          <a:bodyPr>
            <a:normAutofit fontScale="85000" lnSpcReduction="20000"/>
          </a:bodyPr>
          <a:lstStyle/>
          <a:p>
            <a:fld id="{1C708378-1150-224B-9044-2B53BF96369B}" type="slidenum">
              <a:rPr lang="en-US" smtClean="0"/>
              <a:t>4</a:t>
            </a:fld>
            <a:endParaRPr lang="en-US"/>
          </a:p>
        </p:txBody>
      </p:sp>
    </p:spTree>
    <p:extLst>
      <p:ext uri="{BB962C8B-B14F-4D97-AF65-F5344CB8AC3E}">
        <p14:creationId xmlns:p14="http://schemas.microsoft.com/office/powerpoint/2010/main" val="103617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0831-43E2-4B7C-B314-720D357C7F24}"/>
              </a:ext>
            </a:extLst>
          </p:cNvPr>
          <p:cNvSpPr>
            <a:spLocks noGrp="1"/>
          </p:cNvSpPr>
          <p:nvPr>
            <p:ph type="title"/>
          </p:nvPr>
        </p:nvSpPr>
        <p:spPr/>
        <p:txBody>
          <a:bodyPr/>
          <a:lstStyle/>
          <a:p>
            <a:r>
              <a:rPr lang="en-US" dirty="0"/>
              <a:t>Why not MATLAB</a:t>
            </a:r>
          </a:p>
        </p:txBody>
      </p:sp>
      <p:sp>
        <p:nvSpPr>
          <p:cNvPr id="3" name="Content Placeholder 2">
            <a:extLst>
              <a:ext uri="{FF2B5EF4-FFF2-40B4-BE49-F238E27FC236}">
                <a16:creationId xmlns:a16="http://schemas.microsoft.com/office/drawing/2014/main" id="{59BA1D82-11C5-4DC6-85CC-2DF8E87DDD3C}"/>
              </a:ext>
            </a:extLst>
          </p:cNvPr>
          <p:cNvSpPr>
            <a:spLocks noGrp="1"/>
          </p:cNvSpPr>
          <p:nvPr>
            <p:ph sz="quarter" idx="1"/>
          </p:nvPr>
        </p:nvSpPr>
        <p:spPr/>
        <p:txBody>
          <a:bodyPr/>
          <a:lstStyle/>
          <a:p>
            <a:endParaRPr lang="en-US" dirty="0"/>
          </a:p>
          <a:p>
            <a:endParaRPr lang="en-US" dirty="0"/>
          </a:p>
          <a:p>
            <a:r>
              <a:rPr lang="en-US" dirty="0"/>
              <a:t>Has some drawbacks:</a:t>
            </a:r>
          </a:p>
          <a:p>
            <a:pPr lvl="1"/>
            <a:endParaRPr lang="en-US" dirty="0"/>
          </a:p>
          <a:p>
            <a:pPr lvl="1"/>
            <a:r>
              <a:rPr lang="en-US" dirty="0"/>
              <a:t> Slow for some kinds of processes</a:t>
            </a:r>
          </a:p>
          <a:p>
            <a:pPr lvl="1"/>
            <a:r>
              <a:rPr lang="en-US" dirty="0"/>
              <a:t>Not geared to the web</a:t>
            </a:r>
          </a:p>
          <a:p>
            <a:pPr lvl="1"/>
            <a:r>
              <a:rPr lang="en-US" dirty="0"/>
              <a:t>Not designed for large-scale system development</a:t>
            </a:r>
          </a:p>
          <a:p>
            <a:endParaRPr lang="en-US" dirty="0"/>
          </a:p>
          <a:p>
            <a:endParaRPr lang="en-US" dirty="0"/>
          </a:p>
        </p:txBody>
      </p:sp>
      <p:sp>
        <p:nvSpPr>
          <p:cNvPr id="4" name="Slide Number Placeholder 3">
            <a:extLst>
              <a:ext uri="{FF2B5EF4-FFF2-40B4-BE49-F238E27FC236}">
                <a16:creationId xmlns:a16="http://schemas.microsoft.com/office/drawing/2014/main" id="{B6BBB55D-70DD-4906-AE6E-B316502DD781}"/>
              </a:ext>
            </a:extLst>
          </p:cNvPr>
          <p:cNvSpPr>
            <a:spLocks noGrp="1"/>
          </p:cNvSpPr>
          <p:nvPr>
            <p:ph type="sldNum" sz="quarter" idx="12"/>
          </p:nvPr>
        </p:nvSpPr>
        <p:spPr/>
        <p:txBody>
          <a:bodyPr>
            <a:normAutofit fontScale="85000" lnSpcReduction="20000"/>
          </a:bodyPr>
          <a:lstStyle/>
          <a:p>
            <a:fld id="{1C708378-1150-224B-9044-2B53BF96369B}" type="slidenum">
              <a:rPr lang="en-US" smtClean="0"/>
              <a:t>5</a:t>
            </a:fld>
            <a:endParaRPr lang="en-US"/>
          </a:p>
        </p:txBody>
      </p:sp>
    </p:spTree>
    <p:extLst>
      <p:ext uri="{BB962C8B-B14F-4D97-AF65-F5344CB8AC3E}">
        <p14:creationId xmlns:p14="http://schemas.microsoft.com/office/powerpoint/2010/main" val="370476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2AE5-E5EE-49D0-B3FC-D23CCDF17D07}"/>
              </a:ext>
            </a:extLst>
          </p:cNvPr>
          <p:cNvSpPr>
            <a:spLocks noGrp="1"/>
          </p:cNvSpPr>
          <p:nvPr>
            <p:ph type="title"/>
          </p:nvPr>
        </p:nvSpPr>
        <p:spPr/>
        <p:txBody>
          <a:bodyPr/>
          <a:lstStyle/>
          <a:p>
            <a:r>
              <a:rPr lang="en-US" dirty="0"/>
              <a:t>MATLAB Components</a:t>
            </a:r>
          </a:p>
        </p:txBody>
      </p:sp>
      <p:sp>
        <p:nvSpPr>
          <p:cNvPr id="3" name="Content Placeholder 2">
            <a:extLst>
              <a:ext uri="{FF2B5EF4-FFF2-40B4-BE49-F238E27FC236}">
                <a16:creationId xmlns:a16="http://schemas.microsoft.com/office/drawing/2014/main" id="{3E9CA10F-0399-4B4A-A9E6-D0B28B56B4EA}"/>
              </a:ext>
            </a:extLst>
          </p:cNvPr>
          <p:cNvSpPr>
            <a:spLocks noGrp="1"/>
          </p:cNvSpPr>
          <p:nvPr>
            <p:ph sz="quarter" idx="1"/>
          </p:nvPr>
        </p:nvSpPr>
        <p:spPr/>
        <p:txBody>
          <a:bodyPr/>
          <a:lstStyle/>
          <a:p>
            <a:r>
              <a:rPr lang="en-US" dirty="0"/>
              <a:t>MATLAB consists of:</a:t>
            </a:r>
          </a:p>
          <a:p>
            <a:pPr lvl="1"/>
            <a:r>
              <a:rPr lang="en-US" dirty="0"/>
              <a:t>The MATLAB language</a:t>
            </a:r>
          </a:p>
          <a:p>
            <a:pPr lvl="2"/>
            <a:r>
              <a:rPr lang="en-US" dirty="0"/>
              <a:t>a high-level matrix/array language with control flow statements, functions, data structures, input/output, and object-oriented programming features. </a:t>
            </a:r>
          </a:p>
          <a:p>
            <a:pPr lvl="1"/>
            <a:r>
              <a:rPr lang="en-US" dirty="0"/>
              <a:t>The MATLAB working environment</a:t>
            </a:r>
          </a:p>
          <a:p>
            <a:pPr lvl="2"/>
            <a:r>
              <a:rPr lang="en-US" dirty="0"/>
              <a:t>the set of tools and facilities that you work with as the MATLAB user or programmer, including tools for developing, managing, debugging, and profiling</a:t>
            </a:r>
          </a:p>
          <a:p>
            <a:pPr lvl="1"/>
            <a:r>
              <a:rPr lang="en-US" dirty="0"/>
              <a:t>Handle Graphics</a:t>
            </a:r>
          </a:p>
          <a:p>
            <a:pPr lvl="2"/>
            <a:r>
              <a:rPr lang="en-US" dirty="0"/>
              <a:t>the MATLAB graphics system. It includes high-level commands for two-dimensional and three-dimensional data visualization, image processing, animation, and presentation graphics</a:t>
            </a:r>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6465625-BDAB-42C2-91E6-C5C493984260}"/>
              </a:ext>
            </a:extLst>
          </p:cNvPr>
          <p:cNvSpPr>
            <a:spLocks noGrp="1"/>
          </p:cNvSpPr>
          <p:nvPr>
            <p:ph type="sldNum" sz="quarter" idx="12"/>
          </p:nvPr>
        </p:nvSpPr>
        <p:spPr/>
        <p:txBody>
          <a:bodyPr>
            <a:normAutofit fontScale="85000" lnSpcReduction="20000"/>
          </a:bodyPr>
          <a:lstStyle/>
          <a:p>
            <a:fld id="{1C708378-1150-224B-9044-2B53BF96369B}" type="slidenum">
              <a:rPr lang="en-US" smtClean="0"/>
              <a:t>6</a:t>
            </a:fld>
            <a:endParaRPr lang="en-US"/>
          </a:p>
        </p:txBody>
      </p:sp>
    </p:spTree>
    <p:extLst>
      <p:ext uri="{BB962C8B-B14F-4D97-AF65-F5344CB8AC3E}">
        <p14:creationId xmlns:p14="http://schemas.microsoft.com/office/powerpoint/2010/main" val="426054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2AE5-E5EE-49D0-B3FC-D23CCDF17D07}"/>
              </a:ext>
            </a:extLst>
          </p:cNvPr>
          <p:cNvSpPr>
            <a:spLocks noGrp="1"/>
          </p:cNvSpPr>
          <p:nvPr>
            <p:ph type="title"/>
          </p:nvPr>
        </p:nvSpPr>
        <p:spPr/>
        <p:txBody>
          <a:bodyPr/>
          <a:lstStyle/>
          <a:p>
            <a:r>
              <a:rPr lang="en-US" dirty="0"/>
              <a:t>MATLAB Components</a:t>
            </a:r>
          </a:p>
        </p:txBody>
      </p:sp>
      <p:sp>
        <p:nvSpPr>
          <p:cNvPr id="3" name="Content Placeholder 2">
            <a:extLst>
              <a:ext uri="{FF2B5EF4-FFF2-40B4-BE49-F238E27FC236}">
                <a16:creationId xmlns:a16="http://schemas.microsoft.com/office/drawing/2014/main" id="{3E9CA10F-0399-4B4A-A9E6-D0B28B56B4EA}"/>
              </a:ext>
            </a:extLst>
          </p:cNvPr>
          <p:cNvSpPr>
            <a:spLocks noGrp="1"/>
          </p:cNvSpPr>
          <p:nvPr>
            <p:ph sz="quarter" idx="1"/>
          </p:nvPr>
        </p:nvSpPr>
        <p:spPr/>
        <p:txBody>
          <a:bodyPr/>
          <a:lstStyle/>
          <a:p>
            <a:pPr lvl="1"/>
            <a:r>
              <a:rPr lang="en-US" dirty="0"/>
              <a:t>The MATLAB function library. </a:t>
            </a:r>
          </a:p>
          <a:p>
            <a:pPr lvl="2"/>
            <a:r>
              <a:rPr lang="en-US" dirty="0"/>
              <a:t>a vast collection of computational algorithms ranging from elementary functions like sum, sine, cosine, and complex arithmetic, to more sophisticated functions like matrix inverse, matrix eigenvalues, Bessel functions, and fast Fourier transforms as well as special image processing related functions</a:t>
            </a:r>
          </a:p>
          <a:p>
            <a:pPr lvl="1"/>
            <a:r>
              <a:rPr lang="en-US" dirty="0"/>
              <a:t>The MATLAB Application Program Interface (API)</a:t>
            </a:r>
          </a:p>
          <a:p>
            <a:pPr lvl="2"/>
            <a:r>
              <a:rPr lang="en-US" dirty="0"/>
              <a:t>a library that allows you to write C and Fortran programs that interact with MATLAB. It include facilities for calling routines from MATLAB (dynamic linking), calling MATLAB as a computational engine, and for reading and writing MAT-files.</a:t>
            </a:r>
          </a:p>
          <a:p>
            <a:endParaRPr lang="en-US" dirty="0"/>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6465625-BDAB-42C2-91E6-C5C493984260}"/>
              </a:ext>
            </a:extLst>
          </p:cNvPr>
          <p:cNvSpPr>
            <a:spLocks noGrp="1"/>
          </p:cNvSpPr>
          <p:nvPr>
            <p:ph type="sldNum" sz="quarter" idx="12"/>
          </p:nvPr>
        </p:nvSpPr>
        <p:spPr/>
        <p:txBody>
          <a:bodyPr>
            <a:normAutofit fontScale="85000" lnSpcReduction="20000"/>
          </a:bodyPr>
          <a:lstStyle/>
          <a:p>
            <a:fld id="{1C708378-1150-224B-9044-2B53BF96369B}" type="slidenum">
              <a:rPr lang="en-US" smtClean="0"/>
              <a:t>7</a:t>
            </a:fld>
            <a:endParaRPr lang="en-US"/>
          </a:p>
        </p:txBody>
      </p:sp>
    </p:spTree>
    <p:extLst>
      <p:ext uri="{BB962C8B-B14F-4D97-AF65-F5344CB8AC3E}">
        <p14:creationId xmlns:p14="http://schemas.microsoft.com/office/powerpoint/2010/main" val="77539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A926-2C4D-43C1-9228-AFB5BD7B84FD}"/>
              </a:ext>
            </a:extLst>
          </p:cNvPr>
          <p:cNvSpPr>
            <a:spLocks noGrp="1"/>
          </p:cNvSpPr>
          <p:nvPr>
            <p:ph type="title"/>
          </p:nvPr>
        </p:nvSpPr>
        <p:spPr/>
        <p:txBody>
          <a:bodyPr/>
          <a:lstStyle/>
          <a:p>
            <a:r>
              <a:rPr lang="en-US" dirty="0"/>
              <a:t>Matrices</a:t>
            </a:r>
          </a:p>
        </p:txBody>
      </p:sp>
      <p:sp>
        <p:nvSpPr>
          <p:cNvPr id="4" name="Slide Number Placeholder 3">
            <a:extLst>
              <a:ext uri="{FF2B5EF4-FFF2-40B4-BE49-F238E27FC236}">
                <a16:creationId xmlns:a16="http://schemas.microsoft.com/office/drawing/2014/main" id="{C5AA5E01-FDB6-4089-832C-BF0EC20048D5}"/>
              </a:ext>
            </a:extLst>
          </p:cNvPr>
          <p:cNvSpPr>
            <a:spLocks noGrp="1"/>
          </p:cNvSpPr>
          <p:nvPr>
            <p:ph type="sldNum" sz="quarter" idx="12"/>
          </p:nvPr>
        </p:nvSpPr>
        <p:spPr/>
        <p:txBody>
          <a:bodyPr>
            <a:normAutofit fontScale="85000" lnSpcReduction="20000"/>
          </a:bodyPr>
          <a:lstStyle/>
          <a:p>
            <a:fld id="{1C708378-1150-224B-9044-2B53BF96369B}" type="slidenum">
              <a:rPr lang="en-US" smtClean="0"/>
              <a:t>8</a:t>
            </a:fld>
            <a:endParaRPr lang="en-US"/>
          </a:p>
        </p:txBody>
      </p:sp>
      <p:graphicFrame>
        <p:nvGraphicFramePr>
          <p:cNvPr id="5" name="Object 44">
            <a:extLst>
              <a:ext uri="{FF2B5EF4-FFF2-40B4-BE49-F238E27FC236}">
                <a16:creationId xmlns:a16="http://schemas.microsoft.com/office/drawing/2014/main" id="{AFD3AEA7-2F32-4D21-A67F-7206D00655DF}"/>
              </a:ext>
            </a:extLst>
          </p:cNvPr>
          <p:cNvGraphicFramePr>
            <a:graphicFrameLocks noGrp="1" noChangeAspect="1"/>
          </p:cNvGraphicFramePr>
          <p:nvPr>
            <p:ph sz="quarter" idx="1"/>
            <p:extLst>
              <p:ext uri="{D42A27DB-BD31-4B8C-83A1-F6EECF244321}">
                <p14:modId xmlns:p14="http://schemas.microsoft.com/office/powerpoint/2010/main" val="3635577408"/>
              </p:ext>
            </p:extLst>
          </p:nvPr>
        </p:nvGraphicFramePr>
        <p:xfrm>
          <a:off x="2468960" y="1695450"/>
          <a:ext cx="6292055" cy="4495800"/>
        </p:xfrm>
        <a:graphic>
          <a:graphicData uri="http://schemas.openxmlformats.org/presentationml/2006/ole">
            <mc:AlternateContent xmlns:mc="http://schemas.openxmlformats.org/markup-compatibility/2006">
              <mc:Choice xmlns:v="urn:schemas-microsoft-com:vml" Requires="v">
                <p:oleObj spid="_x0000_s1032" name="Picture Publisher Bild" r:id="rId3" imgW="0" imgH="0" progId="PictPub.Image.7">
                  <p:embed/>
                </p:oleObj>
              </mc:Choice>
              <mc:Fallback>
                <p:oleObj name="Picture Publisher Bild" r:id="rId3" imgW="0" imgH="0" progId="PictPub.Image.7">
                  <p:embed/>
                  <p:pic>
                    <p:nvPicPr>
                      <p:cNvPr id="17415" name="Object 44">
                        <a:extLst>
                          <a:ext uri="{FF2B5EF4-FFF2-40B4-BE49-F238E27FC236}">
                            <a16:creationId xmlns:a16="http://schemas.microsoft.com/office/drawing/2014/main" id="{BABB19D8-AB66-411A-A2B3-AB63A8035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8960" y="1695450"/>
                        <a:ext cx="629205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09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42DD-04EF-4EFD-88F2-8E3C85DF6676}"/>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4104A90C-CDB3-4BBE-BF31-B64802BD52FF}"/>
              </a:ext>
            </a:extLst>
          </p:cNvPr>
          <p:cNvSpPr>
            <a:spLocks noGrp="1"/>
          </p:cNvSpPr>
          <p:nvPr>
            <p:ph sz="quarter" idx="1"/>
          </p:nvPr>
        </p:nvSpPr>
        <p:spPr/>
        <p:txBody>
          <a:bodyPr/>
          <a:lstStyle/>
          <a:p>
            <a:r>
              <a:rPr lang="en-US" dirty="0"/>
              <a:t>Rows and columns are always numbered starting at 1</a:t>
            </a:r>
          </a:p>
          <a:p>
            <a:r>
              <a:rPr lang="en-US" dirty="0" err="1"/>
              <a:t>Matlab</a:t>
            </a:r>
            <a:r>
              <a:rPr lang="en-US" dirty="0"/>
              <a:t> matrices are of various types to hold different kinds of data (usually floats or integers)</a:t>
            </a:r>
          </a:p>
          <a:p>
            <a:r>
              <a:rPr lang="en-US" dirty="0"/>
              <a:t> A single number is really a 1 x 1 matrix in </a:t>
            </a:r>
            <a:r>
              <a:rPr lang="en-US" dirty="0" err="1"/>
              <a:t>Matlab</a:t>
            </a:r>
            <a:r>
              <a:rPr lang="en-US" dirty="0"/>
              <a:t>!</a:t>
            </a:r>
          </a:p>
          <a:p>
            <a:r>
              <a:rPr lang="en-US" dirty="0"/>
              <a:t> </a:t>
            </a:r>
            <a:r>
              <a:rPr lang="en-US" dirty="0" err="1"/>
              <a:t>Matlab</a:t>
            </a:r>
            <a:r>
              <a:rPr lang="en-US" dirty="0"/>
              <a:t> variables are not given a type, and do not need to be declared</a:t>
            </a:r>
          </a:p>
          <a:p>
            <a:r>
              <a:rPr lang="en-US" dirty="0"/>
              <a:t> Any matrix can be assigned to any variable</a:t>
            </a:r>
          </a:p>
          <a:p>
            <a:pPr marL="0" indent="0">
              <a:buNone/>
            </a:pPr>
            <a:endParaRPr lang="en-US" dirty="0"/>
          </a:p>
        </p:txBody>
      </p:sp>
      <p:sp>
        <p:nvSpPr>
          <p:cNvPr id="4" name="Slide Number Placeholder 3">
            <a:extLst>
              <a:ext uri="{FF2B5EF4-FFF2-40B4-BE49-F238E27FC236}">
                <a16:creationId xmlns:a16="http://schemas.microsoft.com/office/drawing/2014/main" id="{5EAE2E0B-E040-41F4-AABE-896BF283C4E7}"/>
              </a:ext>
            </a:extLst>
          </p:cNvPr>
          <p:cNvSpPr>
            <a:spLocks noGrp="1"/>
          </p:cNvSpPr>
          <p:nvPr>
            <p:ph type="sldNum" sz="quarter" idx="12"/>
          </p:nvPr>
        </p:nvSpPr>
        <p:spPr/>
        <p:txBody>
          <a:bodyPr>
            <a:normAutofit fontScale="85000" lnSpcReduction="20000"/>
          </a:bodyPr>
          <a:lstStyle/>
          <a:p>
            <a:fld id="{1C708378-1150-224B-9044-2B53BF96369B}" type="slidenum">
              <a:rPr lang="en-US" smtClean="0"/>
              <a:t>9</a:t>
            </a:fld>
            <a:endParaRPr lang="en-US"/>
          </a:p>
        </p:txBody>
      </p:sp>
    </p:spTree>
    <p:extLst>
      <p:ext uri="{BB962C8B-B14F-4D97-AF65-F5344CB8AC3E}">
        <p14:creationId xmlns:p14="http://schemas.microsoft.com/office/powerpoint/2010/main" val="21851311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3">
      <a:dk1>
        <a:srgbClr val="000000"/>
      </a:dk1>
      <a:lt1>
        <a:srgbClr val="FFFFFF"/>
      </a:lt1>
      <a:dk2>
        <a:srgbClr val="43566D"/>
      </a:dk2>
      <a:lt2>
        <a:srgbClr val="DBEFF9"/>
      </a:lt2>
      <a:accent1>
        <a:srgbClr val="6D94C6"/>
      </a:accent1>
      <a:accent2>
        <a:srgbClr val="009DD9"/>
      </a:accent2>
      <a:accent3>
        <a:srgbClr val="0BD0D9"/>
      </a:accent3>
      <a:accent4>
        <a:srgbClr val="10CF9B"/>
      </a:accent4>
      <a:accent5>
        <a:srgbClr val="7CCA62"/>
      </a:accent5>
      <a:accent6>
        <a:srgbClr val="819838"/>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428B6E2E-7DA5-43D2-BBC1-391AFEF66C11}" vid="{0D998E4A-49C9-4392-BD72-F3977A0C07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6893</TotalTime>
  <Words>826</Words>
  <Application>Microsoft Macintosh PowerPoint</Application>
  <PresentationFormat>Widescreen</PresentationFormat>
  <Paragraphs>141</Paragraphs>
  <Slides>19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Tw Cen MT</vt:lpstr>
      <vt:lpstr>Wingdings</vt:lpstr>
      <vt:lpstr>Wingdings 2</vt:lpstr>
      <vt:lpstr>Theme1</vt:lpstr>
      <vt:lpstr>Picture Publisher Bild</vt:lpstr>
      <vt:lpstr>Scientific Computing  lecture # 3</vt:lpstr>
      <vt:lpstr>Summary from Previous Week</vt:lpstr>
      <vt:lpstr>Summary from Previous Week</vt:lpstr>
      <vt:lpstr>Why MATLAB</vt:lpstr>
      <vt:lpstr>Why not MATLAB</vt:lpstr>
      <vt:lpstr>MATLAB Components</vt:lpstr>
      <vt:lpstr>MATLAB Components</vt:lpstr>
      <vt:lpstr>Matrices</vt:lpstr>
      <vt:lpstr>Matrices</vt:lpstr>
      <vt:lpstr>Matrices</vt:lpstr>
      <vt:lpstr>Matrices</vt:lpstr>
      <vt:lpstr>Matrices</vt:lpstr>
      <vt:lpstr>Matrices</vt:lpstr>
      <vt:lpstr>Submatrices</vt:lpstr>
      <vt:lpstr>Manipulating Matrices</vt:lpstr>
      <vt:lpstr>The colon “:” Operator and the function linspace</vt:lpstr>
      <vt:lpstr>Elementary math functions </vt:lpstr>
      <vt:lpstr>Elementary math functions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Haifa Alshehri</dc:creator>
  <cp:lastModifiedBy>ALSUWAT, EMAD</cp:lastModifiedBy>
  <cp:revision>281</cp:revision>
  <dcterms:created xsi:type="dcterms:W3CDTF">2018-01-29T17:10:29Z</dcterms:created>
  <dcterms:modified xsi:type="dcterms:W3CDTF">2020-02-10T18:05:45Z</dcterms:modified>
</cp:coreProperties>
</file>