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87" r:id="rId4"/>
    <p:sldId id="318" r:id="rId5"/>
    <p:sldId id="301" r:id="rId6"/>
    <p:sldId id="302" r:id="rId7"/>
    <p:sldId id="303" r:id="rId8"/>
    <p:sldId id="320" r:id="rId9"/>
    <p:sldId id="321" r:id="rId10"/>
    <p:sldId id="304" r:id="rId11"/>
    <p:sldId id="322" r:id="rId12"/>
    <p:sldId id="324" r:id="rId13"/>
    <p:sldId id="325" r:id="rId14"/>
    <p:sldId id="326" r:id="rId15"/>
    <p:sldId id="328" r:id="rId16"/>
    <p:sldId id="329" r:id="rId17"/>
    <p:sldId id="323" r:id="rId18"/>
    <p:sldId id="331" r:id="rId19"/>
    <p:sldId id="286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5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>
      <p:cViewPr varScale="1">
        <p:scale>
          <a:sx n="121" d="100"/>
          <a:sy n="121" d="100"/>
        </p:scale>
        <p:origin x="74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43566D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43566D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43566D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79525"/>
            <a:ext cx="711200" cy="228600"/>
          </a:xfrm>
          <a:custGeom>
            <a:avLst/>
            <a:gdLst/>
            <a:ahLst/>
            <a:cxnLst/>
            <a:rect l="l" t="t" r="r" b="b"/>
            <a:pathLst>
              <a:path w="711200" h="228600">
                <a:moveTo>
                  <a:pt x="0" y="0"/>
                </a:moveTo>
                <a:lnTo>
                  <a:pt x="711200" y="0"/>
                </a:lnTo>
                <a:lnTo>
                  <a:pt x="711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87400" y="1279525"/>
            <a:ext cx="11404600" cy="228600"/>
          </a:xfrm>
          <a:custGeom>
            <a:avLst/>
            <a:gdLst/>
            <a:ahLst/>
            <a:cxnLst/>
            <a:rect l="l" t="t" r="r" b="b"/>
            <a:pathLst>
              <a:path w="11404600" h="228600">
                <a:moveTo>
                  <a:pt x="0" y="0"/>
                </a:moveTo>
                <a:lnTo>
                  <a:pt x="11404600" y="0"/>
                </a:lnTo>
                <a:lnTo>
                  <a:pt x="11404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6D94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1469" y="2447035"/>
            <a:ext cx="5449061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43566D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2867" y="1993899"/>
            <a:ext cx="10454005" cy="3804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970905"/>
          </a:xfrm>
          <a:custGeom>
            <a:avLst/>
            <a:gdLst/>
            <a:ahLst/>
            <a:cxnLst/>
            <a:rect l="l" t="t" r="r" b="b"/>
            <a:pathLst>
              <a:path w="12192000" h="5970905">
                <a:moveTo>
                  <a:pt x="0" y="5970587"/>
                </a:moveTo>
                <a:lnTo>
                  <a:pt x="12192000" y="5970587"/>
                </a:lnTo>
                <a:lnTo>
                  <a:pt x="12192000" y="0"/>
                </a:lnTo>
                <a:lnTo>
                  <a:pt x="0" y="0"/>
                </a:lnTo>
                <a:lnTo>
                  <a:pt x="0" y="5970587"/>
                </a:lnTo>
                <a:close/>
              </a:path>
            </a:pathLst>
          </a:custGeom>
          <a:solidFill>
            <a:srgbClr val="435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970587"/>
            <a:ext cx="12192000" cy="887730"/>
          </a:xfrm>
          <a:custGeom>
            <a:avLst/>
            <a:gdLst/>
            <a:ahLst/>
            <a:cxnLst/>
            <a:rect l="l" t="t" r="r" b="b"/>
            <a:pathLst>
              <a:path w="12192000" h="887729">
                <a:moveTo>
                  <a:pt x="0" y="0"/>
                </a:moveTo>
                <a:lnTo>
                  <a:pt x="12192000" y="0"/>
                </a:lnTo>
                <a:lnTo>
                  <a:pt x="12192000" y="887411"/>
                </a:lnTo>
                <a:lnTo>
                  <a:pt x="0" y="8874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053138"/>
            <a:ext cx="2987040" cy="713105"/>
          </a:xfrm>
          <a:custGeom>
            <a:avLst/>
            <a:gdLst/>
            <a:ahLst/>
            <a:cxnLst/>
            <a:rect l="l" t="t" r="r" b="b"/>
            <a:pathLst>
              <a:path w="2987040" h="713104">
                <a:moveTo>
                  <a:pt x="0" y="712786"/>
                </a:moveTo>
                <a:lnTo>
                  <a:pt x="0" y="0"/>
                </a:lnTo>
                <a:lnTo>
                  <a:pt x="2986617" y="0"/>
                </a:lnTo>
                <a:lnTo>
                  <a:pt x="2986617" y="712786"/>
                </a:lnTo>
                <a:lnTo>
                  <a:pt x="0" y="712786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368" y="6043613"/>
            <a:ext cx="9046845" cy="714375"/>
          </a:xfrm>
          <a:custGeom>
            <a:avLst/>
            <a:gdLst/>
            <a:ahLst/>
            <a:cxnLst/>
            <a:rect l="l" t="t" r="r" b="b"/>
            <a:pathLst>
              <a:path w="9046845" h="714375">
                <a:moveTo>
                  <a:pt x="0" y="0"/>
                </a:moveTo>
                <a:lnTo>
                  <a:pt x="9046632" y="0"/>
                </a:lnTo>
                <a:lnTo>
                  <a:pt x="9046632" y="714375"/>
                </a:lnTo>
                <a:lnTo>
                  <a:pt x="0" y="714375"/>
                </a:lnTo>
                <a:lnTo>
                  <a:pt x="0" y="0"/>
                </a:lnTo>
                <a:close/>
              </a:path>
            </a:pathLst>
          </a:custGeom>
          <a:solidFill>
            <a:srgbClr val="6D94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28339" y="4442460"/>
            <a:ext cx="5728335" cy="1357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245"/>
              </a:lnSpc>
              <a:spcBef>
                <a:spcPts val="100"/>
              </a:spcBef>
            </a:pPr>
            <a:r>
              <a:rPr sz="4400" b="1" spc="-5" dirty="0">
                <a:solidFill>
                  <a:srgbClr val="DBEFF9"/>
                </a:solidFill>
                <a:latin typeface="Tw Cen MT"/>
                <a:cs typeface="Tw Cen MT"/>
              </a:rPr>
              <a:t>SCIENTIFIC</a:t>
            </a:r>
            <a:r>
              <a:rPr sz="4400" b="1" spc="-45" dirty="0">
                <a:solidFill>
                  <a:srgbClr val="DBEFF9"/>
                </a:solidFill>
                <a:latin typeface="Tw Cen MT"/>
                <a:cs typeface="Tw Cen MT"/>
              </a:rPr>
              <a:t> </a:t>
            </a:r>
            <a:r>
              <a:rPr sz="4400" b="1" spc="-5" dirty="0">
                <a:solidFill>
                  <a:srgbClr val="DBEFF9"/>
                </a:solidFill>
                <a:latin typeface="Tw Cen MT"/>
                <a:cs typeface="Tw Cen MT"/>
              </a:rPr>
              <a:t>COMPUTING</a:t>
            </a:r>
            <a:endParaRPr sz="4400" dirty="0">
              <a:latin typeface="Tw Cen MT"/>
              <a:cs typeface="Tw Cen MT"/>
            </a:endParaRPr>
          </a:p>
          <a:p>
            <a:pPr marL="12700">
              <a:lnSpc>
                <a:spcPts val="5245"/>
              </a:lnSpc>
            </a:pPr>
            <a:r>
              <a:rPr sz="4400" spc="-5" dirty="0">
                <a:solidFill>
                  <a:srgbClr val="DBEFF9"/>
                </a:solidFill>
              </a:rPr>
              <a:t>LECTURE </a:t>
            </a:r>
            <a:r>
              <a:rPr sz="4400" dirty="0">
                <a:solidFill>
                  <a:srgbClr val="DBEFF9"/>
                </a:solidFill>
              </a:rPr>
              <a:t>#</a:t>
            </a:r>
            <a:r>
              <a:rPr sz="4400" spc="-15" dirty="0">
                <a:solidFill>
                  <a:srgbClr val="DBEFF9"/>
                </a:solidFill>
              </a:rPr>
              <a:t> </a:t>
            </a:r>
            <a:r>
              <a:rPr lang="en-US" sz="4400" spc="-15" dirty="0">
                <a:solidFill>
                  <a:srgbClr val="DBEFF9"/>
                </a:solidFill>
              </a:rPr>
              <a:t>7</a:t>
            </a:r>
            <a:endParaRPr sz="4400" dirty="0"/>
          </a:p>
        </p:txBody>
      </p:sp>
      <p:sp>
        <p:nvSpPr>
          <p:cNvPr id="7" name="object 7"/>
          <p:cNvSpPr txBox="1"/>
          <p:nvPr/>
        </p:nvSpPr>
        <p:spPr>
          <a:xfrm>
            <a:off x="11167268" y="288035"/>
            <a:ext cx="12001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DBEFF9"/>
                </a:solidFill>
                <a:latin typeface="Tw Cen MT"/>
                <a:cs typeface="Tw Cen MT"/>
              </a:rPr>
              <a:t>1</a:t>
            </a:r>
            <a:endParaRPr sz="1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578EF38-FA81-1244-A6A8-6D8F3B7EB060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10</a:t>
            </a:fld>
            <a:endParaRPr lang="en-US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12ACC7-5106-6F47-A76E-D937FECDA1C2}"/>
              </a:ext>
            </a:extLst>
          </p:cNvPr>
          <p:cNvSpPr txBox="1">
            <a:spLocks/>
          </p:cNvSpPr>
          <p:nvPr/>
        </p:nvSpPr>
        <p:spPr>
          <a:xfrm>
            <a:off x="477982" y="76200"/>
            <a:ext cx="9428018" cy="1263567"/>
          </a:xfrm>
          <a:prstGeom prst="rect">
            <a:avLst/>
          </a:prstGeom>
        </p:spPr>
        <p:txBody>
          <a:bodyPr wrap="square" lIns="0" tIns="0" rIns="0" bIns="0">
            <a:normAutofit fontScale="67500" lnSpcReduction="20000"/>
          </a:bodyPr>
          <a:lstStyle>
            <a:lvl1pPr>
              <a:defRPr sz="7200" b="0" i="0">
                <a:solidFill>
                  <a:srgbClr val="43566D"/>
                </a:solidFill>
                <a:latin typeface="Tw Cen MT"/>
                <a:ea typeface="+mj-ea"/>
                <a:cs typeface="Tw Cen MT"/>
              </a:defRPr>
            </a:lvl1pPr>
          </a:lstStyle>
          <a:p>
            <a:endParaRPr lang="en-US" kern="0" dirty="0"/>
          </a:p>
          <a:p>
            <a:r>
              <a:rPr lang="en-US" kern="0" dirty="0"/>
              <a:t>Syntax of user-defined functions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9A192EC-7CF0-B24C-BD4F-D9CA21162446}"/>
              </a:ext>
            </a:extLst>
          </p:cNvPr>
          <p:cNvSpPr txBox="1">
            <a:spLocks/>
          </p:cNvSpPr>
          <p:nvPr/>
        </p:nvSpPr>
        <p:spPr>
          <a:xfrm>
            <a:off x="477982" y="1814512"/>
            <a:ext cx="843741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/>
              <a:t>function</a:t>
            </a:r>
            <a:r>
              <a:rPr lang="en-US" sz="2400" dirty="0"/>
              <a:t> </a:t>
            </a:r>
            <a:r>
              <a:rPr lang="en-US" sz="2400" i="1" dirty="0" err="1"/>
              <a:t>returnVar</a:t>
            </a:r>
            <a:r>
              <a:rPr lang="en-US" sz="2400" dirty="0"/>
              <a:t> = </a:t>
            </a:r>
            <a:r>
              <a:rPr lang="en-US" sz="2400" i="1" dirty="0"/>
              <a:t>name</a:t>
            </a:r>
            <a:r>
              <a:rPr lang="en-US" sz="2400" dirty="0"/>
              <a:t> ( </a:t>
            </a:r>
            <a:r>
              <a:rPr lang="en-US" sz="2400" i="1" dirty="0"/>
              <a:t>parameters</a:t>
            </a:r>
            <a:r>
              <a:rPr lang="en-US" sz="2400" dirty="0"/>
              <a:t> )</a:t>
            </a:r>
          </a:p>
          <a:p>
            <a:pPr>
              <a:buNone/>
            </a:pPr>
            <a:r>
              <a:rPr lang="en-US" sz="2400" dirty="0"/>
              <a:t>  </a:t>
            </a:r>
            <a:r>
              <a:rPr lang="en-US" sz="2400" i="1" dirty="0"/>
              <a:t>body</a:t>
            </a:r>
          </a:p>
          <a:p>
            <a:pPr>
              <a:buNone/>
            </a:pPr>
            <a:r>
              <a:rPr lang="en-US" sz="2400" b="1" dirty="0"/>
              <a:t>end</a:t>
            </a:r>
          </a:p>
          <a:p>
            <a:pPr marL="109728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1828800" y="3276599"/>
            <a:ext cx="3505200" cy="12758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Names should follow the same rules as variable names</a:t>
            </a:r>
          </a:p>
        </p:txBody>
      </p:sp>
      <p:cxnSp>
        <p:nvCxnSpPr>
          <p:cNvPr id="3" name="رابط كسهم مستقيم 2"/>
          <p:cNvCxnSpPr/>
          <p:nvPr/>
        </p:nvCxnSpPr>
        <p:spPr>
          <a:xfrm flipV="1">
            <a:off x="3326026" y="2209801"/>
            <a:ext cx="1370665" cy="10667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رابط كسهم مستقيم 8"/>
          <p:cNvCxnSpPr/>
          <p:nvPr/>
        </p:nvCxnSpPr>
        <p:spPr>
          <a:xfrm flipV="1">
            <a:off x="3326026" y="2244811"/>
            <a:ext cx="290946" cy="9967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رابط كسهم مستقيم 9"/>
          <p:cNvCxnSpPr/>
          <p:nvPr/>
        </p:nvCxnSpPr>
        <p:spPr>
          <a:xfrm flipH="1" flipV="1">
            <a:off x="2465360" y="2209800"/>
            <a:ext cx="860666" cy="10667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694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578EF38-FA81-1244-A6A8-6D8F3B7EB060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11</a:t>
            </a:fld>
            <a:endParaRPr lang="en-US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12ACC7-5106-6F47-A76E-D937FECDA1C2}"/>
              </a:ext>
            </a:extLst>
          </p:cNvPr>
          <p:cNvSpPr txBox="1">
            <a:spLocks/>
          </p:cNvSpPr>
          <p:nvPr/>
        </p:nvSpPr>
        <p:spPr>
          <a:xfrm>
            <a:off x="477982" y="76200"/>
            <a:ext cx="9428018" cy="1263567"/>
          </a:xfrm>
          <a:prstGeom prst="rect">
            <a:avLst/>
          </a:prstGeom>
        </p:spPr>
        <p:txBody>
          <a:bodyPr wrap="square" lIns="0" tIns="0" rIns="0" bIns="0">
            <a:normAutofit fontScale="67500" lnSpcReduction="20000"/>
          </a:bodyPr>
          <a:lstStyle>
            <a:lvl1pPr>
              <a:defRPr sz="7200" b="0" i="0">
                <a:solidFill>
                  <a:srgbClr val="43566D"/>
                </a:solidFill>
                <a:latin typeface="Tw Cen MT"/>
                <a:ea typeface="+mj-ea"/>
                <a:cs typeface="Tw Cen MT"/>
              </a:defRPr>
            </a:lvl1pPr>
          </a:lstStyle>
          <a:p>
            <a:endParaRPr lang="en-US" kern="0" dirty="0"/>
          </a:p>
          <a:p>
            <a:r>
              <a:rPr lang="en-US" kern="0" dirty="0"/>
              <a:t>User-defined function(Example)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9A192EC-7CF0-B24C-BD4F-D9CA21162446}"/>
              </a:ext>
            </a:extLst>
          </p:cNvPr>
          <p:cNvSpPr txBox="1">
            <a:spLocks/>
          </p:cNvSpPr>
          <p:nvPr/>
        </p:nvSpPr>
        <p:spPr>
          <a:xfrm>
            <a:off x="477982" y="1814512"/>
            <a:ext cx="843741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/>
              <a:t>function volume = </a:t>
            </a:r>
            <a:r>
              <a:rPr lang="en-US" sz="2400" b="1" dirty="0" err="1"/>
              <a:t>boxVolume</a:t>
            </a:r>
            <a:r>
              <a:rPr lang="en-US" sz="2400" b="1" dirty="0"/>
              <a:t> ( </a:t>
            </a:r>
            <a:r>
              <a:rPr lang="en-US" sz="2400" b="1" dirty="0" err="1"/>
              <a:t>paperW</a:t>
            </a:r>
            <a:r>
              <a:rPr lang="en-US" sz="2400" b="1" dirty="0"/>
              <a:t> , </a:t>
            </a:r>
            <a:r>
              <a:rPr lang="en-US" sz="2400" b="1" dirty="0" err="1"/>
              <a:t>paperL</a:t>
            </a:r>
            <a:r>
              <a:rPr lang="en-US" sz="2400" b="1" dirty="0"/>
              <a:t> )</a:t>
            </a:r>
          </a:p>
          <a:p>
            <a:pPr>
              <a:buNone/>
            </a:pPr>
            <a:r>
              <a:rPr lang="en-US" sz="2400" b="1" dirty="0"/>
              <a:t>     height = 2;</a:t>
            </a:r>
          </a:p>
          <a:p>
            <a:pPr>
              <a:buNone/>
            </a:pPr>
            <a:r>
              <a:rPr lang="en-US" sz="2400" b="1" dirty="0"/>
              <a:t>length = </a:t>
            </a:r>
            <a:r>
              <a:rPr lang="en-US" sz="2400" b="1" dirty="0" err="1"/>
              <a:t>paperL</a:t>
            </a:r>
            <a:r>
              <a:rPr lang="en-US" sz="2400" b="1" dirty="0"/>
              <a:t> – 4;</a:t>
            </a:r>
          </a:p>
          <a:p>
            <a:pPr>
              <a:buNone/>
            </a:pPr>
            <a:r>
              <a:rPr lang="en-US" sz="2400" b="1" dirty="0"/>
              <a:t>width = </a:t>
            </a:r>
            <a:r>
              <a:rPr lang="en-US" sz="2400" b="1" dirty="0" err="1"/>
              <a:t>paperW</a:t>
            </a:r>
            <a:r>
              <a:rPr lang="en-US" sz="2400" b="1" dirty="0"/>
              <a:t> – 4;</a:t>
            </a:r>
          </a:p>
          <a:p>
            <a:pPr>
              <a:buNone/>
            </a:pPr>
            <a:r>
              <a:rPr lang="en-US" sz="2400" b="1" dirty="0"/>
              <a:t>volume = length * width * height;</a:t>
            </a:r>
          </a:p>
          <a:p>
            <a:pPr>
              <a:buNone/>
            </a:pPr>
            <a:r>
              <a:rPr lang="en-US" sz="2400" b="1" dirty="0"/>
              <a:t>end</a:t>
            </a:r>
          </a:p>
        </p:txBody>
      </p:sp>
      <p:sp>
        <p:nvSpPr>
          <p:cNvPr id="11" name="Oval 3"/>
          <p:cNvSpPr/>
          <p:nvPr/>
        </p:nvSpPr>
        <p:spPr>
          <a:xfrm>
            <a:off x="547814" y="3466198"/>
            <a:ext cx="1143001" cy="49620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3"/>
          <p:cNvSpPr/>
          <p:nvPr/>
        </p:nvSpPr>
        <p:spPr>
          <a:xfrm>
            <a:off x="1752600" y="1828800"/>
            <a:ext cx="1066801" cy="49620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9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578EF38-FA81-1244-A6A8-6D8F3B7EB060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12</a:t>
            </a:fld>
            <a:endParaRPr lang="en-US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12ACC7-5106-6F47-A76E-D937FECDA1C2}"/>
              </a:ext>
            </a:extLst>
          </p:cNvPr>
          <p:cNvSpPr txBox="1">
            <a:spLocks/>
          </p:cNvSpPr>
          <p:nvPr/>
        </p:nvSpPr>
        <p:spPr>
          <a:xfrm>
            <a:off x="477982" y="76200"/>
            <a:ext cx="9428018" cy="1263567"/>
          </a:xfrm>
          <a:prstGeom prst="rect">
            <a:avLst/>
          </a:prstGeom>
        </p:spPr>
        <p:txBody>
          <a:bodyPr wrap="square" lIns="0" tIns="0" rIns="0" bIns="0">
            <a:normAutofit fontScale="67500" lnSpcReduction="20000"/>
          </a:bodyPr>
          <a:lstStyle>
            <a:lvl1pPr>
              <a:defRPr sz="7200" b="0" i="0">
                <a:solidFill>
                  <a:srgbClr val="43566D"/>
                </a:solidFill>
                <a:latin typeface="Tw Cen MT"/>
                <a:ea typeface="+mj-ea"/>
                <a:cs typeface="Tw Cen MT"/>
              </a:defRPr>
            </a:lvl1pPr>
          </a:lstStyle>
          <a:p>
            <a:endParaRPr lang="en-US" kern="0" dirty="0"/>
          </a:p>
          <a:p>
            <a:r>
              <a:rPr lang="en-US" dirty="0"/>
              <a:t>Function in m-file editor</a:t>
            </a:r>
            <a:endParaRPr lang="en-US" kern="0" dirty="0"/>
          </a:p>
        </p:txBody>
      </p:sp>
      <p:pic>
        <p:nvPicPr>
          <p:cNvPr id="11" name="Content Placeholder 5" descr="Editor - C:\Users\Sahar\Documents\MATLAB\boxVolume.m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" t="3748" r="36202" b="31671"/>
          <a:stretch/>
        </p:blipFill>
        <p:spPr>
          <a:xfrm>
            <a:off x="457200" y="1617202"/>
            <a:ext cx="8581768" cy="4739148"/>
          </a:xfrm>
          <a:prstGeom prst="rect">
            <a:avLst/>
          </a:prstGeom>
        </p:spPr>
      </p:pic>
      <p:sp>
        <p:nvSpPr>
          <p:cNvPr id="12" name="Oval 6"/>
          <p:cNvSpPr/>
          <p:nvPr/>
        </p:nvSpPr>
        <p:spPr>
          <a:xfrm>
            <a:off x="457200" y="2825578"/>
            <a:ext cx="1066800" cy="3048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7"/>
          <p:cNvSpPr/>
          <p:nvPr/>
        </p:nvSpPr>
        <p:spPr>
          <a:xfrm>
            <a:off x="2438400" y="3031524"/>
            <a:ext cx="838200" cy="3048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8"/>
          <p:cNvSpPr txBox="1"/>
          <p:nvPr/>
        </p:nvSpPr>
        <p:spPr>
          <a:xfrm>
            <a:off x="5334000" y="4483612"/>
            <a:ext cx="2996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Matching function name and </a:t>
            </a:r>
          </a:p>
          <a:p>
            <a:r>
              <a:rPr lang="en-US" b="1" dirty="0">
                <a:solidFill>
                  <a:srgbClr val="FF0000"/>
                </a:solidFill>
              </a:rPr>
              <a:t>File name</a:t>
            </a:r>
          </a:p>
        </p:txBody>
      </p:sp>
    </p:spTree>
    <p:extLst>
      <p:ext uri="{BB962C8B-B14F-4D97-AF65-F5344CB8AC3E}">
        <p14:creationId xmlns:p14="http://schemas.microsoft.com/office/powerpoint/2010/main" val="302020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578EF38-FA81-1244-A6A8-6D8F3B7EB060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13</a:t>
            </a:fld>
            <a:endParaRPr lang="en-US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12ACC7-5106-6F47-A76E-D937FECDA1C2}"/>
              </a:ext>
            </a:extLst>
          </p:cNvPr>
          <p:cNvSpPr txBox="1">
            <a:spLocks/>
          </p:cNvSpPr>
          <p:nvPr/>
        </p:nvSpPr>
        <p:spPr>
          <a:xfrm>
            <a:off x="477982" y="76200"/>
            <a:ext cx="9428018" cy="1263567"/>
          </a:xfrm>
          <a:prstGeom prst="rect">
            <a:avLst/>
          </a:prstGeom>
        </p:spPr>
        <p:txBody>
          <a:bodyPr wrap="square" lIns="0" tIns="0" rIns="0" bIns="0">
            <a:normAutofit fontScale="67500" lnSpcReduction="20000"/>
          </a:bodyPr>
          <a:lstStyle>
            <a:lvl1pPr>
              <a:defRPr sz="7200" b="0" i="0">
                <a:solidFill>
                  <a:srgbClr val="43566D"/>
                </a:solidFill>
                <a:latin typeface="Tw Cen MT"/>
                <a:ea typeface="+mj-ea"/>
                <a:cs typeface="Tw Cen MT"/>
              </a:defRPr>
            </a:lvl1pPr>
          </a:lstStyle>
          <a:p>
            <a:endParaRPr lang="en-US" kern="0" dirty="0"/>
          </a:p>
          <a:p>
            <a:r>
              <a:rPr lang="en-US" dirty="0"/>
              <a:t>Function in m-file editor</a:t>
            </a:r>
            <a:endParaRPr lang="en-US" kern="0" dirty="0"/>
          </a:p>
        </p:txBody>
      </p:sp>
      <p:pic>
        <p:nvPicPr>
          <p:cNvPr id="11" name="Content Placeholder 5" descr="Editor - C:\Users\Sahar\Documents\MATLAB\boxVolume.m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" t="3748" r="36202" b="31671"/>
          <a:stretch/>
        </p:blipFill>
        <p:spPr>
          <a:xfrm>
            <a:off x="457200" y="1617202"/>
            <a:ext cx="8581768" cy="4739148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5619967" y="3336324"/>
            <a:ext cx="3439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Function </a:t>
            </a:r>
            <a:r>
              <a:rPr lang="en-US" b="1" dirty="0" err="1">
                <a:solidFill>
                  <a:srgbClr val="FF0000"/>
                </a:solidFill>
              </a:rPr>
              <a:t>documnetation</a:t>
            </a:r>
            <a:r>
              <a:rPr lang="en-US" b="1" dirty="0">
                <a:solidFill>
                  <a:srgbClr val="FF0000"/>
                </a:solidFill>
              </a:rPr>
              <a:t> – will be</a:t>
            </a:r>
          </a:p>
          <a:p>
            <a:r>
              <a:rPr lang="en-US" b="1" dirty="0">
                <a:solidFill>
                  <a:srgbClr val="FF0000"/>
                </a:solidFill>
              </a:rPr>
              <a:t>displayed if you run the command</a:t>
            </a:r>
          </a:p>
          <a:p>
            <a:r>
              <a:rPr lang="en-US" b="1" dirty="0">
                <a:solidFill>
                  <a:srgbClr val="FF0000"/>
                </a:solidFill>
              </a:rPr>
              <a:t>&gt;&gt; help </a:t>
            </a:r>
            <a:r>
              <a:rPr lang="en-US" b="1" dirty="0" err="1">
                <a:solidFill>
                  <a:srgbClr val="FF0000"/>
                </a:solidFill>
              </a:rPr>
              <a:t>boxVolumns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79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578EF38-FA81-1244-A6A8-6D8F3B7EB060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14</a:t>
            </a:fld>
            <a:endParaRPr lang="en-US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12ACC7-5106-6F47-A76E-D937FECDA1C2}"/>
              </a:ext>
            </a:extLst>
          </p:cNvPr>
          <p:cNvSpPr txBox="1">
            <a:spLocks/>
          </p:cNvSpPr>
          <p:nvPr/>
        </p:nvSpPr>
        <p:spPr>
          <a:xfrm>
            <a:off x="477982" y="76200"/>
            <a:ext cx="9428018" cy="1263567"/>
          </a:xfrm>
          <a:prstGeom prst="rect">
            <a:avLst/>
          </a:prstGeom>
        </p:spPr>
        <p:txBody>
          <a:bodyPr wrap="square" lIns="0" tIns="0" rIns="0" bIns="0">
            <a:normAutofit fontScale="67500" lnSpcReduction="20000"/>
          </a:bodyPr>
          <a:lstStyle>
            <a:lvl1pPr>
              <a:defRPr sz="7200" b="0" i="0">
                <a:solidFill>
                  <a:srgbClr val="43566D"/>
                </a:solidFill>
                <a:latin typeface="Tw Cen MT"/>
                <a:ea typeface="+mj-ea"/>
                <a:cs typeface="Tw Cen MT"/>
              </a:defRPr>
            </a:lvl1pPr>
          </a:lstStyle>
          <a:p>
            <a:endParaRPr lang="en-US" kern="0" dirty="0"/>
          </a:p>
          <a:p>
            <a:r>
              <a:rPr lang="en-US" dirty="0"/>
              <a:t>Function in m-file editor</a:t>
            </a:r>
            <a:endParaRPr lang="en-US" kern="0" dirty="0"/>
          </a:p>
        </p:txBody>
      </p:sp>
      <p:pic>
        <p:nvPicPr>
          <p:cNvPr id="11" name="Content Placeholder 5" descr="Editor - C:\Users\Sahar\Documents\MATLAB\boxVolume.m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" t="3748" r="36202" b="31671"/>
          <a:stretch/>
        </p:blipFill>
        <p:spPr>
          <a:xfrm>
            <a:off x="457200" y="1617202"/>
            <a:ext cx="8581768" cy="4739148"/>
          </a:xfrm>
          <a:prstGeom prst="rect">
            <a:avLst/>
          </a:prstGeom>
        </p:spPr>
      </p:pic>
      <p:sp>
        <p:nvSpPr>
          <p:cNvPr id="6" name="TextBox 8"/>
          <p:cNvSpPr txBox="1"/>
          <p:nvPr/>
        </p:nvSpPr>
        <p:spPr>
          <a:xfrm>
            <a:off x="5526766" y="4114800"/>
            <a:ext cx="350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Notice that function code does not</a:t>
            </a:r>
          </a:p>
          <a:p>
            <a:r>
              <a:rPr lang="en-US" b="1" dirty="0">
                <a:solidFill>
                  <a:srgbClr val="FF0000"/>
                </a:solidFill>
              </a:rPr>
              <a:t>start with clear and </a:t>
            </a:r>
            <a:r>
              <a:rPr lang="en-US" b="1" dirty="0" err="1">
                <a:solidFill>
                  <a:srgbClr val="FF0000"/>
                </a:solidFill>
              </a:rPr>
              <a:t>clc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3"/>
          <p:cNvCxnSpPr/>
          <p:nvPr/>
        </p:nvCxnSpPr>
        <p:spPr>
          <a:xfrm flipH="1">
            <a:off x="4419600" y="4241794"/>
            <a:ext cx="762000" cy="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74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578EF38-FA81-1244-A6A8-6D8F3B7EB060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15</a:t>
            </a:fld>
            <a:endParaRPr lang="en-US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12ACC7-5106-6F47-A76E-D937FECDA1C2}"/>
              </a:ext>
            </a:extLst>
          </p:cNvPr>
          <p:cNvSpPr txBox="1">
            <a:spLocks/>
          </p:cNvSpPr>
          <p:nvPr/>
        </p:nvSpPr>
        <p:spPr>
          <a:xfrm>
            <a:off x="477982" y="76200"/>
            <a:ext cx="9428018" cy="1263567"/>
          </a:xfrm>
          <a:prstGeom prst="rect">
            <a:avLst/>
          </a:prstGeom>
        </p:spPr>
        <p:txBody>
          <a:bodyPr wrap="square" lIns="0" tIns="0" rIns="0" bIns="0">
            <a:normAutofit fontScale="67500" lnSpcReduction="20000"/>
          </a:bodyPr>
          <a:lstStyle>
            <a:lvl1pPr>
              <a:defRPr sz="7200" b="0" i="0">
                <a:solidFill>
                  <a:srgbClr val="43566D"/>
                </a:solidFill>
                <a:latin typeface="Tw Cen MT"/>
                <a:ea typeface="+mj-ea"/>
                <a:cs typeface="Tw Cen MT"/>
              </a:defRPr>
            </a:lvl1pPr>
          </a:lstStyle>
          <a:p>
            <a:endParaRPr lang="en-US" kern="0" dirty="0"/>
          </a:p>
          <a:p>
            <a:r>
              <a:rPr lang="en-US" dirty="0"/>
              <a:t>Function in m-file editor</a:t>
            </a:r>
            <a:endParaRPr lang="en-US" kern="0" dirty="0"/>
          </a:p>
        </p:txBody>
      </p:sp>
      <p:sp>
        <p:nvSpPr>
          <p:cNvPr id="9" name="TextBox 6"/>
          <p:cNvSpPr txBox="1"/>
          <p:nvPr/>
        </p:nvSpPr>
        <p:spPr>
          <a:xfrm>
            <a:off x="5408141" y="5562600"/>
            <a:ext cx="3772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There is no output variable and = sign</a:t>
            </a:r>
          </a:p>
          <a:p>
            <a:r>
              <a:rPr lang="en-US" b="1" dirty="0">
                <a:solidFill>
                  <a:srgbClr val="FF0000"/>
                </a:solidFill>
              </a:rPr>
              <a:t>before the function name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11F895E-0F04-EB45-A2C7-90BCF9E8078C}"/>
              </a:ext>
            </a:extLst>
          </p:cNvPr>
          <p:cNvSpPr txBox="1">
            <a:spLocks/>
          </p:cNvSpPr>
          <p:nvPr/>
        </p:nvSpPr>
        <p:spPr>
          <a:xfrm>
            <a:off x="8686800" y="1631950"/>
            <a:ext cx="3352800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Some functions </a:t>
            </a:r>
            <a:r>
              <a:rPr lang="en-US" sz="2400" b="1" u="sng" dirty="0">
                <a:latin typeface="Courier New" pitchFamily="49" charset="0"/>
                <a:cs typeface="Courier New" pitchFamily="49" charset="0"/>
              </a:rPr>
              <a:t>do not return any output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Example : A modified version of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boxVolume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that calculates and prints the volume</a:t>
            </a:r>
          </a:p>
          <a:p>
            <a:pPr>
              <a:lnSpc>
                <a:spcPct val="150000"/>
              </a:lnSpc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1"/>
            <a:ext cx="724852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7"/>
          <p:cNvCxnSpPr/>
          <p:nvPr/>
        </p:nvCxnSpPr>
        <p:spPr>
          <a:xfrm flipH="1" flipV="1">
            <a:off x="1981200" y="2420034"/>
            <a:ext cx="3429000" cy="3294966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06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Editor - C:\Users\Sahar\Documents\MATLAB\boxDim.m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" t="9487" r="36724" b="48238"/>
          <a:stretch/>
        </p:blipFill>
        <p:spPr>
          <a:xfrm>
            <a:off x="140961" y="1981200"/>
            <a:ext cx="8545839" cy="3581400"/>
          </a:xfrm>
          <a:prstGeom prst="rect">
            <a:avLst/>
          </a:prstGeom>
        </p:spPr>
      </p:pic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578EF38-FA81-1244-A6A8-6D8F3B7EB060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16</a:t>
            </a:fld>
            <a:endParaRPr lang="en-US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12ACC7-5106-6F47-A76E-D937FECDA1C2}"/>
              </a:ext>
            </a:extLst>
          </p:cNvPr>
          <p:cNvSpPr txBox="1">
            <a:spLocks/>
          </p:cNvSpPr>
          <p:nvPr/>
        </p:nvSpPr>
        <p:spPr>
          <a:xfrm>
            <a:off x="477982" y="76200"/>
            <a:ext cx="9428018" cy="1263567"/>
          </a:xfrm>
          <a:prstGeom prst="rect">
            <a:avLst/>
          </a:prstGeom>
        </p:spPr>
        <p:txBody>
          <a:bodyPr wrap="square" lIns="0" tIns="0" rIns="0" bIns="0">
            <a:normAutofit fontScale="67500" lnSpcReduction="20000"/>
          </a:bodyPr>
          <a:lstStyle>
            <a:lvl1pPr>
              <a:defRPr sz="7200" b="0" i="0">
                <a:solidFill>
                  <a:srgbClr val="43566D"/>
                </a:solidFill>
                <a:latin typeface="Tw Cen MT"/>
                <a:ea typeface="+mj-ea"/>
                <a:cs typeface="Tw Cen MT"/>
              </a:defRPr>
            </a:lvl1pPr>
          </a:lstStyle>
          <a:p>
            <a:endParaRPr lang="en-US" kern="0" dirty="0"/>
          </a:p>
          <a:p>
            <a:r>
              <a:rPr lang="en-US" dirty="0"/>
              <a:t>Function in m-file editor</a:t>
            </a:r>
            <a:endParaRPr lang="en-US" kern="0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11F895E-0F04-EB45-A2C7-90BCF9E8078C}"/>
              </a:ext>
            </a:extLst>
          </p:cNvPr>
          <p:cNvSpPr txBox="1">
            <a:spLocks/>
          </p:cNvSpPr>
          <p:nvPr/>
        </p:nvSpPr>
        <p:spPr>
          <a:xfrm>
            <a:off x="8686800" y="1631950"/>
            <a:ext cx="3352800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Some functions </a:t>
            </a:r>
            <a:r>
              <a:rPr lang="en-US" sz="2400" b="1" u="sng" dirty="0">
                <a:latin typeface="Courier New" pitchFamily="49" charset="0"/>
                <a:cs typeface="Courier New" pitchFamily="49" charset="0"/>
              </a:rPr>
              <a:t>return more than one output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Example : A function that returns all computed dimensions in the box volume problem</a:t>
            </a:r>
          </a:p>
          <a:p>
            <a:pPr>
              <a:lnSpc>
                <a:spcPct val="150000"/>
              </a:lnSpc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Arrow Connector 7"/>
          <p:cNvCxnSpPr/>
          <p:nvPr/>
        </p:nvCxnSpPr>
        <p:spPr>
          <a:xfrm flipH="1" flipV="1">
            <a:off x="3429000" y="3478427"/>
            <a:ext cx="3733800" cy="2304366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4"/>
          <p:cNvSpPr/>
          <p:nvPr/>
        </p:nvSpPr>
        <p:spPr>
          <a:xfrm>
            <a:off x="1371600" y="3048000"/>
            <a:ext cx="2171700" cy="4572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6"/>
          <p:cNvSpPr txBox="1"/>
          <p:nvPr/>
        </p:nvSpPr>
        <p:spPr>
          <a:xfrm>
            <a:off x="5562600" y="5791200"/>
            <a:ext cx="374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Function returns a vector of variables</a:t>
            </a:r>
          </a:p>
        </p:txBody>
      </p:sp>
    </p:spTree>
    <p:extLst>
      <p:ext uri="{BB962C8B-B14F-4D97-AF65-F5344CB8AC3E}">
        <p14:creationId xmlns:p14="http://schemas.microsoft.com/office/powerpoint/2010/main" val="424007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7611E31-648D-A140-AFDC-CD58984E7B7F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17</a:t>
            </a:fld>
            <a:endParaRPr lang="en-US" dirty="0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2F4E88-4809-C741-969B-4C5D7D63C175}"/>
              </a:ext>
            </a:extLst>
          </p:cNvPr>
          <p:cNvSpPr txBox="1">
            <a:spLocks/>
          </p:cNvSpPr>
          <p:nvPr/>
        </p:nvSpPr>
        <p:spPr>
          <a:xfrm>
            <a:off x="457200" y="485775"/>
            <a:ext cx="8221663" cy="733425"/>
          </a:xfrm>
          <a:prstGeom prst="rect">
            <a:avLst/>
          </a:prstGeom>
        </p:spPr>
        <p:txBody>
          <a:bodyPr wrap="square" lIns="0" tIns="0" rIns="0" bIns="0">
            <a:normAutofit fontScale="67500" lnSpcReduction="20000"/>
          </a:bodyPr>
          <a:lstStyle>
            <a:lvl1pPr>
              <a:defRPr sz="7200" b="0" i="0">
                <a:solidFill>
                  <a:srgbClr val="43566D"/>
                </a:solidFill>
                <a:latin typeface="Tw Cen MT"/>
                <a:ea typeface="+mj-ea"/>
                <a:cs typeface="Tw Cen MT"/>
              </a:defRPr>
            </a:lvl1pPr>
          </a:lstStyle>
          <a:p>
            <a:r>
              <a:rPr lang="en-US" kern="0" dirty="0">
                <a:latin typeface="Calibri" charset="0"/>
              </a:rPr>
              <a:t>Calling user-defined functions</a:t>
            </a:r>
          </a:p>
          <a:p>
            <a:endParaRPr lang="en-US" kern="0" dirty="0">
              <a:latin typeface="Calibri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F11F895E-0F04-EB45-A2C7-90BCF9E8078C}"/>
              </a:ext>
            </a:extLst>
          </p:cNvPr>
          <p:cNvSpPr txBox="1">
            <a:spLocks/>
          </p:cNvSpPr>
          <p:nvPr/>
        </p:nvSpPr>
        <p:spPr>
          <a:xfrm>
            <a:off x="481012" y="1631950"/>
            <a:ext cx="1094898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Save it in a file with name same as the function name ends with .m (Ex.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boxVolume.m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).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Make sure the file is in the current directory or in a directory on the path.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Call it from the command line or a script.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FA3660-9CE6-C946-B897-E9DD81ECD2B9}"/>
              </a:ext>
            </a:extLst>
          </p:cNvPr>
          <p:cNvSpPr txBox="1"/>
          <p:nvPr/>
        </p:nvSpPr>
        <p:spPr>
          <a:xfrm>
            <a:off x="2521527" y="5126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32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7611E31-648D-A140-AFDC-CD58984E7B7F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18</a:t>
            </a:fld>
            <a:endParaRPr lang="en-US" dirty="0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2F4E88-4809-C741-969B-4C5D7D63C175}"/>
              </a:ext>
            </a:extLst>
          </p:cNvPr>
          <p:cNvSpPr txBox="1">
            <a:spLocks/>
          </p:cNvSpPr>
          <p:nvPr/>
        </p:nvSpPr>
        <p:spPr>
          <a:xfrm>
            <a:off x="457200" y="485775"/>
            <a:ext cx="8221663" cy="733425"/>
          </a:xfrm>
          <a:prstGeom prst="rect">
            <a:avLst/>
          </a:prstGeom>
        </p:spPr>
        <p:txBody>
          <a:bodyPr wrap="square" lIns="0" tIns="0" rIns="0" bIns="0">
            <a:normAutofit fontScale="67500" lnSpcReduction="20000"/>
          </a:bodyPr>
          <a:lstStyle>
            <a:lvl1pPr>
              <a:defRPr sz="7200" b="0" i="0">
                <a:solidFill>
                  <a:srgbClr val="43566D"/>
                </a:solidFill>
                <a:latin typeface="Tw Cen MT"/>
                <a:ea typeface="+mj-ea"/>
                <a:cs typeface="Tw Cen MT"/>
              </a:defRPr>
            </a:lvl1pPr>
          </a:lstStyle>
          <a:p>
            <a:r>
              <a:rPr lang="en-US" kern="0" dirty="0">
                <a:latin typeface="Calibri" charset="0"/>
              </a:rPr>
              <a:t>Calling user-defined functions</a:t>
            </a:r>
          </a:p>
          <a:p>
            <a:endParaRPr lang="en-US" kern="0" dirty="0">
              <a:latin typeface="Calibri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F11F895E-0F04-EB45-A2C7-90BCF9E8078C}"/>
              </a:ext>
            </a:extLst>
          </p:cNvPr>
          <p:cNvSpPr txBox="1">
            <a:spLocks/>
          </p:cNvSpPr>
          <p:nvPr/>
        </p:nvSpPr>
        <p:spPr>
          <a:xfrm>
            <a:off x="481012" y="1631950"/>
            <a:ext cx="1094898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FA3660-9CE6-C946-B897-E9DD81ECD2B9}"/>
              </a:ext>
            </a:extLst>
          </p:cNvPr>
          <p:cNvSpPr txBox="1"/>
          <p:nvPr/>
        </p:nvSpPr>
        <p:spPr>
          <a:xfrm>
            <a:off x="2521527" y="5126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441960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" y="4410332"/>
            <a:ext cx="33528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ular Callout 6"/>
          <p:cNvSpPr/>
          <p:nvPr/>
        </p:nvSpPr>
        <p:spPr>
          <a:xfrm>
            <a:off x="4800600" y="4219575"/>
            <a:ext cx="2514600" cy="775386"/>
          </a:xfrm>
          <a:prstGeom prst="wedgeRoundRectCallout">
            <a:avLst>
              <a:gd name="adj1" fmla="val -201877"/>
              <a:gd name="adj2" fmla="val 25974"/>
              <a:gd name="adj3" fmla="val 16667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B that will receive function output </a:t>
            </a:r>
          </a:p>
        </p:txBody>
      </p:sp>
      <p:sp>
        <p:nvSpPr>
          <p:cNvPr id="10" name="Rounded Rectangular Callout 6"/>
          <p:cNvSpPr/>
          <p:nvPr/>
        </p:nvSpPr>
        <p:spPr>
          <a:xfrm>
            <a:off x="5562600" y="2362071"/>
            <a:ext cx="2514600" cy="775386"/>
          </a:xfrm>
          <a:prstGeom prst="wedgeRoundRectCallout">
            <a:avLst>
              <a:gd name="adj1" fmla="val -143892"/>
              <a:gd name="adj2" fmla="val 99281"/>
              <a:gd name="adj3" fmla="val 16667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function does not return value but display the result  </a:t>
            </a:r>
          </a:p>
        </p:txBody>
      </p:sp>
    </p:spTree>
    <p:extLst>
      <p:ext uri="{BB962C8B-B14F-4D97-AF65-F5344CB8AC3E}">
        <p14:creationId xmlns:p14="http://schemas.microsoft.com/office/powerpoint/2010/main" val="88150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Any </a:t>
            </a:r>
            <a:r>
              <a:rPr spc="-5" dirty="0"/>
              <a:t>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81BC-D4BE-C344-8F3E-50FAA98E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1"/>
            <a:ext cx="9220200" cy="1107996"/>
          </a:xfrm>
        </p:spPr>
        <p:txBody>
          <a:bodyPr/>
          <a:lstStyle/>
          <a:p>
            <a:r>
              <a:rPr lang="en-US" dirty="0"/>
              <a:t>User-defined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77CFD-C99F-6847-AA66-97D10F87300E}"/>
              </a:ext>
            </a:extLst>
          </p:cNvPr>
          <p:cNvSpPr txBox="1"/>
          <p:nvPr/>
        </p:nvSpPr>
        <p:spPr>
          <a:xfrm>
            <a:off x="457200" y="1676400"/>
            <a:ext cx="587494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kern="0" dirty="0">
                <a:latin typeface="Calibri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kern="0" dirty="0">
                <a:latin typeface="Calibri" charset="0"/>
              </a:rPr>
              <a:t>M-Files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kern="0" dirty="0">
                <a:latin typeface="Calibri" charset="0"/>
              </a:rPr>
              <a:t>Syntax of </a:t>
            </a:r>
            <a:r>
              <a:rPr lang="en-US" sz="3200" dirty="0"/>
              <a:t>user-defined functions</a:t>
            </a:r>
            <a:endParaRPr lang="en-US" sz="3200" kern="0" dirty="0">
              <a:latin typeface="Calibri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kern="0" dirty="0">
                <a:latin typeface="Calibri" charset="0"/>
              </a:rPr>
              <a:t>Calling </a:t>
            </a:r>
            <a:r>
              <a:rPr lang="en-US" sz="3200" dirty="0"/>
              <a:t>user-defined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300038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7611E31-648D-A140-AFDC-CD58984E7B7F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3</a:t>
            </a:fld>
            <a:endParaRPr lang="en-US" dirty="0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2F4E88-4809-C741-969B-4C5D7D63C175}"/>
              </a:ext>
            </a:extLst>
          </p:cNvPr>
          <p:cNvSpPr txBox="1">
            <a:spLocks/>
          </p:cNvSpPr>
          <p:nvPr/>
        </p:nvSpPr>
        <p:spPr>
          <a:xfrm>
            <a:off x="457200" y="485775"/>
            <a:ext cx="8221663" cy="733425"/>
          </a:xfrm>
          <a:prstGeom prst="rect">
            <a:avLst/>
          </a:prstGeom>
        </p:spPr>
        <p:txBody>
          <a:bodyPr wrap="square" lIns="0" tIns="0" rIns="0" bIns="0">
            <a:normAutofit fontScale="82500" lnSpcReduction="20000"/>
          </a:bodyPr>
          <a:lstStyle>
            <a:lvl1pPr>
              <a:defRPr sz="7200" b="0" i="0">
                <a:solidFill>
                  <a:srgbClr val="43566D"/>
                </a:solidFill>
                <a:latin typeface="Tw Cen MT"/>
                <a:ea typeface="+mj-ea"/>
                <a:cs typeface="Tw Cen MT"/>
              </a:defRPr>
            </a:lvl1pPr>
          </a:lstStyle>
          <a:p>
            <a:r>
              <a:rPr lang="en-US" kern="0" dirty="0">
                <a:latin typeface="Calibri" charset="0"/>
              </a:rPr>
              <a:t>Introduction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F11F895E-0F04-EB45-A2C7-90BCF9E8078C}"/>
              </a:ext>
            </a:extLst>
          </p:cNvPr>
          <p:cNvSpPr txBox="1">
            <a:spLocks/>
          </p:cNvSpPr>
          <p:nvPr/>
        </p:nvSpPr>
        <p:spPr>
          <a:xfrm>
            <a:off x="481012" y="1631950"/>
            <a:ext cx="1094898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Functions are M-files that can accept input arguments and return output arguments.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The names of the M-file and of the function should be the same.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Functions operate on variables within their own workspace, separate from the workspace you access at the MATLAB command prompt.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FA3660-9CE6-C946-B897-E9DD81ECD2B9}"/>
              </a:ext>
            </a:extLst>
          </p:cNvPr>
          <p:cNvSpPr txBox="1"/>
          <p:nvPr/>
        </p:nvSpPr>
        <p:spPr>
          <a:xfrm>
            <a:off x="2521527" y="5126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2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7611E31-648D-A140-AFDC-CD58984E7B7F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4</a:t>
            </a:fld>
            <a:endParaRPr lang="en-US" dirty="0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2F4E88-4809-C741-969B-4C5D7D63C175}"/>
              </a:ext>
            </a:extLst>
          </p:cNvPr>
          <p:cNvSpPr txBox="1">
            <a:spLocks/>
          </p:cNvSpPr>
          <p:nvPr/>
        </p:nvSpPr>
        <p:spPr>
          <a:xfrm>
            <a:off x="457200" y="485775"/>
            <a:ext cx="8221663" cy="733425"/>
          </a:xfrm>
          <a:prstGeom prst="rect">
            <a:avLst/>
          </a:prstGeom>
        </p:spPr>
        <p:txBody>
          <a:bodyPr wrap="square" lIns="0" tIns="0" rIns="0" bIns="0">
            <a:normAutofit fontScale="75000" lnSpcReduction="20000"/>
          </a:bodyPr>
          <a:lstStyle>
            <a:lvl1pPr>
              <a:defRPr sz="7200" b="0" i="0">
                <a:solidFill>
                  <a:srgbClr val="43566D"/>
                </a:solidFill>
                <a:latin typeface="Tw Cen MT"/>
                <a:ea typeface="+mj-ea"/>
                <a:cs typeface="Tw Cen MT"/>
              </a:defRPr>
            </a:lvl1pPr>
          </a:lstStyle>
          <a:p>
            <a:r>
              <a:rPr lang="en-US" kern="0" dirty="0">
                <a:latin typeface="Calibri" charset="0"/>
              </a:rPr>
              <a:t>M-Files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F11F895E-0F04-EB45-A2C7-90BCF9E8078C}"/>
              </a:ext>
            </a:extLst>
          </p:cNvPr>
          <p:cNvSpPr txBox="1">
            <a:spLocks/>
          </p:cNvSpPr>
          <p:nvPr/>
        </p:nvSpPr>
        <p:spPr>
          <a:xfrm>
            <a:off x="481012" y="1631950"/>
            <a:ext cx="1094898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M-Files are text files containing MATLAB code.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Use the MATLAB Editor or another text editor to create a file containing the same statements you would type at the MATLAB command line.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Save the file under a name that ends in .m.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FA3660-9CE6-C946-B897-E9DD81ECD2B9}"/>
              </a:ext>
            </a:extLst>
          </p:cNvPr>
          <p:cNvSpPr txBox="1"/>
          <p:nvPr/>
        </p:nvSpPr>
        <p:spPr>
          <a:xfrm>
            <a:off x="2521527" y="5126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4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578EF38-FA81-1244-A6A8-6D8F3B7EB060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5</a:t>
            </a:fld>
            <a:endParaRPr lang="en-US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12ACC7-5106-6F47-A76E-D937FECDA1C2}"/>
              </a:ext>
            </a:extLst>
          </p:cNvPr>
          <p:cNvSpPr txBox="1">
            <a:spLocks/>
          </p:cNvSpPr>
          <p:nvPr/>
        </p:nvSpPr>
        <p:spPr>
          <a:xfrm>
            <a:off x="477982" y="76200"/>
            <a:ext cx="9428018" cy="1263567"/>
          </a:xfrm>
          <a:prstGeom prst="rect">
            <a:avLst/>
          </a:prstGeom>
        </p:spPr>
        <p:txBody>
          <a:bodyPr wrap="square" lIns="0" tIns="0" rIns="0" bIns="0">
            <a:normAutofit fontScale="82500" lnSpcReduction="20000"/>
          </a:bodyPr>
          <a:lstStyle>
            <a:lvl1pPr>
              <a:defRPr sz="7200" b="0" i="0">
                <a:solidFill>
                  <a:srgbClr val="43566D"/>
                </a:solidFill>
                <a:latin typeface="Tw Cen MT"/>
                <a:ea typeface="+mj-ea"/>
                <a:cs typeface="Tw Cen MT"/>
              </a:defRPr>
            </a:lvl1pPr>
          </a:lstStyle>
          <a:p>
            <a:endParaRPr lang="en-US" sz="5900" kern="0" dirty="0">
              <a:latin typeface="Calibri" charset="0"/>
            </a:endParaRPr>
          </a:p>
          <a:p>
            <a:r>
              <a:rPr lang="en-US" sz="5900" kern="0" dirty="0">
                <a:latin typeface="Calibri" charset="0"/>
              </a:rPr>
              <a:t>M-Files Cont.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9A192EC-7CF0-B24C-BD4F-D9CA21162446}"/>
              </a:ext>
            </a:extLst>
          </p:cNvPr>
          <p:cNvSpPr txBox="1">
            <a:spLocks/>
          </p:cNvSpPr>
          <p:nvPr/>
        </p:nvSpPr>
        <p:spPr>
          <a:xfrm>
            <a:off x="477982" y="1814512"/>
            <a:ext cx="1057101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There are two kinds of M-files:</a:t>
            </a:r>
          </a:p>
          <a:p>
            <a:pPr marL="566928" indent="-457200">
              <a:buClr>
                <a:srgbClr val="FF0000"/>
              </a:buClr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Scripts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which do not accept input arguments or return output arguments.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They operate on data in the workspace.</a:t>
            </a:r>
          </a:p>
          <a:p>
            <a:pPr marL="566928" indent="-457200">
              <a:buClr>
                <a:srgbClr val="FF0000"/>
              </a:buClr>
              <a:buFont typeface="+mj-lt"/>
              <a:buAutoNum type="arabicPeriod" startAt="2"/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Functions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which can accept input arguments and return output arguments.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Internal variables are local to the function.</a:t>
            </a:r>
          </a:p>
        </p:txBody>
      </p:sp>
    </p:spTree>
    <p:extLst>
      <p:ext uri="{BB962C8B-B14F-4D97-AF65-F5344CB8AC3E}">
        <p14:creationId xmlns:p14="http://schemas.microsoft.com/office/powerpoint/2010/main" val="371575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578EF38-FA81-1244-A6A8-6D8F3B7EB060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6</a:t>
            </a:fld>
            <a:endParaRPr lang="en-US">
              <a:solidFill>
                <a:srgbClr val="045C75"/>
              </a:solidFill>
              <a:latin typeface="Constantia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20" y="1981200"/>
            <a:ext cx="708660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7"/>
          <p:cNvSpPr/>
          <p:nvPr/>
        </p:nvSpPr>
        <p:spPr>
          <a:xfrm>
            <a:off x="1295400" y="2971800"/>
            <a:ext cx="838200" cy="3048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71600" y="3657600"/>
            <a:ext cx="990600" cy="3048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512ACC7-5106-6F47-A76E-D937FECDA1C2}"/>
              </a:ext>
            </a:extLst>
          </p:cNvPr>
          <p:cNvSpPr txBox="1">
            <a:spLocks/>
          </p:cNvSpPr>
          <p:nvPr/>
        </p:nvSpPr>
        <p:spPr>
          <a:xfrm>
            <a:off x="477982" y="76200"/>
            <a:ext cx="9428018" cy="1263567"/>
          </a:xfrm>
          <a:prstGeom prst="rect">
            <a:avLst/>
          </a:prstGeom>
        </p:spPr>
        <p:txBody>
          <a:bodyPr wrap="square" lIns="0" tIns="0" rIns="0" bIns="0">
            <a:normAutofit fontScale="82500" lnSpcReduction="20000"/>
          </a:bodyPr>
          <a:lstStyle>
            <a:lvl1pPr>
              <a:defRPr sz="7200" b="0" i="0">
                <a:solidFill>
                  <a:srgbClr val="43566D"/>
                </a:solidFill>
                <a:latin typeface="Tw Cen MT"/>
                <a:ea typeface="+mj-ea"/>
                <a:cs typeface="Tw Cen MT"/>
              </a:defRPr>
            </a:lvl1pPr>
          </a:lstStyle>
          <a:p>
            <a:endParaRPr lang="en-US" sz="5900" kern="0" dirty="0">
              <a:latin typeface="Calibri" charset="0"/>
            </a:endParaRPr>
          </a:p>
          <a:p>
            <a:r>
              <a:rPr lang="en-US" sz="5900" kern="0" dirty="0">
                <a:latin typeface="Calibri" charset="0"/>
              </a:rPr>
              <a:t>M-Files Cont.</a:t>
            </a:r>
          </a:p>
        </p:txBody>
      </p:sp>
    </p:spTree>
    <p:extLst>
      <p:ext uri="{BB962C8B-B14F-4D97-AF65-F5344CB8AC3E}">
        <p14:creationId xmlns:p14="http://schemas.microsoft.com/office/powerpoint/2010/main" val="262066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578EF38-FA81-1244-A6A8-6D8F3B7EB060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7</a:t>
            </a:fld>
            <a:endParaRPr lang="en-US">
              <a:solidFill>
                <a:srgbClr val="045C75"/>
              </a:solidFill>
              <a:latin typeface="Constantia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1"/>
            <a:ext cx="8458200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5105400" y="1219200"/>
            <a:ext cx="2133600" cy="1289254"/>
          </a:xfrm>
          <a:prstGeom prst="wedgeRoundRectCallout">
            <a:avLst>
              <a:gd name="adj1" fmla="val -106545"/>
              <a:gd name="adj2" fmla="val 73783"/>
              <a:gd name="adj3" fmla="val 16667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the statements at new script named script1.m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12ACC7-5106-6F47-A76E-D937FECDA1C2}"/>
              </a:ext>
            </a:extLst>
          </p:cNvPr>
          <p:cNvSpPr txBox="1">
            <a:spLocks/>
          </p:cNvSpPr>
          <p:nvPr/>
        </p:nvSpPr>
        <p:spPr>
          <a:xfrm>
            <a:off x="477982" y="76200"/>
            <a:ext cx="9428018" cy="1263567"/>
          </a:xfrm>
          <a:prstGeom prst="rect">
            <a:avLst/>
          </a:prstGeom>
        </p:spPr>
        <p:txBody>
          <a:bodyPr wrap="square" lIns="0" tIns="0" rIns="0" bIns="0">
            <a:normAutofit fontScale="97500"/>
          </a:bodyPr>
          <a:lstStyle>
            <a:lvl1pPr>
              <a:defRPr sz="7200" b="0" i="0">
                <a:solidFill>
                  <a:srgbClr val="43566D"/>
                </a:solidFill>
                <a:latin typeface="Tw Cen MT"/>
                <a:ea typeface="+mj-ea"/>
                <a:cs typeface="Tw Cen MT"/>
              </a:defRPr>
            </a:lvl1pPr>
          </a:lstStyle>
          <a:p>
            <a:pPr>
              <a:lnSpc>
                <a:spcPct val="80000"/>
              </a:lnSpc>
            </a:pPr>
            <a:endParaRPr lang="en-US" sz="4900" kern="0" dirty="0">
              <a:latin typeface="Calibri" charset="0"/>
            </a:endParaRPr>
          </a:p>
          <a:p>
            <a:pPr>
              <a:lnSpc>
                <a:spcPct val="80000"/>
              </a:lnSpc>
            </a:pPr>
            <a:r>
              <a:rPr lang="en-US" sz="4900" kern="0" dirty="0">
                <a:latin typeface="Calibri" charset="0"/>
              </a:rPr>
              <a:t>Script Example</a:t>
            </a:r>
          </a:p>
        </p:txBody>
      </p:sp>
    </p:spTree>
    <p:extLst>
      <p:ext uri="{BB962C8B-B14F-4D97-AF65-F5344CB8AC3E}">
        <p14:creationId xmlns:p14="http://schemas.microsoft.com/office/powerpoint/2010/main" val="51446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578EF38-FA81-1244-A6A8-6D8F3B7EB060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8</a:t>
            </a:fld>
            <a:endParaRPr lang="en-US">
              <a:solidFill>
                <a:srgbClr val="045C75"/>
              </a:solidFill>
              <a:latin typeface="Constantia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1"/>
            <a:ext cx="8458200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6172200" y="838200"/>
            <a:ext cx="2133600" cy="875304"/>
          </a:xfrm>
          <a:prstGeom prst="wedgeRoundRectCallout">
            <a:avLst>
              <a:gd name="adj1" fmla="val -114653"/>
              <a:gd name="adj2" fmla="val 90724"/>
              <a:gd name="adj3" fmla="val 16667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run to execute script statements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12ACC7-5106-6F47-A76E-D937FECDA1C2}"/>
              </a:ext>
            </a:extLst>
          </p:cNvPr>
          <p:cNvSpPr txBox="1">
            <a:spLocks/>
          </p:cNvSpPr>
          <p:nvPr/>
        </p:nvSpPr>
        <p:spPr>
          <a:xfrm>
            <a:off x="477982" y="76200"/>
            <a:ext cx="9428018" cy="1263567"/>
          </a:xfrm>
          <a:prstGeom prst="rect">
            <a:avLst/>
          </a:prstGeom>
        </p:spPr>
        <p:txBody>
          <a:bodyPr wrap="square" lIns="0" tIns="0" rIns="0" bIns="0">
            <a:normAutofit fontScale="97500"/>
          </a:bodyPr>
          <a:lstStyle>
            <a:lvl1pPr>
              <a:defRPr sz="7200" b="0" i="0">
                <a:solidFill>
                  <a:srgbClr val="43566D"/>
                </a:solidFill>
                <a:latin typeface="Tw Cen MT"/>
                <a:ea typeface="+mj-ea"/>
                <a:cs typeface="Tw Cen MT"/>
              </a:defRPr>
            </a:lvl1pPr>
          </a:lstStyle>
          <a:p>
            <a:pPr>
              <a:lnSpc>
                <a:spcPct val="80000"/>
              </a:lnSpc>
            </a:pPr>
            <a:endParaRPr lang="en-US" sz="4900" kern="0" dirty="0">
              <a:latin typeface="Calibri" charset="0"/>
            </a:endParaRPr>
          </a:p>
          <a:p>
            <a:pPr>
              <a:lnSpc>
                <a:spcPct val="80000"/>
              </a:lnSpc>
            </a:pPr>
            <a:r>
              <a:rPr lang="en-US" sz="4900" kern="0" dirty="0">
                <a:latin typeface="Calibri" charset="0"/>
              </a:rPr>
              <a:t>Script Example</a:t>
            </a:r>
          </a:p>
        </p:txBody>
      </p:sp>
    </p:spTree>
    <p:extLst>
      <p:ext uri="{BB962C8B-B14F-4D97-AF65-F5344CB8AC3E}">
        <p14:creationId xmlns:p14="http://schemas.microsoft.com/office/powerpoint/2010/main" val="137576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578EF38-FA81-1244-A6A8-6D8F3B7EB060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9</a:t>
            </a:fld>
            <a:endParaRPr lang="en-US">
              <a:solidFill>
                <a:srgbClr val="045C75"/>
              </a:solidFill>
              <a:latin typeface="Constantia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1"/>
            <a:ext cx="8458200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2895600" y="2057400"/>
            <a:ext cx="2133600" cy="1256304"/>
          </a:xfrm>
          <a:prstGeom prst="wedgeRoundRectCallout">
            <a:avLst>
              <a:gd name="adj1" fmla="val -122182"/>
              <a:gd name="adj2" fmla="val 75970"/>
              <a:gd name="adj3" fmla="val 16667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statements are executed  but nothing appears at command window</a:t>
            </a:r>
          </a:p>
        </p:txBody>
      </p:sp>
      <p:sp>
        <p:nvSpPr>
          <p:cNvPr id="6" name="Rounded Rectangular Callout 6"/>
          <p:cNvSpPr/>
          <p:nvPr/>
        </p:nvSpPr>
        <p:spPr>
          <a:xfrm>
            <a:off x="4125191" y="3505200"/>
            <a:ext cx="2133600" cy="1103904"/>
          </a:xfrm>
          <a:prstGeom prst="wedgeRoundRectCallout">
            <a:avLst>
              <a:gd name="adj1" fmla="val -114653"/>
              <a:gd name="adj2" fmla="val 90724"/>
              <a:gd name="adj3" fmla="val 16667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we type the variable name the values appear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12ACC7-5106-6F47-A76E-D937FECDA1C2}"/>
              </a:ext>
            </a:extLst>
          </p:cNvPr>
          <p:cNvSpPr txBox="1">
            <a:spLocks/>
          </p:cNvSpPr>
          <p:nvPr/>
        </p:nvSpPr>
        <p:spPr>
          <a:xfrm>
            <a:off x="477982" y="76200"/>
            <a:ext cx="9428018" cy="1263567"/>
          </a:xfrm>
          <a:prstGeom prst="rect">
            <a:avLst/>
          </a:prstGeom>
        </p:spPr>
        <p:txBody>
          <a:bodyPr wrap="square" lIns="0" tIns="0" rIns="0" bIns="0">
            <a:normAutofit fontScale="97500"/>
          </a:bodyPr>
          <a:lstStyle>
            <a:lvl1pPr>
              <a:defRPr sz="7200" b="0" i="0">
                <a:solidFill>
                  <a:srgbClr val="43566D"/>
                </a:solidFill>
                <a:latin typeface="Tw Cen MT"/>
                <a:ea typeface="+mj-ea"/>
                <a:cs typeface="Tw Cen MT"/>
              </a:defRPr>
            </a:lvl1pPr>
          </a:lstStyle>
          <a:p>
            <a:pPr>
              <a:lnSpc>
                <a:spcPct val="80000"/>
              </a:lnSpc>
            </a:pPr>
            <a:endParaRPr lang="en-US" sz="4900" kern="0" dirty="0">
              <a:latin typeface="Calibri" charset="0"/>
            </a:endParaRPr>
          </a:p>
          <a:p>
            <a:pPr>
              <a:lnSpc>
                <a:spcPct val="80000"/>
              </a:lnSpc>
            </a:pPr>
            <a:r>
              <a:rPr lang="en-US" sz="4900" kern="0" dirty="0">
                <a:latin typeface="Calibri" charset="0"/>
              </a:rPr>
              <a:t>Script Example</a:t>
            </a:r>
          </a:p>
        </p:txBody>
      </p:sp>
    </p:spTree>
    <p:extLst>
      <p:ext uri="{BB962C8B-B14F-4D97-AF65-F5344CB8AC3E}">
        <p14:creationId xmlns:p14="http://schemas.microsoft.com/office/powerpoint/2010/main" val="280273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470</Words>
  <Application>Microsoft Macintosh PowerPoint</Application>
  <PresentationFormat>Widescreen</PresentationFormat>
  <Paragraphs>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Constantia</vt:lpstr>
      <vt:lpstr>Courier New</vt:lpstr>
      <vt:lpstr>Tw Cen MT</vt:lpstr>
      <vt:lpstr>Wingdings 3</vt:lpstr>
      <vt:lpstr>Office Theme</vt:lpstr>
      <vt:lpstr>SCIENTIFIC COMPUTING LECTURE # 7</vt:lpstr>
      <vt:lpstr>User-defined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DELL</dc:creator>
  <cp:lastModifiedBy>ALSUWAT, EMAD</cp:lastModifiedBy>
  <cp:revision>28</cp:revision>
  <dcterms:created xsi:type="dcterms:W3CDTF">2020-02-15T08:49:55Z</dcterms:created>
  <dcterms:modified xsi:type="dcterms:W3CDTF">2020-02-23T11:12:08Z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2020-02-02T00:00:00Z</vt:filetime>
  </property>
  <property fmtid="{D5CDD505-2E9C-101B-9397-08002B2CF9AE}" pid="3" name="Creator">
    <vt:lpwstr>PowerPoint</vt:lpwstr>
  </property>
  <property fmtid="{D5CDD505-2E9C-101B-9397-08002B2CF9AE}" pid="4" name="LastSaved">
    <vt:filetime>2020-02-15T00:00:00Z</vt:filetime>
  </property>
</Properties>
</file>