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69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4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C939-9360-4C46-9A62-76904EB81EE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D712-814A-40E3-A426-87272123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8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11F06024-D87D-4460-BE69-B596FE92B8F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A436F203-0A28-4572-8748-C179CDA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8014-EFF0-47F0-A4A4-E295F91CA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b="1" dirty="0"/>
              <a:t>lecture </a:t>
            </a:r>
            <a:r>
              <a:rPr lang="en-US" b="1"/>
              <a:t># 9</a:t>
            </a:r>
            <a:br>
              <a:rPr lang="en-US" dirty="0"/>
            </a:br>
            <a:r>
              <a:rPr lang="en-US" dirty="0"/>
              <a:t>if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B19FE-4B1C-4DFC-BAA0-1148BAE42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29718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3045" y="2738736"/>
            <a:ext cx="80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43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1" y="304353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4" name="Arc 3"/>
          <p:cNvSpPr/>
          <p:nvPr/>
        </p:nvSpPr>
        <p:spPr>
          <a:xfrm>
            <a:off x="7848600" y="2969568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20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 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</p:txBody>
      </p:sp>
      <p:pic>
        <p:nvPicPr>
          <p:cNvPr id="8" name="Picture 7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981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if-else</a:t>
            </a:r>
            <a:r>
              <a:rPr lang="en-US"/>
              <a:t> statement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6" y="16764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25445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67700" y="2286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5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</a:t>
            </a:r>
            <a:r>
              <a:rPr lang="en-US" sz="2400" b="1" i="1" u="sng" dirty="0">
                <a:solidFill>
                  <a:srgbClr val="FFFF66"/>
                </a:solidFill>
              </a:rPr>
              <a:t>better</a:t>
            </a:r>
            <a:r>
              <a:rPr lang="en-US" sz="2400" b="1" u="sng" dirty="0"/>
              <a:t>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1" y="2209801"/>
            <a:ext cx="206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Automatically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skip</a:t>
            </a:r>
          </a:p>
        </p:txBody>
      </p:sp>
      <p:sp>
        <p:nvSpPr>
          <p:cNvPr id="4" name="Arc 3"/>
          <p:cNvSpPr/>
          <p:nvPr/>
        </p:nvSpPr>
        <p:spPr>
          <a:xfrm>
            <a:off x="8143176" y="2590801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5200" y="2357736"/>
            <a:ext cx="4989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condition to check, i.e. faster code</a:t>
            </a:r>
          </a:p>
        </p:txBody>
      </p:sp>
    </p:spTree>
    <p:extLst>
      <p:ext uri="{BB962C8B-B14F-4D97-AF65-F5344CB8AC3E}">
        <p14:creationId xmlns:p14="http://schemas.microsoft.com/office/powerpoint/2010/main" val="28494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pic>
        <p:nvPicPr>
          <p:cNvPr id="8" name="Picture 7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0"/>
            <a:ext cx="1905000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981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if-else</a:t>
            </a:r>
            <a:r>
              <a:rPr lang="en-US"/>
              <a:t> statement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3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5" y="1676401"/>
            <a:ext cx="80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35530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What’s the use of relational and logical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Given a set of genes and their expressions, get all genes with expression higher than a specific level.</a:t>
            </a:r>
          </a:p>
          <a:p>
            <a:pPr lvl="1"/>
            <a:r>
              <a:rPr lang="en-US" dirty="0"/>
              <a:t>In a pass fail course, give all students with total grade &gt;= 60  a letter grade P and students with total grade &lt; 60 a letter grade of F.</a:t>
            </a:r>
          </a:p>
          <a:p>
            <a:pPr lvl="1"/>
            <a:r>
              <a:rPr lang="en-US" dirty="0"/>
              <a:t>Schedule payday for employees based on the first letter of their last names.</a:t>
            </a:r>
          </a:p>
          <a:p>
            <a:pPr lvl="1"/>
            <a:r>
              <a:rPr lang="en-US" dirty="0"/>
              <a:t>Set the room A/C temperature based on the time of the day.</a:t>
            </a:r>
          </a:p>
        </p:txBody>
      </p:sp>
    </p:spTree>
    <p:extLst>
      <p:ext uri="{BB962C8B-B14F-4D97-AF65-F5344CB8AC3E}">
        <p14:creationId xmlns:p14="http://schemas.microsoft.com/office/powerpoint/2010/main" val="12753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1" y="838201"/>
            <a:ext cx="699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1" y="198120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13" name="Arc 12"/>
          <p:cNvSpPr/>
          <p:nvPr/>
        </p:nvSpPr>
        <p:spPr>
          <a:xfrm>
            <a:off x="7696200" y="1905001"/>
            <a:ext cx="838200" cy="764233"/>
          </a:xfrm>
          <a:prstGeom prst="arc">
            <a:avLst>
              <a:gd name="adj1" fmla="val 16200000"/>
              <a:gd name="adj2" fmla="val 538697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LetterGrade2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 55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F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77200" y="29718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55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80847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6892" b="60037"/>
          <a:stretch/>
        </p:blipFill>
        <p:spPr>
          <a:xfrm>
            <a:off x="1371601" y="1371600"/>
            <a:ext cx="8816068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838201"/>
            <a:ext cx="706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LetterGrade2: </a:t>
            </a:r>
            <a:r>
              <a:rPr lang="en-US" sz="2400" b="1" u="sng" dirty="0"/>
              <a:t>a better version of </a:t>
            </a:r>
            <a:r>
              <a:rPr lang="en-US" sz="2400" b="1" u="sng" dirty="0" err="1"/>
              <a:t>LetterGrade</a:t>
            </a:r>
            <a:endParaRPr lang="en-US" sz="2400" b="1" u="sng" dirty="0"/>
          </a:p>
          <a:p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if-else</a:t>
            </a:r>
            <a:r>
              <a:rPr lang="en-US" dirty="0"/>
              <a:t> statement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3733801"/>
            <a:ext cx="8229600" cy="4525963"/>
          </a:xfrm>
        </p:spPr>
        <p:txBody>
          <a:bodyPr/>
          <a:lstStyle/>
          <a:p>
            <a:r>
              <a:rPr lang="en-US" dirty="0"/>
              <a:t>What if</a:t>
            </a:r>
          </a:p>
          <a:p>
            <a:pPr lvl="1"/>
            <a:r>
              <a:rPr lang="en-US" dirty="0"/>
              <a:t>someone entered an invalid input (-</a:t>
            </a:r>
            <a:r>
              <a:rPr lang="en-US" dirty="0" err="1"/>
              <a:t>ve</a:t>
            </a:r>
            <a:r>
              <a:rPr lang="en-US" dirty="0"/>
              <a:t> grade for example)? 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there were more than two cases to cover (you want to give A, B, C, D, F grades)</a:t>
            </a:r>
          </a:p>
        </p:txBody>
      </p:sp>
    </p:spTree>
    <p:extLst>
      <p:ext uri="{BB962C8B-B14F-4D97-AF65-F5344CB8AC3E}">
        <p14:creationId xmlns:p14="http://schemas.microsoft.com/office/powerpoint/2010/main" val="385330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if-</a:t>
            </a:r>
            <a:r>
              <a:rPr lang="en-US" b="1" dirty="0" err="1"/>
              <a:t>elseif</a:t>
            </a:r>
            <a:r>
              <a:rPr lang="en-US" dirty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3733801"/>
            <a:ext cx="8229600" cy="4525963"/>
          </a:xfrm>
        </p:spPr>
        <p:txBody>
          <a:bodyPr/>
          <a:lstStyle/>
          <a:p>
            <a:r>
              <a:rPr lang="en-US" dirty="0"/>
              <a:t>What if</a:t>
            </a:r>
          </a:p>
          <a:p>
            <a:pPr lvl="1"/>
            <a:r>
              <a:rPr lang="en-US" u="sng" dirty="0"/>
              <a:t>someone entered an invalid input (-</a:t>
            </a:r>
            <a:r>
              <a:rPr lang="en-US" u="sng" dirty="0" err="1"/>
              <a:t>ve</a:t>
            </a:r>
            <a:r>
              <a:rPr lang="en-US" u="sng" dirty="0"/>
              <a:t> grade for example)? 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there were more than two cases to cover (you want to give A, B, C, D, F grades)</a:t>
            </a:r>
          </a:p>
        </p:txBody>
      </p:sp>
      <p:pic>
        <p:nvPicPr>
          <p:cNvPr id="2" name="Picture 1" descr="Editor - C:\Users\Sahar\Documents\MATLAB\LetterGrade.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r="61935" b="56441"/>
          <a:stretch/>
        </p:blipFill>
        <p:spPr>
          <a:xfrm>
            <a:off x="1524000" y="1069258"/>
            <a:ext cx="8848738" cy="2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16864" y="1600200"/>
            <a:ext cx="4303776" cy="1082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41148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Every if statement must have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i="1" dirty="0">
                <a:solidFill>
                  <a:schemeClr val="bg1"/>
                </a:solidFill>
              </a:rPr>
              <a:t>condition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consequent</a:t>
            </a:r>
          </a:p>
        </p:txBody>
      </p:sp>
    </p:spTree>
    <p:extLst>
      <p:ext uri="{BB962C8B-B14F-4D97-AF65-F5344CB8AC3E}">
        <p14:creationId xmlns:p14="http://schemas.microsoft.com/office/powerpoint/2010/main" val="358381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36" y="2573020"/>
            <a:ext cx="4800600" cy="1219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343400"/>
            <a:ext cx="51816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You can have as many </a:t>
            </a:r>
            <a:r>
              <a:rPr lang="en-US" sz="3200" dirty="0" err="1">
                <a:solidFill>
                  <a:schemeClr val="bg1"/>
                </a:solidFill>
              </a:rPr>
              <a:t>elseif</a:t>
            </a:r>
            <a:r>
              <a:rPr lang="en-US" sz="3200" dirty="0">
                <a:solidFill>
                  <a:schemeClr val="bg1"/>
                </a:solidFill>
              </a:rPr>
              <a:t> parts as you need.</a:t>
            </a:r>
          </a:p>
        </p:txBody>
      </p:sp>
    </p:spTree>
    <p:extLst>
      <p:ext uri="{BB962C8B-B14F-4D97-AF65-F5344CB8AC3E}">
        <p14:creationId xmlns:p14="http://schemas.microsoft.com/office/powerpoint/2010/main" val="289472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" y="3662680"/>
            <a:ext cx="3352800" cy="1219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3505200"/>
            <a:ext cx="46482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final else part is not necessary, but always a good idea.</a:t>
            </a:r>
          </a:p>
        </p:txBody>
      </p:sp>
    </p:spTree>
    <p:extLst>
      <p:ext uri="{BB962C8B-B14F-4D97-AF65-F5344CB8AC3E}">
        <p14:creationId xmlns:p14="http://schemas.microsoft.com/office/powerpoint/2010/main" val="252866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b="1" dirty="0"/>
              <a:t>if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if </a:t>
            </a:r>
            <a:r>
              <a:rPr lang="en-US" b="1" i="1" dirty="0">
                <a:latin typeface="Courier New"/>
                <a:cs typeface="Courier New"/>
              </a:rPr>
              <a:t>condition1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consequent1</a:t>
            </a:r>
          </a:p>
          <a:p>
            <a:pPr>
              <a:buNone/>
            </a:pPr>
            <a:r>
              <a:rPr lang="en-US" b="1" dirty="0" err="1">
                <a:latin typeface="Courier New"/>
                <a:cs typeface="Courier New"/>
              </a:rPr>
              <a:t>elseif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condition2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consequent2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b="1" i="1" dirty="0">
                <a:latin typeface="Courier New"/>
                <a:cs typeface="Courier New"/>
              </a:rPr>
              <a:t>	alternate</a:t>
            </a:r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800600"/>
            <a:ext cx="12954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419600"/>
            <a:ext cx="502920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chemeClr val="accent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end word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90675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6262" y="1447801"/>
            <a:ext cx="48593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b &amp; 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(b &gt;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  <a:p>
            <a:pPr>
              <a:buFontTx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16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6262" y="1447801"/>
            <a:ext cx="48593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b &amp; 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(b &gt;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  <a:p>
            <a:pPr>
              <a:buFontTx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3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How to  make use of relational and logical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Programming constructs /functions that makes use of relational and logical operators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5431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24000" y="-57150"/>
            <a:ext cx="9144000" cy="1281113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6226" y="1447801"/>
            <a:ext cx="5159375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(a &gt; </a:t>
            </a:r>
            <a:r>
              <a:rPr lang="en-US" sz="2400" b="1">
                <a:latin typeface="Courier New" charset="0"/>
                <a:cs typeface="Courier New" charset="0"/>
              </a:rPr>
              <a:t>b &amp; </a:t>
            </a:r>
            <a:r>
              <a:rPr lang="en-US" sz="2400" b="1" dirty="0">
                <a:latin typeface="Courier New" charset="0"/>
                <a:cs typeface="Courier New" charset="0"/>
              </a:rPr>
              <a:t>b &gt; 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3;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(b &lt; 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4;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c = 5;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(c)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1"/>
            <a:ext cx="3733800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 = 16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 =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is the value of c that will be displayed?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3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4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</a:rPr>
              <a:t>Exercise 4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1493520" y="1650048"/>
            <a:ext cx="8631238" cy="546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(score &gt; 55)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D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65)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C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80)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B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93)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A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Not good…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3733800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score = 95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will this code display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D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A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Not good…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 with this code???</a:t>
            </a: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3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3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</a:rPr>
              <a:t>Exercise 4 - modified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1493520" y="1670368"/>
            <a:ext cx="8631238" cy="546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if (score &gt; 93)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A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80)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B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70)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C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charset="0"/>
                <a:cs typeface="Courier New" charset="0"/>
              </a:rPr>
              <a:t>elseif</a:t>
            </a:r>
            <a:r>
              <a:rPr lang="en-US" sz="2400" b="1" dirty="0">
                <a:latin typeface="Courier New" charset="0"/>
                <a:cs typeface="Courier New" charset="0"/>
              </a:rPr>
              <a:t> (score &gt; 60)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D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 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‘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F</a:t>
            </a:r>
            <a:r>
              <a:rPr lang="ja-JP" altLang="en-US" sz="2400" b="1" dirty="0">
                <a:latin typeface="Courier New" charset="0"/>
                <a:cs typeface="Courier New" charset="0"/>
              </a:rPr>
              <a:t>’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 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373380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score = 95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What will this code display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A) D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B) A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C) Not good…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know the following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676400" y="2895600"/>
            <a:ext cx="7924800" cy="2514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[70 60 50]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&gt;= 60</a:t>
            </a:r>
          </a:p>
          <a:p>
            <a:pPr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1     1     0</a:t>
            </a:r>
          </a:p>
        </p:txBody>
      </p:sp>
    </p:spTree>
    <p:extLst>
      <p:ext uri="{BB962C8B-B14F-4D97-AF65-F5344CB8AC3E}">
        <p14:creationId xmlns:p14="http://schemas.microsoft.com/office/powerpoint/2010/main" val="32201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962401"/>
            <a:ext cx="8229600" cy="2163763"/>
          </a:xfrm>
        </p:spPr>
        <p:txBody>
          <a:bodyPr/>
          <a:lstStyle/>
          <a:p>
            <a:r>
              <a:rPr lang="en-US" b="1" i="1" dirty="0"/>
              <a:t>true</a:t>
            </a:r>
            <a:r>
              <a:rPr lang="en-US" dirty="0"/>
              <a:t> will not be displayed because the condition is not true for every element in the vector</a:t>
            </a:r>
          </a:p>
          <a:p>
            <a:r>
              <a:rPr lang="en-US" b="1" u="sng" dirty="0"/>
              <a:t>if </a:t>
            </a:r>
            <a:r>
              <a:rPr lang="en-US" u="sng" dirty="0"/>
              <a:t>statements are best fit for scalar values</a:t>
            </a:r>
            <a:endParaRPr lang="en-US" b="1" u="sng" dirty="0"/>
          </a:p>
        </p:txBody>
      </p:sp>
      <p:pic>
        <p:nvPicPr>
          <p:cNvPr id="7" name="Picture 6" descr="Editor - Untitled3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5" r="62258" b="64531"/>
          <a:stretch/>
        </p:blipFill>
        <p:spPr>
          <a:xfrm>
            <a:off x="1524001" y="1600200"/>
            <a:ext cx="868680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0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1F6-1C83-48E0-BE75-70BD7C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0"/>
            <a:ext cx="8229600" cy="144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Today we will look at selections through </a:t>
            </a:r>
          </a:p>
          <a:p>
            <a:pPr>
              <a:buNone/>
            </a:pPr>
            <a:r>
              <a:rPr lang="en-US" dirty="0"/>
              <a:t>                               </a:t>
            </a:r>
            <a:r>
              <a:rPr lang="en-US" b="1" i="1" dirty="0"/>
              <a:t>if statements</a:t>
            </a:r>
            <a:r>
              <a:rPr lang="en-US" dirty="0"/>
              <a:t>                           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0600" y="4229100"/>
            <a:ext cx="0" cy="209550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600200"/>
            <a:ext cx="236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i="1" dirty="0"/>
              <a:t>Input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0" y="1600200"/>
            <a:ext cx="236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i="1" dirty="0"/>
              <a:t>Input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______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0600" y="2278380"/>
            <a:ext cx="0" cy="70485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14800" y="2933700"/>
            <a:ext cx="1447800" cy="1295400"/>
          </a:xfrm>
          <a:prstGeom prst="arc">
            <a:avLst>
              <a:gd name="adj1" fmla="val 16200000"/>
              <a:gd name="adj2" fmla="val 5882887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82001" y="5562600"/>
            <a:ext cx="1" cy="76962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382000" y="2286000"/>
            <a:ext cx="38100" cy="198120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7696200" y="4267200"/>
            <a:ext cx="1447800" cy="1295400"/>
          </a:xfrm>
          <a:prstGeom prst="arc">
            <a:avLst>
              <a:gd name="adj1" fmla="val 16200000"/>
              <a:gd name="adj2" fmla="val 5648854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874838"/>
            <a:ext cx="7772400" cy="27733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   </a:t>
            </a:r>
            <a:r>
              <a:rPr lang="en-US" sz="4000" b="1" dirty="0"/>
              <a:t>if</a:t>
            </a:r>
            <a:r>
              <a:rPr lang="en-US" sz="4000" dirty="0"/>
              <a:t>  condition</a:t>
            </a:r>
          </a:p>
          <a:p>
            <a:pPr marL="0" indent="0">
              <a:buNone/>
            </a:pPr>
            <a:r>
              <a:rPr lang="en-US" sz="4000" dirty="0"/>
              <a:t>	    commands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b="1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54392" y="1676400"/>
            <a:ext cx="108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6658" y="2069068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command(s)</a:t>
            </a:r>
          </a:p>
        </p:txBody>
      </p:sp>
    </p:spTree>
    <p:extLst>
      <p:ext uri="{BB962C8B-B14F-4D97-AF65-F5344CB8AC3E}">
        <p14:creationId xmlns:p14="http://schemas.microsoft.com/office/powerpoint/2010/main" val="774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3200401"/>
            <a:ext cx="212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arrow points to </a:t>
            </a:r>
          </a:p>
          <a:p>
            <a:r>
              <a:rPr lang="en-US" b="1" dirty="0">
                <a:solidFill>
                  <a:srgbClr val="FF0000"/>
                </a:solidFill>
              </a:rPr>
              <a:t>current command</a:t>
            </a:r>
          </a:p>
        </p:txBody>
      </p:sp>
    </p:spTree>
    <p:extLst>
      <p:ext uri="{BB962C8B-B14F-4D97-AF65-F5344CB8AC3E}">
        <p14:creationId xmlns:p14="http://schemas.microsoft.com/office/powerpoint/2010/main" val="8909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1905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046" y="16764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statement example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3962401"/>
            <a:ext cx="58674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LetterGrade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your total grade 85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letter grade is  P</a:t>
            </a:r>
          </a:p>
        </p:txBody>
      </p:sp>
      <p:pic>
        <p:nvPicPr>
          <p:cNvPr id="3" name="Picture 2" descr="Editor - Untitled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68082" b="58894"/>
          <a:stretch/>
        </p:blipFill>
        <p:spPr>
          <a:xfrm>
            <a:off x="1371600" y="1371600"/>
            <a:ext cx="844289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191001"/>
            <a:ext cx="1905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= 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838201"/>
            <a:ext cx="28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LetterGrade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67700" y="2286000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4191001"/>
            <a:ext cx="1905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Worksapce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grade    85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1269</Words>
  <Application>Microsoft Macintosh PowerPoint</Application>
  <PresentationFormat>Widescreen</PresentationFormat>
  <Paragraphs>406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Times New Roman</vt:lpstr>
      <vt:lpstr>Tw Cen MT</vt:lpstr>
      <vt:lpstr>Wingdings</vt:lpstr>
      <vt:lpstr>Wingdings 2</vt:lpstr>
      <vt:lpstr>Wingdings 3</vt:lpstr>
      <vt:lpstr>Theme1</vt:lpstr>
      <vt:lpstr>Scientific Computing  lecture # 9 if statements </vt:lpstr>
      <vt:lpstr>What’s the use of relational and logical operators?</vt:lpstr>
      <vt:lpstr>How to  make use of relational and logical operators?</vt:lpstr>
      <vt:lpstr>PowerPoint Presentation</vt:lpstr>
      <vt:lpstr>The if statement syntax</vt:lpstr>
      <vt:lpstr> if statement example</vt:lpstr>
      <vt:lpstr> if statement example</vt:lpstr>
      <vt:lpstr> if statement example</vt:lpstr>
      <vt:lpstr> if statement example</vt:lpstr>
      <vt:lpstr> if statement example</vt:lpstr>
      <vt:lpstr> if statement example</vt:lpstr>
      <vt:lpstr> if-else statement example</vt:lpstr>
      <vt:lpstr>PowerPoint Presentation</vt:lpstr>
      <vt:lpstr>PowerPoint Presentation</vt:lpstr>
      <vt:lpstr> if-else statement example</vt:lpstr>
      <vt:lpstr> if-else statement example</vt:lpstr>
      <vt:lpstr> if-else statement example</vt:lpstr>
      <vt:lpstr>PowerPoint Presentation</vt:lpstr>
      <vt:lpstr>PowerPoint Presentation</vt:lpstr>
      <vt:lpstr> if-else statement example</vt:lpstr>
      <vt:lpstr>PowerPoint Presentation</vt:lpstr>
      <vt:lpstr>PowerPoint Presentation</vt:lpstr>
      <vt:lpstr>PowerPoint Presentation</vt:lpstr>
      <vt:lpstr>General if syntax</vt:lpstr>
      <vt:lpstr>General if syntax</vt:lpstr>
      <vt:lpstr>General if syntax</vt:lpstr>
      <vt:lpstr>General if syntax</vt:lpstr>
      <vt:lpstr>Exercise 1</vt:lpstr>
      <vt:lpstr>Exercise 2</vt:lpstr>
      <vt:lpstr>Exercise 3</vt:lpstr>
      <vt:lpstr>Exercise 4</vt:lpstr>
      <vt:lpstr>Exercise 4 - modified</vt:lpstr>
      <vt:lpstr>if statements and vectors</vt:lpstr>
      <vt:lpstr>if statements and 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– part1  Relational operators (5.1) Logical operators (5.1) if statements (5.2.2)  </dc:title>
  <dc:creator>nouf al-otb</dc:creator>
  <cp:lastModifiedBy>ALSUWAT, EMAD</cp:lastModifiedBy>
  <cp:revision>5</cp:revision>
  <dcterms:created xsi:type="dcterms:W3CDTF">2020-03-16T09:41:06Z</dcterms:created>
  <dcterms:modified xsi:type="dcterms:W3CDTF">2021-01-13T15:32:18Z</dcterms:modified>
</cp:coreProperties>
</file>