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  <p:sldMasterId id="2147483779" r:id="rId2"/>
  </p:sldMasterIdLst>
  <p:notesMasterIdLst>
    <p:notesMasterId r:id="rId37"/>
  </p:notesMasterIdLst>
  <p:sldIdLst>
    <p:sldId id="258" r:id="rId3"/>
    <p:sldId id="364" r:id="rId4"/>
    <p:sldId id="262" r:id="rId5"/>
    <p:sldId id="263" r:id="rId6"/>
    <p:sldId id="265" r:id="rId7"/>
    <p:sldId id="301" r:id="rId8"/>
    <p:sldId id="267" r:id="rId9"/>
    <p:sldId id="268" r:id="rId10"/>
    <p:sldId id="321" r:id="rId11"/>
    <p:sldId id="269" r:id="rId12"/>
    <p:sldId id="366" r:id="rId13"/>
    <p:sldId id="271" r:id="rId14"/>
    <p:sldId id="272" r:id="rId15"/>
    <p:sldId id="273" r:id="rId16"/>
    <p:sldId id="367" r:id="rId17"/>
    <p:sldId id="368" r:id="rId18"/>
    <p:sldId id="326" r:id="rId19"/>
    <p:sldId id="382" r:id="rId20"/>
    <p:sldId id="383" r:id="rId21"/>
    <p:sldId id="333" r:id="rId22"/>
    <p:sldId id="306" r:id="rId23"/>
    <p:sldId id="369" r:id="rId24"/>
    <p:sldId id="370" r:id="rId25"/>
    <p:sldId id="371" r:id="rId26"/>
    <p:sldId id="274" r:id="rId27"/>
    <p:sldId id="275" r:id="rId28"/>
    <p:sldId id="337" r:id="rId29"/>
    <p:sldId id="338" r:id="rId30"/>
    <p:sldId id="277" r:id="rId31"/>
    <p:sldId id="373" r:id="rId32"/>
    <p:sldId id="372" r:id="rId33"/>
    <p:sldId id="374" r:id="rId34"/>
    <p:sldId id="375" r:id="rId35"/>
    <p:sldId id="28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3333FF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3" autoAdjust="0"/>
    <p:restoredTop sz="94737" autoAdjust="0"/>
  </p:normalViewPr>
  <p:slideViewPr>
    <p:cSldViewPr>
      <p:cViewPr varScale="1">
        <p:scale>
          <a:sx n="128" d="100"/>
          <a:sy n="128" d="100"/>
        </p:scale>
        <p:origin x="1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315784-2683-4A3D-96C2-E7AED9C52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BD3F-E520-4305-A744-6256270D6F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AF49-158E-4D42-AC17-122890578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A52C3-42CD-46B7-8961-A4FEAE8437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6E3AB-F5F4-48C2-8FED-051FD58191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9782-E993-4678-AD50-464F77BA5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9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238CF-14B8-4D13-AFA7-805B8AE49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0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1959-5B2B-40DD-9B7B-49D2E4726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8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971A-72D9-476A-9CF7-1C8C19534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4B72-9B35-408A-9890-EB598038F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161B-820F-42B2-BB49-BD39D09126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5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C9DB-E421-4990-8917-C40D3DB67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9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DBB3-6D36-449C-9CEC-66344E06F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7FF1-17AE-4AD9-ACC9-00E6A7934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67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56E6-579D-4404-879E-6DF059A53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78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253D2-9CDB-4D0E-980F-AACE6C0D2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CEAB-2575-4B48-B5FA-2337C20305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44B2E-92F7-46CE-82DF-39094D2F1F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257A-747A-4AEB-9E2C-95A282218F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77B5-D6B1-42D7-8B73-8BD2AC371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23ED-D6DD-4D0B-9F8B-50C46DD28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62DF-1095-4E97-8AFD-75612EBF16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CFBC3-A16E-4C14-93E8-63C8EFFD46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740F67-8B84-4320-8001-B101418F5E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6" r:id="rId3"/>
    <p:sldLayoutId id="2147483775" r:id="rId4"/>
    <p:sldLayoutId id="2147483774" r:id="rId5"/>
    <p:sldLayoutId id="2147483773" r:id="rId6"/>
    <p:sldLayoutId id="2147483772" r:id="rId7"/>
    <p:sldLayoutId id="2147483771" r:id="rId8"/>
    <p:sldLayoutId id="2147483770" r:id="rId9"/>
    <p:sldLayoutId id="2147483769" r:id="rId10"/>
    <p:sldLayoutId id="214748376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69633A8-2F4F-44E9-A908-21DB263E2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solidFill>
                  <a:schemeClr val="accent1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Chapter 11: Classes and Data Abstraction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Built-in Operations on Classes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Most of C++’s built-in operations do not apply to classes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Arithmetic operators cannot be used on class objects unless the operators are overloaded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You cannot use relational operators to compare two class objects for equality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Built-in operations valid for class objects: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Member access (.)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Assignment (=)</a:t>
            </a:r>
            <a:r>
              <a:rPr lang="en-US" sz="2200"/>
              <a:t> 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3C1B3-732C-4E17-8E72-7B5C30136B3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Assignment Operator and Classes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4ACE4-4649-4716-8FF8-0A992B03BCF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62175"/>
            <a:ext cx="74199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Functions and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Objects can be passed as parameters to functions and returned as function values </a:t>
            </a:r>
          </a:p>
          <a:p>
            <a:pPr eaLnBrk="1" hangingPunct="1"/>
            <a:r>
              <a:rPr lang="en-US"/>
              <a:t>As parameters to functions</a:t>
            </a:r>
          </a:p>
          <a:p>
            <a:pPr lvl="1" eaLnBrk="1" hangingPunct="1"/>
            <a:r>
              <a:rPr lang="en-US"/>
              <a:t>Objects can be passed by value or by reference </a:t>
            </a:r>
          </a:p>
          <a:p>
            <a:pPr eaLnBrk="1" hangingPunct="1"/>
            <a:r>
              <a:rPr lang="en-US"/>
              <a:t>If an object is passed by value</a:t>
            </a:r>
          </a:p>
          <a:p>
            <a:pPr lvl="1" eaLnBrk="1" hangingPunct="1"/>
            <a:r>
              <a:rPr lang="en-US"/>
              <a:t>Contents of data members of the actual parameter are copied into the corresponding data members of the formal parameter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6BB85-B169-450C-BC8D-17C918FAB7FB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 Parameters and Class Objects (Variables)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Passing by value might require a large amount of storage space and a considerable amount of computer time to copy the value of the actual parameter into the formal parameter</a:t>
            </a:r>
          </a:p>
          <a:p>
            <a:pPr eaLnBrk="1" hangingPunct="1"/>
            <a:r>
              <a:rPr lang="en-US"/>
              <a:t>If a variable is passed by reference</a:t>
            </a:r>
          </a:p>
          <a:p>
            <a:pPr lvl="1" eaLnBrk="1" hangingPunct="1"/>
            <a:r>
              <a:rPr lang="en-US"/>
              <a:t>The formal parameter receives only the address of the actual parameter</a:t>
            </a:r>
          </a:p>
          <a:p>
            <a:pPr eaLnBrk="1" hangingPunct="1"/>
            <a:endParaRPr lang="en-US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0D9E2-D034-4A24-9AAD-4A9AAAF9CF30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21638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 Parameters and Class Objects (Variables) (cont'd.)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077200" cy="4191000"/>
          </a:xfrm>
        </p:spPr>
        <p:txBody>
          <a:bodyPr/>
          <a:lstStyle/>
          <a:p>
            <a:pPr eaLnBrk="1" hangingPunct="1"/>
            <a:r>
              <a:rPr lang="en-US"/>
              <a:t>Pass by reference is an efficient way to pass a variable as a parameter</a:t>
            </a:r>
          </a:p>
          <a:p>
            <a:pPr lvl="1" eaLnBrk="1" hangingPunct="1"/>
            <a:r>
              <a:rPr lang="en-US"/>
              <a:t>Problem: when passing by reference, the actual parameter changes when formal parameter changes</a:t>
            </a:r>
          </a:p>
          <a:p>
            <a:pPr lvl="1" eaLnBrk="1" hangingPunct="1"/>
            <a:r>
              <a:rPr lang="en-US"/>
              <a:t>Solution: use </a:t>
            </a:r>
            <a:r>
              <a:rPr lang="en-US">
                <a:latin typeface="Courier New" pitchFamily="49" charset="0"/>
              </a:rPr>
              <a:t>const</a:t>
            </a:r>
            <a:r>
              <a:rPr lang="en-US"/>
              <a:t> in the formal parameter declaration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8B27B-A400-4118-B593-FE053562F2A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Implementation of Member Functions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F1D2C-528A-42FA-9106-1EA5AA9B4D3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708025" y="1636713"/>
            <a:ext cx="8054975" cy="4764087"/>
            <a:chOff x="446" y="1031"/>
            <a:chExt cx="5074" cy="3001"/>
          </a:xfrm>
        </p:grpSpPr>
        <p:pic>
          <p:nvPicPr>
            <p:cNvPr id="1946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" y="1333"/>
              <a:ext cx="5074" cy="2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3" name="Line 6"/>
            <p:cNvSpPr>
              <a:spLocks noChangeShapeType="1"/>
            </p:cNvSpPr>
            <p:nvPr/>
          </p:nvSpPr>
          <p:spPr bwMode="auto">
            <a:xfrm flipH="1">
              <a:off x="1728" y="124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1382" y="1031"/>
              <a:ext cx="1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Scope resolution operator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EF181-E6DA-487B-8C8C-A640C126D62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162175"/>
            <a:ext cx="74199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438" y="1371600"/>
            <a:ext cx="5745162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428D0-49F4-41FF-94A6-6F66B1F2ABA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B387-796D-43AB-AE7B-FD666173D5D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371600"/>
            <a:ext cx="45720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FA415-BF7A-46BE-874C-084B282232B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of Member Functions (cont'd.)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98588"/>
            <a:ext cx="685800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667000"/>
            <a:ext cx="58674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572000"/>
            <a:ext cx="57912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C++ Programming: From Problem Analysis to Program Design, Fifth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3B09E4-BC09-489E-A815-63470821D1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6" name="Picture 2" descr="http://shmector.com/_ph/6/432545951.png"/>
          <p:cNvSpPr>
            <a:spLocks noChangeAspect="1" noChangeArrowheads="1"/>
          </p:cNvSpPr>
          <p:nvPr/>
        </p:nvSpPr>
        <p:spPr bwMode="auto">
          <a:xfrm>
            <a:off x="1676400" y="609600"/>
            <a:ext cx="5638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2286000" y="2209800"/>
            <a:ext cx="4267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Download textbook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Read through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examples using Dev C++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End of chapter problems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 that in groups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Implementation of Member Functions (cont'd.)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properly defined and implemented, it can be used in a program</a:t>
            </a:r>
          </a:p>
          <a:p>
            <a:pPr lvl="1"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A program that uses/manipulates the objects of a class is called a </a:t>
            </a:r>
            <a:r>
              <a:rPr lang="en-US" b="1" dirty="0"/>
              <a:t>client </a:t>
            </a:r>
            <a:r>
              <a:rPr lang="en-US" dirty="0"/>
              <a:t>of that class</a:t>
            </a:r>
          </a:p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When you declare objects of the </a:t>
            </a:r>
            <a:r>
              <a:rPr lang="en-US" dirty="0">
                <a:latin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</a:rPr>
              <a:t>clockType</a:t>
            </a:r>
            <a:r>
              <a:rPr lang="en-US" dirty="0"/>
              <a:t>, every object has its own copy of the member variables (</a:t>
            </a:r>
            <a:r>
              <a:rPr lang="en-US" dirty="0">
                <a:latin typeface="Courier New" pitchFamily="49" charset="0"/>
              </a:rPr>
              <a:t>hr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min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sec</a:t>
            </a:r>
            <a:r>
              <a:rPr lang="en-US" dirty="0"/>
              <a:t>)</a:t>
            </a:r>
          </a:p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Variables such as </a:t>
            </a:r>
            <a:r>
              <a:rPr lang="en-US" dirty="0">
                <a:latin typeface="Courier New" pitchFamily="49" charset="0"/>
              </a:rPr>
              <a:t>hr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min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sec</a:t>
            </a:r>
            <a:r>
              <a:rPr lang="en-US" dirty="0"/>
              <a:t> are called </a:t>
            </a:r>
            <a:r>
              <a:rPr lang="en-US" u="sng" dirty="0"/>
              <a:t>instance variables </a:t>
            </a:r>
            <a:r>
              <a:rPr lang="en-US" dirty="0"/>
              <a:t>of the class</a:t>
            </a:r>
          </a:p>
          <a:p>
            <a:pPr lvl="1"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Every object has its own instance of the data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CDF2C-C3FD-425E-A90E-E3A892960FE4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1638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848600" cy="4495800"/>
          </a:xfrm>
        </p:spPr>
        <p:txBody>
          <a:bodyPr/>
          <a:lstStyle/>
          <a:p>
            <a:pPr eaLnBrk="1" hangingPunct="1"/>
            <a:r>
              <a:rPr lang="en-US"/>
              <a:t>C++ has no fixed order in which you declare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</a:t>
            </a:r>
          </a:p>
          <a:p>
            <a:pPr eaLnBrk="1" hangingPunct="1"/>
            <a:r>
              <a:rPr lang="en-US"/>
              <a:t>By default all members of a class are </a:t>
            </a:r>
            <a:r>
              <a:rPr lang="en-US"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/>
              <a:t>Use the member access specifier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to make a member available for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access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11698-6D95-4416-9959-2A2D13506C92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 (cont'd.)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ADF97-98BE-45F2-A92D-DFB45DDFFD5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2195513"/>
            <a:ext cx="5276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724400"/>
            <a:ext cx="54768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 (cont'd.)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D954D-C8DB-4249-A30D-B86F9D7114B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867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61896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Order of </a:t>
            </a:r>
            <a:r>
              <a:rPr lang="en-US">
                <a:latin typeface="Courier New" pitchFamily="49" charset="0"/>
              </a:rPr>
              <a:t>public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Members of a Class (cont'd.)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D5055-56A1-4205-9F64-64F49E11CC4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400" y="1905000"/>
            <a:ext cx="6908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Use constructors to guarantee that data members of a class are initialized</a:t>
            </a:r>
          </a:p>
          <a:p>
            <a:pPr eaLnBrk="1" hangingPunct="1"/>
            <a:r>
              <a:rPr lang="en-US"/>
              <a:t>Two types of constructors: </a:t>
            </a:r>
          </a:p>
          <a:p>
            <a:pPr lvl="1" eaLnBrk="1" hangingPunct="1"/>
            <a:r>
              <a:rPr lang="en-US"/>
              <a:t>With parameters </a:t>
            </a:r>
          </a:p>
          <a:p>
            <a:pPr lvl="1" eaLnBrk="1" hangingPunct="1"/>
            <a:r>
              <a:rPr lang="en-US"/>
              <a:t>Without parameters (</a:t>
            </a:r>
            <a:r>
              <a:rPr lang="en-US" b="1"/>
              <a:t>default constructor</a:t>
            </a:r>
            <a:r>
              <a:rPr lang="en-US"/>
              <a:t>)</a:t>
            </a:r>
          </a:p>
          <a:p>
            <a:pPr eaLnBrk="1" hangingPunct="1"/>
            <a:r>
              <a:rPr lang="en-US"/>
              <a:t>The name of a constructor is the same as the name of the class</a:t>
            </a:r>
          </a:p>
          <a:p>
            <a:pPr eaLnBrk="1" hangingPunct="1"/>
            <a:r>
              <a:rPr lang="en-US"/>
              <a:t>A constructor has no type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F8F89-690B-409F-87EA-DE12CF540A1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 (cont'd.)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class can have more than one constructor</a:t>
            </a:r>
          </a:p>
          <a:p>
            <a:pPr lvl="1" eaLnBrk="1" hangingPunct="1"/>
            <a:r>
              <a:rPr lang="en-US" sz="2400"/>
              <a:t>Each must have a different formal parameter list</a:t>
            </a:r>
          </a:p>
          <a:p>
            <a:pPr eaLnBrk="1" hangingPunct="1"/>
            <a:r>
              <a:rPr lang="en-US" sz="2800"/>
              <a:t>Constructors execute automatically when a class object enters its scope</a:t>
            </a:r>
          </a:p>
          <a:p>
            <a:pPr lvl="1" eaLnBrk="1" hangingPunct="1"/>
            <a:r>
              <a:rPr lang="en-US" sz="2400"/>
              <a:t>They cannot be called like other functions</a:t>
            </a:r>
          </a:p>
          <a:p>
            <a:pPr lvl="1" eaLnBrk="1" hangingPunct="1"/>
            <a:r>
              <a:rPr lang="en-US" sz="2400"/>
              <a:t>Which constructor executes depends on the types of values passed to the class object when the class object is declared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2EA22-E2A5-4054-A5F4-81AF6FA3E99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Constructors (cont'd.)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3BF00-5C3C-42C1-9D10-134F04749D2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3" y="1752600"/>
            <a:ext cx="8307387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"/>
          <p:cNvGrpSpPr>
            <a:grpSpLocks/>
          </p:cNvGrpSpPr>
          <p:nvPr/>
        </p:nvGrpSpPr>
        <p:grpSpPr bwMode="auto">
          <a:xfrm>
            <a:off x="700088" y="904875"/>
            <a:ext cx="6310312" cy="5267325"/>
            <a:chOff x="366" y="288"/>
            <a:chExt cx="4825" cy="3846"/>
          </a:xfrm>
        </p:grpSpPr>
        <p:pic>
          <p:nvPicPr>
            <p:cNvPr id="3379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" y="288"/>
              <a:ext cx="4825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" y="795"/>
              <a:ext cx="4008" cy="3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0039" name="AutoShape 7"/>
          <p:cNvSpPr>
            <a:spLocks/>
          </p:cNvSpPr>
          <p:nvPr/>
        </p:nvSpPr>
        <p:spPr bwMode="auto">
          <a:xfrm>
            <a:off x="4876800" y="1219200"/>
            <a:ext cx="385763" cy="3276600"/>
          </a:xfrm>
          <a:prstGeom prst="rightBrace">
            <a:avLst>
              <a:gd name="adj1" fmla="val 84938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FF0000"/>
                </a:solidFill>
              </a:rPr>
              <a:t>      Can be replaced with:</a:t>
            </a:r>
          </a:p>
          <a:p>
            <a:r>
              <a:rPr lang="en-US" sz="1500">
                <a:solidFill>
                  <a:srgbClr val="FF0000"/>
                </a:solidFill>
                <a:latin typeface="Courier New" pitchFamily="49" charset="0"/>
              </a:rPr>
              <a:t>   setTime(hours, minutes, seconds);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BC4D5-6BF5-42DA-B143-251FB2AB37C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379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Constructors (cont'd.)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Invoking a Constructor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constructor is automatically executed when a class variable (object) is declared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7DA3D-9913-4FFC-AEC4-B6306CECAEDA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u="sng"/>
              <a:t>Class</a:t>
            </a:r>
            <a:r>
              <a:rPr lang="en-US"/>
              <a:t>: collection of a fixed number of components (members)</a:t>
            </a:r>
          </a:p>
          <a:p>
            <a:pPr eaLnBrk="1" hangingPunct="1"/>
            <a:r>
              <a:rPr lang="en-US"/>
              <a:t>Definition syntax: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Defines a data type, no memory is allocated</a:t>
            </a:r>
          </a:p>
          <a:p>
            <a:pPr lvl="1" eaLnBrk="1" hangingPunct="1"/>
            <a:r>
              <a:rPr lang="en-US"/>
              <a:t>Don’t forget the semicolon after closing brace</a:t>
            </a:r>
            <a:endParaRPr lang="en-US" sz="220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BF5B6-76C2-4E47-BA8F-A13E20465DB4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3328988"/>
            <a:ext cx="36560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Invoking the Default Constructor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To invoke the default constructor: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Example: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latin typeface="Courier New" pitchFamily="49" charset="0"/>
              </a:rPr>
              <a:t>clockType yourClock;</a:t>
            </a:r>
          </a:p>
          <a:p>
            <a:pPr eaLnBrk="1" hangingPunct="1"/>
            <a:endParaRPr lang="en-US"/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86CBB-AC04-4FBF-9256-19BF519FA87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338" y="2468563"/>
            <a:ext cx="448786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Invoking a Constructor with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Syntax:</a:t>
            </a:r>
          </a:p>
          <a:p>
            <a:pPr eaLnBrk="1" hangingPunct="1">
              <a:lnSpc>
                <a:spcPct val="150000"/>
              </a:lnSpc>
            </a:pPr>
            <a:endParaRPr lang="en-US"/>
          </a:p>
          <a:p>
            <a:pPr eaLnBrk="1" hangingPunct="1"/>
            <a:r>
              <a:rPr lang="en-US"/>
              <a:t>The number of arguments and their type should match the formal parameters (in the order given) of one of the constructors</a:t>
            </a:r>
          </a:p>
          <a:p>
            <a:pPr lvl="1" eaLnBrk="1" hangingPunct="1"/>
            <a:r>
              <a:rPr lang="en-US"/>
              <a:t>Otherwise, C++ uses type conversion and looks for the best match</a:t>
            </a:r>
          </a:p>
          <a:p>
            <a:pPr lvl="1" eaLnBrk="1" hangingPunct="1"/>
            <a:r>
              <a:rPr lang="en-US"/>
              <a:t>Any ambiguity leads to a compile-time error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3901F-70B7-4E2A-97F3-03927CB3397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5451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Constructors and Default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endParaRPr lang="en-US"/>
          </a:p>
          <a:p>
            <a:pPr eaLnBrk="1" hangingPunct="1"/>
            <a:r>
              <a:rPr lang="en-US"/>
              <a:t>If you replace the constructors of </a:t>
            </a:r>
            <a:r>
              <a:rPr lang="en-US">
                <a:latin typeface="Courier New" pitchFamily="49" charset="0"/>
              </a:rPr>
              <a:t>clockType</a:t>
            </a:r>
            <a:r>
              <a:rPr lang="en-US"/>
              <a:t> with the constructor in Line 1, you can declare </a:t>
            </a:r>
            <a:r>
              <a:rPr lang="en-US">
                <a:latin typeface="Courier New" pitchFamily="49" charset="0"/>
              </a:rPr>
              <a:t>clockType</a:t>
            </a:r>
            <a:r>
              <a:rPr lang="en-US"/>
              <a:t> objects with zero, one, two, or three arguments as follows:</a:t>
            </a:r>
          </a:p>
          <a:p>
            <a:pPr lvl="1" eaLnBrk="1" hangingPunct="1">
              <a:lnSpc>
                <a:spcPct val="20000"/>
              </a:lnSpc>
              <a:buFont typeface="Arial" charset="0"/>
              <a:buNone/>
            </a:pPr>
            <a:endParaRPr lang="en-US" sz="200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clock1;           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2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clock2(5);        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3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clock3(12, 30);   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4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clockType clock4(7, 34, 18);     </a:t>
            </a:r>
            <a:r>
              <a:rPr lang="en-US" sz="2000">
                <a:solidFill>
                  <a:srgbClr val="33CC33"/>
                </a:solidFill>
                <a:latin typeface="Courier New" pitchFamily="49" charset="0"/>
              </a:rPr>
              <a:t>//Line 5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94901-F467-4BBD-AA6C-171640A7ECD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73275"/>
            <a:ext cx="830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Classes and Constructors: A Precaution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If a class has no constructor(s), C++ provides the default constructor</a:t>
            </a:r>
          </a:p>
          <a:p>
            <a:pPr lvl="1" eaLnBrk="1" hangingPunct="1"/>
            <a:r>
              <a:rPr lang="en-US"/>
              <a:t>However, object declared is still uninitialized</a:t>
            </a:r>
          </a:p>
          <a:p>
            <a:pPr eaLnBrk="1" hangingPunct="1"/>
            <a:r>
              <a:rPr lang="en-US"/>
              <a:t>If a class includes constructor(s) with parameter(s), but not the default constructor</a:t>
            </a:r>
          </a:p>
          <a:p>
            <a:pPr lvl="1" eaLnBrk="1" hangingPunct="1"/>
            <a:r>
              <a:rPr lang="en-US"/>
              <a:t>C++ does not provide the default constructor</a:t>
            </a: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8AC9D-B851-42DF-BB87-7ECF9C625E48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Destructors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924800" cy="4572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Destructors are functions without any type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name of a destructor is the character '</a:t>
            </a:r>
            <a:r>
              <a:rPr lang="en-US">
                <a:latin typeface="Courier New" pitchFamily="49" charset="0"/>
              </a:rPr>
              <a:t>~</a:t>
            </a:r>
            <a:r>
              <a:rPr lang="en-US"/>
              <a:t>' followed by class name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For example: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/>
              <a:t>		</a:t>
            </a:r>
            <a:r>
              <a:rPr lang="en-US" sz="2400">
                <a:latin typeface="Courier New" pitchFamily="49" charset="0"/>
              </a:rPr>
              <a:t>~clockType();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 class can have only one destructor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The destructor has no parameters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destructor is automatically executed when the class object goes out of scope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6787-2784-41A1-8E75-B3B355D3267E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Class member can be a variable or a function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variable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It is declared like any other variable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the definition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You cannot initialize a variable when you declare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function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prototype is listed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members can (directly) access any member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AED31-8629-45A4-9E2A-AD39BCF2816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Three categories of class members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(default)</a:t>
            </a:r>
            <a:endParaRPr lang="en-US">
              <a:latin typeface="Courier New" pitchFamily="49" charset="0"/>
            </a:endParaRPr>
          </a:p>
          <a:p>
            <a:pPr lvl="2" eaLnBrk="1" hangingPunct="1"/>
            <a:r>
              <a:rPr lang="en-US"/>
              <a:t>Member cannot be accessed outside the </a:t>
            </a:r>
            <a:r>
              <a:rPr lang="en-US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/>
              <a:t>Member is accessible outside the class</a:t>
            </a:r>
            <a:endParaRPr lang="en-US">
              <a:latin typeface="Courier New" pitchFamily="49" charset="0"/>
            </a:endParaRPr>
          </a:p>
          <a:p>
            <a:pPr lvl="1" eaLnBrk="1" hangingPunct="1"/>
            <a:r>
              <a:rPr lang="en-US">
                <a:latin typeface="Courier New" pitchFamily="49" charset="0"/>
              </a:rPr>
              <a:t>protected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69F54-95B4-4664-AF27-BFE54B63685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C355A-28D4-47A1-B102-B99376F16C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824038"/>
            <a:ext cx="6681787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63" name="AutoShape 11"/>
          <p:cNvSpPr>
            <a:spLocks/>
          </p:cNvSpPr>
          <p:nvPr/>
        </p:nvSpPr>
        <p:spPr bwMode="auto">
          <a:xfrm flipH="1">
            <a:off x="3124200" y="5257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0000"/>
                </a:solidFill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US" sz="1400">
                <a:solidFill>
                  <a:srgbClr val="FF0000"/>
                </a:solidFill>
              </a:rPr>
              <a:t> members,</a:t>
            </a:r>
          </a:p>
          <a:p>
            <a:r>
              <a:rPr lang="en-US" sz="1400">
                <a:solidFill>
                  <a:srgbClr val="FF0000"/>
                </a:solidFill>
              </a:rPr>
              <a:t>  can’t be accessed from outside the class</a:t>
            </a:r>
          </a:p>
        </p:txBody>
      </p:sp>
      <p:sp>
        <p:nvSpPr>
          <p:cNvPr id="253964" name="AutoShape 12"/>
          <p:cNvSpPr>
            <a:spLocks/>
          </p:cNvSpPr>
          <p:nvPr/>
        </p:nvSpPr>
        <p:spPr bwMode="auto">
          <a:xfrm rot="-5400000">
            <a:off x="5157788" y="3438525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400">
                <a:solidFill>
                  <a:srgbClr val="FF0000"/>
                </a:solidFill>
              </a:rPr>
              <a:t>: formal parameter can’t modify</a:t>
            </a:r>
          </a:p>
          <a:p>
            <a:pPr algn="ctr">
              <a:lnSpc>
                <a:spcPct val="80000"/>
              </a:lnSpc>
            </a:pPr>
            <a:r>
              <a:rPr lang="en-US" sz="1400">
                <a:solidFill>
                  <a:srgbClr val="FF0000"/>
                </a:solidFill>
              </a:rPr>
              <a:t>the value of the actual parameter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29200" y="3200400"/>
            <a:ext cx="3886200" cy="906463"/>
            <a:chOff x="3168" y="2016"/>
            <a:chExt cx="2448" cy="571"/>
          </a:xfrm>
        </p:grpSpPr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H="1" flipV="1">
              <a:off x="4224" y="2016"/>
              <a:ext cx="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2" name="Line 14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15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984" y="2208"/>
              <a:ext cx="163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rgbClr val="FF0000"/>
                  </a:solidFill>
                </a:rPr>
                <a:t>These functions cannot modify the member variables of a variable of type </a:t>
              </a:r>
              <a:r>
                <a:rPr lang="en-US" sz="1400">
                  <a:solidFill>
                    <a:srgbClr val="FF0000"/>
                  </a:solidFill>
                  <a:latin typeface="Courier New" pitchFamily="49" charset="0"/>
                </a:rPr>
                <a:t>clockType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3" grpId="0" animBg="1"/>
      <p:bldP spid="2539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(Object) Declaration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Once a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is defined, you can declare variables of that type</a:t>
            </a:r>
          </a:p>
          <a:p>
            <a:pPr eaLnBrk="1" hangingPunct="1"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urier New" pitchFamily="49" charset="0"/>
              </a:rPr>
              <a:t>clockType	myClock;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urier New" pitchFamily="49" charset="0"/>
              </a:rPr>
              <a:t>		clockType	yourClock;</a:t>
            </a:r>
            <a:endParaRPr lang="en-US" sz="2400"/>
          </a:p>
          <a:p>
            <a:pPr eaLnBrk="1" hangingPunct="1"/>
            <a:r>
              <a:rPr lang="en-US"/>
              <a:t>A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variable is called a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object or </a:t>
            </a:r>
            <a:r>
              <a:rPr lang="en-US">
                <a:latin typeface="Courier New" pitchFamily="49" charset="0"/>
              </a:rPr>
              <a:t>class</a:t>
            </a:r>
            <a:r>
              <a:rPr lang="en-US"/>
              <a:t> instance</a:t>
            </a:r>
            <a:endParaRPr lang="en-US" u="sng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43EF-D442-4D66-BDDB-537B73B9C8A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4495800"/>
            <a:ext cx="65103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419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an object is declared,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members of the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Syntax: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		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dot (</a:t>
            </a:r>
            <a:r>
              <a:rPr lang="en-US" dirty="0">
                <a:latin typeface="Courier New" pitchFamily="49" charset="0"/>
              </a:rPr>
              <a:t>.</a:t>
            </a:r>
            <a:r>
              <a:rPr lang="en-US" dirty="0"/>
              <a:t>) is the </a:t>
            </a:r>
            <a:r>
              <a:rPr lang="en-US" b="1" dirty="0"/>
              <a:t>member access operator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object is declared in the definition of a member function of the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members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DE8CE-5012-432A-9BFD-22F09547D5BA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81375"/>
            <a:ext cx="4424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5754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14800"/>
            <a:ext cx="4876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181600"/>
            <a:ext cx="4327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5DE72-F833-4EAF-8F44-665F8C0B107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Accessing Class Members (cont’d.)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1579</Words>
  <Application>Microsoft Macintosh PowerPoint</Application>
  <PresentationFormat>On-screen Show (4:3)</PresentationFormat>
  <Paragraphs>212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1_Office Theme</vt:lpstr>
      <vt:lpstr>C++ Programming: From Problem Analysis to Program Design, Fifth Edition</vt:lpstr>
      <vt:lpstr>PowerPoint Presentation</vt:lpstr>
      <vt:lpstr>Classes</vt:lpstr>
      <vt:lpstr>Classes (cont'd.)</vt:lpstr>
      <vt:lpstr>Classes (cont'd.)</vt:lpstr>
      <vt:lpstr>Classes (cont'd.)</vt:lpstr>
      <vt:lpstr>Variable (Object) Declaration</vt:lpstr>
      <vt:lpstr>Accessing Class Members</vt:lpstr>
      <vt:lpstr>Accessing Class Members (cont’d.)</vt:lpstr>
      <vt:lpstr>Built-in Operations on Classes</vt:lpstr>
      <vt:lpstr>Assignment Operator and Classes</vt:lpstr>
      <vt:lpstr>Functions and Classes</vt:lpstr>
      <vt:lpstr>Reference Parameters and Class Objects (Variables)</vt:lpstr>
      <vt:lpstr>Reference Parameters and Class Objects (Variables) (cont'd.)</vt:lpstr>
      <vt:lpstr>Implementation of Member Functions</vt:lpstr>
      <vt:lpstr>Implementation of Member Functions (cont'd.)</vt:lpstr>
      <vt:lpstr>Implementation of Member Functions (cont'd.)</vt:lpstr>
      <vt:lpstr>Implementation of Member Functions (cont'd.)</vt:lpstr>
      <vt:lpstr>Implementation of Member Functions (cont'd.)</vt:lpstr>
      <vt:lpstr>Implementation of Member Functions (cont'd.)</vt:lpstr>
      <vt:lpstr>Order of public and private Members of a Class</vt:lpstr>
      <vt:lpstr>Order of public and private Members of a Class (cont'd.)</vt:lpstr>
      <vt:lpstr>Order of public and private Members of a Class (cont'd.)</vt:lpstr>
      <vt:lpstr>Order of public and private Members of a Class (cont'd.)</vt:lpstr>
      <vt:lpstr>Constructors</vt:lpstr>
      <vt:lpstr>Constructors (cont'd.)</vt:lpstr>
      <vt:lpstr>Constructors (cont'd.)</vt:lpstr>
      <vt:lpstr>Constructors (cont'd.)</vt:lpstr>
      <vt:lpstr>Invoking a Constructor</vt:lpstr>
      <vt:lpstr>Invoking the Default Constructor</vt:lpstr>
      <vt:lpstr>Invoking a Constructor with Parameters</vt:lpstr>
      <vt:lpstr>Constructors and Default Parameters</vt:lpstr>
      <vt:lpstr>Classes and Constructors: A Precaution</vt:lpstr>
      <vt:lpstr>Destructors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حسام . . مشرف</dc:creator>
  <cp:lastModifiedBy>ALSUWAT, EMAD</cp:lastModifiedBy>
  <cp:revision>223</cp:revision>
  <cp:lastPrinted>2009-04-22T19:24:48Z</cp:lastPrinted>
  <dcterms:created xsi:type="dcterms:W3CDTF">2002-08-17T01:02:10Z</dcterms:created>
  <dcterms:modified xsi:type="dcterms:W3CDTF">2022-12-07T20:53:17Z</dcterms:modified>
</cp:coreProperties>
</file>