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07" r:id="rId2"/>
  </p:sldMasterIdLst>
  <p:notesMasterIdLst>
    <p:notesMasterId r:id="rId29"/>
  </p:notesMasterIdLst>
  <p:handoutMasterIdLst>
    <p:handoutMasterId r:id="rId30"/>
  </p:handoutMasterIdLst>
  <p:sldIdLst>
    <p:sldId id="349" r:id="rId3"/>
    <p:sldId id="364" r:id="rId4"/>
    <p:sldId id="278" r:id="rId5"/>
    <p:sldId id="279" r:id="rId6"/>
    <p:sldId id="337" r:id="rId7"/>
    <p:sldId id="338" r:id="rId8"/>
    <p:sldId id="320" r:id="rId9"/>
    <p:sldId id="340" r:id="rId10"/>
    <p:sldId id="342" r:id="rId11"/>
    <p:sldId id="343" r:id="rId12"/>
    <p:sldId id="344" r:id="rId13"/>
    <p:sldId id="345" r:id="rId14"/>
    <p:sldId id="346" r:id="rId15"/>
    <p:sldId id="348" r:id="rId16"/>
    <p:sldId id="341" r:id="rId17"/>
    <p:sldId id="329" r:id="rId18"/>
    <p:sldId id="330" r:id="rId19"/>
    <p:sldId id="331" r:id="rId20"/>
    <p:sldId id="332" r:id="rId21"/>
    <p:sldId id="350" r:id="rId22"/>
    <p:sldId id="351" r:id="rId23"/>
    <p:sldId id="352" r:id="rId24"/>
    <p:sldId id="333" r:id="rId25"/>
    <p:sldId id="334" r:id="rId26"/>
    <p:sldId id="335" r:id="rId27"/>
    <p:sldId id="336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737" autoAdjust="0"/>
  </p:normalViewPr>
  <p:slideViewPr>
    <p:cSldViewPr>
      <p:cViewPr varScale="1">
        <p:scale>
          <a:sx n="128" d="100"/>
          <a:sy n="128" d="100"/>
        </p:scale>
        <p:origin x="1648" y="176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213FA-0685-4517-BAA4-37482BBD172B}" type="datetimeFigureOut">
              <a:rPr lang="en-US" smtClean="0"/>
              <a:pPr/>
              <a:t>12/7/22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2D24-0D38-4D05-BED1-D5B0843CF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9F6634-0360-49E4-AA92-759F90B8A2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CDCBC-D03D-4814-B69D-7A7A557A7EB5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C6343-7162-4791-A92B-3316278A4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99A82-7C5E-4BF2-90E3-C006B62A7C4E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95415-D012-46E7-B2FB-285C8D878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548F3-1A9B-44C4-ADD1-18EB8BDC3ADB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E3195-C574-458F-9DDC-EB702E642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6E3AB-F5F4-48C2-8FED-051FD5819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5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49782-E993-4678-AD50-464F77BA5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3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38CF-14B8-4D13-AFA7-805B8AE498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70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1959-5B2B-40DD-9B7B-49D2E4726D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73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5971A-72D9-476A-9CF7-1C8C19534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D4B72-9B35-408A-9890-EB598038F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7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E161B-820F-42B2-BB49-BD39D09126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0C9DB-E421-4990-8917-C40D3DB67E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D7264-651F-4D5A-81BB-0AE96ADBD24D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6EA28-9FF3-4590-9653-B415D6E99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17FF1-17AE-4AD9-ACC9-00E6A79347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1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56E6-579D-4404-879E-6DF059A53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253D2-9CDB-4D0E-980F-AACE6C0D2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C5E68-1CA2-4F51-B216-275A1559E0F4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A0D0-A085-4791-9A71-9E16B75EE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447C-850F-41C1-8913-6FFCA510D6CB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2891-58A1-45AB-B547-A129261D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D4CC-AA2B-4507-8D2C-AA823C73D6EE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5B9C1-8A09-45D0-BB8D-CDA7B0A592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41621-23C1-4095-9D30-10453966A3FD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83B67-ED47-46AF-8459-626A91C3F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C4E8E-44B6-46EC-BDED-79635318A4BD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C838C-65A8-48CF-A521-5F1B24D0D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5A49E-4B45-4544-8183-D3C1849FD3C4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9661-3DEE-4C7C-9F9F-943BA3B2F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C0D5-FF12-433F-B327-7889EC7B0EF9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5BDE1-A3A2-49A4-9602-18A57CCD5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87C083-4FF8-4260-9837-0A7B40B34078}" type="datetimeFigureOut">
              <a:rPr lang="en-US"/>
              <a:pPr>
                <a:defRPr/>
              </a:pPr>
              <a:t>12/7/22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525D16-FBB7-442B-9071-387195CA5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69633A8-2F4F-44E9-A908-21DB263E2C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0"/>
            <a:ext cx="8763000" cy="1143000"/>
          </a:xfrm>
        </p:spPr>
        <p:txBody>
          <a:bodyPr/>
          <a:lstStyle/>
          <a:p>
            <a:pPr eaLnBrk="1" hangingPunct="1"/>
            <a:r>
              <a:rPr lang="en-US" sz="3200">
                <a:solidFill>
                  <a:srgbClr val="0070C0"/>
                </a:solidFill>
                <a:latin typeface="Century Gothic" pitchFamily="34" charset="0"/>
              </a:rPr>
              <a:t>C++ Programming: From Problem Analysis to Program Design</a:t>
            </a:r>
            <a:r>
              <a:rPr lang="en-US" sz="4000">
                <a:solidFill>
                  <a:srgbClr val="0070C0"/>
                </a:solidFill>
                <a:latin typeface="Century Gothic" pitchFamily="34" charset="0"/>
              </a:rPr>
              <a:t>, </a:t>
            </a:r>
            <a:r>
              <a:rPr lang="en-US" sz="2800">
                <a:solidFill>
                  <a:srgbClr val="0070C0"/>
                </a:solidFill>
                <a:latin typeface="Century Gothic" pitchFamily="34" charset="0"/>
              </a:rPr>
              <a:t>Fifth Edition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Chapter 8: The class string &amp; </a:t>
            </a:r>
          </a:p>
          <a:p>
            <a:pPr eaLnBrk="1" hangingPunct="1"/>
            <a:r>
              <a:rPr lang="en-CA" dirty="0">
                <a:solidFill>
                  <a:srgbClr val="FF0000"/>
                </a:solidFill>
              </a:rPr>
              <a:t>File input output </a:t>
            </a:r>
            <a:r>
              <a:rPr lang="en-US" dirty="0">
                <a:solidFill>
                  <a:srgbClr val="FF0000"/>
                </a:solidFill>
              </a:rPr>
              <a:t>Handling </a:t>
            </a:r>
          </a:p>
          <a:p>
            <a:pPr eaLnBrk="1" hangingPunct="1"/>
            <a:endParaRPr lang="en-US" dirty="0">
              <a:solidFill>
                <a:srgbClr val="FF0000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2" name="Picture 5" descr="https://upload.wikimedia.org/wikipedia/commons/thumb/1/18/ISO_C%2B%2B_Logo.svg/1200px-ISO_C%2B%2B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54013"/>
            <a:ext cx="2057400" cy="231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Class member can be a variable or a function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variable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It is declared like any other variable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the definition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You cannot initialize a variable when you declare 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a member of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a function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prototype is listed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Function members can (directly) access any member of the </a:t>
            </a:r>
            <a:r>
              <a:rPr lang="en-US" dirty="0">
                <a:latin typeface="Courier New" pitchFamily="49" charset="0"/>
              </a:rPr>
              <a:t>class</a:t>
            </a:r>
            <a:endParaRPr lang="en-US" dirty="0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AED31-8629-45A4-9E2A-AD39BCF28166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Three categories of class members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private</a:t>
            </a:r>
            <a:r>
              <a:rPr lang="en-US"/>
              <a:t> (default)</a:t>
            </a:r>
            <a:endParaRPr lang="en-US">
              <a:latin typeface="Courier New" pitchFamily="49" charset="0"/>
            </a:endParaRPr>
          </a:p>
          <a:p>
            <a:pPr lvl="2" eaLnBrk="1" hangingPunct="1"/>
            <a:r>
              <a:rPr lang="en-US"/>
              <a:t>Member cannot be accessed outside the </a:t>
            </a:r>
            <a:r>
              <a:rPr lang="en-US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>
                <a:latin typeface="Courier New" pitchFamily="49" charset="0"/>
              </a:rPr>
              <a:t>public</a:t>
            </a:r>
          </a:p>
          <a:p>
            <a:pPr lvl="2" eaLnBrk="1" hangingPunct="1"/>
            <a:r>
              <a:rPr lang="en-US"/>
              <a:t>Member is accessible outside the class</a:t>
            </a:r>
            <a:endParaRPr lang="en-US">
              <a:latin typeface="Courier New" pitchFamily="49" charset="0"/>
            </a:endParaRPr>
          </a:p>
          <a:p>
            <a:pPr lvl="1" eaLnBrk="1" hangingPunct="1"/>
            <a:r>
              <a:rPr lang="en-US">
                <a:latin typeface="Courier New" pitchFamily="49" charset="0"/>
              </a:rPr>
              <a:t>protected</a:t>
            </a:r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69F54-95B4-4664-AF27-BFE54B636854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 (cont'd.)</a:t>
            </a: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C355A-28D4-47A1-B102-B99376F16C8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13" y="1524000"/>
            <a:ext cx="6681787" cy="457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(Object) Declaration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Once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is defined, you can declare variables of that type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myClock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clockType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yourClock</a:t>
            </a:r>
            <a:r>
              <a:rPr lang="en-US" sz="2000" dirty="0">
                <a:latin typeface="Courier New" pitchFamily="49" charset="0"/>
              </a:rPr>
              <a:t>;</a:t>
            </a:r>
            <a:endParaRPr lang="en-US" sz="2400" dirty="0"/>
          </a:p>
          <a:p>
            <a:pPr eaLnBrk="1" hangingPunct="1"/>
            <a:r>
              <a:rPr lang="en-US" dirty="0"/>
              <a:t>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variable is called a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object or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 instance</a:t>
            </a:r>
            <a:endParaRPr lang="en-US" u="sng" dirty="0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E43EF-D442-4D66-BDDB-537B73B9C8A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4495800"/>
            <a:ext cx="651033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Class Members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419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Once an object is declared,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members of the class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Syntax: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/>
              <a:t>		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The dot (</a:t>
            </a:r>
            <a:r>
              <a:rPr lang="en-US" dirty="0">
                <a:latin typeface="Courier New" pitchFamily="49" charset="0"/>
              </a:rPr>
              <a:t>.</a:t>
            </a:r>
            <a:r>
              <a:rPr lang="en-US" dirty="0"/>
              <a:t>) is the </a:t>
            </a:r>
            <a:r>
              <a:rPr lang="en-US" b="1" i="1" dirty="0">
                <a:solidFill>
                  <a:srgbClr val="0070C0"/>
                </a:solidFill>
              </a:rPr>
              <a:t>member access operator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object is declared in the definition of a member function of the </a:t>
            </a:r>
            <a:r>
              <a:rPr lang="en-US" dirty="0">
                <a:latin typeface="Courier New" pitchFamily="49" charset="0"/>
              </a:rPr>
              <a:t>class</a:t>
            </a:r>
            <a:r>
              <a:rPr lang="en-US" dirty="0"/>
              <a:t>, it can access the </a:t>
            </a:r>
            <a:r>
              <a:rPr lang="en-US" dirty="0">
                <a:latin typeface="Courier New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private</a:t>
            </a:r>
            <a:r>
              <a:rPr lang="en-US" dirty="0"/>
              <a:t> members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DE8CE-5012-432A-9BFD-22F09547D5B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36912"/>
            <a:ext cx="44243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2438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Back to the </a:t>
            </a:r>
            <a:r>
              <a:rPr lang="en-US" i="1" dirty="0">
                <a:solidFill>
                  <a:srgbClr val="3333FF"/>
                </a:solidFill>
              </a:rPr>
              <a:t>String Class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A pre-defined Class in C++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8-14</a:t>
            </a:r>
            <a:br>
              <a:rPr lang="en-US" sz="4200" dirty="0"/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clear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empty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 erase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length</a:t>
            </a:r>
            <a:r>
              <a:rPr lang="en-US" sz="32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>
                <a:solidFill>
                  <a:srgbClr val="0070C0"/>
                </a:solidFill>
              </a:rPr>
              <a:t>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size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  <a:endParaRPr lang="en-US" sz="4200" dirty="0">
              <a:solidFill>
                <a:srgbClr val="0070C0"/>
              </a:solidFill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D062F-6BE3-4979-96C8-B9A3E5BF828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41513"/>
            <a:ext cx="5791200" cy="438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20574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8-14</a:t>
            </a:r>
          </a:p>
          <a:p>
            <a:pPr algn="ctr"/>
            <a:r>
              <a:rPr lang="en-US" sz="1600" b="1" dirty="0"/>
              <a:t>P463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8-15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find</a:t>
            </a:r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3366D-E36B-4A20-8948-D78AC6AB1D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3" y="1524000"/>
            <a:ext cx="671988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8-15</a:t>
            </a:r>
          </a:p>
          <a:p>
            <a:pPr algn="ctr"/>
            <a:r>
              <a:rPr lang="en-US" sz="1600" b="1" dirty="0"/>
              <a:t>P465</a:t>
            </a:r>
            <a:endParaRPr 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8-16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insert</a:t>
            </a:r>
            <a:r>
              <a:rPr lang="en-US" sz="4200" dirty="0"/>
              <a:t> &amp; </a:t>
            </a:r>
            <a: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  <a:t>replace</a:t>
            </a:r>
            <a:br>
              <a:rPr lang="en-US" sz="3200" i="1" dirty="0">
                <a:solidFill>
                  <a:srgbClr val="0070C0"/>
                </a:solidFill>
                <a:latin typeface="Courier New" pitchFamily="49" charset="0"/>
              </a:rPr>
            </a:b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C4FF6-2F0A-4940-8F37-F21F3AAAE4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73596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400800" y="15240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8-16</a:t>
            </a:r>
          </a:p>
          <a:p>
            <a:pPr algn="ctr"/>
            <a:r>
              <a:rPr lang="en-US" sz="1600" b="1" dirty="0"/>
              <a:t>P467</a:t>
            </a:r>
            <a:endParaRPr lang="en-US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Example 8-17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i="1" dirty="0" err="1">
                <a:solidFill>
                  <a:srgbClr val="0070C0"/>
                </a:solidFill>
                <a:latin typeface="Courier New" pitchFamily="49" charset="0"/>
              </a:rPr>
              <a:t>substr</a:t>
            </a:r>
            <a:r>
              <a:rPr lang="en-US" sz="42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C86B8-148A-4E2A-B5D1-ABE573B6BA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97038"/>
            <a:ext cx="4648200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0"/>
            <a:ext cx="79771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6781800" y="1752600"/>
            <a:ext cx="1676400" cy="8382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Example 8-17</a:t>
            </a:r>
          </a:p>
          <a:p>
            <a:pPr algn="ctr"/>
            <a:r>
              <a:rPr lang="en-US" sz="1600" b="1" dirty="0"/>
              <a:t>P468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3B09E4-BC09-489E-A815-63470821D1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076" name="Picture 2" descr="http://shmector.com/_ph/6/432545951.png"/>
          <p:cNvSpPr>
            <a:spLocks noChangeAspect="1" noChangeArrowheads="1"/>
          </p:cNvSpPr>
          <p:nvPr/>
        </p:nvSpPr>
        <p:spPr bwMode="auto">
          <a:xfrm>
            <a:off x="1676400" y="609600"/>
            <a:ext cx="5638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2286000" y="2209800"/>
            <a:ext cx="42672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Download textbook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Read through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examples using Dev C++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Try End of chapter problems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CA" sz="22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Do that in groups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Challenge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FF0000"/>
                </a:solidFill>
              </a:rPr>
              <a:t>Write a program that read your full name (first and last) in one string using </a:t>
            </a:r>
            <a:r>
              <a:rPr lang="en-US" i="1" dirty="0" err="1">
                <a:solidFill>
                  <a:srgbClr val="FF0000"/>
                </a:solidFill>
              </a:rPr>
              <a:t>getline</a:t>
            </a:r>
            <a:r>
              <a:rPr lang="en-US" i="1" dirty="0">
                <a:solidFill>
                  <a:srgbClr val="FF0000"/>
                </a:solidFill>
              </a:rPr>
              <a:t>() </a:t>
            </a:r>
            <a:r>
              <a:rPr lang="en-US" dirty="0">
                <a:solidFill>
                  <a:srgbClr val="FF0000"/>
                </a:solidFill>
              </a:rPr>
              <a:t>function, and then prints back your last name.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6400800" cy="4525963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#include&lt;string&gt;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using namespace std;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{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Pos, 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name;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string </a:t>
            </a:r>
            <a:r>
              <a:rPr lang="en-US" sz="1800" dirty="0" err="1"/>
              <a:t>lname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&lt;&lt;"Enter you first name and last name: ";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getline</a:t>
            </a:r>
            <a:r>
              <a:rPr lang="en-US" sz="1800" dirty="0"/>
              <a:t>(</a:t>
            </a:r>
            <a:r>
              <a:rPr lang="en-US" sz="1800" dirty="0" err="1"/>
              <a:t>cin</a:t>
            </a:r>
            <a:r>
              <a:rPr lang="en-US" sz="1800" dirty="0"/>
              <a:t>, name);</a:t>
            </a:r>
            <a:endParaRPr lang="en-CA" sz="1800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6629400" cy="4525963"/>
          </a:xfrm>
        </p:spPr>
        <p:txBody>
          <a:bodyPr/>
          <a:lstStyle/>
          <a:p>
            <a:endParaRPr lang="en-CA" sz="1800" dirty="0"/>
          </a:p>
          <a:p>
            <a:pPr>
              <a:buNone/>
            </a:pPr>
            <a:r>
              <a:rPr lang="en-US" sz="1800" dirty="0"/>
              <a:t>Pos=</a:t>
            </a:r>
            <a:r>
              <a:rPr lang="en-US" sz="1800" dirty="0" err="1"/>
              <a:t>name.find</a:t>
            </a:r>
            <a:r>
              <a:rPr lang="en-US" sz="1800" dirty="0"/>
              <a:t>(' ');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lnamePos</a:t>
            </a:r>
            <a:r>
              <a:rPr lang="en-US" sz="1800" dirty="0"/>
              <a:t>= Pos+1;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lnameLength</a:t>
            </a:r>
            <a:r>
              <a:rPr lang="en-US" sz="1800" dirty="0"/>
              <a:t>=</a:t>
            </a:r>
            <a:r>
              <a:rPr lang="en-US" sz="1800" dirty="0" err="1"/>
              <a:t>name.length</a:t>
            </a:r>
            <a:r>
              <a:rPr lang="en-US" sz="1800" dirty="0"/>
              <a:t>()-</a:t>
            </a:r>
            <a:r>
              <a:rPr lang="en-US" sz="1800" dirty="0" err="1"/>
              <a:t>lnamePos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lname</a:t>
            </a:r>
            <a:r>
              <a:rPr lang="en-US" sz="1800" dirty="0"/>
              <a:t>=</a:t>
            </a:r>
            <a:r>
              <a:rPr lang="en-US" sz="1800" dirty="0" err="1"/>
              <a:t>name.substr</a:t>
            </a:r>
            <a:r>
              <a:rPr lang="en-US" sz="1800" dirty="0"/>
              <a:t>(</a:t>
            </a:r>
            <a:r>
              <a:rPr lang="en-US" sz="1800" dirty="0" err="1"/>
              <a:t>lnamePos</a:t>
            </a:r>
            <a:r>
              <a:rPr lang="en-US" sz="1800" dirty="0"/>
              <a:t>, </a:t>
            </a:r>
            <a:r>
              <a:rPr lang="en-US" sz="1800" dirty="0" err="1"/>
              <a:t>lnameLength</a:t>
            </a:r>
            <a:r>
              <a:rPr lang="en-US" sz="1800" dirty="0"/>
              <a:t>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&lt;&lt;"\n Your last name is: "&lt;&lt;</a:t>
            </a:r>
            <a:r>
              <a:rPr lang="en-US" sz="1800" dirty="0" err="1"/>
              <a:t>lname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system("PAUSE");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 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return 0;</a:t>
            </a:r>
            <a:endParaRPr lang="en-CA" sz="1800" dirty="0"/>
          </a:p>
          <a:p>
            <a:pPr>
              <a:buNone/>
            </a:pPr>
            <a:r>
              <a:rPr lang="en-US" sz="1800" dirty="0"/>
              <a:t>}</a:t>
            </a:r>
            <a:endParaRPr lang="en-CA" sz="1800" dirty="0"/>
          </a:p>
          <a:p>
            <a:pPr>
              <a:buNone/>
            </a:pPr>
            <a:r>
              <a:rPr lang="en-US" dirty="0"/>
              <a:t> </a:t>
            </a:r>
            <a:endParaRPr lang="en-CA" dirty="0"/>
          </a:p>
          <a:p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output handling</a:t>
            </a:r>
            <a:br>
              <a:rPr lang="en-US" dirty="0"/>
            </a:br>
            <a:r>
              <a:rPr lang="en-US" sz="3200" dirty="0"/>
              <a:t>A quick Overview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area in secondary storage to hold info</a:t>
            </a: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 I/O is a five-step process 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fstream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header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 file stream variables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Associate the file stream variables with the input/output sources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file stream variables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&gt;&gt;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&lt;&lt;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or other input/output functions</a:t>
            </a:r>
          </a:p>
          <a:p>
            <a:pPr marL="858838" marR="0" lvl="1" indent="-4016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the files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</a:t>
            </a:r>
            <a:br>
              <a:rPr lang="en-US" dirty="0"/>
            </a:br>
            <a:r>
              <a:rPr lang="en-US" sz="2800" dirty="0">
                <a:solidFill>
                  <a:srgbClr val="00B0F0"/>
                </a:solidFill>
              </a:rPr>
              <a:t>P163 – in Text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Write a program that reads a student name followed by five test scores from a file. The program should output the student name, the five test scores, and the average test score to a file. Output the average test score with two decimal places. The data to be read is stored in a file called </a:t>
            </a:r>
            <a:r>
              <a:rPr lang="en-CA" i="1" dirty="0">
                <a:solidFill>
                  <a:srgbClr val="FF0000"/>
                </a:solidFill>
              </a:rPr>
              <a:t>test.txt</a:t>
            </a:r>
            <a:r>
              <a:rPr lang="en-CA" dirty="0">
                <a:solidFill>
                  <a:srgbClr val="FF0000"/>
                </a:solidFill>
              </a:rPr>
              <a:t>. </a:t>
            </a:r>
            <a:r>
              <a:rPr lang="en-CA" b="1" dirty="0">
                <a:solidFill>
                  <a:srgbClr val="FF0000"/>
                </a:solidFill>
              </a:rPr>
              <a:t>The output should be stored in a file called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i="1" dirty="0" err="1">
                <a:solidFill>
                  <a:srgbClr val="FF0000"/>
                </a:solidFill>
              </a:rPr>
              <a:t>testavg.out</a:t>
            </a:r>
            <a:r>
              <a:rPr lang="en-CA" dirty="0">
                <a:solidFill>
                  <a:srgbClr val="FF0000"/>
                </a:solidFill>
              </a:rPr>
              <a:t>.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Input </a:t>
            </a:r>
            <a:r>
              <a:rPr lang="en-CA" b="1" dirty="0"/>
              <a:t>a file,</a:t>
            </a:r>
            <a:r>
              <a:rPr lang="en-CA" i="1" dirty="0">
                <a:solidFill>
                  <a:srgbClr val="FF0000"/>
                </a:solidFill>
              </a:rPr>
              <a:t> test.txt</a:t>
            </a:r>
            <a:r>
              <a:rPr lang="en-CA" b="1" dirty="0"/>
              <a:t>, containing the student name and the five test scores. A sample input is:</a:t>
            </a:r>
          </a:p>
          <a:p>
            <a:r>
              <a:rPr lang="en-CA" dirty="0"/>
              <a:t>            Andrew Miller 87.50 89 65.75 37 98.50</a:t>
            </a:r>
          </a:p>
          <a:p>
            <a:r>
              <a:rPr lang="en-CA" dirty="0"/>
              <a:t> </a:t>
            </a:r>
          </a:p>
          <a:p>
            <a:pPr lvl="0"/>
            <a:r>
              <a:rPr lang="en-CA" b="1" dirty="0">
                <a:solidFill>
                  <a:srgbClr val="3333FF"/>
                </a:solidFill>
              </a:rPr>
              <a:t>Output </a:t>
            </a:r>
            <a:r>
              <a:rPr lang="en-CA" b="1" dirty="0"/>
              <a:t>The student name, the five test scores, and the average of the five test scores, saved to a file, </a:t>
            </a:r>
            <a:r>
              <a:rPr lang="en-CA" i="1" dirty="0">
                <a:solidFill>
                  <a:srgbClr val="FF0000"/>
                </a:solidFill>
              </a:rPr>
              <a:t>testavg.txt</a:t>
            </a:r>
            <a:r>
              <a:rPr lang="en-CA" b="1"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6472237" cy="567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71513"/>
            <a:ext cx="822960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685800"/>
            <a:ext cx="33813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urved Down Arrow 7"/>
          <p:cNvSpPr/>
          <p:nvPr/>
        </p:nvSpPr>
        <p:spPr>
          <a:xfrm rot="19387641">
            <a:off x="3246131" y="769617"/>
            <a:ext cx="998199" cy="662968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eaLnBrk="1" hangingPunct="1"/>
            <a:r>
              <a:rPr lang="en-US" sz="2800" dirty="0"/>
              <a:t>To use the data type </a:t>
            </a:r>
            <a:r>
              <a:rPr lang="en-US" sz="2800" dirty="0">
                <a:latin typeface="Courier New" pitchFamily="49" charset="0"/>
              </a:rPr>
              <a:t>string</a:t>
            </a:r>
            <a:r>
              <a:rPr lang="en-US" sz="2800" dirty="0"/>
              <a:t>, the program must include the header file </a:t>
            </a:r>
            <a:r>
              <a:rPr lang="en-US" sz="2800" dirty="0">
                <a:latin typeface="Courier New" pitchFamily="49" charset="0"/>
              </a:rPr>
              <a:t>string</a:t>
            </a:r>
          </a:p>
          <a:p>
            <a:pPr eaLnBrk="1" hangingPunct="1"/>
            <a:r>
              <a:rPr lang="en-US" sz="2800" dirty="0"/>
              <a:t>The statement: 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urier New" pitchFamily="49" charset="0"/>
              </a:rPr>
              <a:t>string name = "William Jacob";</a:t>
            </a:r>
          </a:p>
          <a:p>
            <a:pPr eaLnBrk="1" hangingPunct="1">
              <a:buFontTx/>
              <a:buNone/>
            </a:pPr>
            <a:r>
              <a:rPr lang="en-US" sz="2800" dirty="0"/>
              <a:t>	declares name to be a string variable and also initializes name to </a:t>
            </a:r>
            <a:r>
              <a:rPr lang="en-US" sz="2000" dirty="0">
                <a:latin typeface="Courier New" pitchFamily="49" charset="0"/>
              </a:rPr>
              <a:t>"William Jacob"</a:t>
            </a:r>
            <a:endParaRPr lang="en-US" sz="2800" dirty="0"/>
          </a:p>
          <a:p>
            <a:pPr lvl="1" eaLnBrk="1" hangingPunct="1"/>
            <a:r>
              <a:rPr lang="en-US" sz="2400" dirty="0"/>
              <a:t>The first character, </a:t>
            </a:r>
            <a:r>
              <a:rPr lang="en-US" sz="2400" dirty="0">
                <a:latin typeface="Courier New" pitchFamily="49" charset="0"/>
              </a:rPr>
              <a:t>'W'</a:t>
            </a:r>
            <a:r>
              <a:rPr lang="en-US" sz="2400" dirty="0"/>
              <a:t>, is in position 0</a:t>
            </a:r>
          </a:p>
          <a:p>
            <a:pPr lvl="1" eaLnBrk="1" hangingPunct="1"/>
            <a:r>
              <a:rPr lang="en-US" sz="2400" dirty="0"/>
              <a:t>The second character,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/>
              <a:t>, is in position 1 </a:t>
            </a:r>
          </a:p>
          <a:p>
            <a:pPr lvl="1" eaLnBrk="1" hangingPunct="1"/>
            <a:r>
              <a:rPr lang="en-US" sz="2400" dirty="0">
                <a:latin typeface="Courier New" pitchFamily="49" charset="0"/>
              </a:rPr>
              <a:t>name</a:t>
            </a:r>
            <a:r>
              <a:rPr lang="en-US" sz="2400" dirty="0"/>
              <a:t> is capable of storing any size string</a:t>
            </a: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A81C1-B7BA-42FD-B40B-22E4C369B68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Type (cont'd.)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Binary operator </a:t>
            </a:r>
            <a:r>
              <a:rPr lang="en-US" sz="2800">
                <a:latin typeface="Courier New" pitchFamily="49" charset="0"/>
              </a:rPr>
              <a:t>+</a:t>
            </a:r>
            <a:r>
              <a:rPr lang="en-US" sz="2800"/>
              <a:t> and the array subscript operator </a:t>
            </a:r>
            <a:r>
              <a:rPr lang="en-US" sz="2800">
                <a:latin typeface="Courier New" pitchFamily="49" charset="0"/>
              </a:rPr>
              <a:t>[]</a:t>
            </a:r>
            <a:r>
              <a:rPr lang="en-US" sz="2800"/>
              <a:t>, have been defined for the data type </a:t>
            </a:r>
            <a:r>
              <a:rPr lang="en-US" sz="2800">
                <a:latin typeface="Courier New" pitchFamily="49" charset="0"/>
              </a:rPr>
              <a:t>string</a:t>
            </a:r>
          </a:p>
          <a:p>
            <a:pPr lvl="1" eaLnBrk="1" hangingPunct="1"/>
            <a:r>
              <a:rPr lang="en-US" sz="2400">
                <a:latin typeface="Courier New" pitchFamily="49" charset="0"/>
              </a:rPr>
              <a:t>+</a:t>
            </a:r>
            <a:r>
              <a:rPr lang="en-US" sz="2400"/>
              <a:t> performs the string concatenation operation</a:t>
            </a:r>
            <a:endParaRPr lang="en-US" sz="2400">
              <a:latin typeface="Courier New" pitchFamily="49" charset="0"/>
            </a:endParaRPr>
          </a:p>
          <a:p>
            <a:pPr eaLnBrk="1" hangingPunct="1"/>
            <a:r>
              <a:rPr lang="en-US" sz="2800"/>
              <a:t>Example: </a:t>
            </a:r>
          </a:p>
          <a:p>
            <a:pPr eaLnBrk="1" hangingPunct="1">
              <a:buFontTx/>
              <a:buNone/>
            </a:pPr>
            <a:r>
              <a:rPr lang="en-US" sz="2800"/>
              <a:t>	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str1 = "Sunny</a:t>
            </a:r>
            <a:r>
              <a:rPr lang="en-US" sz="2000">
                <a:latin typeface="Courier New" pitchFamily="49" charset="0"/>
              </a:rPr>
              <a:t>";</a:t>
            </a: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800"/>
              <a:t>		  </a:t>
            </a:r>
            <a:r>
              <a:rPr lang="en-US" sz="2000">
                <a:latin typeface="Courier New" pitchFamily="49" charset="0"/>
              </a:rPr>
              <a:t>str2 =  str1 + " Day";</a:t>
            </a:r>
          </a:p>
          <a:p>
            <a:pPr eaLnBrk="1" hangingPunct="1">
              <a:buFontTx/>
              <a:buNone/>
            </a:pPr>
            <a:r>
              <a:rPr lang="en-US" sz="2800"/>
              <a:t>	stores </a:t>
            </a:r>
            <a:r>
              <a:rPr lang="en-US" sz="2800">
                <a:latin typeface="Courier New" pitchFamily="49" charset="0"/>
              </a:rPr>
              <a:t>"Sunny Day"</a:t>
            </a:r>
            <a:r>
              <a:rPr lang="en-US" sz="2800"/>
              <a:t> into </a:t>
            </a:r>
            <a:r>
              <a:rPr lang="en-US" sz="2800">
                <a:latin typeface="Courier New" pitchFamily="49" charset="0"/>
              </a:rPr>
              <a:t>str2</a:t>
            </a: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B2722-DC64-4AEA-BDE0-92419689A8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28725"/>
            <a:ext cx="5638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788" y="1871663"/>
            <a:ext cx="56864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Additional </a:t>
            </a:r>
            <a:r>
              <a:rPr lang="en-US">
                <a:latin typeface="Courier New" pitchFamily="49" charset="0"/>
              </a:rPr>
              <a:t>string</a:t>
            </a:r>
            <a:r>
              <a:rPr lang="en-US"/>
              <a:t> Operations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D4207-A4C0-4197-90B2-4ED3DD2FE8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286000"/>
            <a:ext cx="75819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Glimpse at Classes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000" i="1" dirty="0">
                <a:solidFill>
                  <a:srgbClr val="0070C0"/>
                </a:solidFill>
              </a:rPr>
              <a:t>Strings</a:t>
            </a:r>
            <a:r>
              <a:rPr lang="en-US" sz="4000" dirty="0">
                <a:solidFill>
                  <a:srgbClr val="0070C0"/>
                </a:solidFill>
              </a:rPr>
              <a:t> as a pre-defined C++ Class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u="sng"/>
              <a:t>Class</a:t>
            </a:r>
            <a:r>
              <a:rPr lang="en-US"/>
              <a:t>: collection of a fixed number of components (members)</a:t>
            </a:r>
          </a:p>
          <a:p>
            <a:pPr eaLnBrk="1" hangingPunct="1"/>
            <a:r>
              <a:rPr lang="en-US"/>
              <a:t>Definition syntax: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Defines a data type, no memory is allocated</a:t>
            </a:r>
          </a:p>
          <a:p>
            <a:pPr lvl="1" eaLnBrk="1" hangingPunct="1"/>
            <a:r>
              <a:rPr lang="en-US"/>
              <a:t>Don’t forget the semicolon after closing brace</a:t>
            </a:r>
            <a:endParaRPr lang="en-US" sz="220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6BF5B6-76C2-4E47-BA8F-A13E20465DB4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3188" y="3328988"/>
            <a:ext cx="36560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1016</Words>
  <Application>Microsoft Macintosh PowerPoint</Application>
  <PresentationFormat>On-screen Show (4:3)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Gothic</vt:lpstr>
      <vt:lpstr>Courier New</vt:lpstr>
      <vt:lpstr>Times New Roman</vt:lpstr>
      <vt:lpstr>Wingdings</vt:lpstr>
      <vt:lpstr>Custom Design</vt:lpstr>
      <vt:lpstr>Office Theme</vt:lpstr>
      <vt:lpstr>C++ Programming: From Problem Analysis to Program Design, Fifth Edition</vt:lpstr>
      <vt:lpstr>PowerPoint Presentation</vt:lpstr>
      <vt:lpstr>string Type</vt:lpstr>
      <vt:lpstr>string Type (cont'd.)</vt:lpstr>
      <vt:lpstr>PowerPoint Presentation</vt:lpstr>
      <vt:lpstr>PowerPoint Presentation</vt:lpstr>
      <vt:lpstr>Additional string Operations</vt:lpstr>
      <vt:lpstr>A Glimpse at Classes Strings as a pre-defined C++ Class</vt:lpstr>
      <vt:lpstr>Classes</vt:lpstr>
      <vt:lpstr>Classes (cont'd.)</vt:lpstr>
      <vt:lpstr>Classes (cont'd.)</vt:lpstr>
      <vt:lpstr>Classes (cont'd.)</vt:lpstr>
      <vt:lpstr>Variable (Object) Declaration</vt:lpstr>
      <vt:lpstr>Accessing Class Members</vt:lpstr>
      <vt:lpstr>Back to the String Class A pre-defined Class in C++ </vt:lpstr>
      <vt:lpstr>Example 8-14 clear, empty, erase, length, &amp; size FUNCTIONS</vt:lpstr>
      <vt:lpstr>Example 8-15 find FUNCTION</vt:lpstr>
      <vt:lpstr>Example 8-16 insert &amp; replace  FUNCTIONS</vt:lpstr>
      <vt:lpstr>Example 8-17 substr FUNCTION</vt:lpstr>
      <vt:lpstr>Programming Challenge</vt:lpstr>
      <vt:lpstr>PowerPoint Presentation</vt:lpstr>
      <vt:lpstr>PowerPoint Presentation</vt:lpstr>
      <vt:lpstr>File input output handling A quick Overview</vt:lpstr>
      <vt:lpstr>Programming Example P163 – in Text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ALSUWAT, EMAD</cp:lastModifiedBy>
  <cp:revision>259</cp:revision>
  <cp:lastPrinted>2009-04-22T19:24:48Z</cp:lastPrinted>
  <dcterms:created xsi:type="dcterms:W3CDTF">2002-07-27T03:19:07Z</dcterms:created>
  <dcterms:modified xsi:type="dcterms:W3CDTF">2022-12-07T20:52:56Z</dcterms:modified>
</cp:coreProperties>
</file>