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4156" r:id="rId2"/>
  </p:sldMasterIdLst>
  <p:notesMasterIdLst>
    <p:notesMasterId r:id="rId44"/>
  </p:notesMasterIdLst>
  <p:handoutMasterIdLst>
    <p:handoutMasterId r:id="rId45"/>
  </p:handoutMasterIdLst>
  <p:sldIdLst>
    <p:sldId id="258" r:id="rId3"/>
    <p:sldId id="364" r:id="rId4"/>
    <p:sldId id="260" r:id="rId5"/>
    <p:sldId id="262" r:id="rId6"/>
    <p:sldId id="263" r:id="rId7"/>
    <p:sldId id="264" r:id="rId8"/>
    <p:sldId id="265" r:id="rId9"/>
    <p:sldId id="291" r:id="rId10"/>
    <p:sldId id="267" r:id="rId11"/>
    <p:sldId id="294" r:id="rId12"/>
    <p:sldId id="312" r:id="rId13"/>
    <p:sldId id="296" r:id="rId14"/>
    <p:sldId id="326" r:id="rId15"/>
    <p:sldId id="315" r:id="rId16"/>
    <p:sldId id="268" r:id="rId17"/>
    <p:sldId id="302" r:id="rId18"/>
    <p:sldId id="269" r:id="rId19"/>
    <p:sldId id="297" r:id="rId20"/>
    <p:sldId id="289" r:id="rId21"/>
    <p:sldId id="271" r:id="rId22"/>
    <p:sldId id="272" r:id="rId23"/>
    <p:sldId id="303" r:id="rId24"/>
    <p:sldId id="304" r:id="rId25"/>
    <p:sldId id="305" r:id="rId26"/>
    <p:sldId id="306" r:id="rId27"/>
    <p:sldId id="313" r:id="rId28"/>
    <p:sldId id="276" r:id="rId29"/>
    <p:sldId id="317" r:id="rId30"/>
    <p:sldId id="314" r:id="rId31"/>
    <p:sldId id="301" r:id="rId32"/>
    <p:sldId id="309" r:id="rId33"/>
    <p:sldId id="310" r:id="rId34"/>
    <p:sldId id="318" r:id="rId35"/>
    <p:sldId id="319" r:id="rId36"/>
    <p:sldId id="320" r:id="rId37"/>
    <p:sldId id="321" r:id="rId38"/>
    <p:sldId id="311" r:id="rId39"/>
    <p:sldId id="277" r:id="rId40"/>
    <p:sldId id="278" r:id="rId41"/>
    <p:sldId id="322" r:id="rId42"/>
    <p:sldId id="32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 autoAdjust="0"/>
    <p:restoredTop sz="94737" autoAdjust="0"/>
  </p:normalViewPr>
  <p:slideViewPr>
    <p:cSldViewPr>
      <p:cViewPr varScale="1">
        <p:scale>
          <a:sx n="128" d="100"/>
          <a:sy n="128" d="100"/>
        </p:scale>
        <p:origin x="1736" y="176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E729A3-207E-DBCE-3B24-03AEACC7A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9D7A6-E2E1-E6E4-C6DA-2DE17DC420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83821EA-2374-0143-8145-33F0E7E7328F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4CAA2-5BB9-B210-2EC7-FDB5AF0CE0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1BCB4-6D5B-E42E-A6B4-444347765E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A198AB5-7A2B-8E4E-820B-8F3DCA3FC0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F418AE6B-3CBA-C845-A540-22AD108795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C7D82F90-B85F-976D-A644-12B1C24DC5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275667B-709A-57B5-3D5F-431EDEDC33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40A83E27-DB09-A34E-2F05-C124D03BBB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58A2BA65-9008-2AB6-B50A-6E4AE5F12B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BCCB2CBA-0144-341A-41DD-A557EDAC4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CF4D941-C218-044B-A806-00B2287A3E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957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630A-E676-ECDA-1D56-FB6CF4E3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6D50A-6977-CAD6-5E10-F853B5C8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FB2A-02C8-DDBC-6013-8C3D9D6C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B5EA58FD-6C66-994B-A1EF-662289094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97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659B-05B4-DAD4-0603-51F654B0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E4F64-EEF1-319D-6BF7-3FCC11D1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A976-134A-1953-B92A-527B6D5F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CC62AE11-2930-1E47-A3B5-002CF2CCEF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04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6E3AB-F5F4-48C2-8FED-051FD58191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906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9782-E993-4678-AD50-464F77BA5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1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238CF-14B8-4D13-AFA7-805B8AE49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6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1959-5B2B-40DD-9B7B-49D2E4726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7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971A-72D9-476A-9CF7-1C8C19534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36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4B72-9B35-408A-9890-EB598038F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70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161B-820F-42B2-BB49-BD39D09126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20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C9DB-E421-4990-8917-C40D3DB67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6312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7FF1-17AE-4AD9-ACC9-00E6A7934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100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56E6-579D-4404-879E-6DF059A53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51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253D2-9CDB-4D0E-980F-AACE6C0D2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48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632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470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42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57F188E-2D2C-5B2C-194F-63466B67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18E24C-3143-5F68-92B6-6D2C735E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C75101F-C249-EDBA-CC1C-10C75F8A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A8A2E73-9D50-F045-9113-1F751B2DB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AC57B5-834A-833E-9472-104462D0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03A6CA-C8AA-55F1-E70C-A919C888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E4ADA4-8B60-8CC8-746E-93BF875B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0DC92CD-5A66-CB43-A45D-95E0508ED2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70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630555-1884-ABB5-380E-28687EA3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9B6351-1636-DB76-C66C-78346928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C1218E-0893-C18C-A533-52CBAA3F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872294A-B822-9B4C-8D05-39672127A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7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F354709-8883-D30C-B8A5-91DAD21930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887F87A-2C68-58F2-2601-88381D37E0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51FE5DE4-4F98-3ED1-0FF5-86C50343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77000"/>
            <a:ext cx="5410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C++ Programming: From Problem Analysis to Program Design, Fifth Edition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95899CE-1F48-7D3C-9740-B1EDD008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266335B8-D17B-9243-8889-0531D0433A18}" type="slidenum">
              <a:rPr lang="en-US" altLang="en-US" sz="1000" smtClean="0"/>
              <a:pPr algn="r" eaLnBrk="1" hangingPunct="1">
                <a:defRPr/>
              </a:pPr>
              <a:t>‹#›</a:t>
            </a:fld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69633A8-2F4F-44E9-A908-21DB263E2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8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85F818F-1BAD-15A0-2A83-8C22A2672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3528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accent1"/>
                </a:solidFill>
              </a:rPr>
              <a:t>C++ Programming: From Problem Analysis to Program Design</a:t>
            </a:r>
            <a:r>
              <a:rPr lang="en-US" altLang="en-US" dirty="0">
                <a:solidFill>
                  <a:schemeClr val="accent1"/>
                </a:solidFill>
              </a:rPr>
              <a:t>, </a:t>
            </a:r>
            <a:r>
              <a:rPr lang="en-US" altLang="en-US" sz="3000" dirty="0">
                <a:solidFill>
                  <a:schemeClr val="accent1"/>
                </a:solidFill>
              </a:rPr>
              <a:t>Fifth Edition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E7F4424-C711-93D4-77D3-7FDA5E8F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2954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Chapter 6: User-Defined Functions I</a:t>
            </a:r>
            <a:endParaRPr lang="en-US" altLang="en-US" i="1" dirty="0">
              <a:solidFill>
                <a:srgbClr val="FF0000"/>
              </a:solidFill>
            </a:endParaRPr>
          </a:p>
        </p:txBody>
      </p:sp>
      <p:pic>
        <p:nvPicPr>
          <p:cNvPr id="9220" name="Picture 5" descr="https://upload.wikimedia.org/wikipedia/commons/thumb/1/18/ISO_C%2B%2B_Logo.svg/1200px-ISO_C%2B%2B_Logo.svg.png">
            <a:extLst>
              <a:ext uri="{FF2B5EF4-FFF2-40B4-BE49-F238E27FC236}">
                <a16:creationId xmlns:a16="http://schemas.microsoft.com/office/drawing/2014/main" id="{F15A15E5-E831-5423-2CC0-374F7D8C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3400"/>
            <a:ext cx="20574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>
            <a:extLst>
              <a:ext uri="{FF2B5EF4-FFF2-40B4-BE49-F238E27FC236}">
                <a16:creationId xmlns:a16="http://schemas.microsoft.com/office/drawing/2014/main" id="{A9A638D9-12BE-C64A-FD44-0A4FCAF1E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63600"/>
            <a:ext cx="51054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991129E1-4BA2-431C-7542-8EE11416D4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Predefined Functions (cont'd.)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F2B762E-E000-1A0D-89E0-82C890ACA8C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4400" dirty="0">
                <a:latin typeface="Arial" charset="0"/>
                <a:cs typeface="Arial" charset="0"/>
              </a:rPr>
              <a:t>Example 6-1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8435" name="Group 8">
            <a:extLst>
              <a:ext uri="{FF2B5EF4-FFF2-40B4-BE49-F238E27FC236}">
                <a16:creationId xmlns:a16="http://schemas.microsoft.com/office/drawing/2014/main" id="{DAEA4283-7997-0DF4-2834-83F43E66B26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801688"/>
            <a:ext cx="5646738" cy="5446712"/>
            <a:chOff x="656" y="0"/>
            <a:chExt cx="4421" cy="4264"/>
          </a:xfrm>
        </p:grpSpPr>
        <p:pic>
          <p:nvPicPr>
            <p:cNvPr id="18436" name="Picture 6">
              <a:extLst>
                <a:ext uri="{FF2B5EF4-FFF2-40B4-BE49-F238E27FC236}">
                  <a16:creationId xmlns:a16="http://schemas.microsoft.com/office/drawing/2014/main" id="{E0E5F3BB-27A8-8A31-6604-4888FA972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" y="0"/>
              <a:ext cx="4394" cy="1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7" name="Picture 7">
              <a:extLst>
                <a:ext uri="{FF2B5EF4-FFF2-40B4-BE49-F238E27FC236}">
                  <a16:creationId xmlns:a16="http://schemas.microsoft.com/office/drawing/2014/main" id="{7E8C4E3B-A16C-A605-814C-CA78AFCCB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897"/>
            <a:stretch>
              <a:fillRect/>
            </a:stretch>
          </p:blipFill>
          <p:spPr bwMode="auto">
            <a:xfrm>
              <a:off x="656" y="1864"/>
              <a:ext cx="3849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9B76EE29-46D7-BC48-961B-E251AA8D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6-1 sample run: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D9E58BFA-B87C-0135-7208-085C8457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9460" name="Picture 5">
            <a:extLst>
              <a:ext uri="{FF2B5EF4-FFF2-40B4-BE49-F238E27FC236}">
                <a16:creationId xmlns:a16="http://schemas.microsoft.com/office/drawing/2014/main" id="{53351A5A-82F7-6056-1283-DCEF94006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5"/>
          <a:stretch>
            <a:fillRect/>
          </a:stretch>
        </p:blipFill>
        <p:spPr bwMode="auto">
          <a:xfrm>
            <a:off x="2646363" y="2895600"/>
            <a:ext cx="4059237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CAF08CFA-B2DD-C825-01FD-E869CAB1BF35}"/>
              </a:ext>
            </a:extLst>
          </p:cNvPr>
          <p:cNvSpPr/>
          <p:nvPr/>
        </p:nvSpPr>
        <p:spPr>
          <a:xfrm>
            <a:off x="6781800" y="3962400"/>
            <a:ext cx="12192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b="1" dirty="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>
            <a:extLst>
              <a:ext uri="{FF2B5EF4-FFF2-40B4-BE49-F238E27FC236}">
                <a16:creationId xmlns:a16="http://schemas.microsoft.com/office/drawing/2014/main" id="{47B3D019-C7A3-8EC6-9592-6AAABF81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Examples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A315DCA9-EB52-B3C4-2BD6-14C5955D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705600" cy="472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752C8C-A17E-75A4-7781-F440642A742A}"/>
              </a:ext>
            </a:extLst>
          </p:cNvPr>
          <p:cNvSpPr txBox="1"/>
          <p:nvPr/>
        </p:nvSpPr>
        <p:spPr>
          <a:xfrm>
            <a:off x="1219200" y="1600200"/>
            <a:ext cx="6629400" cy="9239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CA" dirty="0"/>
              <a:t>Using the predefined functions in Table 6-1, write the following as C++ expressions:</a:t>
            </a:r>
          </a:p>
          <a:p>
            <a:pPr eaLnBrk="1" hangingPunct="1">
              <a:defRPr/>
            </a:pPr>
            <a:endParaRPr lang="en-CA" dirty="0"/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8A80AA5-68AD-9CC9-CC96-7087CBA0CFC5}"/>
              </a:ext>
            </a:extLst>
          </p:cNvPr>
          <p:cNvSpPr/>
          <p:nvPr/>
        </p:nvSpPr>
        <p:spPr>
          <a:xfrm>
            <a:off x="684213" y="333375"/>
            <a:ext cx="12192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CA" b="1" dirty="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A92B08C-FF1D-4E0D-58E4-BD827D56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User-Defined Functions</a:t>
            </a:r>
            <a:br>
              <a:rPr lang="en-US" altLang="en-US"/>
            </a:br>
            <a:r>
              <a:rPr lang="en-US" altLang="en-US" sz="2400">
                <a:solidFill>
                  <a:srgbClr val="FF0000"/>
                </a:solidFill>
              </a:rPr>
              <a:t>Various Parts of a Function</a:t>
            </a:r>
            <a:endParaRPr lang="en-CA" altLang="en-US">
              <a:solidFill>
                <a:srgbClr val="FF0000"/>
              </a:solidFill>
            </a:endParaRP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F5255E08-0EBC-0F13-000F-B383A589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6485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1F4EBB4-AB0A-6EBB-2AB8-426FC0A6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User-Defined Functions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1AF8B03-FD18-DA85-C646-476D58E9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54525"/>
          </a:xfrm>
        </p:spPr>
        <p:txBody>
          <a:bodyPr/>
          <a:lstStyle/>
          <a:p>
            <a:pPr eaLnBrk="1" hangingPunct="1"/>
            <a:r>
              <a:rPr lang="en-US" altLang="en-US" u="sng"/>
              <a:t>Value-returning functions</a:t>
            </a:r>
            <a:r>
              <a:rPr lang="en-US" altLang="en-US"/>
              <a:t>: have a return type</a:t>
            </a:r>
          </a:p>
          <a:p>
            <a:pPr lvl="1" eaLnBrk="1" hangingPunct="1"/>
            <a:r>
              <a:rPr lang="en-US" altLang="en-US"/>
              <a:t>Return a value of a specific data type using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 u="sng"/>
              <a:t>Void functions</a:t>
            </a:r>
            <a:r>
              <a:rPr lang="en-US" altLang="en-US"/>
              <a:t>: do not have a return type</a:t>
            </a:r>
          </a:p>
          <a:p>
            <a:pPr lvl="1" eaLnBrk="1" hangingPunct="1"/>
            <a:r>
              <a:rPr lang="en-US" altLang="en-US" i="1"/>
              <a:t>Do not </a:t>
            </a:r>
            <a:r>
              <a:rPr lang="en-US" altLang="en-US"/>
              <a:t>use a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to return a value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B53FBDC-1469-2920-7876-0591A8E4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Value-Returning Functions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D191E9-5E22-6552-65E1-FEB4CA95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use these functions you must:</a:t>
            </a:r>
          </a:p>
          <a:p>
            <a:pPr lvl="1" eaLnBrk="1" hangingPunct="1"/>
            <a:r>
              <a:rPr lang="en-US" altLang="en-US"/>
              <a:t>Include the appropriate header file in your program using the include statement</a:t>
            </a:r>
          </a:p>
          <a:p>
            <a:pPr lvl="1" eaLnBrk="1" hangingPunct="1"/>
            <a:r>
              <a:rPr lang="en-US" altLang="en-US"/>
              <a:t>Know the following items:</a:t>
            </a:r>
          </a:p>
          <a:p>
            <a:pPr lvl="2" eaLnBrk="1" hangingPunct="1"/>
            <a:r>
              <a:rPr lang="en-US" altLang="en-US" sz="2500"/>
              <a:t>Name of the function</a:t>
            </a:r>
          </a:p>
          <a:p>
            <a:pPr lvl="2" eaLnBrk="1" hangingPunct="1"/>
            <a:r>
              <a:rPr lang="en-US" altLang="en-US" sz="2500"/>
              <a:t>Number of parameters, if any</a:t>
            </a:r>
          </a:p>
          <a:p>
            <a:pPr lvl="2" eaLnBrk="1" hangingPunct="1"/>
            <a:r>
              <a:rPr lang="en-US" altLang="en-US" sz="2500"/>
              <a:t>Data type of each parameter</a:t>
            </a:r>
          </a:p>
          <a:p>
            <a:pPr lvl="2" eaLnBrk="1" hangingPunct="1"/>
            <a:r>
              <a:rPr lang="en-US" altLang="en-US" sz="2500"/>
              <a:t>Data type of the value returned: c</a:t>
            </a:r>
            <a:r>
              <a:rPr lang="en-US" altLang="en-US"/>
              <a:t>alled the type of the function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016E7F98-56EB-6BB2-A13B-AF6954E3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Value-Returning Functions (cont'd.)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CF2C8D8C-B28B-7258-3A96-7D8AF246D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Because the value returned by a value-returning function is unique, must: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Save the value for further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 the value in some calculation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Print the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value-returning function is used in an assignment or in an output statement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4">
            <a:extLst>
              <a:ext uri="{FF2B5EF4-FFF2-40B4-BE49-F238E27FC236}">
                <a16:creationId xmlns:a16="http://schemas.microsoft.com/office/drawing/2014/main" id="{31354B99-86E8-9279-8BD1-4C588DB2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Value-Returning Functions (cont'd.)</a:t>
            </a: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AF004B40-0F25-C502-D9CF-1FDFAAE7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348163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4F0EB8-7998-FF83-0D32-1780C510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Value-Returning Functions (cont'd.)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1883DB2-079B-FD3E-C75D-F21F667B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Heading</a:t>
            </a:r>
            <a:r>
              <a:rPr lang="en-US" altLang="en-US"/>
              <a:t>: first four properties above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int abs(int number)</a:t>
            </a:r>
          </a:p>
          <a:p>
            <a:pPr eaLnBrk="1" hangingPunct="1"/>
            <a:r>
              <a:rPr lang="en-US" altLang="en-US" u="sng"/>
              <a:t>Formal Parameter</a:t>
            </a:r>
            <a:r>
              <a:rPr lang="en-US" altLang="en-US"/>
              <a:t>: variable declared in the heading 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number</a:t>
            </a:r>
          </a:p>
          <a:p>
            <a:pPr eaLnBrk="1" hangingPunct="1"/>
            <a:r>
              <a:rPr lang="en-US" altLang="en-US" u="sng"/>
              <a:t>Actual Parameter</a:t>
            </a:r>
            <a:r>
              <a:rPr lang="en-US" altLang="en-US"/>
              <a:t>: variable or expression listed in a call to a function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x = pow(u, v)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C++ Programming: From Problem Analysis to Program Design, Fifth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3B09E4-BC09-489E-A815-63470821D1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6" name="Picture 2" descr="http://shmector.com/_ph/6/432545951.png"/>
          <p:cNvSpPr>
            <a:spLocks noChangeAspect="1" noChangeArrowheads="1"/>
          </p:cNvSpPr>
          <p:nvPr/>
        </p:nvSpPr>
        <p:spPr bwMode="auto">
          <a:xfrm>
            <a:off x="1676400" y="609600"/>
            <a:ext cx="5638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2286000" y="2209800"/>
            <a:ext cx="4267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Download textbook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Read through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examples using Dev C++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End of chapter problems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 that in groups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F6D94B3-ED2F-C8D6-06B1-5E925BE5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Value-Returning Function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F541826-C707-39B8-E33B-C37EB7A9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functionType</a:t>
            </a:r>
            <a:r>
              <a:rPr lang="en-US" altLang="en-US"/>
              <a:t> is also called the data type or return type</a:t>
            </a:r>
          </a:p>
        </p:txBody>
      </p:sp>
      <p:pic>
        <p:nvPicPr>
          <p:cNvPr id="27652" name="Picture 5">
            <a:extLst>
              <a:ext uri="{FF2B5EF4-FFF2-40B4-BE49-F238E27FC236}">
                <a16:creationId xmlns:a16="http://schemas.microsoft.com/office/drawing/2014/main" id="{19391F50-38C7-3D25-43D9-689A31AA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72580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006395E-2B8F-0D74-934A-4EAF390F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Formal Parameter List</a:t>
            </a:r>
          </a:p>
        </p:txBody>
      </p:sp>
      <p:pic>
        <p:nvPicPr>
          <p:cNvPr id="28675" name="Picture 8">
            <a:extLst>
              <a:ext uri="{FF2B5EF4-FFF2-40B4-BE49-F238E27FC236}">
                <a16:creationId xmlns:a16="http://schemas.microsoft.com/office/drawing/2014/main" id="{02694733-9130-18CA-F145-07E85D43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3048000"/>
            <a:ext cx="67278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324544A-FC2A-D128-33BA-94C5A9F9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Call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3CE93D37-0906-9F2A-3768-A3C6747B2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895600"/>
            <a:ext cx="54117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A0E468E-3A0D-4753-431A-0E6323DE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Actual Parameter List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8B044E6B-0748-4969-0CCC-12ABE486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The syntax of the actual parameter list is:</a:t>
            </a:r>
          </a:p>
          <a:p>
            <a:pPr eaLnBrk="1" hangingPunct="1">
              <a:lnSpc>
                <a:spcPct val="30000"/>
              </a:lnSpc>
            </a:pPr>
            <a:endParaRPr lang="en-US" altLang="en-US"/>
          </a:p>
          <a:p>
            <a:pPr eaLnBrk="1" hangingPunct="1">
              <a:lnSpc>
                <a:spcPct val="140000"/>
              </a:lnSpc>
            </a:pPr>
            <a:endParaRPr lang="en-US" altLang="en-US"/>
          </a:p>
          <a:p>
            <a:pPr eaLnBrk="1" hangingPunct="1"/>
            <a:r>
              <a:rPr lang="en-US" altLang="en-US"/>
              <a:t>Formal parameter list can be empty:</a:t>
            </a:r>
          </a:p>
          <a:p>
            <a:pPr eaLnBrk="1" hangingPunct="1">
              <a:lnSpc>
                <a:spcPct val="60000"/>
              </a:lnSpc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 call to a value-returning function with an empty formal parameter list is:</a:t>
            </a:r>
          </a:p>
          <a:p>
            <a:pPr eaLnBrk="1" hangingPunct="1"/>
            <a:endParaRPr lang="en-US" altLang="en-US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E89F8A96-B346-AF53-4DF2-0A6BBA3E4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60571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6">
            <a:extLst>
              <a:ext uri="{FF2B5EF4-FFF2-40B4-BE49-F238E27FC236}">
                <a16:creationId xmlns:a16="http://schemas.microsoft.com/office/drawing/2014/main" id="{33902E30-8FCC-F510-190E-A07894B8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42878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7">
            <a:extLst>
              <a:ext uri="{FF2B5EF4-FFF2-40B4-BE49-F238E27FC236}">
                <a16:creationId xmlns:a16="http://schemas.microsoft.com/office/drawing/2014/main" id="{C11C23CC-BA73-B778-59D4-C9225F303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592763"/>
            <a:ext cx="24590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355D09-2ABE-0C4A-D2BB-9ECF7BE3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Return Statement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4810381-A3A9-6F14-1877-8A041197F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Once a value-returning function computes the value, the function returns this value via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pPr lvl="1" eaLnBrk="1" hangingPunct="1"/>
            <a:r>
              <a:rPr lang="en-US" altLang="en-US"/>
              <a:t>It passes this value outside the function via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EC39687-5E9E-0B63-FDF3-F02AFF8D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ED3EDC0-B863-8654-4C08-4B68EC23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has the following syntax:</a:t>
            </a:r>
          </a:p>
          <a:p>
            <a:pPr eaLnBrk="1" hangingPunct="1">
              <a:lnSpc>
                <a:spcPct val="70000"/>
              </a:lnSpc>
            </a:pPr>
            <a:endParaRPr lang="en-US" altLang="en-US"/>
          </a:p>
          <a:p>
            <a:pPr eaLnBrk="1" hangingPunct="1"/>
            <a:r>
              <a:rPr lang="en-US" altLang="en-US"/>
              <a:t>In C++,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is a reserved word</a:t>
            </a:r>
          </a:p>
          <a:p>
            <a:pPr eaLnBrk="1" hangingPunct="1"/>
            <a:r>
              <a:rPr lang="en-US" altLang="en-US"/>
              <a:t>When a return statement executes</a:t>
            </a:r>
          </a:p>
          <a:p>
            <a:pPr lvl="1" eaLnBrk="1" hangingPunct="1"/>
            <a:r>
              <a:rPr lang="en-US" altLang="en-US"/>
              <a:t>Function immediately terminates</a:t>
            </a:r>
          </a:p>
          <a:p>
            <a:pPr lvl="1" eaLnBrk="1" hangingPunct="1"/>
            <a:r>
              <a:rPr lang="en-US" altLang="en-US"/>
              <a:t>Control goes back to the caller</a:t>
            </a:r>
          </a:p>
          <a:p>
            <a:pPr eaLnBrk="1" hangingPunct="1"/>
            <a:r>
              <a:rPr lang="en-US" altLang="en-US"/>
              <a:t>When a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executes in the function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, the program terminates</a:t>
            </a: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E381C19E-0DCF-8D7F-123B-200E957DD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62213"/>
            <a:ext cx="2174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B3538E-6F3E-67F4-ECCF-F495E3C2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(cont’d.)</a:t>
            </a:r>
          </a:p>
        </p:txBody>
      </p:sp>
      <p:pic>
        <p:nvPicPr>
          <p:cNvPr id="33795" name="Picture 8">
            <a:extLst>
              <a:ext uri="{FF2B5EF4-FFF2-40B4-BE49-F238E27FC236}">
                <a16:creationId xmlns:a16="http://schemas.microsoft.com/office/drawing/2014/main" id="{6800729E-2060-0905-4AE5-3979FFAD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0163"/>
            <a:ext cx="3429000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10">
            <a:extLst>
              <a:ext uri="{FF2B5EF4-FFF2-40B4-BE49-F238E27FC236}">
                <a16:creationId xmlns:a16="http://schemas.microsoft.com/office/drawing/2014/main" id="{E1AB097C-7329-7661-5DA2-26029F44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273425"/>
            <a:ext cx="32877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1">
            <a:extLst>
              <a:ext uri="{FF2B5EF4-FFF2-40B4-BE49-F238E27FC236}">
                <a16:creationId xmlns:a16="http://schemas.microsoft.com/office/drawing/2014/main" id="{3C7D7B93-F894-4EEE-EABE-BD373F55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137150"/>
            <a:ext cx="6865938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C034CB7-2390-80AA-9331-CBABEE77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Prototype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A3BEC7A-6EB9-6BF4-4390-8BFE843A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u="sng"/>
              <a:t>Function prototype</a:t>
            </a:r>
            <a:r>
              <a:rPr lang="en-US" altLang="en-US"/>
              <a:t>: function heading without the body of the function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Syntax: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It is not necessary to specify the variable name in the parameter list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The data type of each parameter must be specified </a:t>
            </a:r>
          </a:p>
        </p:txBody>
      </p:sp>
      <p:pic>
        <p:nvPicPr>
          <p:cNvPr id="34820" name="Picture 5">
            <a:extLst>
              <a:ext uri="{FF2B5EF4-FFF2-40B4-BE49-F238E27FC236}">
                <a16:creationId xmlns:a16="http://schemas.microsoft.com/office/drawing/2014/main" id="{20DA67ED-16FF-9A93-63D2-523891E71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454400"/>
            <a:ext cx="6389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CA4D0A0-D4C1-BDA0-F12A-B4E61FF6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6-2</a:t>
            </a:r>
            <a:br>
              <a:rPr lang="en-US" altLang="en-US"/>
            </a:br>
            <a:r>
              <a:rPr lang="en-US" altLang="en-US" sz="3200">
                <a:solidFill>
                  <a:srgbClr val="3333FF"/>
                </a:solidFill>
              </a:rPr>
              <a:t>P332 in Text</a:t>
            </a:r>
            <a:endParaRPr lang="en-CA" altLang="en-US" sz="3200">
              <a:solidFill>
                <a:srgbClr val="3333FF"/>
              </a:solidFill>
            </a:endParaRP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B76426E-4DB3-ACE2-7F6D-99B8BBD7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Write a program that uses functions: </a:t>
            </a:r>
            <a:r>
              <a:rPr lang="en-US" altLang="en-US" b="1" i="1">
                <a:solidFill>
                  <a:srgbClr val="FF0000"/>
                </a:solidFill>
              </a:rPr>
              <a:t>larger</a:t>
            </a:r>
            <a:r>
              <a:rPr lang="en-US" altLang="en-US">
                <a:solidFill>
                  <a:srgbClr val="FF0000"/>
                </a:solidFill>
              </a:rPr>
              <a:t>, </a:t>
            </a:r>
            <a:r>
              <a:rPr lang="en-US" altLang="en-US" b="1" i="1">
                <a:solidFill>
                  <a:srgbClr val="FF0000"/>
                </a:solidFill>
              </a:rPr>
              <a:t>compareThree</a:t>
            </a:r>
            <a:r>
              <a:rPr lang="en-US" altLang="en-US">
                <a:solidFill>
                  <a:srgbClr val="FF0000"/>
                </a:solidFill>
              </a:rPr>
              <a:t>, and main to determine the larger/largest of two or three numbers </a:t>
            </a:r>
            <a:endParaRPr lang="en-CA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>
            <a:extLst>
              <a:ext uri="{FF2B5EF4-FFF2-40B4-BE49-F238E27FC236}">
                <a16:creationId xmlns:a16="http://schemas.microsoft.com/office/drawing/2014/main" id="{C5D75A0C-9994-4A62-984B-9AE2FBCF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Function Prototype (cont'd.)</a:t>
            </a:r>
          </a:p>
        </p:txBody>
      </p:sp>
      <p:pic>
        <p:nvPicPr>
          <p:cNvPr id="36867" name="Picture 7">
            <a:extLst>
              <a:ext uri="{FF2B5EF4-FFF2-40B4-BE49-F238E27FC236}">
                <a16:creationId xmlns:a16="http://schemas.microsoft.com/office/drawing/2014/main" id="{CA85B02A-FAF1-40ED-1649-33644722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486400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A620804C-8A73-6940-B77C-4E6B9E34BCF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312863"/>
            <a:ext cx="5257800" cy="4935537"/>
            <a:chOff x="966" y="192"/>
            <a:chExt cx="3827" cy="3592"/>
          </a:xfrm>
        </p:grpSpPr>
        <p:pic>
          <p:nvPicPr>
            <p:cNvPr id="36869" name="Picture 8">
              <a:extLst>
                <a:ext uri="{FF2B5EF4-FFF2-40B4-BE49-F238E27FC236}">
                  <a16:creationId xmlns:a16="http://schemas.microsoft.com/office/drawing/2014/main" id="{09AFDF29-FC2F-D9E7-9B15-9B2CDD11CD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" y="192"/>
              <a:ext cx="3827" cy="2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0" name="Picture 9">
              <a:extLst>
                <a:ext uri="{FF2B5EF4-FFF2-40B4-BE49-F238E27FC236}">
                  <a16:creationId xmlns:a16="http://schemas.microsoft.com/office/drawing/2014/main" id="{06F0CE9D-689E-E9E8-FE95-B16400DF3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" y="3024"/>
              <a:ext cx="3781" cy="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65D9F06-38E3-D141-1AD7-0D1C9551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A27B000-5AD5-69AD-6860-60F83C8F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/>
              <a:t>Functions are like building blocks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They allow complicated programs to be divided into manageable pieces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Some advantages of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A programmer can focus on just that part of the program and construct it, debug it, and perfect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Different people can work on different functions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Can be re-used (even in different programs)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Enhance program readability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>
            <a:extLst>
              <a:ext uri="{FF2B5EF4-FFF2-40B4-BE49-F238E27FC236}">
                <a16:creationId xmlns:a16="http://schemas.microsoft.com/office/drawing/2014/main" id="{760389C1-D7FA-74B6-464C-5D113C02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Prototype (cont'd.)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43A67D2B-B8FB-A14D-6830-83849EA6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66838"/>
            <a:ext cx="5129213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A2316338-9450-02AE-1D5A-775C7726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Value-Returning Functions: Some Peculiarity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4F38D650-CD5C-D42B-CAE6-1838E44D1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57400"/>
            <a:ext cx="43084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3">
            <a:extLst>
              <a:ext uri="{FF2B5EF4-FFF2-40B4-BE49-F238E27FC236}">
                <a16:creationId xmlns:a16="http://schemas.microsoft.com/office/drawing/2014/main" id="{345D3754-142A-A96D-AF9C-9DD2EFFC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44958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C41CBF8-C72B-CF04-B627-C18C04CB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Value-Returning Functions: Some Peculiarity (cont'd.)</a:t>
            </a: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A2AFD0D2-9A2A-B999-87A8-D9A8EDC54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5118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3">
            <a:extLst>
              <a:ext uri="{FF2B5EF4-FFF2-40B4-BE49-F238E27FC236}">
                <a16:creationId xmlns:a16="http://schemas.microsoft.com/office/drawing/2014/main" id="{B806207E-0B3A-4A4C-F0C0-7B8DEF57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6467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383955C-BE5A-29EF-403D-52EB36AA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Challenge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351B8C3F-978B-2D5D-4517-7E0DD3407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Write a program that reads two numbers to find their sum. Re-write the program using a function called </a:t>
            </a:r>
            <a:r>
              <a:rPr lang="en-US" altLang="en-US" i="1">
                <a:solidFill>
                  <a:srgbClr val="FF0000"/>
                </a:solidFill>
              </a:rPr>
              <a:t>Add</a:t>
            </a:r>
            <a:r>
              <a:rPr lang="en-US" altLang="en-US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F82EAE3-892C-5DCF-5467-02F3F2C7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6-3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3200">
                <a:solidFill>
                  <a:srgbClr val="3333FF"/>
                </a:solidFill>
              </a:rPr>
              <a:t>P335 in Text</a:t>
            </a:r>
            <a:endParaRPr lang="en-US" altLang="en-US">
              <a:solidFill>
                <a:srgbClr val="3333FF"/>
              </a:solidFill>
            </a:endParaRP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04B1CF4-0A47-BF76-D240-8486AF5E9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Write a function </a:t>
            </a:r>
            <a:r>
              <a:rPr lang="en-US" altLang="en-US" b="1" i="1">
                <a:solidFill>
                  <a:srgbClr val="FF0000"/>
                </a:solidFill>
              </a:rPr>
              <a:t>courseGrade</a:t>
            </a:r>
            <a:r>
              <a:rPr lang="en-US" altLang="en-US">
                <a:solidFill>
                  <a:srgbClr val="FF0000"/>
                </a:solidFill>
              </a:rPr>
              <a:t> that reads a course </a:t>
            </a:r>
            <a:r>
              <a:rPr lang="en-US" altLang="en-US" b="1" i="1">
                <a:solidFill>
                  <a:srgbClr val="FF0000"/>
                </a:solidFill>
              </a:rPr>
              <a:t>score</a:t>
            </a:r>
            <a:r>
              <a:rPr lang="en-US" altLang="en-US">
                <a:solidFill>
                  <a:srgbClr val="FF0000"/>
                </a:solidFill>
              </a:rPr>
              <a:t> to find the </a:t>
            </a:r>
            <a:r>
              <a:rPr lang="en-US" altLang="en-US" b="1" i="1">
                <a:solidFill>
                  <a:srgbClr val="FF0000"/>
                </a:solidFill>
              </a:rPr>
              <a:t>grade</a:t>
            </a:r>
            <a:r>
              <a:rPr lang="en-US" altLang="en-US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E8AB125C-1F1B-64F4-541E-B93813F3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3500"/>
            <a:ext cx="5476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>
            <a:extLst>
              <a:ext uri="{FF2B5EF4-FFF2-40B4-BE49-F238E27FC236}">
                <a16:creationId xmlns:a16="http://schemas.microsoft.com/office/drawing/2014/main" id="{37485A76-5213-B4C0-4F40-624BD80B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71900"/>
            <a:ext cx="5334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4B0209-44BC-8C8D-7EA2-31D212D18400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Value-Returning Functions: </a:t>
            </a:r>
          </a:p>
          <a:p>
            <a:pPr algn="ctr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More Examples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F06813C-5372-5DC4-F1A9-B303EF20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6-3, Continued</a:t>
            </a:r>
            <a:endParaRPr lang="en-US" altLang="en-US">
              <a:solidFill>
                <a:srgbClr val="3333FF"/>
              </a:solidFill>
            </a:endParaRP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31D005CF-22D7-AFF9-4039-C3114BBA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Think of the full C++ program that asks the student for his course </a:t>
            </a:r>
            <a:r>
              <a:rPr lang="en-US" altLang="en-US" b="1" i="1">
                <a:solidFill>
                  <a:srgbClr val="FF0000"/>
                </a:solidFill>
              </a:rPr>
              <a:t>Score</a:t>
            </a:r>
            <a:r>
              <a:rPr lang="en-US" altLang="en-US">
                <a:solidFill>
                  <a:srgbClr val="FF0000"/>
                </a:solidFill>
              </a:rPr>
              <a:t>, and then uses the function </a:t>
            </a:r>
            <a:r>
              <a:rPr lang="en-US" altLang="en-US" b="1" i="1">
                <a:solidFill>
                  <a:srgbClr val="FF0000"/>
                </a:solidFill>
              </a:rPr>
              <a:t>courseGrade</a:t>
            </a:r>
            <a:r>
              <a:rPr lang="en-US" altLang="en-US">
                <a:solidFill>
                  <a:srgbClr val="FF0000"/>
                </a:solidFill>
              </a:rPr>
              <a:t> to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find the </a:t>
            </a:r>
            <a:r>
              <a:rPr lang="en-US" altLang="en-US" b="1" i="1">
                <a:solidFill>
                  <a:srgbClr val="FF0000"/>
                </a:solidFill>
              </a:rPr>
              <a:t>grade</a:t>
            </a:r>
            <a:r>
              <a:rPr lang="en-US" altLang="en-US">
                <a:solidFill>
                  <a:srgbClr val="FF00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>
            <a:extLst>
              <a:ext uri="{FF2B5EF4-FFF2-40B4-BE49-F238E27FC236}">
                <a16:creationId xmlns:a16="http://schemas.microsoft.com/office/drawing/2014/main" id="{94373865-CB59-5152-D834-869B8EED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3500"/>
            <a:ext cx="54768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>
            <a:extLst>
              <a:ext uri="{FF2B5EF4-FFF2-40B4-BE49-F238E27FC236}">
                <a16:creationId xmlns:a16="http://schemas.microsoft.com/office/drawing/2014/main" id="{CFEF2024-6CAE-DA99-E858-924BB4A83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71900"/>
            <a:ext cx="53340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7A3A1A6-8CB3-376E-0ECA-FB010AA714FE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Value-Returning Functions: </a:t>
            </a:r>
          </a:p>
          <a:p>
            <a:pPr algn="ctr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More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C9AC7-1B97-B475-433A-077E9DF71F8D}"/>
              </a:ext>
            </a:extLst>
          </p:cNvPr>
          <p:cNvSpPr txBox="1"/>
          <p:nvPr/>
        </p:nvSpPr>
        <p:spPr>
          <a:xfrm>
            <a:off x="4267200" y="2514600"/>
            <a:ext cx="3733800" cy="3232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endParaRPr lang="en-US" sz="1200" b="1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sz="1200" b="1" dirty="0">
                <a:solidFill>
                  <a:srgbClr val="3333FF"/>
                </a:solidFill>
              </a:rPr>
              <a:t>1- Prototype,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Char </a:t>
            </a:r>
            <a:r>
              <a:rPr lang="en-US" sz="1200" dirty="0" err="1">
                <a:solidFill>
                  <a:srgbClr val="FF0000"/>
                </a:solidFill>
              </a:rPr>
              <a:t>courseGrade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int</a:t>
            </a:r>
            <a:r>
              <a:rPr lang="en-US" sz="1200" dirty="0">
                <a:solidFill>
                  <a:srgbClr val="FF0000"/>
                </a:solidFill>
              </a:rPr>
              <a:t> score);</a:t>
            </a:r>
          </a:p>
          <a:p>
            <a:pPr eaLnBrk="1" hangingPunct="1">
              <a:defRPr/>
            </a:pPr>
            <a:endParaRPr lang="en-US" sz="1200" dirty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sz="1200" b="1" dirty="0">
                <a:solidFill>
                  <a:srgbClr val="3333FF"/>
                </a:solidFill>
              </a:rPr>
              <a:t>2- In main(), </a:t>
            </a:r>
          </a:p>
          <a:p>
            <a:pPr eaLnBrk="1" hangingPunct="1">
              <a:defRPr/>
            </a:pPr>
            <a:r>
              <a:rPr lang="en-US" sz="1200" dirty="0" err="1">
                <a:solidFill>
                  <a:srgbClr val="FF0000"/>
                </a:solidFill>
              </a:rPr>
              <a:t>Cout</a:t>
            </a:r>
            <a:r>
              <a:rPr lang="en-US" sz="1200" dirty="0">
                <a:solidFill>
                  <a:srgbClr val="FF0000"/>
                </a:solidFill>
              </a:rPr>
              <a:t>&lt;&lt;“enter your score: “;</a:t>
            </a:r>
          </a:p>
          <a:p>
            <a:pPr eaLnBrk="1" hangingPunct="1">
              <a:defRPr/>
            </a:pPr>
            <a:r>
              <a:rPr lang="en-US" sz="1200" dirty="0" err="1">
                <a:solidFill>
                  <a:srgbClr val="FF0000"/>
                </a:solidFill>
              </a:rPr>
              <a:t>Cin</a:t>
            </a:r>
            <a:r>
              <a:rPr lang="en-US" sz="1200" dirty="0">
                <a:solidFill>
                  <a:srgbClr val="FF0000"/>
                </a:solidFill>
              </a:rPr>
              <a:t>&gt;&gt;score;</a:t>
            </a:r>
          </a:p>
          <a:p>
            <a:pPr eaLnBrk="1" hangingPunct="1">
              <a:defRPr/>
            </a:pPr>
            <a:endParaRPr lang="en-US" sz="12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1200" b="1" dirty="0">
                <a:solidFill>
                  <a:srgbClr val="3333FF"/>
                </a:solidFill>
              </a:rPr>
              <a:t>Then</a:t>
            </a:r>
          </a:p>
          <a:p>
            <a:pPr eaLnBrk="1" hangingPunct="1">
              <a:defRPr/>
            </a:pPr>
            <a:r>
              <a:rPr lang="en-US" sz="1200" dirty="0" err="1">
                <a:solidFill>
                  <a:srgbClr val="FF0000"/>
                </a:solidFill>
              </a:rPr>
              <a:t>Cout</a:t>
            </a:r>
            <a:r>
              <a:rPr lang="en-US" sz="1200" dirty="0">
                <a:solidFill>
                  <a:srgbClr val="FF0000"/>
                </a:solidFill>
              </a:rPr>
              <a:t>&lt;&lt;“your grade is: “&lt;&lt;</a:t>
            </a:r>
            <a:r>
              <a:rPr lang="en-US" sz="1200" dirty="0" err="1">
                <a:solidFill>
                  <a:srgbClr val="FF0000"/>
                </a:solidFill>
              </a:rPr>
              <a:t>courseGrade</a:t>
            </a:r>
            <a:r>
              <a:rPr lang="en-US" sz="1200" dirty="0">
                <a:solidFill>
                  <a:srgbClr val="FF0000"/>
                </a:solidFill>
              </a:rPr>
              <a:t>(score) ;</a:t>
            </a:r>
          </a:p>
          <a:p>
            <a:pPr eaLnBrk="1" hangingPunct="1">
              <a:defRPr/>
            </a:pPr>
            <a:endParaRPr lang="en-US" sz="12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1200" b="1" dirty="0">
                <a:solidFill>
                  <a:srgbClr val="3333FF"/>
                </a:solidFill>
              </a:rPr>
              <a:t>Or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Char Grade;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Grade=</a:t>
            </a:r>
            <a:r>
              <a:rPr lang="en-US" sz="1200" dirty="0" err="1">
                <a:solidFill>
                  <a:srgbClr val="FF0000"/>
                </a:solidFill>
              </a:rPr>
              <a:t>courseGrade</a:t>
            </a:r>
            <a:r>
              <a:rPr lang="en-US" sz="1200" dirty="0">
                <a:solidFill>
                  <a:srgbClr val="FF0000"/>
                </a:solidFill>
              </a:rPr>
              <a:t>(score)</a:t>
            </a:r>
          </a:p>
          <a:p>
            <a:pPr eaLnBrk="1" hangingPunct="1">
              <a:defRPr/>
            </a:pPr>
            <a:r>
              <a:rPr lang="en-US" sz="1200" dirty="0" err="1">
                <a:solidFill>
                  <a:srgbClr val="FF0000"/>
                </a:solidFill>
              </a:rPr>
              <a:t>Cout</a:t>
            </a:r>
            <a:r>
              <a:rPr lang="en-US" sz="1200" dirty="0">
                <a:solidFill>
                  <a:srgbClr val="FF0000"/>
                </a:solidFill>
              </a:rPr>
              <a:t>&lt;&lt;“your grade is “&lt;&lt;Grade;</a:t>
            </a:r>
          </a:p>
          <a:p>
            <a:pPr eaLnBrk="1" hangingPunct="1">
              <a:defRPr/>
            </a:pPr>
            <a:endParaRPr lang="en-US" sz="12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1200" b="1" dirty="0">
                <a:solidFill>
                  <a:srgbClr val="3333FF"/>
                </a:solidFill>
              </a:rPr>
              <a:t>3-Write the body of the function</a:t>
            </a:r>
            <a:endParaRPr lang="en-CA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F75ED13-A211-326B-206B-6A806309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Flow of Execution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608F632-E735-F7E7-2925-74A4ED6A6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4572000"/>
          </a:xfrm>
        </p:spPr>
        <p:txBody>
          <a:bodyPr/>
          <a:lstStyle/>
          <a:p>
            <a:pPr eaLnBrk="1" hangingPunct="1"/>
            <a:r>
              <a:rPr lang="en-US" altLang="en-US"/>
              <a:t>Execution always begins at the first statement in the function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endParaRPr lang="en-US" altLang="en-US"/>
          </a:p>
          <a:p>
            <a:pPr eaLnBrk="1" hangingPunct="1"/>
            <a:r>
              <a:rPr lang="en-US" altLang="en-US"/>
              <a:t>Other functions are executed only when they are called</a:t>
            </a:r>
          </a:p>
          <a:p>
            <a:pPr eaLnBrk="1" hangingPunct="1"/>
            <a:r>
              <a:rPr lang="en-US" altLang="en-US"/>
              <a:t>Function prototypes appear before any function definition</a:t>
            </a:r>
          </a:p>
          <a:p>
            <a:pPr lvl="1" eaLnBrk="1" hangingPunct="1"/>
            <a:r>
              <a:rPr lang="en-US" altLang="en-US"/>
              <a:t>The compiler translates these first</a:t>
            </a:r>
          </a:p>
          <a:p>
            <a:pPr eaLnBrk="1" hangingPunct="1"/>
            <a:r>
              <a:rPr lang="en-US" altLang="en-US"/>
              <a:t>The compiler can then correctly translate a function call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649D58D-F184-C40E-2ADA-351A490E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Flow of Execution (cont'd.)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0C64EFD-565D-C694-D01A-C00BD173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pPr eaLnBrk="1" hangingPunct="1"/>
            <a:r>
              <a:rPr lang="en-US" altLang="en-US" sz="3000"/>
              <a:t>A function call results in transfer of </a:t>
            </a:r>
            <a:r>
              <a:rPr lang="en-US" altLang="en-US" sz="3000">
                <a:solidFill>
                  <a:srgbClr val="3333FF"/>
                </a:solidFill>
              </a:rPr>
              <a:t>control</a:t>
            </a:r>
            <a:r>
              <a:rPr lang="en-US" altLang="en-US" sz="3000"/>
              <a:t> to the first statement in the body of the called function </a:t>
            </a:r>
          </a:p>
          <a:p>
            <a:pPr eaLnBrk="1" hangingPunct="1"/>
            <a:r>
              <a:rPr lang="en-US" altLang="en-US" sz="3000"/>
              <a:t>After the last statement of a function is executed, </a:t>
            </a:r>
            <a:r>
              <a:rPr lang="en-US" altLang="en-US" sz="3000">
                <a:solidFill>
                  <a:srgbClr val="3333FF"/>
                </a:solidFill>
              </a:rPr>
              <a:t>control </a:t>
            </a:r>
            <a:r>
              <a:rPr lang="en-US" altLang="en-US" sz="3000"/>
              <a:t>is passed back to the point immediately following the function call</a:t>
            </a:r>
          </a:p>
          <a:p>
            <a:pPr eaLnBrk="1" hangingPunct="1"/>
            <a:r>
              <a:rPr lang="en-US" altLang="en-US" sz="3000"/>
              <a:t>A value-returning function returns a value</a:t>
            </a:r>
          </a:p>
          <a:p>
            <a:pPr lvl="1" eaLnBrk="1" hangingPunct="1"/>
            <a:r>
              <a:rPr lang="en-US" altLang="en-US"/>
              <a:t>After executing the function the returned value replaces the function call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B502BFE-0BE9-BA62-B6B0-AA80BF1F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(cont'd.)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36F13C5-3B5D-04D1-B69F-B46D50276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 </a:t>
            </a:r>
          </a:p>
          <a:p>
            <a:pPr lvl="1" eaLnBrk="1" hangingPunct="1"/>
            <a:r>
              <a:rPr lang="en-US" altLang="en-US"/>
              <a:t>Called modules </a:t>
            </a:r>
          </a:p>
          <a:p>
            <a:pPr lvl="1" eaLnBrk="1" hangingPunct="1"/>
            <a:r>
              <a:rPr lang="en-US" altLang="en-US"/>
              <a:t>Like miniature programs</a:t>
            </a:r>
          </a:p>
          <a:p>
            <a:pPr lvl="1" eaLnBrk="1" hangingPunct="1"/>
            <a:r>
              <a:rPr lang="en-US" altLang="en-US"/>
              <a:t>Can be put together to form a larger program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4CB7C1E-BAA8-823A-B67F-CAB5C03D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CHAPTER REVIEW</a:t>
            </a:r>
            <a:br>
              <a:rPr lang="en-US" altLang="en-US"/>
            </a:br>
            <a:r>
              <a:rPr lang="en-US" altLang="en-US" sz="3200"/>
              <a:t>Question Challenge</a:t>
            </a:r>
            <a:br>
              <a:rPr lang="en-US" altLang="en-US"/>
            </a:br>
            <a:r>
              <a:rPr lang="en-US" altLang="en-US">
                <a:solidFill>
                  <a:srgbClr val="3333FF"/>
                </a:solidFill>
              </a:rPr>
              <a:t> </a:t>
            </a:r>
            <a:r>
              <a:rPr lang="en-US" altLang="en-US" sz="3200">
                <a:solidFill>
                  <a:srgbClr val="3333FF"/>
                </a:solidFill>
              </a:rPr>
              <a:t>P342 in Text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3693374-AC94-6C9F-2818-56C9198E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Think of the full C++ program that uses the </a:t>
            </a:r>
            <a:r>
              <a:rPr lang="en-CA" altLang="en-US">
                <a:solidFill>
                  <a:srgbClr val="FF0000"/>
                </a:solidFill>
              </a:rPr>
              <a:t> function </a:t>
            </a:r>
            <a:r>
              <a:rPr lang="en-CA" altLang="en-US" b="1" i="1">
                <a:solidFill>
                  <a:srgbClr val="FF0000"/>
                </a:solidFill>
              </a:rPr>
              <a:t>larger</a:t>
            </a:r>
            <a:r>
              <a:rPr lang="en-CA" altLang="en-US">
                <a:solidFill>
                  <a:srgbClr val="FF0000"/>
                </a:solidFill>
              </a:rPr>
              <a:t> to determine the largest number from a set of 5 numbers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/>
              <a:t>-Group Work-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>
            <a:extLst>
              <a:ext uri="{FF2B5EF4-FFF2-40B4-BE49-F238E27FC236}">
                <a16:creationId xmlns:a16="http://schemas.microsoft.com/office/drawing/2014/main" id="{503E6554-54E0-6A8A-1019-BE43B9D0A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4313"/>
            <a:ext cx="7781925" cy="629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81F3212-6460-5C4E-A834-C069C93D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9FCDB55-0B1B-E12D-D636-370D5C50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altLang="en-US"/>
              <a:t>In algebra, a function is defined as a rule or correspondence between values, called the function’s arguments, and the unique value of the function associated with the arguments 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</a:rPr>
              <a:t>f(x) = 2x + 5</a:t>
            </a:r>
            <a:r>
              <a:rPr lang="en-US" altLang="en-US"/>
              <a:t>, then </a:t>
            </a:r>
            <a:r>
              <a:rPr lang="en-US" altLang="en-US">
                <a:latin typeface="Courier New" panose="02070309020205020404" pitchFamily="49" charset="0"/>
              </a:rPr>
              <a:t>f(1) =  7</a:t>
            </a:r>
            <a:r>
              <a:rPr lang="en-US" altLang="en-US"/>
              <a:t>,     </a:t>
            </a:r>
            <a:r>
              <a:rPr lang="en-US" altLang="en-US">
                <a:latin typeface="Courier New" panose="02070309020205020404" pitchFamily="49" charset="0"/>
              </a:rPr>
              <a:t>f(2) = 9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f(3) = 11</a:t>
            </a:r>
          </a:p>
          <a:p>
            <a:pPr lvl="2" eaLnBrk="1" hangingPunct="1">
              <a:spcBef>
                <a:spcPts val="675"/>
              </a:spcBef>
            </a:pPr>
            <a:r>
              <a:rPr lang="en-US" altLang="en-US">
                <a:latin typeface="Courier New" panose="02070309020205020404" pitchFamily="49" charset="0"/>
              </a:rPr>
              <a:t>1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2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3</a:t>
            </a:r>
            <a:r>
              <a:rPr lang="en-US" altLang="en-US"/>
              <a:t> are arguments</a:t>
            </a:r>
          </a:p>
          <a:p>
            <a:pPr lvl="2" eaLnBrk="1" hangingPunct="1">
              <a:spcBef>
                <a:spcPts val="675"/>
              </a:spcBef>
            </a:pPr>
            <a:r>
              <a:rPr lang="en-US" altLang="en-US">
                <a:latin typeface="Courier New" panose="02070309020205020404" pitchFamily="49" charset="0"/>
              </a:rPr>
              <a:t>7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9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11</a:t>
            </a:r>
            <a:r>
              <a:rPr lang="en-US" altLang="en-US"/>
              <a:t> are the corresponding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E5E641A-8B2B-3972-F343-FFFB876D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 (cont'd.)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C4D8982-7B97-C01E-2346-35E7027F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648200"/>
          </a:xfrm>
        </p:spPr>
        <p:txBody>
          <a:bodyPr/>
          <a:lstStyle/>
          <a:p>
            <a:pPr eaLnBrk="1" hangingPunct="1"/>
            <a:r>
              <a:rPr lang="en-US" altLang="en-US"/>
              <a:t>Some of the predefined mathematical functions are: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sqrt(x)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pow(x, y)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floor(x)</a:t>
            </a:r>
          </a:p>
          <a:p>
            <a:pPr eaLnBrk="1" hangingPunct="1"/>
            <a:r>
              <a:rPr lang="en-US" altLang="en-US"/>
              <a:t>Predefined functions are organized into separate libraries </a:t>
            </a:r>
          </a:p>
          <a:p>
            <a:pPr eaLnBrk="1" hangingPunct="1"/>
            <a:r>
              <a:rPr lang="en-US" altLang="en-US"/>
              <a:t>I/O functions are in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 header</a:t>
            </a:r>
          </a:p>
          <a:p>
            <a:pPr eaLnBrk="1" hangingPunct="1"/>
            <a:r>
              <a:rPr lang="en-US" altLang="en-US"/>
              <a:t>Math functions are in </a:t>
            </a:r>
            <a:r>
              <a:rPr lang="en-US" altLang="en-US">
                <a:latin typeface="Courier New" panose="02070309020205020404" pitchFamily="49" charset="0"/>
              </a:rPr>
              <a:t>cmath</a:t>
            </a:r>
            <a:r>
              <a:rPr lang="en-US" altLang="en-US"/>
              <a:t> header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003B53C-FF4E-6A70-8AF2-6CF7E7A0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 (cont'd.)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A002C31-1B0E-D464-8B36-09FFE32C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pow(x,y)</a:t>
            </a:r>
            <a:r>
              <a:rPr lang="en-US" altLang="en-US"/>
              <a:t> calculates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 baseline="30000">
                <a:latin typeface="Courier New" panose="02070309020205020404" pitchFamily="49" charset="0"/>
              </a:rPr>
              <a:t>y</a:t>
            </a:r>
            <a:endParaRPr lang="en-US" altLang="en-US"/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pow(2, 3) = 8.0</a:t>
            </a:r>
          </a:p>
          <a:p>
            <a:pPr lvl="1" eaLnBrk="1" hangingPunct="1"/>
            <a:r>
              <a:rPr lang="en-US" altLang="en-US"/>
              <a:t>Returns a value of type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are the parameters (or arguments)</a:t>
            </a:r>
          </a:p>
          <a:p>
            <a:pPr lvl="2" eaLnBrk="1" hangingPunct="1"/>
            <a:r>
              <a:rPr lang="en-US" altLang="en-US"/>
              <a:t>The function has two parameters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sqrt(x)</a:t>
            </a:r>
            <a:r>
              <a:rPr lang="en-US" altLang="en-US"/>
              <a:t> calculates the nonnegative square root of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, for   </a:t>
            </a:r>
            <a:r>
              <a:rPr lang="en-US" altLang="en-US">
                <a:latin typeface="Courier New" panose="02070309020205020404" pitchFamily="49" charset="0"/>
              </a:rPr>
              <a:t>x &gt;= 0.0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sqrt(2.25)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1.5</a:t>
            </a:r>
          </a:p>
          <a:p>
            <a:pPr lvl="1" eaLnBrk="1" hangingPunct="1"/>
            <a:r>
              <a:rPr lang="en-US" altLang="en-US"/>
              <a:t>Type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ECEC26-036C-24FF-E14B-92C2E82D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 (cont'd.)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4B3064A-F2FD-F773-4DEB-6558498E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7696200" cy="44196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floor</a:t>
            </a:r>
            <a:r>
              <a:rPr lang="en-US" altLang="en-US"/>
              <a:t> function </a:t>
            </a:r>
            <a:r>
              <a:rPr lang="en-US" altLang="en-US">
                <a:latin typeface="Courier New" panose="02070309020205020404" pitchFamily="49" charset="0"/>
              </a:rPr>
              <a:t>floor(x)</a:t>
            </a:r>
            <a:r>
              <a:rPr lang="en-US" altLang="en-US"/>
              <a:t> calculates largest whole number not greater than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floor(48.79)</a:t>
            </a:r>
            <a:r>
              <a:rPr lang="en-US" altLang="en-US"/>
              <a:t> is </a:t>
            </a:r>
            <a:r>
              <a:rPr lang="en-US" altLang="en-US">
                <a:latin typeface="Courier New" panose="02070309020205020404" pitchFamily="49" charset="0"/>
              </a:rPr>
              <a:t>48.0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Type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Has only one parameter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AA9C964-3DFC-0082-EC6F-1D469E5C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 (cont'd.)</a:t>
            </a:r>
          </a:p>
        </p:txBody>
      </p:sp>
      <p:pic>
        <p:nvPicPr>
          <p:cNvPr id="16387" name="Picture 6">
            <a:extLst>
              <a:ext uri="{FF2B5EF4-FFF2-40B4-BE49-F238E27FC236}">
                <a16:creationId xmlns:a16="http://schemas.microsoft.com/office/drawing/2014/main" id="{912E099B-3F42-1AC5-9E14-F24C3A68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7046913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6581</TotalTime>
  <Words>1131</Words>
  <Application>Microsoft Macintosh PowerPoint</Application>
  <PresentationFormat>On-screen Show (4:3)</PresentationFormat>
  <Paragraphs>177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Wingdings</vt:lpstr>
      <vt:lpstr>Custom Design</vt:lpstr>
      <vt:lpstr>Office Theme</vt:lpstr>
      <vt:lpstr>C++ Programming: From Problem Analysis to Program Design, Fifth Edition</vt:lpstr>
      <vt:lpstr>PowerPoint Presentation</vt:lpstr>
      <vt:lpstr>Introduction</vt:lpstr>
      <vt:lpstr>Introduction (cont'd.)</vt:lpstr>
      <vt:lpstr>Predefined Functions</vt:lpstr>
      <vt:lpstr>Predefined Functions (cont'd.)</vt:lpstr>
      <vt:lpstr>Predefined Functions (cont'd.)</vt:lpstr>
      <vt:lpstr>Predefined Functions (cont'd.)</vt:lpstr>
      <vt:lpstr>Predefined Functions (cont'd.)</vt:lpstr>
      <vt:lpstr>PowerPoint Presentation</vt:lpstr>
      <vt:lpstr>PowerPoint Presentation</vt:lpstr>
      <vt:lpstr>Example 6-1 sample run: </vt:lpstr>
      <vt:lpstr>Examples</vt:lpstr>
      <vt:lpstr>User-Defined Functions Various Parts of a Function</vt:lpstr>
      <vt:lpstr>User-Defined Functions</vt:lpstr>
      <vt:lpstr>Value-Returning Functions</vt:lpstr>
      <vt:lpstr>Value-Returning Functions (cont'd.)</vt:lpstr>
      <vt:lpstr>Value-Returning Functions (cont'd.)</vt:lpstr>
      <vt:lpstr>Value-Returning Functions (cont'd.)</vt:lpstr>
      <vt:lpstr>Syntax: Value-Returning Function</vt:lpstr>
      <vt:lpstr>Syntax: Formal Parameter List</vt:lpstr>
      <vt:lpstr>Function Call</vt:lpstr>
      <vt:lpstr>Syntax: Actual Parameter List</vt:lpstr>
      <vt:lpstr>Return Statement</vt:lpstr>
      <vt:lpstr>Syntax: return Statement</vt:lpstr>
      <vt:lpstr>Syntax: return Statement (cont’d.)</vt:lpstr>
      <vt:lpstr>Function Prototype</vt:lpstr>
      <vt:lpstr>Example 6-2 P332 in Text</vt:lpstr>
      <vt:lpstr>Function Prototype (cont'd.)</vt:lpstr>
      <vt:lpstr>Function Prototype (cont'd.)</vt:lpstr>
      <vt:lpstr>Value-Returning Functions: Some Peculiarity</vt:lpstr>
      <vt:lpstr>Value-Returning Functions: Some Peculiarity (cont'd.)</vt:lpstr>
      <vt:lpstr>Question Challenge</vt:lpstr>
      <vt:lpstr>Example 6-3  P335 in Text</vt:lpstr>
      <vt:lpstr>PowerPoint Presentation</vt:lpstr>
      <vt:lpstr>Example 6-3, Continued</vt:lpstr>
      <vt:lpstr>PowerPoint Presentation</vt:lpstr>
      <vt:lpstr>Flow of Execution</vt:lpstr>
      <vt:lpstr>Flow of Execution (cont'd.)</vt:lpstr>
      <vt:lpstr>CHAPTER REVIEW Question Challenge  P342 in Text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subject/>
  <dc:creator/>
  <cp:keywords/>
  <dc:description/>
  <cp:lastModifiedBy>ALSUWAT, EMAD</cp:lastModifiedBy>
  <cp:revision>241</cp:revision>
  <cp:lastPrinted>2009-04-22T19:24:48Z</cp:lastPrinted>
  <dcterms:created xsi:type="dcterms:W3CDTF">2002-07-27T03:19:07Z</dcterms:created>
  <dcterms:modified xsi:type="dcterms:W3CDTF">2022-12-07T20:52:41Z</dcterms:modified>
  <cp:category/>
</cp:coreProperties>
</file>