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256" r:id="rId2"/>
    <p:sldId id="549" r:id="rId3"/>
    <p:sldId id="298" r:id="rId4"/>
    <p:sldId id="550" r:id="rId5"/>
    <p:sldId id="268" r:id="rId6"/>
    <p:sldId id="328" r:id="rId7"/>
    <p:sldId id="563" r:id="rId8"/>
    <p:sldId id="564" r:id="rId9"/>
    <p:sldId id="561" r:id="rId10"/>
    <p:sldId id="552" r:id="rId11"/>
    <p:sldId id="258" r:id="rId12"/>
    <p:sldId id="261" r:id="rId13"/>
    <p:sldId id="562" r:id="rId14"/>
    <p:sldId id="271" r:id="rId15"/>
    <p:sldId id="553" r:id="rId16"/>
    <p:sldId id="554" r:id="rId17"/>
    <p:sldId id="555" r:id="rId18"/>
    <p:sldId id="556" r:id="rId19"/>
    <p:sldId id="557" r:id="rId20"/>
    <p:sldId id="276" r:id="rId21"/>
    <p:sldId id="277" r:id="rId22"/>
    <p:sldId id="558" r:id="rId23"/>
    <p:sldId id="301" r:id="rId24"/>
    <p:sldId id="559" r:id="rId25"/>
    <p:sldId id="303" r:id="rId26"/>
    <p:sldId id="304" r:id="rId27"/>
    <p:sldId id="305" r:id="rId28"/>
    <p:sldId id="306" r:id="rId29"/>
    <p:sldId id="339" r:id="rId30"/>
    <p:sldId id="307" r:id="rId31"/>
    <p:sldId id="308" r:id="rId32"/>
    <p:sldId id="30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 autoAdjust="0"/>
    <p:restoredTop sz="90000"/>
  </p:normalViewPr>
  <p:slideViewPr>
    <p:cSldViewPr>
      <p:cViewPr varScale="1">
        <p:scale>
          <a:sx n="115" d="100"/>
          <a:sy n="115" d="100"/>
        </p:scale>
        <p:origin x="2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Cyber-security is the practice of defending computers, servers, mobile devices, electronic systems, networks, and data from malicious attacks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Cyber security is the state or process of protecting and recovering networks, devices and programs from any type from malicious attacks.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3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I do to protect myself from cyberattacks? </a:t>
            </a:r>
          </a:p>
          <a:p>
            <a:endParaRPr lang="en-US" dirty="0"/>
          </a:p>
          <a:p>
            <a:r>
              <a:rPr lang="en-US" dirty="0"/>
              <a:t>Should I stay disconnected?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41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33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main goals of security?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19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Security by obscurity alone is discouraged and not recommended by standards bodies.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 National Institute of Standards and Technology (NIST) in the United States sometimes recommends against this practice: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"System security should not depend on the secrecy of the implementation or its components.”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0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03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Malicious users must have three things to succeed: motivation, opportunity, method, explain each one of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7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lsuwat@tu.edu.sa" TargetMode="External"/><Relationship Id="rId2" Type="http://schemas.openxmlformats.org/officeDocument/2006/relationships/hyperlink" Target="https://emadalsuwat.github.io/internetsecurity-Spring202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suwat@live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E9302259-2755-2841-8414-D5013E036F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667000"/>
            <a:ext cx="6705600" cy="3403600"/>
          </a:xfrm>
        </p:spPr>
        <p:txBody>
          <a:bodyPr/>
          <a:lstStyle/>
          <a:p>
            <a:pPr marL="609600" indent="-609600" algn="ctr" eaLnBrk="1" hangingPunct="1">
              <a:defRPr/>
            </a:pPr>
            <a:r>
              <a:rPr lang="en-US" sz="4000" b="1" dirty="0">
                <a:solidFill>
                  <a:schemeClr val="accent3"/>
                </a:solidFill>
              </a:rPr>
              <a:t>Internet Security </a:t>
            </a:r>
          </a:p>
          <a:p>
            <a:pPr marL="609600" indent="-609600" algn="ctr" eaLnBrk="1" hangingPunct="1">
              <a:defRPr/>
            </a:pPr>
            <a:r>
              <a:rPr lang="en-US" sz="4000" b="1" dirty="0">
                <a:solidFill>
                  <a:schemeClr val="accent3"/>
                </a:solidFill>
              </a:rPr>
              <a:t>Lecture 0</a:t>
            </a:r>
          </a:p>
          <a:p>
            <a:pPr marL="609600" indent="-609600" algn="ctr" eaLnBrk="1" hangingPunct="1">
              <a:defRPr/>
            </a:pPr>
            <a:endParaRPr lang="en-US" sz="32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4B558799-D013-8643-8C10-CD77CE30D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997B5-6C88-124F-9FAA-1408621D8836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88B45599-21EC-894D-9FEE-9AA0111EC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 Objectives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4B38561-7668-EA45-946C-DADC1957A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0538" cy="4191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Confidentiality</a:t>
            </a:r>
            <a:r>
              <a:rPr lang="en-US" altLang="en-US" dirty="0"/>
              <a:t>: prevent/detect/deter improper </a:t>
            </a:r>
            <a:r>
              <a:rPr lang="en-US" altLang="en-US" b="1" dirty="0"/>
              <a:t>disclosure</a:t>
            </a:r>
            <a:r>
              <a:rPr lang="en-US" altLang="en-US" dirty="0"/>
              <a:t> of information</a:t>
            </a:r>
          </a:p>
          <a:p>
            <a:pPr eaLnBrk="1" hangingPunct="1"/>
            <a:r>
              <a:rPr lang="en-US" altLang="en-US" b="1" dirty="0"/>
              <a:t>Integrity</a:t>
            </a:r>
            <a:r>
              <a:rPr lang="en-US" altLang="en-US" dirty="0"/>
              <a:t>: prevent/detect/deter improper </a:t>
            </a:r>
            <a:r>
              <a:rPr lang="en-US" altLang="en-US" b="1" dirty="0"/>
              <a:t>modification</a:t>
            </a:r>
            <a:r>
              <a:rPr lang="en-US" altLang="en-US" dirty="0"/>
              <a:t> of information</a:t>
            </a:r>
          </a:p>
          <a:p>
            <a:pPr eaLnBrk="1" hangingPunct="1"/>
            <a:r>
              <a:rPr lang="en-US" altLang="en-US" b="1" dirty="0"/>
              <a:t>Availability</a:t>
            </a:r>
            <a:r>
              <a:rPr lang="en-US" altLang="en-US" dirty="0"/>
              <a:t>: prevent/detect/deter improper </a:t>
            </a:r>
            <a:r>
              <a:rPr lang="en-US" altLang="en-US" b="1" dirty="0"/>
              <a:t>denial of access</a:t>
            </a:r>
            <a:r>
              <a:rPr lang="en-US" altLang="en-US" dirty="0"/>
              <a:t> to services</a:t>
            </a:r>
          </a:p>
        </p:txBody>
      </p:sp>
    </p:spTree>
    <p:extLst>
      <p:ext uri="{BB962C8B-B14F-4D97-AF65-F5344CB8AC3E}">
        <p14:creationId xmlns:p14="http://schemas.microsoft.com/office/powerpoint/2010/main" val="158995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FCD69854-FC98-8448-8BFD-394F7C2F4E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D5451F-50EC-1B48-99B8-A7D40E6AE17D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7ACCEA5C-C2A9-E544-9BB8-B5B2B6165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Military Example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9D36E482-0F2C-9846-A130-B0FB98B9D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Confidentiality</a:t>
            </a:r>
            <a:r>
              <a:rPr lang="en-US" altLang="en-US"/>
              <a:t>: target coordinates of a missile should not be improperly disclosed</a:t>
            </a:r>
          </a:p>
          <a:p>
            <a:pPr eaLnBrk="1" hangingPunct="1"/>
            <a:r>
              <a:rPr lang="en-US" altLang="en-US" b="1"/>
              <a:t>Integrity</a:t>
            </a:r>
            <a:r>
              <a:rPr lang="en-US" altLang="en-US"/>
              <a:t>: target coordinates of missile should be correct</a:t>
            </a:r>
          </a:p>
          <a:p>
            <a:pPr eaLnBrk="1" hangingPunct="1"/>
            <a:r>
              <a:rPr lang="en-US" altLang="en-US" b="1"/>
              <a:t>Availability</a:t>
            </a:r>
            <a:r>
              <a:rPr lang="en-US" altLang="en-US"/>
              <a:t>: missile should fire when proper command is issued</a:t>
            </a:r>
          </a:p>
        </p:txBody>
      </p:sp>
    </p:spTree>
    <p:extLst>
      <p:ext uri="{BB962C8B-B14F-4D97-AF65-F5344CB8AC3E}">
        <p14:creationId xmlns:p14="http://schemas.microsoft.com/office/powerpoint/2010/main" val="80461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6C6F233F-5ED2-8442-99B3-7B72896AD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748392-ABBE-1645-B280-8FF4E9F6FE0E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6A6AF996-9004-E542-875E-795DA0673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Commercial Example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B75B53E-55EE-0840-94A4-BB7D5ED88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Confidentiality</a:t>
            </a:r>
            <a:r>
              <a:rPr lang="en-US" altLang="en-US"/>
              <a:t>: patient’s medical information should not be improperly disclosed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Integrity</a:t>
            </a:r>
            <a:r>
              <a:rPr lang="en-US" altLang="en-US"/>
              <a:t>: patient’s medical information should be correct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Availability</a:t>
            </a:r>
            <a:r>
              <a:rPr lang="en-US" altLang="en-US"/>
              <a:t>: patient’s medical information can be accessed when needed for treatment </a:t>
            </a:r>
          </a:p>
        </p:txBody>
      </p:sp>
    </p:spTree>
    <p:extLst>
      <p:ext uri="{BB962C8B-B14F-4D97-AF65-F5344CB8AC3E}">
        <p14:creationId xmlns:p14="http://schemas.microsoft.com/office/powerpoint/2010/main" val="52391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6C6F233F-5ED2-8442-99B3-7B72896AD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748392-ABBE-1645-B280-8FF4E9F6FE0E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dirty="0">
              <a:latin typeface="Arial Black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6A6AF996-9004-E542-875E-795DA0673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234" y="48658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Quiz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B75B53E-55EE-0840-94A4-BB7D5ED88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Confidentiality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Integrity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Availability</a:t>
            </a:r>
            <a:endParaRPr lang="en-US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DDA3A39-DC38-D34A-A0D6-15A0BDE29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66" y="1143000"/>
            <a:ext cx="848023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 dirty="0"/>
              <a:t>Give an educational example for each one of the main security objectives.  </a:t>
            </a:r>
            <a:endParaRPr lang="en-US" altLang="en-US" sz="3600" b="1" kern="0" dirty="0"/>
          </a:p>
        </p:txBody>
      </p:sp>
    </p:spTree>
    <p:extLst>
      <p:ext uri="{BB962C8B-B14F-4D97-AF65-F5344CB8AC3E}">
        <p14:creationId xmlns:p14="http://schemas.microsoft.com/office/powerpoint/2010/main" val="89944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B1973C44-C0DD-7C4E-9E0F-82B464EBB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0A2620-E7CC-E348-9872-DCF742351DB3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ACDE75E8-0EAA-264E-8D4F-67094F59E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Fourth Objective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BAB1B175-F1EA-D94D-ADCE-3E90511F0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Securing </a:t>
            </a:r>
            <a:r>
              <a:rPr lang="en-US" altLang="en-US" b="1"/>
              <a:t>computing resources</a:t>
            </a:r>
            <a:r>
              <a:rPr lang="en-US" altLang="en-US"/>
              <a:t>: prevent/detect/deter improper </a:t>
            </a:r>
            <a:r>
              <a:rPr lang="en-US" altLang="en-US" b="1"/>
              <a:t>use</a:t>
            </a:r>
            <a:r>
              <a:rPr lang="en-US" altLang="en-US"/>
              <a:t> of computing resources</a:t>
            </a:r>
          </a:p>
          <a:p>
            <a:pPr lvl="1"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Software</a:t>
            </a:r>
          </a:p>
          <a:p>
            <a:pPr lvl="1" eaLnBrk="1" hangingPunct="1"/>
            <a:r>
              <a:rPr lang="en-US" altLang="en-US"/>
              <a:t>Data</a:t>
            </a:r>
          </a:p>
          <a:p>
            <a:pPr lvl="1" eaLnBrk="1" hangingPunct="1"/>
            <a:r>
              <a:rPr lang="en-US" altLang="en-US"/>
              <a:t>Network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84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>
            <a:extLst>
              <a:ext uri="{FF2B5EF4-FFF2-40B4-BE49-F238E27FC236}">
                <a16:creationId xmlns:a16="http://schemas.microsoft.com/office/drawing/2014/main" id="{ECA74E5C-8ECE-7143-A85F-EF34D5CE1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229600" cy="1371600"/>
          </a:xfrm>
        </p:spPr>
        <p:txBody>
          <a:bodyPr/>
          <a:lstStyle/>
          <a:p>
            <a:pPr algn="ctr"/>
            <a:r>
              <a:rPr lang="en-US" altLang="en-US" sz="4000">
                <a:solidFill>
                  <a:srgbClr val="7030A0"/>
                </a:solidFill>
              </a:rPr>
              <a:t>Question 1:  What is the trade off between the security objectives? </a:t>
            </a:r>
            <a:br>
              <a:rPr lang="en-US" altLang="en-US">
                <a:solidFill>
                  <a:srgbClr val="7030A0"/>
                </a:solidFill>
              </a:rPr>
            </a:b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22531" name="Content Placeholder 1">
            <a:extLst>
              <a:ext uri="{FF2B5EF4-FFF2-40B4-BE49-F238E27FC236}">
                <a16:creationId xmlns:a16="http://schemas.microsoft.com/office/drawing/2014/main" id="{15754F47-53CE-034B-A70E-E940961E2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2392363"/>
            <a:ext cx="8229600" cy="38862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Confidentiality reduces integrity because secret data is higher quality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Integrity requires that the data is kept in an isolated location and cannot be accessed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Increased confidentiality may reduce availability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Confidential and correct data has high trade off availability</a:t>
            </a: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3087724C-31F8-3149-9829-844E2DF09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1C9E0C-81DF-324B-9F3D-32786FAE9AEE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5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20A5353E-DBB0-CD43-A6B5-CF2446EE1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C22118-A57A-EC45-A8C9-A5D7D250BC06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2636CAE7-C272-F348-BF23-5FB5ED4C4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Achieving Security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FAA1047D-D422-0344-8ECE-6D2C8DDD6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Organizational Goals </a:t>
            </a:r>
          </a:p>
          <a:p>
            <a:pPr lvl="1" eaLnBrk="1" hangingPunct="1"/>
            <a:r>
              <a:rPr lang="en-US" altLang="en-US"/>
              <a:t>Why to invest in security protection?</a:t>
            </a:r>
          </a:p>
          <a:p>
            <a:pPr eaLnBrk="1" hangingPunct="1"/>
            <a:r>
              <a:rPr lang="en-US" altLang="en-US" sz="2800" b="1"/>
              <a:t>Policy  </a:t>
            </a:r>
          </a:p>
          <a:p>
            <a:pPr lvl="1" eaLnBrk="1" hangingPunct="1"/>
            <a:r>
              <a:rPr lang="en-US" altLang="en-US"/>
              <a:t>What to protect?</a:t>
            </a:r>
          </a:p>
          <a:p>
            <a:pPr eaLnBrk="1" hangingPunct="1"/>
            <a:r>
              <a:rPr lang="en-US" altLang="en-US" sz="2800" b="1"/>
              <a:t>Mechanism</a:t>
            </a:r>
          </a:p>
          <a:p>
            <a:pPr lvl="1" eaLnBrk="1" hangingPunct="1"/>
            <a:r>
              <a:rPr lang="en-US" altLang="en-US"/>
              <a:t>How to protect?</a:t>
            </a:r>
          </a:p>
          <a:p>
            <a:pPr eaLnBrk="1" hangingPunct="1"/>
            <a:r>
              <a:rPr lang="en-US" altLang="en-US" sz="2800" b="1"/>
              <a:t>Assurance</a:t>
            </a:r>
          </a:p>
          <a:p>
            <a:pPr lvl="1" eaLnBrk="1" hangingPunct="1"/>
            <a:r>
              <a:rPr lang="en-US" altLang="en-US"/>
              <a:t>How good is the protection?</a:t>
            </a:r>
          </a:p>
        </p:txBody>
      </p:sp>
    </p:spTree>
    <p:extLst>
      <p:ext uri="{BB962C8B-B14F-4D97-AF65-F5344CB8AC3E}">
        <p14:creationId xmlns:p14="http://schemas.microsoft.com/office/powerpoint/2010/main" val="46662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F1F8A85-BE19-E142-A8CA-E604F8FDE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2F30E-13DB-8C4F-A19D-20D56783436C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B1B12542-0884-6B4B-A23F-586CFAAA8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Policy</a:t>
            </a:r>
          </a:p>
        </p:txBody>
      </p:sp>
      <p:sp>
        <p:nvSpPr>
          <p:cNvPr id="24582" name="Oval 3">
            <a:extLst>
              <a:ext uri="{FF2B5EF4-FFF2-40B4-BE49-F238E27FC236}">
                <a16:creationId xmlns:a16="http://schemas.microsoft.com/office/drawing/2014/main" id="{A2334650-8171-EA42-8B2B-73999674E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90800"/>
            <a:ext cx="3276600" cy="3124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3" name="Oval 4">
            <a:extLst>
              <a:ext uri="{FF2B5EF4-FFF2-40B4-BE49-F238E27FC236}">
                <a16:creationId xmlns:a16="http://schemas.microsoft.com/office/drawing/2014/main" id="{1AAE04BA-7C79-6040-88B8-E020DE8B1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1905000" cy="1676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4" name="Text Box 5">
            <a:extLst>
              <a:ext uri="{FF2B5EF4-FFF2-40B4-BE49-F238E27FC236}">
                <a16:creationId xmlns:a16="http://schemas.microsoft.com/office/drawing/2014/main" id="{45F549E7-343B-974D-8B3D-1D1D1A0C9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62163"/>
            <a:ext cx="2335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Organizational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Policy</a:t>
            </a:r>
          </a:p>
        </p:txBody>
      </p:sp>
      <p:sp>
        <p:nvSpPr>
          <p:cNvPr id="24585" name="Text Box 6">
            <a:extLst>
              <a:ext uri="{FF2B5EF4-FFF2-40B4-BE49-F238E27FC236}">
                <a16:creationId xmlns:a16="http://schemas.microsoft.com/office/drawing/2014/main" id="{7AF0821B-AC19-A34D-A4E0-F8EED5AEB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9163"/>
            <a:ext cx="30686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Computerized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Information System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Policy</a:t>
            </a:r>
          </a:p>
        </p:txBody>
      </p:sp>
      <p:sp>
        <p:nvSpPr>
          <p:cNvPr id="24586" name="Line 7">
            <a:extLst>
              <a:ext uri="{FF2B5EF4-FFF2-40B4-BE49-F238E27FC236}">
                <a16:creationId xmlns:a16="http://schemas.microsoft.com/office/drawing/2014/main" id="{9B94E0FF-F977-4742-B34E-BA79C497B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438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7" name="Line 9">
            <a:extLst>
              <a:ext uri="{FF2B5EF4-FFF2-40B4-BE49-F238E27FC236}">
                <a16:creationId xmlns:a16="http://schemas.microsoft.com/office/drawing/2014/main" id="{F556970B-F42F-464B-99C3-5EA3FB52E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495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17A1A-A2D7-BC48-8708-AE8991AD4EFD}"/>
              </a:ext>
            </a:extLst>
          </p:cNvPr>
          <p:cNvSpPr txBox="1"/>
          <p:nvPr/>
        </p:nvSpPr>
        <p:spPr>
          <a:xfrm>
            <a:off x="6391618" y="4114800"/>
            <a:ext cx="2895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rgbClr val="C00000"/>
                </a:solidFill>
              </a:rPr>
              <a:t>MUST fit the security policy into the organizational policy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8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D9CC85B1-E774-0D42-9266-12F68721D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en-US" sz="3200" dirty="0">
                <a:solidFill>
                  <a:srgbClr val="7030A0"/>
                </a:solidFill>
              </a:rPr>
            </a:br>
            <a:r>
              <a:rPr lang="en-US" altLang="en-US" sz="3200" dirty="0">
                <a:solidFill>
                  <a:srgbClr val="7030A0"/>
                </a:solidFill>
              </a:rPr>
              <a:t>Question 2: Why do we need to fit the security policy into the organizational policy?</a:t>
            </a:r>
          </a:p>
        </p:txBody>
      </p:sp>
      <p:sp>
        <p:nvSpPr>
          <p:cNvPr id="25603" name="Content Placeholder 1">
            <a:extLst>
              <a:ext uri="{FF2B5EF4-FFF2-40B4-BE49-F238E27FC236}">
                <a16:creationId xmlns:a16="http://schemas.microsoft.com/office/drawing/2014/main" id="{8FC9C2F0-5691-104A-B2EA-116A5526F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92325"/>
            <a:ext cx="8229600" cy="38862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Because the management would not pay for it otherwise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Because security policy should support and protect organizational goals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Because this will make the implementation easier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sz="2800"/>
              <a:t>Because it is mandated by law and regulation</a:t>
            </a:r>
          </a:p>
        </p:txBody>
      </p:sp>
      <p:sp>
        <p:nvSpPr>
          <p:cNvPr id="25605" name="Slide Number Placeholder 3">
            <a:extLst>
              <a:ext uri="{FF2B5EF4-FFF2-40B4-BE49-F238E27FC236}">
                <a16:creationId xmlns:a16="http://schemas.microsoft.com/office/drawing/2014/main" id="{CC3BF5E9-A6A5-8C40-A519-E4F017A41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630E72-6DDA-8E40-B9F3-5E9FF37A83BA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8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FAE7263C-B248-ED4E-A9F9-3F1A7D317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04E5F9-E9FC-C54D-9B8B-1110D4521AA4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11D1CE1-BB71-3745-8161-B423BB52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Mechanism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2A4D3D91-477B-FD47-92B4-A6457116F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Prevention </a:t>
            </a:r>
          </a:p>
          <a:p>
            <a:pPr eaLnBrk="1" hangingPunct="1"/>
            <a:r>
              <a:rPr lang="en-US" altLang="en-US"/>
              <a:t>Detection</a:t>
            </a:r>
          </a:p>
          <a:p>
            <a:pPr eaLnBrk="1" hangingPunct="1"/>
            <a:r>
              <a:rPr lang="en-US" altLang="en-US"/>
              <a:t>Tolerance/Recovery</a:t>
            </a:r>
          </a:p>
        </p:txBody>
      </p:sp>
    </p:spTree>
    <p:extLst>
      <p:ext uri="{BB962C8B-B14F-4D97-AF65-F5344CB8AC3E}">
        <p14:creationId xmlns:p14="http://schemas.microsoft.com/office/powerpoint/2010/main" val="190847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34E4-56AB-441F-97E3-DB06A0E2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Cyber Security? 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EF9B301-D5C5-BE4C-AC06-B579BF881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458200" cy="914400"/>
          </a:xfrm>
        </p:spPr>
        <p:txBody>
          <a:bodyPr/>
          <a:lstStyle/>
          <a:p>
            <a:pPr marL="0" indent="0" algn="ctr">
              <a:spcBef>
                <a:spcPts val="1800"/>
              </a:spcBef>
              <a:buSzPct val="150000"/>
              <a:buFont typeface="Wingdings" pitchFamily="2" charset="2"/>
              <a:buNone/>
            </a:pPr>
            <a:r>
              <a:rPr lang="en-US" alt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 panose="02000503000000020004" pitchFamily="2" charset="0"/>
              </a:rPr>
              <a:t>Highly Technical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4C05F-6A59-4D49-8D01-B61E1B66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794000"/>
            <a:ext cx="71723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800"/>
              </a:spcBef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 panose="02000503000000020004" pitchFamily="2" charset="0"/>
              </a:rPr>
              <a:t>People</a:t>
            </a: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 panose="02000403000000020004" pitchFamily="2" charset="0"/>
              </a:rPr>
              <a:t>, </a:t>
            </a: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 panose="02000503000000020004" pitchFamily="2" charset="0"/>
              </a:rPr>
              <a:t>processes</a:t>
            </a: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 panose="02000403000000020004" pitchFamily="2" charset="0"/>
              </a:rPr>
              <a:t>, and </a:t>
            </a: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" panose="02000503000000020004" pitchFamily="2" charset="0"/>
              </a:rPr>
              <a:t>technology </a:t>
            </a: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 panose="02000403000000020004" pitchFamily="2" charset="0"/>
              </a:rPr>
              <a:t>  </a:t>
            </a:r>
          </a:p>
          <a:p>
            <a:pPr>
              <a:spcBef>
                <a:spcPts val="1800"/>
              </a:spcBef>
              <a:spcAft>
                <a:spcPts val="1800"/>
              </a:spcAft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 panose="02000403000000020004" pitchFamily="2" charset="0"/>
              </a:rPr>
              <a:t>Legislation and Regulation </a:t>
            </a:r>
          </a:p>
          <a:p>
            <a:pPr>
              <a:spcBef>
                <a:spcPct val="0"/>
              </a:spcBef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 Neue Light" panose="02000403000000020004" pitchFamily="2" charset="0"/>
              </a:rPr>
              <a:t>Risk management</a:t>
            </a:r>
            <a:endParaRPr lang="en-US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F5448-5E90-0E41-B19A-F8FDB8733CCE}"/>
              </a:ext>
            </a:extLst>
          </p:cNvPr>
          <p:cNvSpPr txBox="1"/>
          <p:nvPr/>
        </p:nvSpPr>
        <p:spPr>
          <a:xfrm>
            <a:off x="-2531327" y="18845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2">
            <a:extLst>
              <a:ext uri="{FF2B5EF4-FFF2-40B4-BE49-F238E27FC236}">
                <a16:creationId xmlns:a16="http://schemas.microsoft.com/office/drawing/2014/main" id="{9A02540B-7DDA-4E4B-A695-604D5E024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484261-A0FA-2D42-8F45-2BB99961CC6D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F8817F2-6894-4F14-948B-9479293D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6477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  <a:latin typeface="+mj-lt"/>
              </a:rPr>
              <a:t>Security by Obscurity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140CAC1-3EB9-4939-B608-3C12D4733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795813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r>
              <a:rPr lang="en-US" sz="3200" dirty="0">
                <a:latin typeface="+mj-lt"/>
              </a:rPr>
              <a:t>Hide inner working of the system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r>
              <a:rPr lang="en-US" sz="3200" dirty="0">
                <a:latin typeface="+mj-lt"/>
              </a:rPr>
              <a:t>Bad idea!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/>
              <a:t>The National Institute of Standards and Technology (NIST) in the United States sometimes recommends against this practice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/>
              <a:t>“System security should not depend on the secrecy of the implementation or its components.”</a:t>
            </a:r>
            <a:endParaRPr lang="en-US" sz="2000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r>
              <a:rPr lang="en-US" sz="3200" dirty="0">
                <a:latin typeface="+mj-lt"/>
              </a:rPr>
              <a:t>The technique stands in contrast with </a:t>
            </a:r>
            <a:r>
              <a:rPr lang="en-US" sz="3200" b="1" dirty="0">
                <a:latin typeface="+mj-lt"/>
              </a:rPr>
              <a:t>security by design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endParaRPr lang="en-US" sz="3200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endParaRPr lang="en-US" sz="3200" dirty="0"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Blip>
                <a:blip r:embed="rId3"/>
              </a:buBlip>
              <a:defRPr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152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2">
            <a:extLst>
              <a:ext uri="{FF2B5EF4-FFF2-40B4-BE49-F238E27FC236}">
                <a16:creationId xmlns:a16="http://schemas.microsoft.com/office/drawing/2014/main" id="{0E562FF5-F202-974D-A0B5-A46B9DF89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702AF7-E6EA-904D-9416-3FC3EF1DCBD0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532CAB-A322-4978-8B85-1D3614EC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30" y="6858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  <a:latin typeface="+mj-lt"/>
              </a:rPr>
              <a:t>Security by Legislation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51274C-3C92-4963-91F9-F507D562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1383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5000"/>
              <a:buFontTx/>
              <a:buChar char="•"/>
              <a:defRPr/>
            </a:pPr>
            <a:r>
              <a:rPr lang="en-US" sz="3200" dirty="0">
                <a:latin typeface="+mn-lt"/>
              </a:rPr>
              <a:t>Instruct users how to behave</a:t>
            </a:r>
          </a:p>
          <a:p>
            <a:pPr marL="342900" indent="-342900" eaLnBrk="1" hangingPunct="1">
              <a:spcBef>
                <a:spcPct val="20000"/>
              </a:spcBef>
              <a:buSzPct val="85000"/>
              <a:buFontTx/>
              <a:buChar char="•"/>
              <a:defRPr/>
            </a:pPr>
            <a:r>
              <a:rPr lang="en-US" sz="3200" dirty="0">
                <a:latin typeface="+mn-lt"/>
              </a:rPr>
              <a:t>Not good enough!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</a:rPr>
              <a:t>Important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</a:rPr>
              <a:t>Only enhance security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800" dirty="0">
                <a:latin typeface="+mn-lt"/>
              </a:rPr>
              <a:t>Targets only some of the security problems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n"/>
              <a:defRPr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72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32A5A0C7-A73A-6144-B09E-38E72C7D6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754F03-8C08-254E-B6A8-792D3609CF1B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0DBF8A3-E38D-4BE5-9432-5A8ED02AD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732267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  <a:latin typeface="+mj-lt"/>
              </a:rPr>
              <a:t>Security Tradeoffs</a:t>
            </a:r>
          </a:p>
        </p:txBody>
      </p:sp>
      <p:sp>
        <p:nvSpPr>
          <p:cNvPr id="29702" name="AutoShape 3">
            <a:extLst>
              <a:ext uri="{FF2B5EF4-FFF2-40B4-BE49-F238E27FC236}">
                <a16:creationId xmlns:a16="http://schemas.microsoft.com/office/drawing/2014/main" id="{59F56DF2-1BD8-B142-838A-E89A844075A6}"/>
              </a:ext>
            </a:extLst>
          </p:cNvPr>
          <p:cNvSpPr>
            <a:spLocks noChangeArrowheads="1"/>
          </p:cNvSpPr>
          <p:nvPr/>
        </p:nvSpPr>
        <p:spPr bwMode="auto">
          <a:xfrm rot="10791118">
            <a:off x="3124200" y="2895600"/>
            <a:ext cx="3124200" cy="236220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3" name="Oval 4">
            <a:extLst>
              <a:ext uri="{FF2B5EF4-FFF2-40B4-BE49-F238E27FC236}">
                <a16:creationId xmlns:a16="http://schemas.microsoft.com/office/drawing/2014/main" id="{0F8035AE-2C19-9F4D-9F85-35B56CC9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914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902030302020204" pitchFamily="66" charset="0"/>
              </a:rPr>
              <a:t>COST</a:t>
            </a:r>
          </a:p>
        </p:txBody>
      </p:sp>
      <p:sp>
        <p:nvSpPr>
          <p:cNvPr id="29704" name="Text Box 5">
            <a:extLst>
              <a:ext uri="{FF2B5EF4-FFF2-40B4-BE49-F238E27FC236}">
                <a16:creationId xmlns:a16="http://schemas.microsoft.com/office/drawing/2014/main" id="{1B89707A-6B31-C141-A742-FB1FD0348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92350"/>
            <a:ext cx="161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</a:rPr>
              <a:t>Security</a:t>
            </a:r>
          </a:p>
        </p:txBody>
      </p:sp>
      <p:sp>
        <p:nvSpPr>
          <p:cNvPr id="29705" name="Text Box 6">
            <a:extLst>
              <a:ext uri="{FF2B5EF4-FFF2-40B4-BE49-F238E27FC236}">
                <a16:creationId xmlns:a16="http://schemas.microsoft.com/office/drawing/2014/main" id="{20E7DE8F-F298-BF4B-B4EE-BF68076D6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36855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</a:rPr>
              <a:t>Functionality</a:t>
            </a:r>
          </a:p>
        </p:txBody>
      </p:sp>
      <p:sp>
        <p:nvSpPr>
          <p:cNvPr id="29706" name="Text Box 7">
            <a:extLst>
              <a:ext uri="{FF2B5EF4-FFF2-40B4-BE49-F238E27FC236}">
                <a16:creationId xmlns:a16="http://schemas.microsoft.com/office/drawing/2014/main" id="{2CF55661-477C-7B42-81F0-4B795E3E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40350"/>
            <a:ext cx="216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mic Sans MS" panose="030F0902030302020204" pitchFamily="66" charset="0"/>
              </a:rPr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259308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2">
            <a:extLst>
              <a:ext uri="{FF2B5EF4-FFF2-40B4-BE49-F238E27FC236}">
                <a16:creationId xmlns:a16="http://schemas.microsoft.com/office/drawing/2014/main" id="{1BA94AA7-8B05-3F43-BCBB-AA5D24E39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88DD4A-0352-BB4B-8661-2242439B9F0C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0725" name="Rectangle 2" descr="Large confetti">
            <a:extLst>
              <a:ext uri="{FF2B5EF4-FFF2-40B4-BE49-F238E27FC236}">
                <a16:creationId xmlns:a16="http://schemas.microsoft.com/office/drawing/2014/main" id="{11AEE9AE-7103-1640-8A2E-E24837FD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Threat, Vulnerability, Risk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23944F08-18E2-D54E-A802-4E891ECE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sz="2600" b="1" dirty="0"/>
              <a:t>Threat</a:t>
            </a:r>
            <a:r>
              <a:rPr lang="en-US" altLang="en-US" sz="2600" dirty="0"/>
              <a:t>: potential occurrence that can have an undesired effect on the system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sz="2600" b="1" dirty="0"/>
              <a:t>Vulnerability</a:t>
            </a:r>
            <a:r>
              <a:rPr lang="en-US" altLang="en-US" sz="2600" dirty="0"/>
              <a:t>: characteristics of the system </a:t>
            </a:r>
            <a:r>
              <a:rPr lang="en-US" altLang="en-US" sz="2600"/>
              <a:t>that make </a:t>
            </a:r>
            <a:r>
              <a:rPr lang="en-US" altLang="en-US" sz="2600" dirty="0"/>
              <a:t>it possible for a threat to potentially occur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sz="2600" b="1" dirty="0">
                <a:solidFill>
                  <a:srgbClr val="000000"/>
                </a:solidFill>
              </a:rPr>
              <a:t>Attack</a:t>
            </a:r>
            <a:r>
              <a:rPr lang="en-US" altLang="en-US" sz="2600" dirty="0">
                <a:solidFill>
                  <a:srgbClr val="000000"/>
                </a:solidFill>
              </a:rPr>
              <a:t>: action of malicious intruder that exploits vulnerabilities of the system to cause a threat to occur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sz="2600" b="1" dirty="0"/>
              <a:t>Risk</a:t>
            </a:r>
            <a:r>
              <a:rPr lang="en-US" altLang="en-US" sz="2600" dirty="0"/>
              <a:t>: measure of the possibility of security breaches and severity of the damage</a:t>
            </a:r>
          </a:p>
        </p:txBody>
      </p:sp>
    </p:spTree>
    <p:extLst>
      <p:ext uri="{BB962C8B-B14F-4D97-AF65-F5344CB8AC3E}">
        <p14:creationId xmlns:p14="http://schemas.microsoft.com/office/powerpoint/2010/main" val="22576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2">
            <a:extLst>
              <a:ext uri="{FF2B5EF4-FFF2-40B4-BE49-F238E27FC236}">
                <a16:creationId xmlns:a16="http://schemas.microsoft.com/office/drawing/2014/main" id="{3A25329F-0E9F-E142-95F6-B69CC43414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2A098-0C0B-244A-B92F-2824CE015781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A0E2383-8718-1549-8B93-A91CB562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Types of Threats (1)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D61EB76F-8F9E-0847-92A5-F44F79C0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7958138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dirty="0"/>
              <a:t>Errors of users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dirty="0"/>
              <a:t>Natural/man-made/machine disasters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dirty="0"/>
              <a:t>Dishonest insider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dirty="0"/>
              <a:t>Disgruntled insider</a:t>
            </a:r>
          </a:p>
          <a:p>
            <a:pPr eaLnBrk="1" hangingPunct="1"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en-US" dirty="0"/>
              <a:t>Outsiders</a:t>
            </a:r>
          </a:p>
          <a:p>
            <a:pPr eaLnBrk="1" hangingPunct="1">
              <a:buClrTx/>
              <a:buSzPct val="85000"/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474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2">
            <a:extLst>
              <a:ext uri="{FF2B5EF4-FFF2-40B4-BE49-F238E27FC236}">
                <a16:creationId xmlns:a16="http://schemas.microsoft.com/office/drawing/2014/main" id="{8E6950A3-69E0-8D41-A3CE-32B97C42F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46CAE-4E12-0143-8287-D196A8CC66CD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08811649-3313-BD49-AA86-F837BA45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Types of Threats (2)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1CA4BF7E-712F-EE47-8771-35D6E8F0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7958138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r>
              <a:rPr lang="en-US" altLang="en-US" b="1"/>
              <a:t>Disclosure</a:t>
            </a:r>
            <a:r>
              <a:rPr lang="en-US" altLang="en-US"/>
              <a:t> threat – dissemination of unauthorized information</a:t>
            </a:r>
          </a:p>
          <a:p>
            <a:pPr eaLnBrk="1" hangingPunct="1"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endParaRPr lang="en-US" altLang="en-US" sz="1000"/>
          </a:p>
          <a:p>
            <a:pPr eaLnBrk="1" hangingPunct="1"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r>
              <a:rPr lang="en-US" altLang="en-US" b="1"/>
              <a:t>Integrity</a:t>
            </a:r>
            <a:r>
              <a:rPr lang="en-US" altLang="en-US"/>
              <a:t> threat – incorrect modification of information</a:t>
            </a:r>
          </a:p>
          <a:p>
            <a:pPr eaLnBrk="1" hangingPunct="1"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endParaRPr lang="en-US" altLang="en-US" sz="1000"/>
          </a:p>
          <a:p>
            <a:pPr eaLnBrk="1" hangingPunct="1">
              <a:buClr>
                <a:schemeClr val="folHlink"/>
              </a:buClr>
              <a:buSzPct val="130000"/>
              <a:buFont typeface="Wingdings" pitchFamily="2" charset="2"/>
              <a:buChar char="§"/>
            </a:pPr>
            <a:r>
              <a:rPr lang="en-US" altLang="en-US" b="1"/>
              <a:t>Denial of service</a:t>
            </a:r>
            <a:r>
              <a:rPr lang="en-US" altLang="en-US"/>
              <a:t> threat – access to a system resource is blocked</a:t>
            </a:r>
          </a:p>
        </p:txBody>
      </p:sp>
    </p:spTree>
    <p:extLst>
      <p:ext uri="{BB962C8B-B14F-4D97-AF65-F5344CB8AC3E}">
        <p14:creationId xmlns:p14="http://schemas.microsoft.com/office/powerpoint/2010/main" val="39973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2">
            <a:extLst>
              <a:ext uri="{FF2B5EF4-FFF2-40B4-BE49-F238E27FC236}">
                <a16:creationId xmlns:a16="http://schemas.microsoft.com/office/drawing/2014/main" id="{5DB85302-15A8-5144-8D5F-1503F8159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37986F-12C6-E643-94B9-F2D64A457A39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7D9EA88D-A289-2A41-AC7B-34EC0FE7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Types of Attacks (1)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E1A2DC56-F07B-034E-B3A5-4451BA36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7958138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600" b="1"/>
              <a:t>Interruption</a:t>
            </a:r>
            <a:r>
              <a:rPr lang="en-US" altLang="en-US" sz="2600"/>
              <a:t> – an asset is destroyed, unavailable or unusable (</a:t>
            </a:r>
            <a:r>
              <a:rPr lang="en-US" altLang="en-US" sz="2600" i="1"/>
              <a:t>availability</a:t>
            </a:r>
            <a:r>
              <a:rPr lang="en-US" altLang="en-US" sz="2600"/>
              <a:t>)</a:t>
            </a:r>
          </a:p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600" b="1"/>
              <a:t>Interception</a:t>
            </a:r>
            <a:r>
              <a:rPr lang="en-US" altLang="en-US" sz="2600"/>
              <a:t> – unauthorized party gains access to an asset (</a:t>
            </a:r>
            <a:r>
              <a:rPr lang="en-US" altLang="en-US" sz="2600" i="1"/>
              <a:t>confidentiality</a:t>
            </a:r>
            <a:r>
              <a:rPr lang="en-US" altLang="en-US" sz="2600"/>
              <a:t>)</a:t>
            </a:r>
          </a:p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600" b="1"/>
              <a:t>Modification</a:t>
            </a:r>
            <a:r>
              <a:rPr lang="en-US" altLang="en-US" sz="2600"/>
              <a:t> – unauthorized party tampers with asset (</a:t>
            </a:r>
            <a:r>
              <a:rPr lang="en-US" altLang="en-US" sz="2600" i="1"/>
              <a:t>integrity</a:t>
            </a:r>
            <a:r>
              <a:rPr lang="en-US" altLang="en-US" sz="2600"/>
              <a:t>)</a:t>
            </a:r>
          </a:p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600" b="1"/>
              <a:t>Fabrication</a:t>
            </a:r>
            <a:r>
              <a:rPr lang="en-US" altLang="en-US" sz="2600"/>
              <a:t> – unauthorized party inserts counterfeit object into the system (</a:t>
            </a:r>
            <a:r>
              <a:rPr lang="en-US" altLang="en-US" sz="2600" i="1"/>
              <a:t>authenticity</a:t>
            </a:r>
            <a:r>
              <a:rPr lang="en-US" altLang="en-US" sz="2600"/>
              <a:t>)</a:t>
            </a:r>
          </a:p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600" b="1"/>
              <a:t>Denial</a:t>
            </a:r>
            <a:r>
              <a:rPr lang="en-US" altLang="en-US" sz="2600"/>
              <a:t> – person denies taking an action (</a:t>
            </a:r>
            <a:r>
              <a:rPr lang="en-US" altLang="en-US" sz="2600" i="1"/>
              <a:t>authenticity</a:t>
            </a:r>
            <a:r>
              <a:rPr lang="en-US" altLang="en-US" sz="2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0868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E1B648EF-7655-9C41-A447-817A9C0C2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FC36CF-7567-CF4D-ABE1-ACD959AAAC5E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5906E083-1140-0F46-9306-FC094E247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Types of Attacks (2)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AEEF396D-2BE8-964B-860D-70200EE6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7620000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Passive attacks:</a:t>
            </a:r>
            <a:r>
              <a:rPr lang="en-US" altLang="en-US" sz="2400" dirty="0"/>
              <a:t> 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/>
              <a:t>Eavesdropping  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/>
              <a:t>Monitoring </a:t>
            </a:r>
          </a:p>
          <a:p>
            <a:pPr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Active attacks</a:t>
            </a:r>
            <a:r>
              <a:rPr lang="en-US" altLang="en-US" sz="2400" dirty="0"/>
              <a:t>: 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Masquerade</a:t>
            </a:r>
            <a:r>
              <a:rPr lang="en-US" altLang="en-US" sz="2400" dirty="0"/>
              <a:t> – one entity pretends to be a different entity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Replay</a:t>
            </a:r>
            <a:r>
              <a:rPr lang="en-US" altLang="en-US" sz="2400" dirty="0"/>
              <a:t> – passive capture of information and its retransmission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Modification</a:t>
            </a:r>
            <a:r>
              <a:rPr lang="en-US" altLang="en-US" sz="2400" dirty="0"/>
              <a:t> of messages – legitimate message is altered</a:t>
            </a:r>
          </a:p>
          <a:p>
            <a:pPr lvl="1" eaLnBrk="1" hangingPunct="1"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altLang="en-US" sz="2400" b="1" dirty="0"/>
              <a:t>Denial of service</a:t>
            </a:r>
            <a:r>
              <a:rPr lang="en-US" altLang="en-US" sz="2400" dirty="0"/>
              <a:t> – prevents normal use of resources </a:t>
            </a:r>
          </a:p>
          <a:p>
            <a:pPr eaLnBrk="1" hangingPunct="1">
              <a:buClrTx/>
              <a:buSzPct val="85000"/>
              <a:buFontTx/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384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A7507C52-139F-1F42-B92E-CF627E847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C41FAA-5D52-884A-8C97-285479FDC7CB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95EF3B36-D784-2B41-9E3A-17DA537EA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Computer Crime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81E8F446-E4F4-3445-AF6F-0FE068A9E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Any crime that involves computers or aided by the use of computers</a:t>
            </a:r>
          </a:p>
          <a:p>
            <a:pPr eaLnBrk="1" hangingPunct="1"/>
            <a:r>
              <a:rPr lang="en-US" altLang="en-US" dirty="0"/>
              <a:t>U.S. Federal Bureau of Investigation: reports uniform crime statistics</a:t>
            </a:r>
          </a:p>
        </p:txBody>
      </p:sp>
    </p:spTree>
    <p:extLst>
      <p:ext uri="{BB962C8B-B14F-4D97-AF65-F5344CB8AC3E}">
        <p14:creationId xmlns:p14="http://schemas.microsoft.com/office/powerpoint/2010/main" val="796369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DE6CF24-479F-3243-B685-3EEAD03A0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Malicious Attacks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2D30205-D9C8-FB4E-84A4-8B8212743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7030A0"/>
                </a:solidFill>
              </a:rPr>
              <a:t>M</a:t>
            </a:r>
            <a:r>
              <a:rPr lang="en-US" altLang="en-US" dirty="0"/>
              <a:t>ethod: skills, knowledge, tools, information, etc.</a:t>
            </a:r>
          </a:p>
          <a:p>
            <a:r>
              <a:rPr lang="en-US" altLang="en-US" sz="4000" dirty="0">
                <a:solidFill>
                  <a:srgbClr val="7030A0"/>
                </a:solidFill>
              </a:rPr>
              <a:t>O</a:t>
            </a:r>
            <a:r>
              <a:rPr lang="en-US" altLang="en-US" dirty="0"/>
              <a:t>pportunity: time and access</a:t>
            </a:r>
          </a:p>
          <a:p>
            <a:r>
              <a:rPr lang="en-US" altLang="en-US" sz="4000" dirty="0">
                <a:solidFill>
                  <a:srgbClr val="7030A0"/>
                </a:solidFill>
              </a:rPr>
              <a:t>M</a:t>
            </a:r>
            <a:r>
              <a:rPr lang="en-US" altLang="en-US" dirty="0"/>
              <a:t>otive: reason to perform the action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3A230B29-7A81-8048-8CD2-11DA3318B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B7CB1-64AD-864C-8906-E4A9D5F204A9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5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>
            <a:extLst>
              <a:ext uri="{FF2B5EF4-FFF2-40B4-BE49-F238E27FC236}">
                <a16:creationId xmlns:a16="http://schemas.microsoft.com/office/drawing/2014/main" id="{67CF29C1-F7E9-C84D-9BC7-92874B5D1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CSCE 522 - Farkas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F0C6B7BE-48EE-F94D-9C40-7A828E159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B6446-926C-FA48-861A-0312A6C3D510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7172" name="Date Placeholder 3">
            <a:extLst>
              <a:ext uri="{FF2B5EF4-FFF2-40B4-BE49-F238E27FC236}">
                <a16:creationId xmlns:a16="http://schemas.microsoft.com/office/drawing/2014/main" id="{3AAC3B7D-4B88-EC4D-90A8-E0587B1007F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Lecture 1</a:t>
            </a:r>
          </a:p>
        </p:txBody>
      </p:sp>
      <p:pic>
        <p:nvPicPr>
          <p:cNvPr id="7173" name="Picture 82">
            <a:extLst>
              <a:ext uri="{FF2B5EF4-FFF2-40B4-BE49-F238E27FC236}">
                <a16:creationId xmlns:a16="http://schemas.microsoft.com/office/drawing/2014/main" id="{5A057BBA-6ACE-BF47-977B-F877D2822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83">
            <a:extLst>
              <a:ext uri="{FF2B5EF4-FFF2-40B4-BE49-F238E27FC236}">
                <a16:creationId xmlns:a16="http://schemas.microsoft.com/office/drawing/2014/main" id="{D700106F-AA5E-DC4C-B876-16CB70C9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6324600"/>
            <a:ext cx="6356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Copyright of Information Security Incorporated © 2008–2014</a:t>
            </a:r>
          </a:p>
        </p:txBody>
      </p:sp>
    </p:spTree>
    <p:extLst>
      <p:ext uri="{BB962C8B-B14F-4D97-AF65-F5344CB8AC3E}">
        <p14:creationId xmlns:p14="http://schemas.microsoft.com/office/powerpoint/2010/main" val="251933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6B629873-A962-C242-B21C-2D538C679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36807-2239-EA4D-B102-995B9B98E037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B1C7680D-1355-8E44-B3C8-CFF2DD0EA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Criminals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071447CC-0729-0942-BD76-252BF85CF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 b="1"/>
              <a:t>Amateurs</a:t>
            </a:r>
            <a:r>
              <a:rPr lang="en-US" altLang="en-US" sz="2400"/>
              <a:t>: regular users, who exploit the vulnerabilities of the computer system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/>
              <a:t>Motivation: easy access to vulnerable resources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 b="1"/>
              <a:t>Crackers</a:t>
            </a:r>
            <a:r>
              <a:rPr lang="en-US" altLang="en-US" sz="2400"/>
              <a:t>: attempt to access computing facilities for which they do not have the authorization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/>
              <a:t>Motivation: enjoy challenge, curiosity 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 b="1"/>
              <a:t>Career criminals</a:t>
            </a:r>
            <a:r>
              <a:rPr lang="en-US" altLang="en-US" sz="2400"/>
              <a:t>: professionals who understand the computer system and its vulnerabilities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400"/>
              <a:t>Motivation: personal gain (e.g., financial)</a:t>
            </a:r>
          </a:p>
        </p:txBody>
      </p:sp>
    </p:spTree>
    <p:extLst>
      <p:ext uri="{BB962C8B-B14F-4D97-AF65-F5344CB8AC3E}">
        <p14:creationId xmlns:p14="http://schemas.microsoft.com/office/powerpoint/2010/main" val="839307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8636958F-DECD-224B-91FA-EB0C89FDF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80DB71-9A54-CA4E-B24E-A191C1A50435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166F11DF-E79E-0F4D-80C8-84C77FDCC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Defense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9FB42942-20B2-4449-92B2-ACE5512CF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Prevent</a:t>
            </a:r>
            <a:r>
              <a:rPr lang="en-US" altLang="en-US" sz="2800"/>
              <a:t>: block attack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Deter</a:t>
            </a:r>
            <a:r>
              <a:rPr lang="en-US" altLang="en-US" sz="2800"/>
              <a:t>: make the attack harder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Deflect</a:t>
            </a:r>
            <a:r>
              <a:rPr lang="en-US" altLang="en-US" sz="2800"/>
              <a:t>: make other targets more attractive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Detect</a:t>
            </a:r>
            <a:r>
              <a:rPr lang="en-US" altLang="en-US" sz="2800"/>
              <a:t>: identify misuse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Tolerate</a:t>
            </a:r>
            <a:r>
              <a:rPr lang="en-US" altLang="en-US" sz="2800"/>
              <a:t>: function under attack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Recover</a:t>
            </a:r>
            <a:r>
              <a:rPr lang="en-US" altLang="en-US" sz="2800"/>
              <a:t>: restore to correct state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71364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2843B152-51AA-C14A-86C2-305AC2C69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15C73A-3ABB-6849-A76B-B847BBF8AAC5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9E58D253-CD59-9542-8AF1-25FB52000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Information Security Planning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7FB992B9-96D3-2E4E-9407-7F92AF5A9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Organization Analysis</a:t>
            </a:r>
          </a:p>
          <a:p>
            <a:pPr eaLnBrk="1" hangingPunct="1"/>
            <a:r>
              <a:rPr lang="en-US" altLang="en-US"/>
              <a:t>Risk management</a:t>
            </a:r>
          </a:p>
          <a:p>
            <a:pPr eaLnBrk="1" hangingPunct="1"/>
            <a:r>
              <a:rPr lang="en-US" altLang="en-US"/>
              <a:t>Mitigation approaches and their costs</a:t>
            </a:r>
          </a:p>
          <a:p>
            <a:pPr eaLnBrk="1" hangingPunct="1"/>
            <a:r>
              <a:rPr lang="en-US" altLang="en-US"/>
              <a:t>Security policy</a:t>
            </a:r>
          </a:p>
          <a:p>
            <a:pPr eaLnBrk="1" hangingPunct="1"/>
            <a:r>
              <a:rPr lang="en-US" altLang="en-US"/>
              <a:t>Implementation and testing</a:t>
            </a:r>
          </a:p>
          <a:p>
            <a:pPr eaLnBrk="1" hangingPunct="1"/>
            <a:r>
              <a:rPr lang="en-US" altLang="en-US"/>
              <a:t>Security training and awareness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85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BB5B188-724C-DF4F-AD54-ABC9F2811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457200"/>
            <a:ext cx="5791200" cy="990600"/>
          </a:xfrm>
        </p:spPr>
        <p:txBody>
          <a:bodyPr/>
          <a:lstStyle/>
          <a:p>
            <a:r>
              <a:rPr lang="en-US" altLang="en-US"/>
              <a:t>What Can I Do?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B1709D27-4411-CF4D-BAC7-00F7708BC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DF16259-C3E2-B241-9686-767523C5080E}" type="slidenum">
              <a:rPr lang="en-US" altLang="en-US" sz="12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1FABAB3E-66E0-8349-AF40-FA4EEC09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22438"/>
            <a:ext cx="4441825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57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286F68E3-9F41-214E-8018-35EBF49C4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734176-C5C9-D240-80CE-2B8F60D78DC0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7303EE72-26BC-EB48-B24D-42012DED3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Information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48FADBEE-F5B6-7C4D-B9AB-AF5A90CF8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110538" cy="4191000"/>
          </a:xfrm>
        </p:spPr>
        <p:txBody>
          <a:bodyPr/>
          <a:lstStyle/>
          <a:p>
            <a:r>
              <a:rPr lang="en-US" altLang="en-US" sz="2400" b="1" dirty="0"/>
              <a:t>Class Homepage</a:t>
            </a:r>
            <a:r>
              <a:rPr lang="en-US" altLang="en-US" sz="2400" dirty="0"/>
              <a:t>: </a:t>
            </a:r>
            <a:r>
              <a:rPr lang="en-US" altLang="en-US" sz="2400" dirty="0">
                <a:hlinkClick r:id="rId2"/>
              </a:rPr>
              <a:t>https://emadalsuwat.github.io/internetsecurity-Spring2021.html</a:t>
            </a:r>
            <a:endParaRPr lang="en-US" altLang="en-US" sz="2400" dirty="0"/>
          </a:p>
          <a:p>
            <a:pPr eaLnBrk="1" hangingPunct="1"/>
            <a:r>
              <a:rPr lang="en-US" altLang="en-US" sz="2400" b="1" dirty="0">
                <a:cs typeface="Times New Roman" panose="02020603050405020304" pitchFamily="18" charset="0"/>
              </a:rPr>
              <a:t>Instructor</a:t>
            </a:r>
            <a:r>
              <a:rPr lang="en-US" altLang="en-US" sz="2400" dirty="0">
                <a:cs typeface="Times New Roman" panose="02020603050405020304" pitchFamily="18" charset="0"/>
              </a:rPr>
              <a:t>: Dr. Emad </a:t>
            </a:r>
            <a:r>
              <a:rPr lang="en-US" altLang="en-US" sz="2400" dirty="0" err="1">
                <a:cs typeface="Times New Roman" panose="02020603050405020304" pitchFamily="18" charset="0"/>
              </a:rPr>
              <a:t>Alsuwat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cs typeface="Times New Roman" panose="02020603050405020304" pitchFamily="18" charset="0"/>
              </a:rPr>
              <a:t>Office</a:t>
            </a:r>
            <a:r>
              <a:rPr lang="en-US" altLang="en-US" sz="2400" dirty="0">
                <a:cs typeface="Times New Roman" panose="02020603050405020304" pitchFamily="18" charset="0"/>
              </a:rPr>
              <a:t>: </a:t>
            </a:r>
            <a:r>
              <a:rPr lang="en-US" altLang="en-US" sz="2400" dirty="0"/>
              <a:t>W101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cs typeface="Times New Roman" panose="02020603050405020304" pitchFamily="18" charset="0"/>
              </a:rPr>
              <a:t>Office Hours</a:t>
            </a:r>
            <a:r>
              <a:rPr lang="en-US" altLang="en-US" sz="2400" dirty="0">
                <a:cs typeface="Times New Roman" panose="02020603050405020304" pitchFamily="18" charset="0"/>
              </a:rPr>
              <a:t>: R</a:t>
            </a:r>
            <a:r>
              <a:rPr lang="en-US" altLang="en-US" sz="2400" dirty="0"/>
              <a:t>emotely 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cs typeface="Times New Roman" panose="02020603050405020304" pitchFamily="18" charset="0"/>
              </a:rPr>
              <a:t>E-mail</a:t>
            </a:r>
            <a:r>
              <a:rPr lang="en-US" altLang="en-US" sz="2400" dirty="0"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cs typeface="Times New Roman" panose="02020603050405020304" pitchFamily="18" charset="0"/>
                <a:hlinkClick r:id="rId3"/>
              </a:rPr>
              <a:t>Alsuwat@tu.edu.sa</a:t>
            </a:r>
            <a:r>
              <a:rPr lang="en-US" altLang="en-US" sz="2400" dirty="0">
                <a:cs typeface="Times New Roman" panose="02020603050405020304" pitchFamily="18" charset="0"/>
              </a:rPr>
              <a:t> or </a:t>
            </a:r>
            <a:r>
              <a:rPr lang="en-US" altLang="en-US" sz="2400" dirty="0">
                <a:cs typeface="Times New Roman" panose="02020603050405020304" pitchFamily="18" charset="0"/>
                <a:hlinkClick r:id="rId4"/>
              </a:rPr>
              <a:t>Alsuwat@live.com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675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0561E56-A383-1941-A508-2948B5BF4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Textbooks</a:t>
            </a:r>
            <a:endParaRPr lang="en-US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5229935-2D0D-9C4C-8932-C5A5A607E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Required:</a:t>
            </a:r>
            <a:r>
              <a:rPr lang="en-US" dirty="0"/>
              <a:t> William Stallings, </a:t>
            </a:r>
            <a:r>
              <a:rPr lang="en-US" i="1" dirty="0"/>
              <a:t>Cryptography and Network Security Principles and Practice, Seventh Edition</a:t>
            </a:r>
            <a:r>
              <a:rPr lang="en-US" dirty="0"/>
              <a:t>, Pearson Education, England.</a:t>
            </a:r>
          </a:p>
          <a:p>
            <a:endParaRPr lang="en-US" dirty="0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C22AB48C-7EC3-9443-AB64-24B88DF4C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46F445-2B26-EC42-B987-3F349C85E2DF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2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667000"/>
            <a:ext cx="7010400" cy="3403600"/>
          </a:xfrm>
        </p:spPr>
        <p:txBody>
          <a:bodyPr/>
          <a:lstStyle/>
          <a:p>
            <a:pPr marL="609600" indent="-609600" algn="ctr" eaLnBrk="1" hangingPunct="1">
              <a:defRPr/>
            </a:pPr>
            <a:r>
              <a:rPr lang="en-US" sz="4400" b="1" dirty="0">
                <a:solidFill>
                  <a:schemeClr val="accent3"/>
                </a:solidFill>
              </a:rPr>
              <a:t>Introduce yourself</a:t>
            </a:r>
          </a:p>
          <a:p>
            <a:pPr marL="609600" indent="-609600" algn="ctr" eaLnBrk="1" hangingPunct="1">
              <a:defRPr/>
            </a:pPr>
            <a:endParaRPr lang="en-US" dirty="0"/>
          </a:p>
          <a:p>
            <a:pPr marL="609600" indent="-609600" algn="ctr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609600" indent="-6096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7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AE3EB9A-DC97-1842-A391-82AABE3D1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Your name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Education history + graduation date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Current carrier </a:t>
            </a:r>
          </a:p>
          <a:p>
            <a:pPr>
              <a:lnSpc>
                <a:spcPct val="150000"/>
              </a:lnSpc>
            </a:pPr>
            <a:r>
              <a:rPr lang="en-US" dirty="0"/>
              <a:t>Your goal (why Master in Cybersecurity)</a:t>
            </a:r>
          </a:p>
          <a:p>
            <a:pPr>
              <a:lnSpc>
                <a:spcPct val="150000"/>
              </a:lnSpc>
            </a:pPr>
            <a:r>
              <a:rPr lang="en-US" dirty="0"/>
              <a:t>Your plan after completing your studies </a:t>
            </a:r>
            <a:endParaRPr lang="en-US" altLang="en-US" dirty="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6780DBF9-EB9D-2946-929F-DA9D95C42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5B9E5-DE25-5547-ABA2-8393F8102E23}" type="slidenum">
              <a:rPr lang="en-US" altLang="en-US" sz="1200" smtClean="0">
                <a:latin typeface="Arial Black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4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667000"/>
            <a:ext cx="7010400" cy="3403600"/>
          </a:xfrm>
        </p:spPr>
        <p:txBody>
          <a:bodyPr/>
          <a:lstStyle/>
          <a:p>
            <a:pPr marL="609600" indent="-609600" algn="ctr" eaLnBrk="1" hangingPunct="1">
              <a:defRPr/>
            </a:pPr>
            <a:r>
              <a:rPr lang="en-US" sz="4400" b="1" dirty="0">
                <a:solidFill>
                  <a:schemeClr val="accent3"/>
                </a:solidFill>
              </a:rPr>
              <a:t>Basic Security Concepts</a:t>
            </a:r>
          </a:p>
          <a:p>
            <a:pPr marL="609600" indent="-609600" algn="ctr" eaLnBrk="1" hangingPunct="1">
              <a:defRPr/>
            </a:pPr>
            <a:endParaRPr lang="en-US" dirty="0"/>
          </a:p>
          <a:p>
            <a:pPr marL="609600" indent="-609600" algn="ctr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609600" indent="-6096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3141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2009</TotalTime>
  <Words>1098</Words>
  <Application>Microsoft Macintosh PowerPoint</Application>
  <PresentationFormat>On-screen Show (4:3)</PresentationFormat>
  <Paragraphs>211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Comic Sans MS</vt:lpstr>
      <vt:lpstr>Times New Roman</vt:lpstr>
      <vt:lpstr>Wingdings</vt:lpstr>
      <vt:lpstr>Pixel</vt:lpstr>
      <vt:lpstr>PowerPoint Presentation</vt:lpstr>
      <vt:lpstr>What is Cyber Security? </vt:lpstr>
      <vt:lpstr>PowerPoint Presentation</vt:lpstr>
      <vt:lpstr>What Can I Do?</vt:lpstr>
      <vt:lpstr>Class Information</vt:lpstr>
      <vt:lpstr>Textbooks</vt:lpstr>
      <vt:lpstr>PowerPoint Presentation</vt:lpstr>
      <vt:lpstr>PowerPoint Presentation</vt:lpstr>
      <vt:lpstr>PowerPoint Presentation</vt:lpstr>
      <vt:lpstr>Security Objectives</vt:lpstr>
      <vt:lpstr>Military Example</vt:lpstr>
      <vt:lpstr>Commercial Example</vt:lpstr>
      <vt:lpstr>Quiz</vt:lpstr>
      <vt:lpstr>Fourth Objective</vt:lpstr>
      <vt:lpstr>Question 1:  What is the trade off between the security objectives?  </vt:lpstr>
      <vt:lpstr>Achieving Security</vt:lpstr>
      <vt:lpstr>Security Policy</vt:lpstr>
      <vt:lpstr> Question 2: Why do we need to fit the security policy into the organizational policy?</vt:lpstr>
      <vt:lpstr>Security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Crime</vt:lpstr>
      <vt:lpstr>Malicious Attacks</vt:lpstr>
      <vt:lpstr>Computer Criminals</vt:lpstr>
      <vt:lpstr>Methods of Defense</vt:lpstr>
      <vt:lpstr>Information Security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39</cp:revision>
  <dcterms:created xsi:type="dcterms:W3CDTF">2020-02-13T19:25:53Z</dcterms:created>
  <dcterms:modified xsi:type="dcterms:W3CDTF">2021-01-28T21:54:26Z</dcterms:modified>
</cp:coreProperties>
</file>