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67" r:id="rId1"/>
    <p:sldMasterId id="2147483779" r:id="rId2"/>
  </p:sldMasterIdLst>
  <p:notesMasterIdLst>
    <p:notesMasterId r:id="rId37"/>
  </p:notesMasterIdLst>
  <p:sldIdLst>
    <p:sldId id="258" r:id="rId3"/>
    <p:sldId id="364" r:id="rId4"/>
    <p:sldId id="262" r:id="rId5"/>
    <p:sldId id="263" r:id="rId6"/>
    <p:sldId id="265" r:id="rId7"/>
    <p:sldId id="301" r:id="rId8"/>
    <p:sldId id="267" r:id="rId9"/>
    <p:sldId id="268" r:id="rId10"/>
    <p:sldId id="321" r:id="rId11"/>
    <p:sldId id="269" r:id="rId12"/>
    <p:sldId id="366" r:id="rId13"/>
    <p:sldId id="271" r:id="rId14"/>
    <p:sldId id="272" r:id="rId15"/>
    <p:sldId id="273" r:id="rId16"/>
    <p:sldId id="367" r:id="rId17"/>
    <p:sldId id="368" r:id="rId18"/>
    <p:sldId id="326" r:id="rId19"/>
    <p:sldId id="382" r:id="rId20"/>
    <p:sldId id="383" r:id="rId21"/>
    <p:sldId id="333" r:id="rId22"/>
    <p:sldId id="306" r:id="rId23"/>
    <p:sldId id="369" r:id="rId24"/>
    <p:sldId id="370" r:id="rId25"/>
    <p:sldId id="371" r:id="rId26"/>
    <p:sldId id="274" r:id="rId27"/>
    <p:sldId id="275" r:id="rId28"/>
    <p:sldId id="337" r:id="rId29"/>
    <p:sldId id="338" r:id="rId30"/>
    <p:sldId id="277" r:id="rId31"/>
    <p:sldId id="373" r:id="rId32"/>
    <p:sldId id="372" r:id="rId33"/>
    <p:sldId id="374" r:id="rId34"/>
    <p:sldId id="375" r:id="rId35"/>
    <p:sldId id="282" r:id="rId3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99"/>
    <a:srgbClr val="3333FF"/>
    <a:srgbClr val="B2B2B2"/>
    <a:srgbClr val="800000"/>
    <a:srgbClr val="996600"/>
    <a:srgbClr val="FF9999"/>
    <a:srgbClr val="33CC33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803" autoAdjust="0"/>
    <p:restoredTop sz="94737" autoAdjust="0"/>
  </p:normalViewPr>
  <p:slideViewPr>
    <p:cSldViewPr>
      <p:cViewPr varScale="1">
        <p:scale>
          <a:sx n="128" d="100"/>
          <a:sy n="128" d="100"/>
        </p:scale>
        <p:origin x="1624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390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1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37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1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71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1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FD315784-2683-4A3D-96C2-E7AED9C52FB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C++ Programming: From Problem Analysis to Program Design, Fifth Edition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7EBD3F-E520-4305-A744-6256270D6FB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C++ Programming: From Problem Analysis to Program Design, Fifth Edition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FBAF49-158E-4D42-AC17-122890578BC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C++ Programming: From Problem Analysis to Program Design, Fifth Edition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9A52C3-42CD-46B7-8961-A4FEAE84375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C++ Programming: From Problem Analysis to Program Design, Fifth Edition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06E3AB-F5F4-48C2-8FED-051FD581910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1460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C++ Programming: From Problem Analysis to Program Design, Fifth Edition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549782-E993-4678-AD50-464F77BA5BF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7969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C++ Programming: From Problem Analysis to Program Design, Fifth Edition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B238CF-14B8-4D13-AFA7-805B8AE498B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5052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C++ Programming: From Problem Analysis to Program Design, Fifth Edition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BD1959-5B2B-40DD-9B7B-49D2E4726D4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84813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C++ Programming: From Problem Analysis to Program Design, Fifth Edition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85971A-72D9-476A-9CF7-1C8C19534DB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125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C++ Programming: From Problem Analysis to Program Design, Fifth Edition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3D4B72-9B35-408A-9890-EB598038FD1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88316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C++ Programming: From Problem Analysis to Program Design, Fifth Edition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2E161B-820F-42B2-BB49-BD39D091265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43586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C++ Programming: From Problem Analysis to Program Design, Fifth Edition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50C9DB-E421-4990-8917-C40D3DB67EC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498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C++ Programming: From Problem Analysis to Program Design, Fifth Edition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AEDBB3-6D36-449C-9CEC-66344E06F0B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C++ Programming: From Problem Analysis to Program Design, Fifth Edition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817FF1-17AE-4AD9-ACC9-00E6A79347C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056779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C++ Programming: From Problem Analysis to Program Design, Fifth Edition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C156E6-579D-4404-879E-6DF059A5385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47895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C++ Programming: From Problem Analysis to Program Design, Fifth Edition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F253D2-9CDB-4D0E-980F-AACE6C0D240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614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C++ Programming: From Problem Analysis to Program Design, Fifth Edition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00CEAB-2575-4B48-B5FA-2337C203057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C++ Programming: From Problem Analysis to Program Design, Fifth Edition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444B2E-92F7-46CE-82DF-39094D2F1F2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C++ Programming: From Problem Analysis to Program Design, Fifth Edition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10257A-747A-4AEB-9E2C-95A282218F4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C++ Programming: From Problem Analysis to Program Design, Fifth Edition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A177B5-D6B1-42D7-8B73-8BD2AC3712B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C++ Programming: From Problem Analysis to Program Design, Fifth Edition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ED23ED-D6DD-4D0B-9F8B-50C46DD2832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C++ Programming: From Problem Analysis to Program Design, Fifth Edition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0862DF-1095-4E97-8AFD-75612EBF16A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C++ Programming: From Problem Analysis to Program Design, Fifth Edition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3CFBC3-A16E-4C14-93E8-63C8EFFD464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324600"/>
            <a:ext cx="5562600" cy="3968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r>
              <a:rPr lang="en-US"/>
              <a:t>C++ Programming: From Problem Analysis to Program Design, Fifth Edition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73740F67-8B84-4320-8001-B101418F5E7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  <p:sldLayoutId id="2147483777" r:id="rId2"/>
    <p:sldLayoutId id="2147483776" r:id="rId3"/>
    <p:sldLayoutId id="2147483775" r:id="rId4"/>
    <p:sldLayoutId id="2147483774" r:id="rId5"/>
    <p:sldLayoutId id="2147483773" r:id="rId6"/>
    <p:sldLayoutId id="2147483772" r:id="rId7"/>
    <p:sldLayoutId id="2147483771" r:id="rId8"/>
    <p:sldLayoutId id="2147483770" r:id="rId9"/>
    <p:sldLayoutId id="2147483769" r:id="rId10"/>
    <p:sldLayoutId id="2147483768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356350"/>
            <a:ext cx="5562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cs typeface="+mn-cs"/>
              </a:defRPr>
            </a:lvl1pPr>
          </a:lstStyle>
          <a:p>
            <a:pPr>
              <a:defRPr/>
            </a:pPr>
            <a:r>
              <a:rPr lang="en-US"/>
              <a:t>C++ Programming: From Problem Analysis to Program Design, Fifth Edition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>
              <a:defRPr/>
            </a:pPr>
            <a:fld id="{969633A8-2F4F-44E9-A908-21DB263E2C7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0826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1000" y="1752600"/>
            <a:ext cx="85344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3600" dirty="0">
                <a:solidFill>
                  <a:schemeClr val="accent1"/>
                </a:solidFill>
              </a:rPr>
              <a:t>C++ Programming: From Problem Analysis to Program Design, Fifth Edition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solidFill>
                  <a:srgbClr val="FF0000"/>
                </a:solidFill>
              </a:rPr>
              <a:t>Chapter 11: Classes and Data Abstraction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Built-in Operations on Classes</a:t>
            </a:r>
          </a:p>
        </p:txBody>
      </p:sp>
      <p:sp>
        <p:nvSpPr>
          <p:cNvPr id="14341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/>
              <a:t>Most of C++’s built-in operations do not apply to classes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/>
              <a:t>Arithmetic operators cannot be used on class objects unless the operators are overloaded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/>
              <a:t>You cannot use relational operators to compare two class objects for equality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/>
              <a:t>Built-in operations valid for class objects: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/>
              <a:t>Member access (.)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/>
              <a:t>Assignment (=)</a:t>
            </a:r>
            <a:r>
              <a:rPr lang="en-US" sz="2200"/>
              <a:t> </a:t>
            </a:r>
          </a:p>
        </p:txBody>
      </p:sp>
      <p:sp>
        <p:nvSpPr>
          <p:cNvPr id="1433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C++ Programming: From Problem Analysis to Program Design, Fifth Edition</a:t>
            </a:r>
          </a:p>
        </p:txBody>
      </p:sp>
      <p:sp>
        <p:nvSpPr>
          <p:cNvPr id="1433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43C1B3-732C-4E17-8E72-7B5C30136B3A}" type="slidenum">
              <a:rPr lang="en-US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Assignment Operator and Classes</a:t>
            </a:r>
          </a:p>
        </p:txBody>
      </p:sp>
      <p:sp>
        <p:nvSpPr>
          <p:cNvPr id="15362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C++ Programming: From Problem Analysis to Program Design, Fifth Edition</a:t>
            </a:r>
          </a:p>
        </p:txBody>
      </p:sp>
      <p:sp>
        <p:nvSpPr>
          <p:cNvPr id="1536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24ACE4-4649-4716-8FF8-0A992B03BCFA}" type="slidenum">
              <a:rPr lang="en-US"/>
              <a:pPr>
                <a:defRPr/>
              </a:pPr>
              <a:t>11</a:t>
            </a:fld>
            <a:endParaRPr lang="en-US"/>
          </a:p>
        </p:txBody>
      </p:sp>
      <p:pic>
        <p:nvPicPr>
          <p:cNvPr id="14341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2162175"/>
            <a:ext cx="7419975" cy="301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Functions and Classes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Objects can be passed as parameters to functions and returned as function values </a:t>
            </a:r>
          </a:p>
          <a:p>
            <a:pPr eaLnBrk="1" hangingPunct="1"/>
            <a:r>
              <a:rPr lang="en-US"/>
              <a:t>As parameters to functions</a:t>
            </a:r>
          </a:p>
          <a:p>
            <a:pPr lvl="1" eaLnBrk="1" hangingPunct="1"/>
            <a:r>
              <a:rPr lang="en-US"/>
              <a:t>Objects can be passed by value or by reference </a:t>
            </a:r>
          </a:p>
          <a:p>
            <a:pPr eaLnBrk="1" hangingPunct="1"/>
            <a:r>
              <a:rPr lang="en-US"/>
              <a:t>If an object is passed by value</a:t>
            </a:r>
          </a:p>
          <a:p>
            <a:pPr lvl="1" eaLnBrk="1" hangingPunct="1"/>
            <a:r>
              <a:rPr lang="en-US"/>
              <a:t>Contents of data members of the actual parameter are copied into the corresponding data members of the formal parameter</a:t>
            </a:r>
          </a:p>
        </p:txBody>
      </p:sp>
      <p:sp>
        <p:nvSpPr>
          <p:cNvPr id="1741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C++ Programming: From Problem Analysis to Program Design, Fifth Edition</a:t>
            </a:r>
          </a:p>
        </p:txBody>
      </p:sp>
      <p:sp>
        <p:nvSpPr>
          <p:cNvPr id="174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86BB85-B169-450C-BC8D-17C918FAB7FB}" type="slidenum">
              <a:rPr lang="en-US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4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Reference Parameters and Class Objects (Variables)</a:t>
            </a:r>
          </a:p>
        </p:txBody>
      </p:sp>
      <p:sp>
        <p:nvSpPr>
          <p:cNvPr id="17411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Passing by value might require a large amount of storage space and a considerable amount of computer time to copy the value of the actual parameter into the formal parameter</a:t>
            </a:r>
          </a:p>
          <a:p>
            <a:pPr eaLnBrk="1" hangingPunct="1"/>
            <a:r>
              <a:rPr lang="en-US"/>
              <a:t>If a variable is passed by reference</a:t>
            </a:r>
          </a:p>
          <a:p>
            <a:pPr lvl="1" eaLnBrk="1" hangingPunct="1"/>
            <a:r>
              <a:rPr lang="en-US"/>
              <a:t>The formal parameter receives only the address of the actual parameter</a:t>
            </a:r>
          </a:p>
          <a:p>
            <a:pPr eaLnBrk="1" hangingPunct="1"/>
            <a:endParaRPr lang="en-US"/>
          </a:p>
        </p:txBody>
      </p:sp>
      <p:sp>
        <p:nvSpPr>
          <p:cNvPr id="1843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C++ Programming: From Problem Analysis to Program Design, Fifth Edition</a:t>
            </a:r>
          </a:p>
        </p:txBody>
      </p:sp>
      <p:sp>
        <p:nvSpPr>
          <p:cNvPr id="1843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80D9E2-D034-4A24-9AAD-4A9AAAF9CF30}" type="slidenum">
              <a:rPr lang="en-US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8021638" cy="12192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Reference Parameters and Class Objects (Variables) (cont'd.)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828800"/>
            <a:ext cx="8077200" cy="4191000"/>
          </a:xfrm>
        </p:spPr>
        <p:txBody>
          <a:bodyPr/>
          <a:lstStyle/>
          <a:p>
            <a:pPr eaLnBrk="1" hangingPunct="1"/>
            <a:r>
              <a:rPr lang="en-US"/>
              <a:t>Pass by reference is an efficient way to pass a variable as a parameter</a:t>
            </a:r>
          </a:p>
          <a:p>
            <a:pPr lvl="1" eaLnBrk="1" hangingPunct="1"/>
            <a:r>
              <a:rPr lang="en-US"/>
              <a:t>Problem: when passing by reference, the actual parameter changes when formal parameter changes</a:t>
            </a:r>
          </a:p>
          <a:p>
            <a:pPr lvl="1" eaLnBrk="1" hangingPunct="1"/>
            <a:r>
              <a:rPr lang="en-US"/>
              <a:t>Solution: use </a:t>
            </a:r>
            <a:r>
              <a:rPr lang="en-US">
                <a:latin typeface="Courier New" pitchFamily="49" charset="0"/>
              </a:rPr>
              <a:t>const</a:t>
            </a:r>
            <a:r>
              <a:rPr lang="en-US"/>
              <a:t> in the formal parameter declaration</a:t>
            </a:r>
          </a:p>
        </p:txBody>
      </p:sp>
      <p:sp>
        <p:nvSpPr>
          <p:cNvPr id="1945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C++ Programming: From Problem Analysis to Program Design, Fifth Edition</a:t>
            </a:r>
          </a:p>
        </p:txBody>
      </p:sp>
      <p:sp>
        <p:nvSpPr>
          <p:cNvPr id="1945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098B27B-A400-4118-B593-FE053562F2AF}" type="slidenum">
              <a:rPr lang="en-US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Implementation of Member Functions</a:t>
            </a:r>
          </a:p>
        </p:txBody>
      </p:sp>
      <p:sp>
        <p:nvSpPr>
          <p:cNvPr id="20482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C++ Programming: From Problem Analysis to Program Design, Fifth Edition</a:t>
            </a:r>
          </a:p>
        </p:txBody>
      </p:sp>
      <p:sp>
        <p:nvSpPr>
          <p:cNvPr id="2048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78F1D2C-528A-42FA-9106-1EA5AA9B4D32}" type="slidenum">
              <a:rPr lang="en-US"/>
              <a:pPr>
                <a:defRPr/>
              </a:pPr>
              <a:t>15</a:t>
            </a:fld>
            <a:endParaRPr lang="en-US"/>
          </a:p>
        </p:txBody>
      </p:sp>
      <p:grpSp>
        <p:nvGrpSpPr>
          <p:cNvPr id="19461" name="Group 8"/>
          <p:cNvGrpSpPr>
            <a:grpSpLocks/>
          </p:cNvGrpSpPr>
          <p:nvPr/>
        </p:nvGrpSpPr>
        <p:grpSpPr bwMode="auto">
          <a:xfrm>
            <a:off x="708025" y="1636713"/>
            <a:ext cx="8054975" cy="4764087"/>
            <a:chOff x="446" y="1031"/>
            <a:chExt cx="5074" cy="3001"/>
          </a:xfrm>
        </p:grpSpPr>
        <p:pic>
          <p:nvPicPr>
            <p:cNvPr id="19462" name="Picture 5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46" y="1333"/>
              <a:ext cx="5074" cy="26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9463" name="Line 6"/>
            <p:cNvSpPr>
              <a:spLocks noChangeShapeType="1"/>
            </p:cNvSpPr>
            <p:nvPr/>
          </p:nvSpPr>
          <p:spPr bwMode="auto">
            <a:xfrm flipH="1">
              <a:off x="1728" y="1248"/>
              <a:ext cx="48" cy="144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9464" name="Text Box 7"/>
            <p:cNvSpPr txBox="1">
              <a:spLocks noChangeArrowheads="1"/>
            </p:cNvSpPr>
            <p:nvPr/>
          </p:nvSpPr>
          <p:spPr bwMode="auto">
            <a:xfrm>
              <a:off x="1382" y="1031"/>
              <a:ext cx="176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Scope resolution operator</a:t>
              </a: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7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Implementation of Member Functions (cont'd.)</a:t>
            </a:r>
          </a:p>
        </p:txBody>
      </p:sp>
      <p:sp>
        <p:nvSpPr>
          <p:cNvPr id="2150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C++ Programming: From Problem Analysis to Program Design, Fifth Edition</a:t>
            </a:r>
          </a:p>
        </p:txBody>
      </p:sp>
      <p:sp>
        <p:nvSpPr>
          <p:cNvPr id="2150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FEF181-E6DA-487B-8C8C-A640C126D626}" type="slidenum">
              <a:rPr lang="en-US"/>
              <a:pPr>
                <a:defRPr/>
              </a:pPr>
              <a:t>16</a:t>
            </a:fld>
            <a:endParaRPr lang="en-US"/>
          </a:p>
        </p:txBody>
      </p:sp>
      <p:pic>
        <p:nvPicPr>
          <p:cNvPr id="20485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8225" y="2162175"/>
            <a:ext cx="7419975" cy="279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22438" y="1371600"/>
            <a:ext cx="5745162" cy="485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3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C++ Programming: From Problem Analysis to Program Design, Fifth Edition</a:t>
            </a:r>
          </a:p>
        </p:txBody>
      </p:sp>
      <p:sp>
        <p:nvSpPr>
          <p:cNvPr id="2253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0428D0-49F4-41FF-94A6-6F66B1F2ABA5}" type="slidenum">
              <a:rPr lang="en-US"/>
              <a:pPr>
                <a:defRPr/>
              </a:pPr>
              <a:t>17</a:t>
            </a:fld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Implementation of Member Functions (cont'd.)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C++ Programming: From Problem Analysis to Program Design, Fifth Edition</a:t>
            </a:r>
          </a:p>
        </p:txBody>
      </p:sp>
      <p:sp>
        <p:nvSpPr>
          <p:cNvPr id="2253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B4B387-796D-43AB-AE7B-FD666173D5D3}" type="slidenum">
              <a:rPr lang="en-US"/>
              <a:pPr>
                <a:defRPr/>
              </a:pPr>
              <a:t>18</a:t>
            </a:fld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Implementation of Member Functions (cont'd.)</a:t>
            </a:r>
          </a:p>
        </p:txBody>
      </p:sp>
      <p:pic>
        <p:nvPicPr>
          <p:cNvPr id="2253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09800" y="1371600"/>
            <a:ext cx="4572000" cy="482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C++ Programming: From Problem Analysis to Program Design, Fifth Edition</a:t>
            </a:r>
          </a:p>
        </p:txBody>
      </p:sp>
      <p:sp>
        <p:nvSpPr>
          <p:cNvPr id="2253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1FA415-BF7A-46BE-874C-084B282232B8}" type="slidenum">
              <a:rPr lang="en-US"/>
              <a:pPr>
                <a:defRPr/>
              </a:pPr>
              <a:t>19</a:t>
            </a:fld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Implementation of Member Functions (cont'd.)</a:t>
            </a:r>
          </a:p>
        </p:txBody>
      </p:sp>
      <p:pic>
        <p:nvPicPr>
          <p:cNvPr id="23557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1398588"/>
            <a:ext cx="6858000" cy="1344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8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28800" y="2667000"/>
            <a:ext cx="5867400" cy="1671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9" name="Picture 1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52600" y="4572000"/>
            <a:ext cx="5791200" cy="174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C++ Programming: From Problem Analysis to Program Design, Fifth Edition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D3B09E4-BC09-489E-A815-63470821D1B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3076" name="Picture 2" descr="http://shmector.com/_ph/6/432545951.png"/>
          <p:cNvSpPr>
            <a:spLocks noChangeAspect="1" noChangeArrowheads="1"/>
          </p:cNvSpPr>
          <p:nvPr/>
        </p:nvSpPr>
        <p:spPr bwMode="auto">
          <a:xfrm>
            <a:off x="1676400" y="609600"/>
            <a:ext cx="5638800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srgbClr val="3333FF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3077" name="TextBox 6"/>
          <p:cNvSpPr txBox="1">
            <a:spLocks noChangeArrowheads="1"/>
          </p:cNvSpPr>
          <p:nvPr/>
        </p:nvSpPr>
        <p:spPr bwMode="auto">
          <a:xfrm>
            <a:off x="2286000" y="2209800"/>
            <a:ext cx="4267200" cy="206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ü"/>
              <a:tabLst/>
              <a:defRPr/>
            </a:pPr>
            <a:r>
              <a:rPr kumimoji="0" lang="en-CA" sz="2200" b="0" i="0" u="none" strike="noStrike" kern="1200" cap="none" spc="0" normalizeH="0" baseline="0" noProof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Download textbook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ü"/>
              <a:tabLst/>
              <a:defRPr/>
            </a:pPr>
            <a:r>
              <a:rPr kumimoji="0" lang="en-CA" sz="2200" b="0" i="0" u="none" strike="noStrike" kern="1200" cap="none" spc="0" normalizeH="0" baseline="0" noProof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Read through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ü"/>
              <a:tabLst/>
              <a:defRPr/>
            </a:pPr>
            <a:r>
              <a:rPr kumimoji="0" lang="en-CA" sz="2200" b="0" i="0" u="none" strike="noStrike" kern="1200" cap="none" spc="0" normalizeH="0" baseline="0" noProof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Try examples using Dev C++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ü"/>
              <a:tabLst/>
              <a:defRPr/>
            </a:pPr>
            <a:r>
              <a:rPr kumimoji="0" lang="en-CA" sz="2200" b="0" i="0" u="none" strike="noStrike" kern="1200" cap="none" spc="0" normalizeH="0" baseline="0" noProof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Try End of chapter problems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ü"/>
              <a:tabLst/>
              <a:defRPr/>
            </a:pPr>
            <a:r>
              <a:rPr kumimoji="0" lang="en-CA" sz="2200" b="0" i="0" u="none" strike="noStrike" kern="1200" cap="none" spc="0" normalizeH="0" baseline="0" noProof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Do that in groups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ü"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srgbClr val="3333FF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3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Implementation of Member Functions (cont'd.)</a:t>
            </a:r>
          </a:p>
        </p:txBody>
      </p:sp>
      <p:sp>
        <p:nvSpPr>
          <p:cNvPr id="25605" name="Rectangle 4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 fontScale="92500" lnSpcReduction="10000"/>
          </a:bodyPr>
          <a:lstStyle/>
          <a:p>
            <a:pPr eaLnBrk="1" fontAlgn="auto" hangingPunct="1">
              <a:lnSpc>
                <a:spcPct val="98000"/>
              </a:lnSpc>
              <a:spcBef>
                <a:spcPct val="180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Once a </a:t>
            </a:r>
            <a:r>
              <a:rPr lang="en-US" dirty="0">
                <a:latin typeface="Courier New" pitchFamily="49" charset="0"/>
              </a:rPr>
              <a:t>class</a:t>
            </a:r>
            <a:r>
              <a:rPr lang="en-US" dirty="0"/>
              <a:t> is properly defined and implemented, it can be used in a program</a:t>
            </a:r>
          </a:p>
          <a:p>
            <a:pPr lvl="1" eaLnBrk="1" fontAlgn="auto" hangingPunct="1">
              <a:lnSpc>
                <a:spcPct val="98000"/>
              </a:lnSpc>
              <a:spcBef>
                <a:spcPct val="18000"/>
              </a:spcBef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/>
              <a:t>A program that uses/manipulates the objects of a class is called a </a:t>
            </a:r>
            <a:r>
              <a:rPr lang="en-US" b="1" dirty="0"/>
              <a:t>client </a:t>
            </a:r>
            <a:r>
              <a:rPr lang="en-US" dirty="0"/>
              <a:t>of that class</a:t>
            </a:r>
          </a:p>
          <a:p>
            <a:pPr eaLnBrk="1" fontAlgn="auto" hangingPunct="1">
              <a:lnSpc>
                <a:spcPct val="98000"/>
              </a:lnSpc>
              <a:spcBef>
                <a:spcPct val="180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When you declare objects of the </a:t>
            </a:r>
            <a:r>
              <a:rPr lang="en-US" dirty="0">
                <a:latin typeface="Courier New" pitchFamily="49" charset="0"/>
              </a:rPr>
              <a:t>class </a:t>
            </a:r>
            <a:r>
              <a:rPr lang="en-US" dirty="0" err="1">
                <a:latin typeface="Courier New" pitchFamily="49" charset="0"/>
              </a:rPr>
              <a:t>clockType</a:t>
            </a:r>
            <a:r>
              <a:rPr lang="en-US" dirty="0"/>
              <a:t>, every object has its own copy of the member variables (</a:t>
            </a:r>
            <a:r>
              <a:rPr lang="en-US" dirty="0">
                <a:latin typeface="Courier New" pitchFamily="49" charset="0"/>
              </a:rPr>
              <a:t>hr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</a:rPr>
              <a:t>min</a:t>
            </a:r>
            <a:r>
              <a:rPr lang="en-US" dirty="0"/>
              <a:t>, and </a:t>
            </a:r>
            <a:r>
              <a:rPr lang="en-US" dirty="0">
                <a:latin typeface="Courier New" pitchFamily="49" charset="0"/>
              </a:rPr>
              <a:t>sec</a:t>
            </a:r>
            <a:r>
              <a:rPr lang="en-US" dirty="0"/>
              <a:t>)</a:t>
            </a:r>
          </a:p>
          <a:p>
            <a:pPr eaLnBrk="1" fontAlgn="auto" hangingPunct="1">
              <a:lnSpc>
                <a:spcPct val="98000"/>
              </a:lnSpc>
              <a:spcBef>
                <a:spcPct val="180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Variables such as </a:t>
            </a:r>
            <a:r>
              <a:rPr lang="en-US" dirty="0">
                <a:latin typeface="Courier New" pitchFamily="49" charset="0"/>
              </a:rPr>
              <a:t>hr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</a:rPr>
              <a:t>min</a:t>
            </a:r>
            <a:r>
              <a:rPr lang="en-US" dirty="0"/>
              <a:t>, and </a:t>
            </a:r>
            <a:r>
              <a:rPr lang="en-US" dirty="0">
                <a:latin typeface="Courier New" pitchFamily="49" charset="0"/>
              </a:rPr>
              <a:t>sec</a:t>
            </a:r>
            <a:r>
              <a:rPr lang="en-US" dirty="0"/>
              <a:t> are called </a:t>
            </a:r>
            <a:r>
              <a:rPr lang="en-US" u="sng" dirty="0"/>
              <a:t>instance variables </a:t>
            </a:r>
            <a:r>
              <a:rPr lang="en-US" dirty="0"/>
              <a:t>of the class</a:t>
            </a:r>
          </a:p>
          <a:p>
            <a:pPr lvl="1" eaLnBrk="1" fontAlgn="auto" hangingPunct="1">
              <a:lnSpc>
                <a:spcPct val="98000"/>
              </a:lnSpc>
              <a:spcBef>
                <a:spcPct val="18000"/>
              </a:spcBef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/>
              <a:t>Every object has its own instance of the data</a:t>
            </a:r>
          </a:p>
        </p:txBody>
      </p:sp>
      <p:sp>
        <p:nvSpPr>
          <p:cNvPr id="2560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C++ Programming: From Problem Analysis to Program Design, Fifth Edition</a:t>
            </a:r>
          </a:p>
        </p:txBody>
      </p:sp>
      <p:sp>
        <p:nvSpPr>
          <p:cNvPr id="2560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8CDF2C-C3FD-425E-A90E-E3A892960FE4}" type="slidenum">
              <a:rPr lang="en-US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304800"/>
            <a:ext cx="8021638" cy="11430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Order of </a:t>
            </a:r>
            <a:r>
              <a:rPr lang="en-US">
                <a:latin typeface="Courier New" pitchFamily="49" charset="0"/>
              </a:rPr>
              <a:t>public</a:t>
            </a:r>
            <a:r>
              <a:rPr lang="en-US"/>
              <a:t> and </a:t>
            </a:r>
            <a:r>
              <a:rPr lang="en-US">
                <a:latin typeface="Courier New" pitchFamily="49" charset="0"/>
              </a:rPr>
              <a:t>private</a:t>
            </a:r>
            <a:r>
              <a:rPr lang="en-US"/>
              <a:t> Members of a Class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828800"/>
            <a:ext cx="7848600" cy="4495800"/>
          </a:xfrm>
        </p:spPr>
        <p:txBody>
          <a:bodyPr/>
          <a:lstStyle/>
          <a:p>
            <a:pPr eaLnBrk="1" hangingPunct="1"/>
            <a:r>
              <a:rPr lang="en-US"/>
              <a:t>C++ has no fixed order in which you declare </a:t>
            </a:r>
            <a:r>
              <a:rPr lang="en-US">
                <a:latin typeface="Courier New" pitchFamily="49" charset="0"/>
              </a:rPr>
              <a:t>public</a:t>
            </a:r>
            <a:r>
              <a:rPr lang="en-US"/>
              <a:t> and </a:t>
            </a:r>
            <a:r>
              <a:rPr lang="en-US">
                <a:latin typeface="Courier New" pitchFamily="49" charset="0"/>
              </a:rPr>
              <a:t>private</a:t>
            </a:r>
            <a:r>
              <a:rPr lang="en-US"/>
              <a:t> members</a:t>
            </a:r>
          </a:p>
          <a:p>
            <a:pPr eaLnBrk="1" hangingPunct="1"/>
            <a:r>
              <a:rPr lang="en-US"/>
              <a:t>By default all members of a class are </a:t>
            </a:r>
            <a:r>
              <a:rPr lang="en-US">
                <a:latin typeface="Courier New" pitchFamily="49" charset="0"/>
              </a:rPr>
              <a:t>private</a:t>
            </a:r>
          </a:p>
          <a:p>
            <a:pPr eaLnBrk="1" hangingPunct="1"/>
            <a:r>
              <a:rPr lang="en-US"/>
              <a:t>Use the member access specifier </a:t>
            </a:r>
            <a:r>
              <a:rPr lang="en-US">
                <a:latin typeface="Courier New" pitchFamily="49" charset="0"/>
              </a:rPr>
              <a:t>public</a:t>
            </a:r>
            <a:r>
              <a:rPr lang="en-US"/>
              <a:t> to make a member available for </a:t>
            </a:r>
            <a:r>
              <a:rPr lang="en-US">
                <a:latin typeface="Courier New" pitchFamily="49" charset="0"/>
              </a:rPr>
              <a:t>public</a:t>
            </a:r>
            <a:r>
              <a:rPr lang="en-US"/>
              <a:t> access</a:t>
            </a:r>
          </a:p>
        </p:txBody>
      </p:sp>
      <p:sp>
        <p:nvSpPr>
          <p:cNvPr id="2765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C++ Programming: From Problem Analysis to Program Design, Fifth Edition</a:t>
            </a:r>
          </a:p>
        </p:txBody>
      </p:sp>
      <p:sp>
        <p:nvSpPr>
          <p:cNvPr id="2765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11698-6D95-4416-9959-2A2D13506C92}" type="slidenum">
              <a:rPr lang="en-US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5"/>
          <p:cNvSpPr>
            <a:spLocks noGrp="1" noChangeArrowheads="1"/>
          </p:cNvSpPr>
          <p:nvPr>
            <p:ph type="title"/>
          </p:nvPr>
        </p:nvSpPr>
        <p:spPr>
          <a:xfrm>
            <a:off x="914400" y="304800"/>
            <a:ext cx="7772400" cy="11430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Order of </a:t>
            </a:r>
            <a:r>
              <a:rPr lang="en-US">
                <a:latin typeface="Courier New" pitchFamily="49" charset="0"/>
              </a:rPr>
              <a:t>public</a:t>
            </a:r>
            <a:r>
              <a:rPr lang="en-US"/>
              <a:t> and </a:t>
            </a:r>
            <a:r>
              <a:rPr lang="en-US">
                <a:latin typeface="Courier New" pitchFamily="49" charset="0"/>
              </a:rPr>
              <a:t>private</a:t>
            </a:r>
            <a:r>
              <a:rPr lang="en-US"/>
              <a:t> Members of a Class (cont'd.)</a:t>
            </a:r>
          </a:p>
        </p:txBody>
      </p:sp>
      <p:sp>
        <p:nvSpPr>
          <p:cNvPr id="2867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C++ Programming: From Problem Analysis to Program Design, Fifth Edition</a:t>
            </a:r>
          </a:p>
        </p:txBody>
      </p:sp>
      <p:sp>
        <p:nvSpPr>
          <p:cNvPr id="2867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AADF97-98BE-45F2-A92D-DFB45DDFFD53}" type="slidenum">
              <a:rPr lang="en-US"/>
              <a:pPr>
                <a:defRPr/>
              </a:pPr>
              <a:t>22</a:t>
            </a:fld>
            <a:endParaRPr lang="en-US"/>
          </a:p>
        </p:txBody>
      </p:sp>
      <p:pic>
        <p:nvPicPr>
          <p:cNvPr id="27653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33575" y="2195513"/>
            <a:ext cx="5276850" cy="2466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4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5000" y="4724400"/>
            <a:ext cx="5476875" cy="100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5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Order of </a:t>
            </a:r>
            <a:r>
              <a:rPr lang="en-US">
                <a:latin typeface="Courier New" pitchFamily="49" charset="0"/>
              </a:rPr>
              <a:t>public</a:t>
            </a:r>
            <a:r>
              <a:rPr lang="en-US"/>
              <a:t> and </a:t>
            </a:r>
            <a:r>
              <a:rPr lang="en-US">
                <a:latin typeface="Courier New" pitchFamily="49" charset="0"/>
              </a:rPr>
              <a:t>private</a:t>
            </a:r>
            <a:r>
              <a:rPr lang="en-US"/>
              <a:t> Members of a Class (cont'd.)</a:t>
            </a:r>
          </a:p>
        </p:txBody>
      </p:sp>
      <p:sp>
        <p:nvSpPr>
          <p:cNvPr id="2969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C++ Programming: From Problem Analysis to Program Design, Fifth Edition</a:t>
            </a:r>
          </a:p>
        </p:txBody>
      </p:sp>
      <p:sp>
        <p:nvSpPr>
          <p:cNvPr id="2969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3D954D-C8DB-4249-A30D-B86F9D7114B8}" type="slidenum">
              <a:rPr lang="en-US"/>
              <a:pPr>
                <a:defRPr/>
              </a:pPr>
              <a:t>23</a:t>
            </a:fld>
            <a:endParaRPr lang="en-US"/>
          </a:p>
        </p:txBody>
      </p:sp>
      <p:pic>
        <p:nvPicPr>
          <p:cNvPr id="28677" name="Picture 1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2133600"/>
            <a:ext cx="6189663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Order of </a:t>
            </a:r>
            <a:r>
              <a:rPr lang="en-US">
                <a:latin typeface="Courier New" pitchFamily="49" charset="0"/>
              </a:rPr>
              <a:t>public</a:t>
            </a:r>
            <a:r>
              <a:rPr lang="en-US"/>
              <a:t> and </a:t>
            </a:r>
            <a:r>
              <a:rPr lang="en-US">
                <a:latin typeface="Courier New" pitchFamily="49" charset="0"/>
              </a:rPr>
              <a:t>private</a:t>
            </a:r>
            <a:r>
              <a:rPr lang="en-US"/>
              <a:t> Members of a Class (cont'd.)</a:t>
            </a:r>
          </a:p>
        </p:txBody>
      </p:sp>
      <p:sp>
        <p:nvSpPr>
          <p:cNvPr id="30722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C++ Programming: From Problem Analysis to Program Design, Fifth Edition</a:t>
            </a:r>
          </a:p>
        </p:txBody>
      </p:sp>
      <p:sp>
        <p:nvSpPr>
          <p:cNvPr id="3072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DD5055-56A1-4205-9F64-64F49E11CC48}" type="slidenum">
              <a:rPr lang="en-US"/>
              <a:pPr>
                <a:defRPr/>
              </a:pPr>
              <a:t>24</a:t>
            </a:fld>
            <a:endParaRPr lang="en-US"/>
          </a:p>
        </p:txBody>
      </p:sp>
      <p:pic>
        <p:nvPicPr>
          <p:cNvPr id="29701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9400" y="1905000"/>
            <a:ext cx="69088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Constructors</a:t>
            </a:r>
          </a:p>
        </p:txBody>
      </p:sp>
      <p:sp>
        <p:nvSpPr>
          <p:cNvPr id="30723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Use constructors to guarantee that data members of a class are initialized</a:t>
            </a:r>
          </a:p>
          <a:p>
            <a:pPr eaLnBrk="1" hangingPunct="1"/>
            <a:r>
              <a:rPr lang="en-US"/>
              <a:t>Two types of constructors: </a:t>
            </a:r>
          </a:p>
          <a:p>
            <a:pPr lvl="1" eaLnBrk="1" hangingPunct="1"/>
            <a:r>
              <a:rPr lang="en-US"/>
              <a:t>With parameters </a:t>
            </a:r>
          </a:p>
          <a:p>
            <a:pPr lvl="1" eaLnBrk="1" hangingPunct="1"/>
            <a:r>
              <a:rPr lang="en-US"/>
              <a:t>Without parameters (</a:t>
            </a:r>
            <a:r>
              <a:rPr lang="en-US" b="1"/>
              <a:t>default constructor</a:t>
            </a:r>
            <a:r>
              <a:rPr lang="en-US"/>
              <a:t>)</a:t>
            </a:r>
          </a:p>
          <a:p>
            <a:pPr eaLnBrk="1" hangingPunct="1"/>
            <a:r>
              <a:rPr lang="en-US"/>
              <a:t>The name of a constructor is the same as the name of the class</a:t>
            </a:r>
          </a:p>
          <a:p>
            <a:pPr eaLnBrk="1" hangingPunct="1"/>
            <a:r>
              <a:rPr lang="en-US"/>
              <a:t>A constructor has no type</a:t>
            </a:r>
          </a:p>
        </p:txBody>
      </p:sp>
      <p:sp>
        <p:nvSpPr>
          <p:cNvPr id="3174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C++ Programming: From Problem Analysis to Program Design, Fifth Edition</a:t>
            </a:r>
          </a:p>
        </p:txBody>
      </p:sp>
      <p:sp>
        <p:nvSpPr>
          <p:cNvPr id="3174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9F8F89-690B-409F-87EA-DE12CF540A1E}" type="slidenum">
              <a:rPr lang="en-US"/>
              <a:pPr>
                <a:defRPr/>
              </a:pPr>
              <a:t>25</a:t>
            </a:fld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Constructors (cont'd.)</a:t>
            </a:r>
          </a:p>
        </p:txBody>
      </p:sp>
      <p:sp>
        <p:nvSpPr>
          <p:cNvPr id="31747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800"/>
              <a:t>A class can have more than one constructor</a:t>
            </a:r>
          </a:p>
          <a:p>
            <a:pPr lvl="1" eaLnBrk="1" hangingPunct="1"/>
            <a:r>
              <a:rPr lang="en-US" sz="2400"/>
              <a:t>Each must have a different formal parameter list</a:t>
            </a:r>
          </a:p>
          <a:p>
            <a:pPr eaLnBrk="1" hangingPunct="1"/>
            <a:r>
              <a:rPr lang="en-US" sz="2800"/>
              <a:t>Constructors execute automatically when a class object enters its scope</a:t>
            </a:r>
          </a:p>
          <a:p>
            <a:pPr lvl="1" eaLnBrk="1" hangingPunct="1"/>
            <a:r>
              <a:rPr lang="en-US" sz="2400"/>
              <a:t>They cannot be called like other functions</a:t>
            </a:r>
          </a:p>
          <a:p>
            <a:pPr lvl="1" eaLnBrk="1" hangingPunct="1"/>
            <a:r>
              <a:rPr lang="en-US" sz="2400"/>
              <a:t>Which constructor executes depends on the types of values passed to the class object when the class object is declared</a:t>
            </a:r>
          </a:p>
        </p:txBody>
      </p:sp>
      <p:sp>
        <p:nvSpPr>
          <p:cNvPr id="3277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C++ Programming: From Problem Analysis to Program Design, Fifth Edition</a:t>
            </a:r>
          </a:p>
        </p:txBody>
      </p:sp>
      <p:sp>
        <p:nvSpPr>
          <p:cNvPr id="3277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F2EA22-E2A5-4054-A5F4-81AF6FA3E99F}" type="slidenum">
              <a:rPr lang="en-US"/>
              <a:pPr>
                <a:defRPr/>
              </a:pPr>
              <a:t>26</a:t>
            </a:fld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Constructors (cont'd.)</a:t>
            </a:r>
          </a:p>
        </p:txBody>
      </p:sp>
      <p:sp>
        <p:nvSpPr>
          <p:cNvPr id="3379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C++ Programming: From Problem Analysis to Program Design, Fifth Edition</a:t>
            </a:r>
          </a:p>
        </p:txBody>
      </p:sp>
      <p:sp>
        <p:nvSpPr>
          <p:cNvPr id="3379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43BF00-5C3C-42C1-9D10-134F04749D27}" type="slidenum">
              <a:rPr lang="en-US"/>
              <a:pPr>
                <a:defRPr/>
              </a:pPr>
              <a:t>27</a:t>
            </a:fld>
            <a:endParaRPr lang="en-US"/>
          </a:p>
        </p:txBody>
      </p:sp>
      <p:pic>
        <p:nvPicPr>
          <p:cNvPr id="32773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6613" y="1752600"/>
            <a:ext cx="8307387" cy="4598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794" name="Group 6"/>
          <p:cNvGrpSpPr>
            <a:grpSpLocks/>
          </p:cNvGrpSpPr>
          <p:nvPr/>
        </p:nvGrpSpPr>
        <p:grpSpPr bwMode="auto">
          <a:xfrm>
            <a:off x="700088" y="904875"/>
            <a:ext cx="6310312" cy="5267325"/>
            <a:chOff x="366" y="288"/>
            <a:chExt cx="4825" cy="3846"/>
          </a:xfrm>
        </p:grpSpPr>
        <p:pic>
          <p:nvPicPr>
            <p:cNvPr id="33799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66" y="288"/>
              <a:ext cx="4825" cy="4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3800" name="Picture 5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66" y="795"/>
              <a:ext cx="4008" cy="33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300039" name="AutoShape 7"/>
          <p:cNvSpPr>
            <a:spLocks/>
          </p:cNvSpPr>
          <p:nvPr/>
        </p:nvSpPr>
        <p:spPr bwMode="auto">
          <a:xfrm>
            <a:off x="4876800" y="1219200"/>
            <a:ext cx="385763" cy="3276600"/>
          </a:xfrm>
          <a:prstGeom prst="rightBrace">
            <a:avLst>
              <a:gd name="adj1" fmla="val 84938"/>
              <a:gd name="adj2" fmla="val 50000"/>
            </a:avLst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>
                <a:solidFill>
                  <a:srgbClr val="FF0000"/>
                </a:solidFill>
              </a:rPr>
              <a:t>      Can be replaced with:</a:t>
            </a:r>
          </a:p>
          <a:p>
            <a:r>
              <a:rPr lang="en-US" sz="1500">
                <a:solidFill>
                  <a:srgbClr val="FF0000"/>
                </a:solidFill>
                <a:latin typeface="Courier New" pitchFamily="49" charset="0"/>
              </a:rPr>
              <a:t>   setTime(hours, minutes, seconds);</a:t>
            </a:r>
          </a:p>
        </p:txBody>
      </p:sp>
      <p:sp>
        <p:nvSpPr>
          <p:cNvPr id="3482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C++ Programming: From Problem Analysis to Program Design, Fifth Edition</a:t>
            </a:r>
          </a:p>
        </p:txBody>
      </p:sp>
      <p:sp>
        <p:nvSpPr>
          <p:cNvPr id="3482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2BC4D5-6BF5-42DA-B143-251FB2AB37C9}" type="slidenum">
              <a:rPr lang="en-US"/>
              <a:pPr>
                <a:defRPr/>
              </a:pPr>
              <a:t>28</a:t>
            </a:fld>
            <a:endParaRPr lang="en-US"/>
          </a:p>
        </p:txBody>
      </p:sp>
      <p:sp>
        <p:nvSpPr>
          <p:cNvPr id="33798" name="Rectangle 8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pPr eaLnBrk="1" hangingPunct="1"/>
            <a:r>
              <a:rPr lang="en-US"/>
              <a:t>Constructors (cont'd.)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003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Invoking a Constructor</a:t>
            </a:r>
          </a:p>
        </p:txBody>
      </p:sp>
      <p:sp>
        <p:nvSpPr>
          <p:cNvPr id="34819" name="Rectangle 8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A constructor is automatically executed when a class variable (object) is declared</a:t>
            </a:r>
          </a:p>
        </p:txBody>
      </p:sp>
      <p:sp>
        <p:nvSpPr>
          <p:cNvPr id="3584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C++ Programming: From Problem Analysis to Program Design, Fifth Edition</a:t>
            </a:r>
          </a:p>
        </p:txBody>
      </p:sp>
      <p:sp>
        <p:nvSpPr>
          <p:cNvPr id="3584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D7DA3D-9913-4FFC-AEC4-B6306CECAEDA}" type="slidenum">
              <a:rPr lang="en-US"/>
              <a:pPr>
                <a:defRPr/>
              </a:pPr>
              <a:t>29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Classes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600200"/>
            <a:ext cx="8077200" cy="4572000"/>
          </a:xfrm>
        </p:spPr>
        <p:txBody>
          <a:bodyPr/>
          <a:lstStyle/>
          <a:p>
            <a:pPr eaLnBrk="1" hangingPunct="1"/>
            <a:r>
              <a:rPr lang="en-US" u="sng"/>
              <a:t>Class</a:t>
            </a:r>
            <a:r>
              <a:rPr lang="en-US"/>
              <a:t>: collection of a fixed number of components (members)</a:t>
            </a:r>
          </a:p>
          <a:p>
            <a:pPr eaLnBrk="1" hangingPunct="1"/>
            <a:r>
              <a:rPr lang="en-US"/>
              <a:t>Definition syntax:</a:t>
            </a:r>
          </a:p>
          <a:p>
            <a:pPr eaLnBrk="1" hangingPunct="1"/>
            <a:endParaRPr lang="en-US"/>
          </a:p>
          <a:p>
            <a:pPr eaLnBrk="1" hangingPunct="1"/>
            <a:endParaRPr lang="en-US"/>
          </a:p>
          <a:p>
            <a:pPr eaLnBrk="1" hangingPunct="1"/>
            <a:endParaRPr lang="en-US"/>
          </a:p>
          <a:p>
            <a:pPr lvl="1" eaLnBrk="1" hangingPunct="1"/>
            <a:r>
              <a:rPr lang="en-US"/>
              <a:t>Defines a data type, no memory is allocated</a:t>
            </a:r>
          </a:p>
          <a:p>
            <a:pPr lvl="1" eaLnBrk="1" hangingPunct="1"/>
            <a:r>
              <a:rPr lang="en-US"/>
              <a:t>Don’t forget the semicolon after closing brace</a:t>
            </a:r>
            <a:endParaRPr lang="en-US" sz="2200"/>
          </a:p>
        </p:txBody>
      </p:sp>
      <p:sp>
        <p:nvSpPr>
          <p:cNvPr id="614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C++ Programming: From Problem Analysis to Program Design, Fifth Edition</a:t>
            </a:r>
          </a:p>
        </p:txBody>
      </p:sp>
      <p:sp>
        <p:nvSpPr>
          <p:cNvPr id="614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6BF5B6-76C2-4E47-BA8F-A13E20465DB4}" type="slidenum">
              <a:rPr lang="en-US"/>
              <a:pPr>
                <a:defRPr/>
              </a:pPr>
              <a:t>3</a:t>
            </a:fld>
            <a:endParaRPr lang="en-US"/>
          </a:p>
        </p:txBody>
      </p:sp>
      <p:pic>
        <p:nvPicPr>
          <p:cNvPr id="5126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3188" y="3328988"/>
            <a:ext cx="3656012" cy="1471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Invoking the Default Constructor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To invoke the default constructor:</a:t>
            </a:r>
          </a:p>
          <a:p>
            <a:pPr eaLnBrk="1" hangingPunct="1"/>
            <a:endParaRPr lang="en-US"/>
          </a:p>
          <a:p>
            <a:pPr eaLnBrk="1" hangingPunct="1"/>
            <a:endParaRPr lang="en-US"/>
          </a:p>
          <a:p>
            <a:pPr eaLnBrk="1" hangingPunct="1"/>
            <a:r>
              <a:rPr lang="en-US"/>
              <a:t>Example:</a:t>
            </a:r>
          </a:p>
          <a:p>
            <a:pPr eaLnBrk="1" hangingPunct="1">
              <a:buFontTx/>
              <a:buNone/>
            </a:pPr>
            <a:r>
              <a:rPr lang="en-US"/>
              <a:t>	</a:t>
            </a:r>
            <a:r>
              <a:rPr lang="en-US" sz="2400">
                <a:latin typeface="Courier New" pitchFamily="49" charset="0"/>
              </a:rPr>
              <a:t>clockType yourClock;</a:t>
            </a:r>
          </a:p>
          <a:p>
            <a:pPr eaLnBrk="1" hangingPunct="1"/>
            <a:endParaRPr lang="en-US"/>
          </a:p>
        </p:txBody>
      </p:sp>
      <p:sp>
        <p:nvSpPr>
          <p:cNvPr id="3686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C++ Programming: From Problem Analysis to Program Design, Fifth Edition</a:t>
            </a:r>
          </a:p>
        </p:txBody>
      </p:sp>
      <p:sp>
        <p:nvSpPr>
          <p:cNvPr id="3686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986CBB-AC04-4FBF-9256-19BF519FA874}" type="slidenum">
              <a:rPr lang="en-US"/>
              <a:pPr>
                <a:defRPr/>
              </a:pPr>
              <a:t>30</a:t>
            </a:fld>
            <a:endParaRPr lang="en-US"/>
          </a:p>
        </p:txBody>
      </p:sp>
      <p:pic>
        <p:nvPicPr>
          <p:cNvPr id="3584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03338" y="2468563"/>
            <a:ext cx="4487862" cy="731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Invoking a Constructor with Parameters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Syntax:</a:t>
            </a:r>
          </a:p>
          <a:p>
            <a:pPr eaLnBrk="1" hangingPunct="1">
              <a:lnSpc>
                <a:spcPct val="150000"/>
              </a:lnSpc>
            </a:pPr>
            <a:endParaRPr lang="en-US"/>
          </a:p>
          <a:p>
            <a:pPr eaLnBrk="1" hangingPunct="1"/>
            <a:r>
              <a:rPr lang="en-US"/>
              <a:t>The number of arguments and their type should match the formal parameters (in the order given) of one of the constructors</a:t>
            </a:r>
          </a:p>
          <a:p>
            <a:pPr lvl="1" eaLnBrk="1" hangingPunct="1"/>
            <a:r>
              <a:rPr lang="en-US"/>
              <a:t>Otherwise, C++ uses type conversion and looks for the best match</a:t>
            </a:r>
          </a:p>
          <a:p>
            <a:pPr lvl="1" eaLnBrk="1" hangingPunct="1"/>
            <a:r>
              <a:rPr lang="en-US"/>
              <a:t>Any ambiguity leads to a compile-time error</a:t>
            </a:r>
          </a:p>
        </p:txBody>
      </p:sp>
      <p:sp>
        <p:nvSpPr>
          <p:cNvPr id="3789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C++ Programming: From Problem Analysis to Program Design, Fifth Edition</a:t>
            </a:r>
          </a:p>
        </p:txBody>
      </p:sp>
      <p:sp>
        <p:nvSpPr>
          <p:cNvPr id="3789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83901F-70B7-4E2A-97F3-03927CB33973}" type="slidenum">
              <a:rPr lang="en-US"/>
              <a:pPr>
                <a:defRPr/>
              </a:pPr>
              <a:t>31</a:t>
            </a:fld>
            <a:endParaRPr lang="en-US"/>
          </a:p>
        </p:txBody>
      </p:sp>
      <p:pic>
        <p:nvPicPr>
          <p:cNvPr id="36870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2362200"/>
            <a:ext cx="545147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6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Constructors and Default Parameters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70000"/>
              </a:lnSpc>
            </a:pPr>
            <a:endParaRPr lang="en-US"/>
          </a:p>
          <a:p>
            <a:pPr eaLnBrk="1" hangingPunct="1"/>
            <a:r>
              <a:rPr lang="en-US"/>
              <a:t>If you replace the constructors of </a:t>
            </a:r>
            <a:r>
              <a:rPr lang="en-US">
                <a:latin typeface="Courier New" pitchFamily="49" charset="0"/>
              </a:rPr>
              <a:t>clockType</a:t>
            </a:r>
            <a:r>
              <a:rPr lang="en-US"/>
              <a:t> with the constructor in Line 1, you can declare </a:t>
            </a:r>
            <a:r>
              <a:rPr lang="en-US">
                <a:latin typeface="Courier New" pitchFamily="49" charset="0"/>
              </a:rPr>
              <a:t>clockType</a:t>
            </a:r>
            <a:r>
              <a:rPr lang="en-US"/>
              <a:t> objects with zero, one, two, or three arguments as follows:</a:t>
            </a:r>
          </a:p>
          <a:p>
            <a:pPr lvl="1" eaLnBrk="1" hangingPunct="1">
              <a:lnSpc>
                <a:spcPct val="20000"/>
              </a:lnSpc>
              <a:buFont typeface="Arial" charset="0"/>
              <a:buNone/>
            </a:pPr>
            <a:endParaRPr lang="en-US" sz="2000">
              <a:latin typeface="Courier New" pitchFamily="49" charset="0"/>
            </a:endParaRPr>
          </a:p>
          <a:p>
            <a:pPr lvl="1" eaLnBrk="1" hangingPunct="1">
              <a:lnSpc>
                <a:spcPct val="70000"/>
              </a:lnSpc>
              <a:buFont typeface="Arial" charset="0"/>
              <a:buNone/>
            </a:pPr>
            <a:r>
              <a:rPr lang="en-US" sz="2000">
                <a:latin typeface="Courier New" pitchFamily="49" charset="0"/>
              </a:rPr>
              <a:t>clockType clock1;                </a:t>
            </a:r>
            <a:r>
              <a:rPr lang="en-US" sz="2000">
                <a:solidFill>
                  <a:srgbClr val="33CC33"/>
                </a:solidFill>
                <a:latin typeface="Courier New" pitchFamily="49" charset="0"/>
              </a:rPr>
              <a:t>//Line 2</a:t>
            </a:r>
          </a:p>
          <a:p>
            <a:pPr lvl="1" eaLnBrk="1" hangingPunct="1">
              <a:lnSpc>
                <a:spcPct val="70000"/>
              </a:lnSpc>
              <a:buFont typeface="Arial" charset="0"/>
              <a:buNone/>
            </a:pPr>
            <a:r>
              <a:rPr lang="en-US" sz="2000">
                <a:latin typeface="Courier New" pitchFamily="49" charset="0"/>
              </a:rPr>
              <a:t>clockType clock2(5);             </a:t>
            </a:r>
            <a:r>
              <a:rPr lang="en-US" sz="2000">
                <a:solidFill>
                  <a:srgbClr val="33CC33"/>
                </a:solidFill>
                <a:latin typeface="Courier New" pitchFamily="49" charset="0"/>
              </a:rPr>
              <a:t>//Line 3</a:t>
            </a:r>
          </a:p>
          <a:p>
            <a:pPr lvl="1" eaLnBrk="1" hangingPunct="1">
              <a:lnSpc>
                <a:spcPct val="70000"/>
              </a:lnSpc>
              <a:buFont typeface="Arial" charset="0"/>
              <a:buNone/>
            </a:pPr>
            <a:r>
              <a:rPr lang="en-US" sz="2000">
                <a:latin typeface="Courier New" pitchFamily="49" charset="0"/>
              </a:rPr>
              <a:t>clockType clock3(12, 30);        </a:t>
            </a:r>
            <a:r>
              <a:rPr lang="en-US" sz="2000">
                <a:solidFill>
                  <a:srgbClr val="33CC33"/>
                </a:solidFill>
                <a:latin typeface="Courier New" pitchFamily="49" charset="0"/>
              </a:rPr>
              <a:t>//Line 4</a:t>
            </a:r>
          </a:p>
          <a:p>
            <a:pPr lvl="1" eaLnBrk="1" hangingPunct="1">
              <a:lnSpc>
                <a:spcPct val="70000"/>
              </a:lnSpc>
              <a:buFont typeface="Arial" charset="0"/>
              <a:buNone/>
            </a:pPr>
            <a:r>
              <a:rPr lang="en-US" sz="2000">
                <a:latin typeface="Courier New" pitchFamily="49" charset="0"/>
              </a:rPr>
              <a:t>clockType clock4(7, 34, 18);     </a:t>
            </a:r>
            <a:r>
              <a:rPr lang="en-US" sz="2000">
                <a:solidFill>
                  <a:srgbClr val="33CC33"/>
                </a:solidFill>
                <a:latin typeface="Courier New" pitchFamily="49" charset="0"/>
              </a:rPr>
              <a:t>//Line 5</a:t>
            </a:r>
          </a:p>
        </p:txBody>
      </p:sp>
      <p:sp>
        <p:nvSpPr>
          <p:cNvPr id="3891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C++ Programming: From Problem Analysis to Program Design, Fifth Edition</a:t>
            </a:r>
          </a:p>
        </p:txBody>
      </p:sp>
      <p:sp>
        <p:nvSpPr>
          <p:cNvPr id="3891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994901-F467-4BBD-AA6C-171640A7ECDF}" type="slidenum">
              <a:rPr lang="en-US"/>
              <a:pPr>
                <a:defRPr/>
              </a:pPr>
              <a:t>32</a:t>
            </a:fld>
            <a:endParaRPr lang="en-US"/>
          </a:p>
        </p:txBody>
      </p:sp>
      <p:pic>
        <p:nvPicPr>
          <p:cNvPr id="3789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2073275"/>
            <a:ext cx="8305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0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Classes and Constructors: A Precaution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If a class has no constructor(s), C++ provides the default constructor</a:t>
            </a:r>
          </a:p>
          <a:p>
            <a:pPr lvl="1" eaLnBrk="1" hangingPunct="1"/>
            <a:r>
              <a:rPr lang="en-US"/>
              <a:t>However, object declared is still uninitialized</a:t>
            </a:r>
          </a:p>
          <a:p>
            <a:pPr eaLnBrk="1" hangingPunct="1"/>
            <a:r>
              <a:rPr lang="en-US"/>
              <a:t>If a class includes constructor(s) with parameter(s), but not the default constructor</a:t>
            </a:r>
          </a:p>
          <a:p>
            <a:pPr lvl="1" eaLnBrk="1" hangingPunct="1"/>
            <a:r>
              <a:rPr lang="en-US"/>
              <a:t>C++ does not provide the default constructor</a:t>
            </a:r>
          </a:p>
        </p:txBody>
      </p:sp>
      <p:sp>
        <p:nvSpPr>
          <p:cNvPr id="3993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C++ Programming: From Problem Analysis to Program Design, Fifth Edition</a:t>
            </a:r>
          </a:p>
        </p:txBody>
      </p:sp>
      <p:sp>
        <p:nvSpPr>
          <p:cNvPr id="3993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E8AC9D-B851-42DF-BB87-7ECF9C625E48}" type="slidenum">
              <a:rPr lang="en-US"/>
              <a:pPr>
                <a:defRPr/>
              </a:pPr>
              <a:t>33</a:t>
            </a:fld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Destructors</a:t>
            </a:r>
          </a:p>
        </p:txBody>
      </p:sp>
      <p:sp>
        <p:nvSpPr>
          <p:cNvPr id="43013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1676400"/>
            <a:ext cx="7924800" cy="4572000"/>
          </a:xfrm>
        </p:spPr>
        <p:txBody>
          <a:bodyPr rtlCol="0">
            <a:normAutofit fontScale="925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/>
              <a:t>Destructors are functions without any type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/>
              <a:t>The name of a destructor is the character '</a:t>
            </a:r>
            <a:r>
              <a:rPr lang="en-US">
                <a:latin typeface="Courier New" pitchFamily="49" charset="0"/>
              </a:rPr>
              <a:t>~</a:t>
            </a:r>
            <a:r>
              <a:rPr lang="en-US"/>
              <a:t>' followed by class name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/>
              <a:t>For example:</a:t>
            </a:r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sz="2400"/>
              <a:t>		</a:t>
            </a:r>
            <a:r>
              <a:rPr lang="en-US" sz="2400">
                <a:latin typeface="Courier New" pitchFamily="49" charset="0"/>
              </a:rPr>
              <a:t>~clockType();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/>
              <a:t>A class can have only one destructor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/>
              <a:t>The destructor has no parameters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/>
              <a:t>The destructor is automatically executed when the class object goes out of scope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/>
          </a:p>
        </p:txBody>
      </p:sp>
      <p:sp>
        <p:nvSpPr>
          <p:cNvPr id="4301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C++ Programming: From Problem Analysis to Program Design, Fifth Edition</a:t>
            </a:r>
          </a:p>
        </p:txBody>
      </p:sp>
      <p:sp>
        <p:nvSpPr>
          <p:cNvPr id="430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FD6787-2784-41A1-8E75-B3B355D3267E}" type="slidenum">
              <a:rPr lang="en-US"/>
              <a:pPr>
                <a:defRPr/>
              </a:pPr>
              <a:t>34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Classes (cont'd.)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 fontScale="92500"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Class member can be a variable or a function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If a member of a </a:t>
            </a:r>
            <a:r>
              <a:rPr lang="en-US" dirty="0">
                <a:latin typeface="Courier New" pitchFamily="49" charset="0"/>
              </a:rPr>
              <a:t>class</a:t>
            </a:r>
            <a:r>
              <a:rPr lang="en-US" dirty="0"/>
              <a:t> is a variable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/>
              <a:t>It is declared like any other variable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In the definition of the </a:t>
            </a:r>
            <a:r>
              <a:rPr lang="en-US" dirty="0">
                <a:latin typeface="Courier New" pitchFamily="49" charset="0"/>
              </a:rPr>
              <a:t>class</a:t>
            </a:r>
            <a:endParaRPr lang="en-US" dirty="0"/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/>
              <a:t>You cannot initialize a variable when you declare it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If a member of a </a:t>
            </a:r>
            <a:r>
              <a:rPr lang="en-US" dirty="0">
                <a:latin typeface="Courier New" pitchFamily="49" charset="0"/>
              </a:rPr>
              <a:t>class</a:t>
            </a:r>
            <a:r>
              <a:rPr lang="en-US" dirty="0"/>
              <a:t> is a function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/>
              <a:t>Function prototype is listed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/>
              <a:t>Function members can (directly) access any member of the </a:t>
            </a:r>
            <a:r>
              <a:rPr lang="en-US" dirty="0">
                <a:latin typeface="Courier New" pitchFamily="49" charset="0"/>
              </a:rPr>
              <a:t>class</a:t>
            </a:r>
            <a:endParaRPr lang="en-US" dirty="0"/>
          </a:p>
        </p:txBody>
      </p:sp>
      <p:sp>
        <p:nvSpPr>
          <p:cNvPr id="717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C++ Programming: From Problem Analysis to Program Design, Fifth Edition</a:t>
            </a:r>
          </a:p>
        </p:txBody>
      </p:sp>
      <p:sp>
        <p:nvSpPr>
          <p:cNvPr id="717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AAED31-8629-45A4-9E2A-AD39BCF28166}" type="slidenum">
              <a:rPr lang="en-US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Classes (cont'd.)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Three categories of class members</a:t>
            </a:r>
          </a:p>
          <a:p>
            <a:pPr lvl="1" eaLnBrk="1" hangingPunct="1"/>
            <a:r>
              <a:rPr lang="en-US">
                <a:latin typeface="Courier New" pitchFamily="49" charset="0"/>
              </a:rPr>
              <a:t>private</a:t>
            </a:r>
            <a:r>
              <a:rPr lang="en-US"/>
              <a:t> (default)</a:t>
            </a:r>
            <a:endParaRPr lang="en-US">
              <a:latin typeface="Courier New" pitchFamily="49" charset="0"/>
            </a:endParaRPr>
          </a:p>
          <a:p>
            <a:pPr lvl="2" eaLnBrk="1" hangingPunct="1"/>
            <a:r>
              <a:rPr lang="en-US"/>
              <a:t>Member cannot be accessed outside the </a:t>
            </a:r>
            <a:r>
              <a:rPr lang="en-US">
                <a:latin typeface="Courier New" pitchFamily="49" charset="0"/>
              </a:rPr>
              <a:t>class</a:t>
            </a:r>
          </a:p>
          <a:p>
            <a:pPr lvl="1" eaLnBrk="1" hangingPunct="1"/>
            <a:r>
              <a:rPr lang="en-US">
                <a:latin typeface="Courier New" pitchFamily="49" charset="0"/>
              </a:rPr>
              <a:t>public</a:t>
            </a:r>
          </a:p>
          <a:p>
            <a:pPr lvl="2" eaLnBrk="1" hangingPunct="1"/>
            <a:r>
              <a:rPr lang="en-US"/>
              <a:t>Member is accessible outside the class</a:t>
            </a:r>
            <a:endParaRPr lang="en-US">
              <a:latin typeface="Courier New" pitchFamily="49" charset="0"/>
            </a:endParaRPr>
          </a:p>
          <a:p>
            <a:pPr lvl="1" eaLnBrk="1" hangingPunct="1"/>
            <a:r>
              <a:rPr lang="en-US">
                <a:latin typeface="Courier New" pitchFamily="49" charset="0"/>
              </a:rPr>
              <a:t>protected</a:t>
            </a:r>
          </a:p>
        </p:txBody>
      </p:sp>
      <p:sp>
        <p:nvSpPr>
          <p:cNvPr id="819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C++ Programming: From Problem Analysis to Program Design, Fifth Edition</a:t>
            </a:r>
          </a:p>
        </p:txBody>
      </p:sp>
      <p:sp>
        <p:nvSpPr>
          <p:cNvPr id="819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269F54-95B4-4664-AF27-BFE54B636854}" type="slidenum">
              <a:rPr lang="en-US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Classes (cont'd.)</a:t>
            </a:r>
          </a:p>
        </p:txBody>
      </p:sp>
      <p:sp>
        <p:nvSpPr>
          <p:cNvPr id="921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C++ Programming: From Problem Analysis to Program Design, Fifth Edition</a:t>
            </a:r>
          </a:p>
        </p:txBody>
      </p:sp>
      <p:sp>
        <p:nvSpPr>
          <p:cNvPr id="921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BC355A-28D4-47A1-B102-B99376F16C80}" type="slidenum">
              <a:rPr lang="en-US"/>
              <a:pPr>
                <a:defRPr/>
              </a:pPr>
              <a:t>6</a:t>
            </a:fld>
            <a:endParaRPr lang="en-US"/>
          </a:p>
        </p:txBody>
      </p:sp>
      <p:pic>
        <p:nvPicPr>
          <p:cNvPr id="8197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66813" y="1824038"/>
            <a:ext cx="6681787" cy="4576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3963" name="AutoShape 11"/>
          <p:cNvSpPr>
            <a:spLocks/>
          </p:cNvSpPr>
          <p:nvPr/>
        </p:nvSpPr>
        <p:spPr bwMode="auto">
          <a:xfrm flipH="1">
            <a:off x="3124200" y="5257800"/>
            <a:ext cx="152400" cy="762000"/>
          </a:xfrm>
          <a:prstGeom prst="leftBrace">
            <a:avLst>
              <a:gd name="adj1" fmla="val 41667"/>
              <a:gd name="adj2" fmla="val 50000"/>
            </a:avLst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400">
                <a:solidFill>
                  <a:srgbClr val="FF0000"/>
                </a:solidFill>
              </a:rPr>
              <a:t>  </a:t>
            </a:r>
            <a:r>
              <a:rPr lang="en-US" sz="1400">
                <a:solidFill>
                  <a:srgbClr val="FF0000"/>
                </a:solidFill>
                <a:latin typeface="Courier New" pitchFamily="49" charset="0"/>
              </a:rPr>
              <a:t>private</a:t>
            </a:r>
            <a:r>
              <a:rPr lang="en-US" sz="1400">
                <a:solidFill>
                  <a:srgbClr val="FF0000"/>
                </a:solidFill>
              </a:rPr>
              <a:t> members,</a:t>
            </a:r>
          </a:p>
          <a:p>
            <a:r>
              <a:rPr lang="en-US" sz="1400">
                <a:solidFill>
                  <a:srgbClr val="FF0000"/>
                </a:solidFill>
              </a:rPr>
              <a:t>  can’t be accessed from outside the class</a:t>
            </a:r>
          </a:p>
        </p:txBody>
      </p:sp>
      <p:sp>
        <p:nvSpPr>
          <p:cNvPr id="253964" name="AutoShape 12"/>
          <p:cNvSpPr>
            <a:spLocks/>
          </p:cNvSpPr>
          <p:nvPr/>
        </p:nvSpPr>
        <p:spPr bwMode="auto">
          <a:xfrm rot="-5400000">
            <a:off x="5157788" y="3438525"/>
            <a:ext cx="228600" cy="2590800"/>
          </a:xfrm>
          <a:prstGeom prst="leftBrace">
            <a:avLst>
              <a:gd name="adj1" fmla="val 94444"/>
              <a:gd name="adj2" fmla="val 50000"/>
            </a:avLst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/>
            <a:endParaRPr lang="en-US" sz="1400">
              <a:solidFill>
                <a:srgbClr val="FF0000"/>
              </a:solidFill>
            </a:endParaRPr>
          </a:p>
          <a:p>
            <a:pPr algn="ctr"/>
            <a:endParaRPr lang="en-US" sz="1400">
              <a:solidFill>
                <a:srgbClr val="FF0000"/>
              </a:solidFill>
            </a:endParaRPr>
          </a:p>
          <a:p>
            <a:pPr algn="ctr"/>
            <a:endParaRPr lang="en-US" sz="1400">
              <a:solidFill>
                <a:srgbClr val="FF0000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sz="1400">
                <a:solidFill>
                  <a:srgbClr val="FF0000"/>
                </a:solidFill>
                <a:latin typeface="Courier New" pitchFamily="49" charset="0"/>
              </a:rPr>
              <a:t>const</a:t>
            </a:r>
            <a:r>
              <a:rPr lang="en-US" sz="1400">
                <a:solidFill>
                  <a:srgbClr val="FF0000"/>
                </a:solidFill>
              </a:rPr>
              <a:t>: formal parameter can’t modify</a:t>
            </a:r>
          </a:p>
          <a:p>
            <a:pPr algn="ctr">
              <a:lnSpc>
                <a:spcPct val="80000"/>
              </a:lnSpc>
            </a:pPr>
            <a:r>
              <a:rPr lang="en-US" sz="1400">
                <a:solidFill>
                  <a:srgbClr val="FF0000"/>
                </a:solidFill>
              </a:rPr>
              <a:t>the value of the actual parameter</a:t>
            </a:r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5029200" y="3200400"/>
            <a:ext cx="3886200" cy="906463"/>
            <a:chOff x="3168" y="2016"/>
            <a:chExt cx="2448" cy="571"/>
          </a:xfrm>
        </p:grpSpPr>
        <p:sp>
          <p:nvSpPr>
            <p:cNvPr id="8201" name="Line 13"/>
            <p:cNvSpPr>
              <a:spLocks noChangeShapeType="1"/>
            </p:cNvSpPr>
            <p:nvPr/>
          </p:nvSpPr>
          <p:spPr bwMode="auto">
            <a:xfrm flipH="1" flipV="1">
              <a:off x="4224" y="2016"/>
              <a:ext cx="96" cy="19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202" name="Line 14"/>
            <p:cNvSpPr>
              <a:spLocks noChangeShapeType="1"/>
            </p:cNvSpPr>
            <p:nvPr/>
          </p:nvSpPr>
          <p:spPr bwMode="auto">
            <a:xfrm flipH="1" flipV="1">
              <a:off x="3168" y="2160"/>
              <a:ext cx="1152" cy="4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203" name="Text Box 15"/>
            <p:cNvSpPr txBox="1">
              <a:spLocks noChangeArrowheads="1"/>
            </p:cNvSpPr>
            <p:nvPr/>
          </p:nvSpPr>
          <p:spPr bwMode="auto">
            <a:xfrm>
              <a:off x="3984" y="2208"/>
              <a:ext cx="1632" cy="3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400">
                  <a:solidFill>
                    <a:srgbClr val="FF0000"/>
                  </a:solidFill>
                </a:rPr>
                <a:t>These functions cannot modify the member variables of a variable of type </a:t>
              </a:r>
              <a:r>
                <a:rPr lang="en-US" sz="1400">
                  <a:solidFill>
                    <a:srgbClr val="FF0000"/>
                  </a:solidFill>
                  <a:latin typeface="Courier New" pitchFamily="49" charset="0"/>
                </a:rPr>
                <a:t>clockType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3963" grpId="0" animBg="1"/>
      <p:bldP spid="25396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Variable (Object) Declaration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Once a </a:t>
            </a:r>
            <a:r>
              <a:rPr lang="en-US">
                <a:latin typeface="Courier New" pitchFamily="49" charset="0"/>
              </a:rPr>
              <a:t>class</a:t>
            </a:r>
            <a:r>
              <a:rPr lang="en-US"/>
              <a:t> is defined, you can declare variables of that type</a:t>
            </a:r>
          </a:p>
          <a:p>
            <a:pPr eaLnBrk="1" hangingPunct="1">
              <a:buFontTx/>
              <a:buNone/>
            </a:pPr>
            <a:r>
              <a:rPr lang="en-US" sz="2000"/>
              <a:t>		</a:t>
            </a:r>
            <a:r>
              <a:rPr lang="en-US" sz="2000">
                <a:latin typeface="Courier New" pitchFamily="49" charset="0"/>
              </a:rPr>
              <a:t>clockType	myClock;</a:t>
            </a:r>
          </a:p>
          <a:p>
            <a:pPr eaLnBrk="1" hangingPunct="1">
              <a:buFontTx/>
              <a:buNone/>
            </a:pPr>
            <a:r>
              <a:rPr lang="en-US" sz="2000">
                <a:latin typeface="Courier New" pitchFamily="49" charset="0"/>
              </a:rPr>
              <a:t>		clockType	yourClock;</a:t>
            </a:r>
            <a:endParaRPr lang="en-US" sz="2400"/>
          </a:p>
          <a:p>
            <a:pPr eaLnBrk="1" hangingPunct="1"/>
            <a:r>
              <a:rPr lang="en-US"/>
              <a:t>A </a:t>
            </a:r>
            <a:r>
              <a:rPr lang="en-US">
                <a:latin typeface="Courier New" pitchFamily="49" charset="0"/>
              </a:rPr>
              <a:t>class</a:t>
            </a:r>
            <a:r>
              <a:rPr lang="en-US"/>
              <a:t> variable is called a </a:t>
            </a:r>
            <a:r>
              <a:rPr lang="en-US">
                <a:latin typeface="Courier New" pitchFamily="49" charset="0"/>
              </a:rPr>
              <a:t>class</a:t>
            </a:r>
            <a:r>
              <a:rPr lang="en-US"/>
              <a:t> object or </a:t>
            </a:r>
            <a:r>
              <a:rPr lang="en-US">
                <a:latin typeface="Courier New" pitchFamily="49" charset="0"/>
              </a:rPr>
              <a:t>class</a:t>
            </a:r>
            <a:r>
              <a:rPr lang="en-US"/>
              <a:t> instance</a:t>
            </a:r>
            <a:endParaRPr lang="en-US" u="sng"/>
          </a:p>
        </p:txBody>
      </p:sp>
      <p:sp>
        <p:nvSpPr>
          <p:cNvPr id="1126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C++ Programming: From Problem Analysis to Program Design, Fifth Edition</a:t>
            </a:r>
          </a:p>
        </p:txBody>
      </p:sp>
      <p:sp>
        <p:nvSpPr>
          <p:cNvPr id="1126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CE43EF-D442-4D66-BDDB-537B73B9C8A7}" type="slidenum">
              <a:rPr lang="en-US"/>
              <a:pPr>
                <a:defRPr/>
              </a:pPr>
              <a:t>7</a:t>
            </a:fld>
            <a:endParaRPr lang="en-US"/>
          </a:p>
        </p:txBody>
      </p:sp>
      <p:pic>
        <p:nvPicPr>
          <p:cNvPr id="10246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8263" y="4495800"/>
            <a:ext cx="6510337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Accessing Class Members</a:t>
            </a:r>
          </a:p>
        </p:txBody>
      </p:sp>
      <p:sp>
        <p:nvSpPr>
          <p:cNvPr id="12293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828800"/>
            <a:ext cx="7772400" cy="4419600"/>
          </a:xfrm>
        </p:spPr>
        <p:txBody>
          <a:bodyPr rtlCol="0">
            <a:normAutofit fontScale="92500"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Once an object is declared, it can access the </a:t>
            </a:r>
            <a:r>
              <a:rPr lang="en-US" dirty="0">
                <a:latin typeface="Courier New" pitchFamily="49" charset="0"/>
              </a:rPr>
              <a:t>public</a:t>
            </a:r>
            <a:r>
              <a:rPr lang="en-US" dirty="0"/>
              <a:t> members of the class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Syntax:</a:t>
            </a:r>
          </a:p>
          <a:p>
            <a:pPr eaLnBrk="1" fontAlgn="auto" hangingPunct="1">
              <a:lnSpc>
                <a:spcPct val="70000"/>
              </a:lnSpc>
              <a:spcAft>
                <a:spcPts val="0"/>
              </a:spcAft>
              <a:buFontTx/>
              <a:buNone/>
              <a:defRPr/>
            </a:pPr>
            <a:r>
              <a:rPr lang="en-US" dirty="0"/>
              <a:t>		</a:t>
            </a:r>
            <a:endParaRPr lang="en-US" sz="2400" dirty="0"/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endParaRPr lang="en-US" sz="2400" dirty="0"/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/>
              <a:t>The dot (</a:t>
            </a:r>
            <a:r>
              <a:rPr lang="en-US" dirty="0">
                <a:latin typeface="Courier New" pitchFamily="49" charset="0"/>
              </a:rPr>
              <a:t>.</a:t>
            </a:r>
            <a:r>
              <a:rPr lang="en-US" dirty="0"/>
              <a:t>) is the </a:t>
            </a:r>
            <a:r>
              <a:rPr lang="en-US" b="1" dirty="0"/>
              <a:t>member access operator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If object is declared in the definition of a member function of the </a:t>
            </a:r>
            <a:r>
              <a:rPr lang="en-US" dirty="0">
                <a:latin typeface="Courier New" pitchFamily="49" charset="0"/>
              </a:rPr>
              <a:t>class</a:t>
            </a:r>
            <a:r>
              <a:rPr lang="en-US" dirty="0"/>
              <a:t>, it can access the </a:t>
            </a:r>
            <a:r>
              <a:rPr lang="en-US" dirty="0">
                <a:latin typeface="Courier New" pitchFamily="49" charset="0"/>
              </a:rPr>
              <a:t>public</a:t>
            </a:r>
            <a:r>
              <a:rPr lang="en-US" dirty="0"/>
              <a:t> and </a:t>
            </a:r>
            <a:r>
              <a:rPr lang="en-US" dirty="0">
                <a:latin typeface="Courier New" pitchFamily="49" charset="0"/>
              </a:rPr>
              <a:t>private</a:t>
            </a:r>
            <a:r>
              <a:rPr lang="en-US" dirty="0"/>
              <a:t> members</a:t>
            </a:r>
          </a:p>
        </p:txBody>
      </p:sp>
      <p:sp>
        <p:nvSpPr>
          <p:cNvPr id="1229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C++ Programming: From Problem Analysis to Program Design, Fifth Edition</a:t>
            </a:r>
          </a:p>
        </p:txBody>
      </p:sp>
      <p:sp>
        <p:nvSpPr>
          <p:cNvPr id="1229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6DE8CE-5012-432A-9BFD-22F09547D5BA}" type="slidenum">
              <a:rPr lang="en-US"/>
              <a:pPr>
                <a:defRPr/>
              </a:pPr>
              <a:t>8</a:t>
            </a:fld>
            <a:endParaRPr lang="en-US"/>
          </a:p>
        </p:txBody>
      </p:sp>
      <p:pic>
        <p:nvPicPr>
          <p:cNvPr id="11270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3381375"/>
            <a:ext cx="4424363" cy="649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1600200"/>
            <a:ext cx="6575425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1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6800" y="4114800"/>
            <a:ext cx="4876800" cy="88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2" name="Picture 1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66800" y="5181600"/>
            <a:ext cx="4327525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1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C++ Programming: From Problem Analysis to Program Design, Fifth Edition</a:t>
            </a:r>
          </a:p>
        </p:txBody>
      </p:sp>
      <p:sp>
        <p:nvSpPr>
          <p:cNvPr id="1331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25DE72-F833-4EAF-8F44-665F8C0B107E}" type="slidenum">
              <a:rPr lang="en-US"/>
              <a:pPr>
                <a:defRPr/>
              </a:pPr>
              <a:t>9</a:t>
            </a:fld>
            <a:endParaRPr lang="en-US"/>
          </a:p>
        </p:txBody>
      </p:sp>
      <p:sp>
        <p:nvSpPr>
          <p:cNvPr id="1229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pPr eaLnBrk="1" hangingPunct="1"/>
            <a:r>
              <a:rPr lang="en-US"/>
              <a:t>Accessing Class Members (cont’d.)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1608</TotalTime>
  <Words>1579</Words>
  <Application>Microsoft Macintosh PowerPoint</Application>
  <PresentationFormat>On-screen Show (4:3)</PresentationFormat>
  <Paragraphs>212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Arial</vt:lpstr>
      <vt:lpstr>Calibri</vt:lpstr>
      <vt:lpstr>Courier New</vt:lpstr>
      <vt:lpstr>Wingdings</vt:lpstr>
      <vt:lpstr>Office Theme</vt:lpstr>
      <vt:lpstr>1_Office Theme</vt:lpstr>
      <vt:lpstr>C++ Programming: From Problem Analysis to Program Design, Fifth Edition</vt:lpstr>
      <vt:lpstr>PowerPoint Presentation</vt:lpstr>
      <vt:lpstr>Classes</vt:lpstr>
      <vt:lpstr>Classes (cont'd.)</vt:lpstr>
      <vt:lpstr>Classes (cont'd.)</vt:lpstr>
      <vt:lpstr>Classes (cont'd.)</vt:lpstr>
      <vt:lpstr>Variable (Object) Declaration</vt:lpstr>
      <vt:lpstr>Accessing Class Members</vt:lpstr>
      <vt:lpstr>Accessing Class Members (cont’d.)</vt:lpstr>
      <vt:lpstr>Built-in Operations on Classes</vt:lpstr>
      <vt:lpstr>Assignment Operator and Classes</vt:lpstr>
      <vt:lpstr>Functions and Classes</vt:lpstr>
      <vt:lpstr>Reference Parameters and Class Objects (Variables)</vt:lpstr>
      <vt:lpstr>Reference Parameters and Class Objects (Variables) (cont'd.)</vt:lpstr>
      <vt:lpstr>Implementation of Member Functions</vt:lpstr>
      <vt:lpstr>Implementation of Member Functions (cont'd.)</vt:lpstr>
      <vt:lpstr>Implementation of Member Functions (cont'd.)</vt:lpstr>
      <vt:lpstr>Implementation of Member Functions (cont'd.)</vt:lpstr>
      <vt:lpstr>Implementation of Member Functions (cont'd.)</vt:lpstr>
      <vt:lpstr>Implementation of Member Functions (cont'd.)</vt:lpstr>
      <vt:lpstr>Order of public and private Members of a Class</vt:lpstr>
      <vt:lpstr>Order of public and private Members of a Class (cont'd.)</vt:lpstr>
      <vt:lpstr>Order of public and private Members of a Class (cont'd.)</vt:lpstr>
      <vt:lpstr>Order of public and private Members of a Class (cont'd.)</vt:lpstr>
      <vt:lpstr>Constructors</vt:lpstr>
      <vt:lpstr>Constructors (cont'd.)</vt:lpstr>
      <vt:lpstr>Constructors (cont'd.)</vt:lpstr>
      <vt:lpstr>Constructors (cont'd.)</vt:lpstr>
      <vt:lpstr>Invoking a Constructor</vt:lpstr>
      <vt:lpstr>Invoking the Default Constructor</vt:lpstr>
      <vt:lpstr>Invoking a Constructor with Parameters</vt:lpstr>
      <vt:lpstr>Constructors and Default Parameters</vt:lpstr>
      <vt:lpstr>Classes and Constructors: A Precaution</vt:lpstr>
      <vt:lpstr>Destructors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 Programming:   Program Design Including  Data Structures, Fifth Edition</dc:title>
  <dc:creator>حسام . . مشرف</dc:creator>
  <cp:lastModifiedBy>ALSUWAT, EMAD</cp:lastModifiedBy>
  <cp:revision>223</cp:revision>
  <cp:lastPrinted>2009-04-22T19:24:48Z</cp:lastPrinted>
  <dcterms:created xsi:type="dcterms:W3CDTF">2002-08-17T01:02:10Z</dcterms:created>
  <dcterms:modified xsi:type="dcterms:W3CDTF">2022-12-17T09:29:43Z</dcterms:modified>
</cp:coreProperties>
</file>