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9"/>
  </p:notesMasterIdLst>
  <p:handoutMasterIdLst>
    <p:handoutMasterId r:id="rId30"/>
  </p:handoutMasterIdLst>
  <p:sldIdLst>
    <p:sldId id="256" r:id="rId2"/>
    <p:sldId id="578" r:id="rId3"/>
    <p:sldId id="420" r:id="rId4"/>
    <p:sldId id="421" r:id="rId5"/>
    <p:sldId id="422" r:id="rId6"/>
    <p:sldId id="406" r:id="rId7"/>
    <p:sldId id="407" r:id="rId8"/>
    <p:sldId id="408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09" r:id="rId17"/>
    <p:sldId id="410" r:id="rId18"/>
    <p:sldId id="411" r:id="rId19"/>
    <p:sldId id="417" r:id="rId20"/>
    <p:sldId id="418" r:id="rId21"/>
    <p:sldId id="419" r:id="rId22"/>
    <p:sldId id="412" r:id="rId23"/>
    <p:sldId id="413" r:id="rId24"/>
    <p:sldId id="414" r:id="rId25"/>
    <p:sldId id="415" r:id="rId26"/>
    <p:sldId id="416" r:id="rId27"/>
    <p:sldId id="57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 autoAdjust="0"/>
    <p:restoredTop sz="85170"/>
  </p:normalViewPr>
  <p:slideViewPr>
    <p:cSldViewPr>
      <p:cViewPr varScale="1">
        <p:scale>
          <a:sx n="108" d="100"/>
          <a:sy n="108" d="100"/>
        </p:scale>
        <p:origin x="2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45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E9302259-2755-2841-8414-D5013E036F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6670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000" b="1" dirty="0">
                <a:solidFill>
                  <a:schemeClr val="accent3"/>
                </a:solidFill>
              </a:rPr>
              <a:t> Risk Analysis</a:t>
            </a:r>
          </a:p>
          <a:p>
            <a:pPr marL="609600" indent="-609600" algn="ctr" eaLnBrk="1" hangingPunct="1">
              <a:defRPr/>
            </a:pPr>
            <a:endParaRPr lang="en-US" sz="32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D6D9-94DF-914F-AEE1-024162EE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Discuss security issues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11E36FF-8B31-C340-9E59-0CA06719C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altLang="en-US" dirty="0"/>
              <a:t>Argue about how the product works, areas of disagreement</a:t>
            </a:r>
          </a:p>
          <a:p>
            <a:r>
              <a:rPr lang="en-US" altLang="en-US" dirty="0"/>
              <a:t>Identify possible vulnerabilities (lists, tools)</a:t>
            </a:r>
          </a:p>
          <a:p>
            <a:r>
              <a:rPr lang="en-US" altLang="en-US" dirty="0"/>
              <a:t>Identify exploits and protection</a:t>
            </a:r>
          </a:p>
          <a:p>
            <a:r>
              <a:rPr lang="en-US" altLang="en-US" dirty="0"/>
              <a:t>Understand security controls (current, planned)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AF4C3603-BF04-4341-9C43-9F9D1022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8C1879-6CC1-F14E-9C76-1F6D329AD996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9278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C4E7-C149-BC44-80A4-008A1D2E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Determine probability of compromise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320531E-51FB-BC45-A8EE-84CD4DAD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r>
              <a:rPr lang="en-US" altLang="en-US" dirty="0"/>
              <a:t>Attack scenarios</a:t>
            </a:r>
          </a:p>
          <a:p>
            <a:r>
              <a:rPr lang="en-US" altLang="en-US" dirty="0"/>
              <a:t>Historical data</a:t>
            </a:r>
          </a:p>
          <a:p>
            <a:r>
              <a:rPr lang="en-US" altLang="en-US" dirty="0"/>
              <a:t>Balance control against threat</a:t>
            </a:r>
          </a:p>
          <a:p>
            <a:endParaRPr lang="en-US" altLang="en-US" dirty="0"/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F5190554-B79D-DE49-A779-AF025A2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40C950-B946-1E4C-8848-A76E16F1EB7B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0590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EC67-E190-3B47-A7E1-5E0E4DA7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 impact analysis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22969C4-0646-B245-A6F4-37FB6B4C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r>
              <a:rPr lang="en-US" altLang="en-US" dirty="0"/>
              <a:t>Impact on assets and business goals</a:t>
            </a:r>
          </a:p>
          <a:p>
            <a:r>
              <a:rPr lang="en-US" altLang="en-US" dirty="0"/>
              <a:t>Impact on security posture</a:t>
            </a:r>
          </a:p>
          <a:p>
            <a:r>
              <a:rPr lang="en-US" altLang="en-US" dirty="0"/>
              <a:t>Impact on social sector</a:t>
            </a: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C82BBCFA-7698-FB46-9747-1F2C2E02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6CBF9C-18A1-1440-91FD-BE6619E9DE07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3255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D4BC-850C-F84E-886E-8F0F41FA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Rank risk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A6FB857-E33B-5942-A6E8-6938EBF0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altLang="en-US" dirty="0"/>
              <a:t>Connect to business goals</a:t>
            </a:r>
          </a:p>
          <a:p>
            <a:r>
              <a:rPr lang="en-US" altLang="en-US" dirty="0"/>
              <a:t>Regulatory requirements</a:t>
            </a:r>
          </a:p>
          <a:p>
            <a:r>
              <a:rPr lang="en-US" altLang="en-US" dirty="0"/>
              <a:t>Customer’s needs</a:t>
            </a:r>
          </a:p>
          <a:p>
            <a:r>
              <a:rPr lang="en-US" altLang="en-US" dirty="0"/>
              <a:t>Capabilities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4CD58BF4-6926-DC48-9FD4-C6DAFB5E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D5CFC2-2D35-3B4D-A33E-74EF0EA162FD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2156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444F-7351-FF41-96C7-47EAF985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Develop mitigation strategy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AEE2239-2318-1841-BAC3-619640FF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r>
              <a:rPr lang="en-US" altLang="en-US" dirty="0"/>
              <a:t>Countermeasures</a:t>
            </a:r>
          </a:p>
          <a:p>
            <a:pPr lvl="1"/>
            <a:r>
              <a:rPr lang="en-US" altLang="en-US" dirty="0"/>
              <a:t>Technical</a:t>
            </a:r>
          </a:p>
          <a:p>
            <a:pPr lvl="1"/>
            <a:r>
              <a:rPr lang="en-US" altLang="en-US" dirty="0"/>
              <a:t>Societal </a:t>
            </a:r>
          </a:p>
          <a:p>
            <a:pPr lvl="1"/>
            <a:r>
              <a:rPr lang="en-US" altLang="en-US" dirty="0" err="1"/>
              <a:t>Ecomonics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Capabilities and preferences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874D19A1-C5FF-594A-9A0D-68010196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9E6EFE-4312-A14A-96FE-A2C28EF1A1A5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9173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2BDC-841F-C74A-B833-0293DC0E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Report findings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03878BC-6F09-634E-A068-BF638D39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Major vs. minor risks</a:t>
            </a:r>
          </a:p>
          <a:p>
            <a:r>
              <a:rPr lang="en-US" altLang="en-US"/>
              <a:t>Decision support for mitigating risk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AC55E4A9-A8D4-994A-BF02-75E81C1E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0796CD7-1F9B-1E4F-9603-94DB129CA716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8828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9D4DBCA6-F431-984F-BA0C-B81379C0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BD10D75-060D-6E42-8681-A85B729CF7B9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1B376A2E-D887-D04D-A4B5-D4269F671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Traditional Risk Analysis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641C067D-9E93-7348-B9B4-1B98BF2EB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Financial loss-based</a:t>
            </a:r>
          </a:p>
          <a:p>
            <a:pPr lvl="1" eaLnBrk="1" hangingPunct="1"/>
            <a:r>
              <a:rPr lang="en-US" altLang="en-US" dirty="0"/>
              <a:t>Balance cost vs. loss</a:t>
            </a:r>
          </a:p>
          <a:p>
            <a:pPr eaLnBrk="1" hangingPunct="1"/>
            <a:r>
              <a:rPr lang="en-US" altLang="en-US" dirty="0"/>
              <a:t>Mathematically derived “risk rating”</a:t>
            </a:r>
          </a:p>
          <a:p>
            <a:pPr lvl="1" eaLnBrk="1" hangingPunct="1"/>
            <a:r>
              <a:rPr lang="en-US" altLang="en-US" dirty="0"/>
              <a:t>Threat, probability, and impact</a:t>
            </a:r>
          </a:p>
          <a:p>
            <a:pPr eaLnBrk="1" hangingPunct="1"/>
            <a:r>
              <a:rPr lang="en-US" altLang="en-US" dirty="0"/>
              <a:t>Qualitative assessment</a:t>
            </a:r>
          </a:p>
          <a:p>
            <a:pPr lvl="1" eaLnBrk="1" hangingPunct="1"/>
            <a:r>
              <a:rPr lang="en-US" altLang="en-US" dirty="0"/>
              <a:t>Knowledge-driven or anecdotal factors</a:t>
            </a:r>
          </a:p>
          <a:p>
            <a:pPr lvl="1" eaLnBrk="1" hangingPunct="1"/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Social Impact</a:t>
            </a:r>
          </a:p>
        </p:txBody>
      </p:sp>
    </p:spTree>
    <p:extLst>
      <p:ext uri="{BB962C8B-B14F-4D97-AF65-F5344CB8AC3E}">
        <p14:creationId xmlns:p14="http://schemas.microsoft.com/office/powerpoint/2010/main" val="287042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BF10F781-B263-8245-8B9A-4546BE4B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6ACF68-6F16-BC47-BE9F-4C59C5463DA6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1A81E28F-0A89-B040-97EF-920555D38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Terminology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9E50A5F-E56F-F64B-9BE1-3CC9CEA2D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 u="sng" dirty="0"/>
              <a:t>Asset</a:t>
            </a:r>
            <a:r>
              <a:rPr lang="en-US" altLang="en-US" sz="2700" dirty="0"/>
              <a:t>: object of protection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u="sng" dirty="0"/>
              <a:t>Risk</a:t>
            </a:r>
            <a:r>
              <a:rPr lang="en-US" altLang="en-US" sz="2700" dirty="0"/>
              <a:t>: probability that the asset will suffer an attack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u="sng" dirty="0"/>
              <a:t>Threat</a:t>
            </a:r>
            <a:r>
              <a:rPr lang="en-US" altLang="en-US" sz="2700" dirty="0"/>
              <a:t>: the actor (agent) who is the source of danger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u="sng" dirty="0"/>
              <a:t>Vulnerability</a:t>
            </a:r>
            <a:r>
              <a:rPr lang="en-US" altLang="en-US" sz="2700" dirty="0"/>
              <a:t>: defect or weakness in the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u="sng" dirty="0"/>
              <a:t>Countermeasures</a:t>
            </a:r>
            <a:r>
              <a:rPr lang="en-US" altLang="en-US" sz="2700" dirty="0"/>
              <a:t> or </a:t>
            </a:r>
            <a:r>
              <a:rPr lang="en-US" altLang="en-US" sz="2700" u="sng" dirty="0"/>
              <a:t>safeguards</a:t>
            </a:r>
            <a:r>
              <a:rPr lang="en-US" altLang="en-US" sz="2700" dirty="0"/>
              <a:t>: management, operational, and technical control to protect confidentiality, integrity, and availability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u="sng" dirty="0"/>
              <a:t>Impact</a:t>
            </a:r>
            <a:r>
              <a:rPr lang="en-US" altLang="en-US" sz="2700" dirty="0"/>
              <a:t>: impact on the organization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u="sng" dirty="0"/>
              <a:t>Probability</a:t>
            </a:r>
            <a:r>
              <a:rPr lang="en-US" altLang="en-US" sz="2700" dirty="0"/>
              <a:t>: likelihood that the event will occur (high, medium, low) </a:t>
            </a:r>
          </a:p>
        </p:txBody>
      </p:sp>
    </p:spTree>
    <p:extLst>
      <p:ext uri="{BB962C8B-B14F-4D97-AF65-F5344CB8AC3E}">
        <p14:creationId xmlns:p14="http://schemas.microsoft.com/office/powerpoint/2010/main" val="37191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63BC33CA-D101-9548-9568-BC01232E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213EEC-8D65-8B4E-AB82-5C6D7635C910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74093EE1-1FB0-9A41-B815-0C12459CE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Knowledge Requirements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80093D27-BE33-BD42-9887-E8A48AF2D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Three basic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Attack resistance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Attack patterns and exploit graphs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Ambiguity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Knowledge of design principles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Weakness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Knowledge of security issues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Forest-level view: What does the software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Critical components and interaction between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Identify risk related to flaws</a:t>
            </a:r>
          </a:p>
        </p:txBody>
      </p:sp>
    </p:spTree>
    <p:extLst>
      <p:ext uri="{BB962C8B-B14F-4D97-AF65-F5344CB8AC3E}">
        <p14:creationId xmlns:p14="http://schemas.microsoft.com/office/powerpoint/2010/main" val="27567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19C36CC3-0A1A-2C4E-9704-05458705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823D2F-BD81-BA47-AA0A-1F5A083235E9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4F392DCC-DFB6-5F45-A443-889A4D779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Attack Resistance Analysis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460565FD-E497-3047-AC29-FEF989F5B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Information about known attacks, attack patterns, and vulnerabilities – known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Identify general flaws: using secure design literature and checklists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Map attack patterns: based on abuse cases and attack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Identify risk in the architecture: using checklist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Understand and demonstrate the viability of known attacks</a:t>
            </a:r>
          </a:p>
        </p:txBody>
      </p:sp>
    </p:spTree>
    <p:extLst>
      <p:ext uri="{BB962C8B-B14F-4D97-AF65-F5344CB8AC3E}">
        <p14:creationId xmlns:p14="http://schemas.microsoft.com/office/powerpoint/2010/main" val="178745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7B096707-FE8F-8B4D-9136-4E25499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BD5C7A-8B9D-B34B-9502-654A2ECF54CB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961CFFB2-19F1-E647-A70E-5E8EFAF8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Application of Touchpoints</a:t>
            </a: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6522BA14-4BFA-1942-9DFB-AC064AEEE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Requirement and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Use cases</a:t>
            </a:r>
          </a:p>
        </p:txBody>
      </p:sp>
      <p:sp>
        <p:nvSpPr>
          <p:cNvPr id="65" name="AutoShape 4">
            <a:extLst>
              <a:ext uri="{FF2B5EF4-FFF2-40B4-BE49-F238E27FC236}">
                <a16:creationId xmlns:a16="http://schemas.microsoft.com/office/drawing/2014/main" id="{11BBB4F8-F277-484D-8075-14578558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AutoShape 5">
            <a:extLst>
              <a:ext uri="{FF2B5EF4-FFF2-40B4-BE49-F238E27FC236}">
                <a16:creationId xmlns:a16="http://schemas.microsoft.com/office/drawing/2014/main" id="{6235A5B7-C283-7746-A251-894AE6A1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04F0B20A-4DA7-D64A-B448-B91652A2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Architecture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Design</a:t>
            </a:r>
          </a:p>
        </p:txBody>
      </p:sp>
      <p:sp>
        <p:nvSpPr>
          <p:cNvPr id="68" name="AutoShape 7">
            <a:extLst>
              <a:ext uri="{FF2B5EF4-FFF2-40B4-BE49-F238E27FC236}">
                <a16:creationId xmlns:a16="http://schemas.microsoft.com/office/drawing/2014/main" id="{F6E1687C-0663-924E-994C-2DAEBE90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Plans</a:t>
            </a:r>
          </a:p>
        </p:txBody>
      </p:sp>
      <p:sp>
        <p:nvSpPr>
          <p:cNvPr id="69" name="AutoShape 8">
            <a:extLst>
              <a:ext uri="{FF2B5EF4-FFF2-40B4-BE49-F238E27FC236}">
                <a16:creationId xmlns:a16="http://schemas.microsoft.com/office/drawing/2014/main" id="{CFF46F29-3ACD-9E48-B3CA-65FCE9FD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70" name="AutoShape 9">
            <a:extLst>
              <a:ext uri="{FF2B5EF4-FFF2-40B4-BE49-F238E27FC236}">
                <a16:creationId xmlns:a16="http://schemas.microsoft.com/office/drawing/2014/main" id="{334C08ED-3BC6-C846-AA6E-24DB656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Tests 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Test Results</a:t>
            </a:r>
          </a:p>
        </p:txBody>
      </p:sp>
      <p:sp>
        <p:nvSpPr>
          <p:cNvPr id="71" name="AutoShape 10">
            <a:extLst>
              <a:ext uri="{FF2B5EF4-FFF2-40B4-BE49-F238E27FC236}">
                <a16:creationId xmlns:a16="http://schemas.microsoft.com/office/drawing/2014/main" id="{83CCDF2B-3DB8-6746-B5D6-D64B970AF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91012"/>
            <a:ext cx="1295400" cy="762000"/>
          </a:xfrm>
          <a:prstGeom prst="cube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</a:t>
            </a: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 Feedback from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Field</a:t>
            </a:r>
          </a:p>
        </p:txBody>
      </p:sp>
      <p:sp>
        <p:nvSpPr>
          <p:cNvPr id="72" name="Text Box 11">
            <a:extLst>
              <a:ext uri="{FF2B5EF4-FFF2-40B4-BE49-F238E27FC236}">
                <a16:creationId xmlns:a16="http://schemas.microsoft.com/office/drawing/2014/main" id="{EC0AC660-34FC-904A-B7E7-B7C72005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8375"/>
            <a:ext cx="173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5. Abuse cases</a:t>
            </a:r>
          </a:p>
        </p:txBody>
      </p:sp>
      <p:sp>
        <p:nvSpPr>
          <p:cNvPr id="73" name="Text Box 12">
            <a:extLst>
              <a:ext uri="{FF2B5EF4-FFF2-40B4-BE49-F238E27FC236}">
                <a16:creationId xmlns:a16="http://schemas.microsoft.com/office/drawing/2014/main" id="{62CFA253-5475-3648-BABF-490A32181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0812"/>
            <a:ext cx="2382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6. Security Requirements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9DBB01BA-AAFB-9F48-A8B4-7B35D690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1" y="3222625"/>
            <a:ext cx="25343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Risk</a:t>
            </a: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lang="en-US" alt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75" name="Text Box 14">
            <a:extLst>
              <a:ext uri="{FF2B5EF4-FFF2-40B4-BE49-F238E27FC236}">
                <a16:creationId xmlns:a16="http://schemas.microsoft.com/office/drawing/2014/main" id="{6D00D632-F6CE-0644-ACCB-5E0E61F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1905000"/>
            <a:ext cx="180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External Review</a:t>
            </a:r>
          </a:p>
        </p:txBody>
      </p:sp>
      <p:sp>
        <p:nvSpPr>
          <p:cNvPr id="76" name="Text Box 15">
            <a:extLst>
              <a:ext uri="{FF2B5EF4-FFF2-40B4-BE49-F238E27FC236}">
                <a16:creationId xmlns:a16="http://schemas.microsoft.com/office/drawing/2014/main" id="{3C00C128-B404-3841-A69A-A1D9EE79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95612"/>
            <a:ext cx="1420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4. Risk-Based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Security Tests</a:t>
            </a:r>
          </a:p>
        </p:txBody>
      </p:sp>
      <p:sp>
        <p:nvSpPr>
          <p:cNvPr id="77" name="Text Box 16">
            <a:extLst>
              <a:ext uri="{FF2B5EF4-FFF2-40B4-BE49-F238E27FC236}">
                <a16:creationId xmlns:a16="http://schemas.microsoft.com/office/drawing/2014/main" id="{2CC00F85-2A94-214B-A996-98345FC4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2447925"/>
            <a:ext cx="2547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1. Code Review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</a:rPr>
              <a:t>(Tools)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AF4B4431-89D2-E64F-8312-C517E6F3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25850"/>
            <a:ext cx="191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</a:rPr>
              <a:t>2. Risk Analysis</a:t>
            </a:r>
          </a:p>
        </p:txBody>
      </p:sp>
      <p:sp>
        <p:nvSpPr>
          <p:cNvPr id="79" name="Text Box 18">
            <a:extLst>
              <a:ext uri="{FF2B5EF4-FFF2-40B4-BE49-F238E27FC236}">
                <a16:creationId xmlns:a16="http://schemas.microsoft.com/office/drawing/2014/main" id="{9E099979-E910-8245-B971-0DF657E3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157412"/>
            <a:ext cx="2597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3. Penetration Testing</a:t>
            </a:r>
          </a:p>
        </p:txBody>
      </p:sp>
      <p:sp>
        <p:nvSpPr>
          <p:cNvPr id="80" name="Text Box 19">
            <a:extLst>
              <a:ext uri="{FF2B5EF4-FFF2-40B4-BE49-F238E27FC236}">
                <a16:creationId xmlns:a16="http://schemas.microsoft.com/office/drawing/2014/main" id="{5A5554DA-98CB-7B40-A4D2-5B41275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00412"/>
            <a:ext cx="1162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7. Security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Operations</a:t>
            </a:r>
          </a:p>
        </p:txBody>
      </p:sp>
      <p:sp>
        <p:nvSpPr>
          <p:cNvPr id="81" name="Line 20">
            <a:extLst>
              <a:ext uri="{FF2B5EF4-FFF2-40B4-BE49-F238E27FC236}">
                <a16:creationId xmlns:a16="http://schemas.microsoft.com/office/drawing/2014/main" id="{554D9E34-C6E7-7A47-9A72-5659C0D93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5FC23F93-65F9-4C49-983B-C7EF83908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071812"/>
            <a:ext cx="45720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kern="0" dirty="0">
              <a:latin typeface="Times New Roman" panose="02020603050405020304" pitchFamily="18" charset="0"/>
            </a:endParaRPr>
          </a:p>
        </p:txBody>
      </p:sp>
      <p:sp>
        <p:nvSpPr>
          <p:cNvPr id="83" name="Line 22">
            <a:extLst>
              <a:ext uri="{FF2B5EF4-FFF2-40B4-BE49-F238E27FC236}">
                <a16:creationId xmlns:a16="http://schemas.microsoft.com/office/drawing/2014/main" id="{3A67BDB4-35A3-0948-92FD-4202FF0F6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0521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C32BF269-92EB-284C-8DD2-FEFA819A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05212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Line 24">
            <a:extLst>
              <a:ext uri="{FF2B5EF4-FFF2-40B4-BE49-F238E27FC236}">
                <a16:creationId xmlns:a16="http://schemas.microsoft.com/office/drawing/2014/main" id="{DCECFAC7-EF74-5742-A43B-F188CF33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0521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46145CF8-E923-3C4E-A538-20B016140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4801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Line 26">
            <a:extLst>
              <a:ext uri="{FF2B5EF4-FFF2-40B4-BE49-F238E27FC236}">
                <a16:creationId xmlns:a16="http://schemas.microsoft.com/office/drawing/2014/main" id="{BB489D9C-ADDC-B54A-A9DC-97DE1B68E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100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Line 27">
            <a:extLst>
              <a:ext uri="{FF2B5EF4-FFF2-40B4-BE49-F238E27FC236}">
                <a16:creationId xmlns:a16="http://schemas.microsoft.com/office/drawing/2014/main" id="{2B7D56BE-5202-C14B-82EF-6559A5150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462212"/>
            <a:ext cx="6858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7AD103F4-3060-9E42-A29A-978E88487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62212"/>
            <a:ext cx="609600" cy="17526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76AA9AFD-AB7B-FC41-B2BD-F1094CDE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833812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5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0D6B4E2D-503D-074D-B7D9-B36923E6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0D6CA8-19B5-DF4D-84C5-0EDDF4A6040B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160EECE7-5EC7-1245-A602-817EB4EFF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Ambiguity Analysis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999F8C6-0EBA-0A44-9215-D08369275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Discover new risks</a:t>
            </a:r>
          </a:p>
          <a:p>
            <a:pPr eaLnBrk="1" hangingPunct="1"/>
            <a:r>
              <a:rPr lang="en-US" altLang="en-US" dirty="0"/>
              <a:t>Parallel activities of team members </a:t>
            </a:r>
            <a:r>
              <a:rPr lang="en-US" altLang="en-US" dirty="0">
                <a:sym typeface="Wingdings" pitchFamily="2" charset="2"/>
              </a:rPr>
              <a:t> unify understanding</a:t>
            </a:r>
          </a:p>
          <a:p>
            <a:pPr lvl="1" eaLnBrk="1" hangingPunct="1"/>
            <a:r>
              <a:rPr lang="en-US" altLang="en-US" dirty="0"/>
              <a:t>Private list of possible flaws</a:t>
            </a:r>
          </a:p>
          <a:p>
            <a:pPr lvl="1" eaLnBrk="1" hangingPunct="1"/>
            <a:r>
              <a:rPr lang="en-US" altLang="en-US" dirty="0"/>
              <a:t>Describe together how the system worked</a:t>
            </a:r>
          </a:p>
          <a:p>
            <a:pPr eaLnBrk="1" hangingPunct="1"/>
            <a:r>
              <a:rPr lang="en-US" altLang="en-US" dirty="0"/>
              <a:t>Need a team of experienced analysts</a:t>
            </a:r>
          </a:p>
        </p:txBody>
      </p:sp>
    </p:spTree>
    <p:extLst>
      <p:ext uri="{BB962C8B-B14F-4D97-AF65-F5344CB8AC3E}">
        <p14:creationId xmlns:p14="http://schemas.microsoft.com/office/powerpoint/2010/main" val="15776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7D67C49C-D750-0A4A-AD85-C696EA2C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BAC5EE-FC7C-644C-8D7F-EE1094437DF0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01FD010D-F72F-3247-8719-593628435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Weakness Analysis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D720D382-C305-1947-BDE0-6C92942B2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Understanding the impact of external software dependencies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Middleware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Outside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Distributed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Physical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406299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F38CFE78-C0EE-7243-9F8D-220BBC0F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F0FD79-F71C-FE4A-8380-B906DC6F8C38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6DA8DC41-861C-B448-BCAA-BF24CE48B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Risk Calculation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4D518BE0-C99E-0B48-81AB-3A391EEEB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Financial loss: ALE = SLE x ARO</a:t>
            </a:r>
          </a:p>
          <a:p>
            <a:pPr lvl="1" eaLnBrk="1" hangingPunct="1"/>
            <a:r>
              <a:rPr lang="en-US" altLang="en-US" sz="2400"/>
              <a:t>ALE – annualized loss expectancy</a:t>
            </a:r>
          </a:p>
          <a:p>
            <a:pPr lvl="1" eaLnBrk="1" hangingPunct="1"/>
            <a:r>
              <a:rPr lang="en-US" altLang="en-US" sz="2400"/>
              <a:t>SLE – single loss expectancy</a:t>
            </a:r>
          </a:p>
          <a:p>
            <a:pPr lvl="1" eaLnBrk="1" hangingPunct="1"/>
            <a:r>
              <a:rPr lang="en-US" altLang="en-US" sz="2400"/>
              <a:t>ARO – annualized rate of occurrence </a:t>
            </a:r>
          </a:p>
          <a:p>
            <a:pPr eaLnBrk="1" hangingPunct="1"/>
            <a:r>
              <a:rPr lang="en-US" altLang="en-US" sz="2400"/>
              <a:t>Distinguish between attacks based on frequency of occurance</a:t>
            </a:r>
          </a:p>
          <a:p>
            <a:pPr eaLnBrk="1" hangingPunct="1"/>
            <a:r>
              <a:rPr lang="en-US" altLang="en-US" sz="2400"/>
              <a:t>Qualitative risk assessment (e.g., loss of reputation, loss of trust, etc.)</a:t>
            </a:r>
          </a:p>
          <a:p>
            <a:pPr eaLnBrk="1" hangingPunct="1"/>
            <a:r>
              <a:rPr lang="en-US" altLang="en-US" sz="2400"/>
              <a:t>ROI: return-on-investment</a:t>
            </a:r>
          </a:p>
          <a:p>
            <a:pPr lvl="1" eaLnBrk="1" hangingPunct="1"/>
            <a:r>
              <a:rPr lang="en-US" altLang="en-US" sz="2400"/>
              <a:t>Note: security is more like insurance… it will never hit a “big payoff”</a:t>
            </a:r>
          </a:p>
        </p:txBody>
      </p:sp>
    </p:spTree>
    <p:extLst>
      <p:ext uri="{BB962C8B-B14F-4D97-AF65-F5344CB8AC3E}">
        <p14:creationId xmlns:p14="http://schemas.microsoft.com/office/powerpoint/2010/main" val="2316901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FABE9AA4-3F51-8141-8DF4-A676C90E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DC0D4D-414B-864B-9D31-E07D1678CBD4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BD605890-3E03-D348-B09B-E687CE7BE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Limitations of Traditional Approaches 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FE5A730-16E0-6847-B716-8A4D4EB41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 to find correct data for statistical distribution</a:t>
            </a:r>
          </a:p>
          <a:p>
            <a:pPr eaLnBrk="1" hangingPunct="1"/>
            <a:r>
              <a:rPr lang="en-US" altLang="en-US"/>
              <a:t>Do not necessarily provide an easy guide</a:t>
            </a:r>
          </a:p>
          <a:p>
            <a:pPr eaLnBrk="1" hangingPunct="1"/>
            <a:r>
              <a:rPr lang="en-US" altLang="en-US"/>
              <a:t>Modern applications are complex: contextual variability of risk</a:t>
            </a:r>
          </a:p>
        </p:txBody>
      </p:sp>
    </p:spTree>
    <p:extLst>
      <p:ext uri="{BB962C8B-B14F-4D97-AF65-F5344CB8AC3E}">
        <p14:creationId xmlns:p14="http://schemas.microsoft.com/office/powerpoint/2010/main" val="2948025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99EABB74-D271-794E-9830-8B397A29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B3A39F-C634-BE49-B0FC-9B405C519656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038534FD-AFAA-2F41-BADD-09A39A9FD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Modern Risk Analysis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F9D23903-41A8-A340-AA3A-97DAAF8A8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Address risk as early as possible in the requirements level</a:t>
            </a:r>
          </a:p>
          <a:p>
            <a:pPr eaLnBrk="1" hangingPunct="1"/>
            <a:r>
              <a:rPr lang="en-US" altLang="en-US" sz="2800" dirty="0"/>
              <a:t>Impact:</a:t>
            </a:r>
          </a:p>
          <a:p>
            <a:pPr lvl="1" eaLnBrk="1" hangingPunct="1"/>
            <a:r>
              <a:rPr lang="en-US" altLang="en-US" sz="2400" dirty="0"/>
              <a:t>Legal and/or regulatory risk</a:t>
            </a:r>
          </a:p>
          <a:p>
            <a:pPr lvl="1" eaLnBrk="1" hangingPunct="1"/>
            <a:r>
              <a:rPr lang="en-US" altLang="en-US" sz="2400" dirty="0"/>
              <a:t>Financial or commercial considerations</a:t>
            </a:r>
          </a:p>
          <a:p>
            <a:pPr lvl="1" eaLnBrk="1" hangingPunct="1"/>
            <a:r>
              <a:rPr lang="en-US" altLang="en-US" sz="2400" dirty="0"/>
              <a:t>Contractual considerations</a:t>
            </a:r>
          </a:p>
          <a:p>
            <a:pPr lvl="1" eaLnBrk="1" hangingPunct="1"/>
            <a:r>
              <a:rPr lang="en-US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Social Impact</a:t>
            </a:r>
          </a:p>
          <a:p>
            <a:pPr eaLnBrk="1" hangingPunct="1"/>
            <a:r>
              <a:rPr lang="en-US" altLang="en-US" sz="2800" dirty="0"/>
              <a:t>Requirements:  “must-haves,” “important-to-have,” and “nice-but-unnecessary-to-have”</a:t>
            </a:r>
          </a:p>
        </p:txBody>
      </p:sp>
    </p:spTree>
    <p:extLst>
      <p:ext uri="{BB962C8B-B14F-4D97-AF65-F5344CB8AC3E}">
        <p14:creationId xmlns:p14="http://schemas.microsoft.com/office/powerpoint/2010/main" val="1170546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6565A82B-916D-E149-A65D-4EAAE14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6CDDAE-EB8D-C84B-8928-A844872CA005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38A9624A-B337-BE49-AFF6-BE9E08FB6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Basic Risk Analysis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DD72B57-354C-EE4C-A206-25FB79EA8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Tailored for specific vulnerabilities</a:t>
            </a:r>
          </a:p>
          <a:p>
            <a:pPr eaLnBrk="1" hangingPunct="1"/>
            <a:r>
              <a:rPr lang="en-US" altLang="en-US" dirty="0"/>
              <a:t>High-level overview</a:t>
            </a:r>
          </a:p>
          <a:p>
            <a:pPr eaLnBrk="1" hangingPunct="1"/>
            <a:r>
              <a:rPr lang="en-US" altLang="en-US" dirty="0"/>
              <a:t>Meaningful results</a:t>
            </a:r>
          </a:p>
          <a:p>
            <a:pPr eaLnBrk="1" hangingPunct="1"/>
            <a:r>
              <a:rPr lang="en-US" altLang="en-US" dirty="0"/>
              <a:t>Cross-tier analysis – different trust zones</a:t>
            </a:r>
          </a:p>
          <a:p>
            <a:pPr eaLnBrk="1" hangingPunct="1"/>
            <a:r>
              <a:rPr lang="en-US" altLang="en-US" dirty="0"/>
              <a:t>Use of deployment pattern</a:t>
            </a:r>
          </a:p>
          <a:p>
            <a:pPr eaLnBrk="1" hangingPunct="1"/>
            <a:r>
              <a:rPr lang="en-US" altLang="en-US" dirty="0"/>
              <a:t>Decomposing software on a component-by-component basis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96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E90807D5-6B6C-4240-9206-95B2A009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DB219F-DCBE-4D49-A866-D3F564048087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AEA4C747-A222-B04C-9AA2-61F0A110F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Risk Analysis Practice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9CFC63D0-0038-704A-B25F-B644121F3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Ad-hoc manner</a:t>
            </a:r>
          </a:p>
          <a:p>
            <a:pPr eaLnBrk="1" hangingPunct="1"/>
            <a:r>
              <a:rPr lang="en-US" altLang="en-US" dirty="0"/>
              <a:t>Does not scale and not repeatable or consistent</a:t>
            </a:r>
          </a:p>
          <a:p>
            <a:pPr eaLnBrk="1" hangingPunct="1"/>
            <a:r>
              <a:rPr lang="en-US" altLang="en-US" dirty="0"/>
              <a:t>Depends on knowledge and expertise of analyst</a:t>
            </a:r>
          </a:p>
          <a:p>
            <a:pPr eaLnBrk="1" hangingPunct="1"/>
            <a:r>
              <a:rPr lang="en-US" altLang="en-US" dirty="0"/>
              <a:t>Results are difficult to compare</a:t>
            </a:r>
          </a:p>
        </p:txBody>
      </p:sp>
    </p:spTree>
    <p:extLst>
      <p:ext uri="{BB962C8B-B14F-4D97-AF65-F5344CB8AC3E}">
        <p14:creationId xmlns:p14="http://schemas.microsoft.com/office/powerpoint/2010/main" val="1662370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9547-2490-734F-969D-488D44AE5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1619"/>
            <a:ext cx="8229600" cy="3886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002060"/>
                </a:solidFill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8765-80F3-AA4D-9CD8-9012FB07C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4525C-1EAE-864F-AD60-33FDDCC0F78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52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A002C501-17FB-4B4B-B057-1121FD5F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FF44D4-51D7-3B40-9E1F-D8DF720AF674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F7D87725-1AB1-8D44-8EA2-FE99F50BF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Requirement Analysis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94DDF3D-0B83-7F4C-BB74-D289CF81D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Identify and document the customer’s requirements for a proposed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Client: brief idea on what the system should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Requirement Analyst: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Detailed system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Implied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Regulatory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Create: Software Requirements Specification (SRS)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What the product should do</a:t>
            </a:r>
          </a:p>
        </p:txBody>
      </p:sp>
    </p:spTree>
    <p:extLst>
      <p:ext uri="{BB962C8B-B14F-4D97-AF65-F5344CB8AC3E}">
        <p14:creationId xmlns:p14="http://schemas.microsoft.com/office/powerpoint/2010/main" val="188812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422437D2-DD71-644A-93C1-61C7AEA2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CA004C-A073-7B4F-9FE3-BB7D8DFE4990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110175C3-3D77-A840-898A-7625BF158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Software Requirement Specification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490C0D2-93F4-3F48-9A97-5D88A3EDC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Functional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Features a software has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Implied requirements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Non-Functional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Performance, reliability, security, etc.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Effects quality of product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Regulatory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Law, standards, organizational regulation, contract,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External interface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Interaction with other software and hardware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Acceptance criteria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Confirm that the software is working according to the client’s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11317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4A8D845A-A6D6-A44D-BDA7-465E2FEA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0D4AB1-CDCA-2845-B1F2-886B57A7858C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E4C2F2F3-DF3A-8A4D-A1B7-69559A2F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Review SRS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1395D98-4284-7B4C-B9BF-347149802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Cost effective: getting the requirements right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Manual review: team of experts (at least 3) for 1.5- 2 hours/session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Detection rate of good review: 60-90%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More cost effective to do requirement review than code testing alone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07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116620E2-80B2-EE4D-B4FF-47F9FC6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11578E-F2AC-AF41-8423-F4EA6178A99E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9973DBEB-6098-F24F-9165-A0B7260B6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Design Flaws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4CBCAA3-1C99-1B47-B6A2-EC3099F1B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50 % of security problems</a:t>
            </a:r>
          </a:p>
          <a:p>
            <a:pPr eaLnBrk="1" hangingPunct="1"/>
            <a:r>
              <a:rPr lang="en-US" altLang="en-US" dirty="0"/>
              <a:t>Need: explicitly identifying risk</a:t>
            </a:r>
          </a:p>
          <a:p>
            <a:pPr eaLnBrk="1" hangingPunct="1"/>
            <a:r>
              <a:rPr lang="en-US" altLang="en-US" dirty="0"/>
              <a:t>Quantifying impact: tie technology issues and concerns to business</a:t>
            </a:r>
          </a:p>
          <a:p>
            <a:pPr eaLnBrk="1" hangingPunct="1"/>
            <a:r>
              <a:rPr lang="en-US" altLang="en-US" dirty="0"/>
              <a:t>Continuous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159327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15CD4640-C0A6-D74E-B8D4-7F107826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164E39-A3C7-D44C-973A-2A8E6CE167BF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8F5DC158-13DF-5242-B6EF-2DE3B0E87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Security Risk Analysis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C441C990-5F30-5A45-84E2-053D4FBAB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Risk analysis: identifying and ranking risks</a:t>
            </a:r>
          </a:p>
          <a:p>
            <a:pPr eaLnBrk="1" hangingPunct="1"/>
            <a:r>
              <a:rPr lang="en-US" altLang="en-US" dirty="0"/>
              <a:t>Risk management: number of discrete risk analysis exercises, tracking risk, mitigating risks</a:t>
            </a:r>
          </a:p>
          <a:p>
            <a:pPr eaLnBrk="1" hangingPunct="1"/>
            <a:r>
              <a:rPr lang="en-US" altLang="en-US" dirty="0"/>
              <a:t>Need: understanding of business impact</a:t>
            </a:r>
          </a:p>
        </p:txBody>
      </p:sp>
    </p:spTree>
    <p:extLst>
      <p:ext uri="{BB962C8B-B14F-4D97-AF65-F5344CB8AC3E}">
        <p14:creationId xmlns:p14="http://schemas.microsoft.com/office/powerpoint/2010/main" val="35812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19EC5C88-CA46-D64D-B28C-B1BF6FBA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9C2333-E34D-CD46-9C84-A690176E8B5E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99031170-D123-0D48-9571-60FF4028E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Security Risk Analysis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042436E9-4765-5B4D-B579-39FCD0476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Learn about the target of analysis</a:t>
            </a:r>
          </a:p>
          <a:p>
            <a:pPr eaLnBrk="1" hangingPunct="1"/>
            <a:r>
              <a:rPr lang="en-US" altLang="en-US" dirty="0"/>
              <a:t>Discuss security issues</a:t>
            </a:r>
          </a:p>
          <a:p>
            <a:pPr eaLnBrk="1" hangingPunct="1"/>
            <a:r>
              <a:rPr lang="en-US" altLang="en-US" dirty="0"/>
              <a:t>Determine probability of compromise</a:t>
            </a:r>
          </a:p>
          <a:p>
            <a:pPr eaLnBrk="1" hangingPunct="1"/>
            <a:r>
              <a:rPr lang="en-US" altLang="en-US" dirty="0"/>
              <a:t>Perform impact analysis</a:t>
            </a:r>
          </a:p>
          <a:p>
            <a:pPr eaLnBrk="1" hangingPunct="1"/>
            <a:r>
              <a:rPr lang="en-US" altLang="en-US" dirty="0"/>
              <a:t>Rank risks</a:t>
            </a:r>
          </a:p>
          <a:p>
            <a:pPr eaLnBrk="1" hangingPunct="1"/>
            <a:r>
              <a:rPr lang="en-US" altLang="en-US" dirty="0"/>
              <a:t>Develop mitigation strategy</a:t>
            </a:r>
          </a:p>
          <a:p>
            <a:pPr eaLnBrk="1" hangingPunct="1"/>
            <a:r>
              <a:rPr lang="en-US" altLang="en-US" dirty="0"/>
              <a:t>Report findings</a:t>
            </a:r>
          </a:p>
        </p:txBody>
      </p:sp>
    </p:spTree>
    <p:extLst>
      <p:ext uri="{BB962C8B-B14F-4D97-AF65-F5344CB8AC3E}">
        <p14:creationId xmlns:p14="http://schemas.microsoft.com/office/powerpoint/2010/main" val="338845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4C45-03AF-1E46-9F3D-794F9B40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 about the target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1DDDC1E-0C4A-464B-B864-D97375EC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altLang="en-US" dirty="0"/>
              <a:t>Specifications, documents, design, etc.</a:t>
            </a:r>
          </a:p>
          <a:p>
            <a:r>
              <a:rPr lang="en-US" altLang="en-US" dirty="0"/>
              <a:t>Discuss, brainstorm</a:t>
            </a:r>
          </a:p>
          <a:p>
            <a:r>
              <a:rPr lang="en-US" altLang="en-US" dirty="0"/>
              <a:t>Determine major components and security needs</a:t>
            </a:r>
          </a:p>
          <a:p>
            <a:r>
              <a:rPr lang="en-US" altLang="en-US" dirty="0"/>
              <a:t>Use/study software</a:t>
            </a:r>
          </a:p>
          <a:p>
            <a:r>
              <a:rPr lang="en-US" altLang="en-US" dirty="0"/>
              <a:t>Identify threats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DE6B0A32-5E43-5F4B-8064-BE582722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65F3B3-076D-9E4D-B9D0-2FEC512ECC03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6453180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1847</TotalTime>
  <Words>900</Words>
  <Application>Microsoft Macintosh PowerPoint</Application>
  <PresentationFormat>On-screen Show (4:3)</PresentationFormat>
  <Paragraphs>210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Times New Roman</vt:lpstr>
      <vt:lpstr>Wingdings</vt:lpstr>
      <vt:lpstr>Pixel</vt:lpstr>
      <vt:lpstr>PowerPoint Presentation</vt:lpstr>
      <vt:lpstr>Application of Touchpoints</vt:lpstr>
      <vt:lpstr>Requirement Analysis</vt:lpstr>
      <vt:lpstr>Software Requirement Specification</vt:lpstr>
      <vt:lpstr>Review SRS</vt:lpstr>
      <vt:lpstr>Design Flaws</vt:lpstr>
      <vt:lpstr>Security Risk Analysis</vt:lpstr>
      <vt:lpstr>Security Risk Analysis</vt:lpstr>
      <vt:lpstr>Learn about the target</vt:lpstr>
      <vt:lpstr>Discuss security issues</vt:lpstr>
      <vt:lpstr>Determine probability of compromise</vt:lpstr>
      <vt:lpstr>Perform impact analysis</vt:lpstr>
      <vt:lpstr>Rank risk</vt:lpstr>
      <vt:lpstr>Develop mitigation strategy</vt:lpstr>
      <vt:lpstr>Report findings</vt:lpstr>
      <vt:lpstr>Traditional Risk Analysis</vt:lpstr>
      <vt:lpstr>Terminology </vt:lpstr>
      <vt:lpstr>Knowledge Requirements</vt:lpstr>
      <vt:lpstr>Attack Resistance Analysis</vt:lpstr>
      <vt:lpstr>Ambiguity Analysis</vt:lpstr>
      <vt:lpstr>Weakness Analysis</vt:lpstr>
      <vt:lpstr>Risk Calculation</vt:lpstr>
      <vt:lpstr>Limitations of Traditional Approaches </vt:lpstr>
      <vt:lpstr>Modern Risk Analysis</vt:lpstr>
      <vt:lpstr>Basic Risk Analysis</vt:lpstr>
      <vt:lpstr>Risk Analysis Practice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65</cp:revision>
  <dcterms:created xsi:type="dcterms:W3CDTF">2020-02-13T19:25:53Z</dcterms:created>
  <dcterms:modified xsi:type="dcterms:W3CDTF">2022-05-09T11:28:57Z</dcterms:modified>
</cp:coreProperties>
</file>