
<file path=[Content_Types].xml><?xml version="1.0" encoding="utf-8"?>
<Types xmlns="http://schemas.openxmlformats.org/package/2006/content-types">
  <Default Extension="docx" ContentType="application/vnd.openxmlformats-officedocument.wordprocessingml.document"/>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97" r:id="rId2"/>
  </p:sldMasterIdLst>
  <p:notesMasterIdLst>
    <p:notesMasterId r:id="rId63"/>
  </p:notesMasterIdLst>
  <p:handoutMasterIdLst>
    <p:handoutMasterId r:id="rId64"/>
  </p:handoutMasterIdLst>
  <p:sldIdLst>
    <p:sldId id="308" r:id="rId3"/>
    <p:sldId id="303" r:id="rId4"/>
    <p:sldId id="334" r:id="rId5"/>
    <p:sldId id="333" r:id="rId6"/>
    <p:sldId id="335" r:id="rId7"/>
    <p:sldId id="336" r:id="rId8"/>
    <p:sldId id="337" r:id="rId9"/>
    <p:sldId id="319" r:id="rId10"/>
    <p:sldId id="338" r:id="rId11"/>
    <p:sldId id="320" r:id="rId12"/>
    <p:sldId id="339" r:id="rId13"/>
    <p:sldId id="340" r:id="rId14"/>
    <p:sldId id="321" r:id="rId15"/>
    <p:sldId id="322" r:id="rId16"/>
    <p:sldId id="323" r:id="rId17"/>
    <p:sldId id="324" r:id="rId18"/>
    <p:sldId id="341" r:id="rId19"/>
    <p:sldId id="343" r:id="rId20"/>
    <p:sldId id="346" r:id="rId21"/>
    <p:sldId id="347" r:id="rId22"/>
    <p:sldId id="350" r:id="rId23"/>
    <p:sldId id="348" r:id="rId24"/>
    <p:sldId id="318" r:id="rId25"/>
    <p:sldId id="312" r:id="rId26"/>
    <p:sldId id="349" r:id="rId27"/>
    <p:sldId id="345" r:id="rId28"/>
    <p:sldId id="351" r:id="rId29"/>
    <p:sldId id="282" r:id="rId30"/>
    <p:sldId id="281" r:id="rId31"/>
    <p:sldId id="352" r:id="rId32"/>
    <p:sldId id="354" r:id="rId33"/>
    <p:sldId id="327" r:id="rId34"/>
    <p:sldId id="328" r:id="rId35"/>
    <p:sldId id="329" r:id="rId36"/>
    <p:sldId id="330" r:id="rId37"/>
    <p:sldId id="292" r:id="rId38"/>
    <p:sldId id="331" r:id="rId39"/>
    <p:sldId id="301" r:id="rId40"/>
    <p:sldId id="355" r:id="rId41"/>
    <p:sldId id="356" r:id="rId42"/>
    <p:sldId id="357" r:id="rId43"/>
    <p:sldId id="353" r:id="rId44"/>
    <p:sldId id="358" r:id="rId45"/>
    <p:sldId id="359" r:id="rId46"/>
    <p:sldId id="360" r:id="rId47"/>
    <p:sldId id="362" r:id="rId48"/>
    <p:sldId id="363" r:id="rId49"/>
    <p:sldId id="364" r:id="rId50"/>
    <p:sldId id="365" r:id="rId51"/>
    <p:sldId id="344" r:id="rId52"/>
    <p:sldId id="366" r:id="rId53"/>
    <p:sldId id="367" r:id="rId54"/>
    <p:sldId id="302" r:id="rId55"/>
    <p:sldId id="304" r:id="rId56"/>
    <p:sldId id="305" r:id="rId57"/>
    <p:sldId id="306" r:id="rId58"/>
    <p:sldId id="368" r:id="rId59"/>
    <p:sldId id="369" r:id="rId60"/>
    <p:sldId id="361" r:id="rId61"/>
    <p:sldId id="310" r:id="rId6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11" autoAdjust="0"/>
    <p:restoredTop sz="85306" autoAdjust="0"/>
  </p:normalViewPr>
  <p:slideViewPr>
    <p:cSldViewPr>
      <p:cViewPr varScale="1">
        <p:scale>
          <a:sx n="108" d="100"/>
          <a:sy n="108" d="100"/>
        </p:scale>
        <p:origin x="2568" y="19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119" d="100"/>
          <a:sy n="119" d="100"/>
        </p:scale>
        <p:origin x="-173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B082D3-69A2-B54C-B563-71272EB0B19F}"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C2A8749C-A601-5E46-9F2D-304C3FAFFC50}">
      <dgm:prSet/>
      <dgm:spPr>
        <a:solidFill>
          <a:schemeClr val="accent2">
            <a:lumMod val="50000"/>
          </a:schemeClr>
        </a:solidFill>
      </dgm:spPr>
      <dgm:t>
        <a:bodyPr/>
        <a:lstStyle/>
        <a:p>
          <a:pPr rtl="0"/>
          <a:r>
            <a:rPr lang="en-US" dirty="0"/>
            <a:t>Simple Mail Transfer Protocol</a:t>
          </a:r>
        </a:p>
      </dgm:t>
    </dgm:pt>
    <dgm:pt modelId="{F9D32566-F503-B14B-98F9-EDC028E7D105}" type="parTrans" cxnId="{3BF4FDCD-8DA6-7B41-80C7-1329B473F732}">
      <dgm:prSet/>
      <dgm:spPr/>
      <dgm:t>
        <a:bodyPr/>
        <a:lstStyle/>
        <a:p>
          <a:endParaRPr lang="en-US"/>
        </a:p>
      </dgm:t>
    </dgm:pt>
    <dgm:pt modelId="{F75F2B3A-7F6E-A443-B989-761E433BF537}" type="sibTrans" cxnId="{3BF4FDCD-8DA6-7B41-80C7-1329B473F732}">
      <dgm:prSet/>
      <dgm:spPr/>
      <dgm:t>
        <a:bodyPr/>
        <a:lstStyle/>
        <a:p>
          <a:endParaRPr lang="en-US"/>
        </a:p>
      </dgm:t>
    </dgm:pt>
    <dgm:pt modelId="{078CCFB6-449B-B140-BBE9-7E096D056802}">
      <dgm:prSet/>
      <dgm:spPr>
        <a:solidFill>
          <a:schemeClr val="accent3">
            <a:lumMod val="75000"/>
          </a:schemeClr>
        </a:solidFill>
      </dgm:spPr>
      <dgm:t>
        <a:bodyPr/>
        <a:lstStyle/>
        <a:p>
          <a:pPr rtl="0"/>
          <a:r>
            <a:rPr lang="en-US" dirty="0"/>
            <a:t>Is a text-based client-server protocol</a:t>
          </a:r>
        </a:p>
      </dgm:t>
    </dgm:pt>
    <dgm:pt modelId="{F934510F-AB63-004C-8183-7AA2A116E7A7}" type="parTrans" cxnId="{39B580A9-2064-4248-9DC8-2C773F760697}">
      <dgm:prSet/>
      <dgm:spPr/>
      <dgm:t>
        <a:bodyPr/>
        <a:lstStyle/>
        <a:p>
          <a:endParaRPr lang="en-US"/>
        </a:p>
      </dgm:t>
    </dgm:pt>
    <dgm:pt modelId="{7EF30890-4A5D-634F-8C0E-2FF8FD056F91}" type="sibTrans" cxnId="{39B580A9-2064-4248-9DC8-2C773F760697}">
      <dgm:prSet/>
      <dgm:spPr/>
      <dgm:t>
        <a:bodyPr/>
        <a:lstStyle/>
        <a:p>
          <a:endParaRPr lang="en-US"/>
        </a:p>
      </dgm:t>
    </dgm:pt>
    <dgm:pt modelId="{BF3F507B-949B-9743-8E91-065B819F3FB3}">
      <dgm:prSet/>
      <dgm:spPr>
        <a:solidFill>
          <a:schemeClr val="accent5">
            <a:lumMod val="50000"/>
          </a:schemeClr>
        </a:solidFill>
      </dgm:spPr>
      <dgm:t>
        <a:bodyPr/>
        <a:lstStyle/>
        <a:p>
          <a:pPr rtl="0"/>
          <a:r>
            <a:rPr lang="en-US" dirty="0"/>
            <a:t>Encapsulates an email message in an envelope and is used to relay the encapsulated messages from source to destination through multiple </a:t>
          </a:r>
          <a:r>
            <a:rPr lang="en-US" dirty="0" err="1"/>
            <a:t>MTAs</a:t>
          </a:r>
          <a:endParaRPr lang="en-US" dirty="0"/>
        </a:p>
      </dgm:t>
    </dgm:pt>
    <dgm:pt modelId="{A4F21BBB-F092-D64E-9C5C-85384FD9516D}" type="parTrans" cxnId="{B84B0B07-1C3F-0649-BC03-2C1E9B1BE81C}">
      <dgm:prSet/>
      <dgm:spPr/>
      <dgm:t>
        <a:bodyPr/>
        <a:lstStyle/>
        <a:p>
          <a:endParaRPr lang="en-US"/>
        </a:p>
      </dgm:t>
    </dgm:pt>
    <dgm:pt modelId="{6AF1EED3-D30F-3A47-AC43-15D8BD6089CC}" type="sibTrans" cxnId="{B84B0B07-1C3F-0649-BC03-2C1E9B1BE81C}">
      <dgm:prSet/>
      <dgm:spPr/>
      <dgm:t>
        <a:bodyPr/>
        <a:lstStyle/>
        <a:p>
          <a:endParaRPr lang="en-US"/>
        </a:p>
      </dgm:t>
    </dgm:pt>
    <dgm:pt modelId="{A4A6ACFD-CEA5-4C4F-9EA3-D4A623E31249}">
      <dgm:prSet/>
      <dgm:spPr>
        <a:solidFill>
          <a:schemeClr val="accent5">
            <a:lumMod val="25000"/>
          </a:schemeClr>
        </a:solidFill>
      </dgm:spPr>
      <dgm:t>
        <a:bodyPr/>
        <a:lstStyle/>
        <a:p>
          <a:pPr rtl="0"/>
          <a:r>
            <a:rPr lang="en-US" dirty="0"/>
            <a:t>Was originally specified in 1982 as RFC 821</a:t>
          </a:r>
        </a:p>
      </dgm:t>
    </dgm:pt>
    <dgm:pt modelId="{5917F28F-E955-C042-AD65-2292D8251498}" type="parTrans" cxnId="{8218A940-09A7-6A4A-95E6-CEFABFA91A5A}">
      <dgm:prSet/>
      <dgm:spPr/>
      <dgm:t>
        <a:bodyPr/>
        <a:lstStyle/>
        <a:p>
          <a:endParaRPr lang="en-US"/>
        </a:p>
      </dgm:t>
    </dgm:pt>
    <dgm:pt modelId="{307928B2-5BF2-AF41-890C-7C5ACF793C12}" type="sibTrans" cxnId="{8218A940-09A7-6A4A-95E6-CEFABFA91A5A}">
      <dgm:prSet/>
      <dgm:spPr/>
      <dgm:t>
        <a:bodyPr/>
        <a:lstStyle/>
        <a:p>
          <a:endParaRPr lang="en-US"/>
        </a:p>
      </dgm:t>
    </dgm:pt>
    <dgm:pt modelId="{3000864B-A5DA-0E48-A808-B9ED545A0C29}">
      <dgm:prSet/>
      <dgm:spPr>
        <a:solidFill>
          <a:schemeClr val="accent6">
            <a:lumMod val="50000"/>
          </a:schemeClr>
        </a:solidFill>
      </dgm:spPr>
      <dgm:t>
        <a:bodyPr/>
        <a:lstStyle/>
        <a:p>
          <a:pPr rtl="0"/>
          <a:r>
            <a:rPr lang="en-US" dirty="0"/>
            <a:t>The term Extended SMTP (ESMTP) is often used to refer to later versions of SMTP</a:t>
          </a:r>
        </a:p>
      </dgm:t>
    </dgm:pt>
    <dgm:pt modelId="{276DB802-0797-5C42-9891-CCEBB3A102D9}" type="parTrans" cxnId="{263E16F6-D9DE-DE45-9C14-0A6F74E90BE1}">
      <dgm:prSet/>
      <dgm:spPr/>
      <dgm:t>
        <a:bodyPr/>
        <a:lstStyle/>
        <a:p>
          <a:endParaRPr lang="en-US"/>
        </a:p>
      </dgm:t>
    </dgm:pt>
    <dgm:pt modelId="{6C2379E2-946C-0C47-B4F9-B7D4A8F7568A}" type="sibTrans" cxnId="{263E16F6-D9DE-DE45-9C14-0A6F74E90BE1}">
      <dgm:prSet/>
      <dgm:spPr/>
      <dgm:t>
        <a:bodyPr/>
        <a:lstStyle/>
        <a:p>
          <a:endParaRPr lang="en-US"/>
        </a:p>
      </dgm:t>
    </dgm:pt>
    <dgm:pt modelId="{8C2DE3ED-BCBA-6346-BE80-B729ED41E18B}" type="pres">
      <dgm:prSet presAssocID="{03B082D3-69A2-B54C-B563-71272EB0B19F}" presName="diagram" presStyleCnt="0">
        <dgm:presLayoutVars>
          <dgm:dir/>
          <dgm:resizeHandles val="exact"/>
        </dgm:presLayoutVars>
      </dgm:prSet>
      <dgm:spPr/>
    </dgm:pt>
    <dgm:pt modelId="{2C34DAFC-F23A-9644-BBCF-BB93EDE38C0F}" type="pres">
      <dgm:prSet presAssocID="{C2A8749C-A601-5E46-9F2D-304C3FAFFC50}" presName="node" presStyleLbl="node1" presStyleIdx="0" presStyleCnt="5" custLinFactNeighborY="-39286">
        <dgm:presLayoutVars>
          <dgm:bulletEnabled val="1"/>
        </dgm:presLayoutVars>
      </dgm:prSet>
      <dgm:spPr/>
    </dgm:pt>
    <dgm:pt modelId="{A499C69C-4FF6-EF47-A349-F0B756EBC211}" type="pres">
      <dgm:prSet presAssocID="{F75F2B3A-7F6E-A443-B989-761E433BF537}" presName="sibTrans" presStyleCnt="0"/>
      <dgm:spPr/>
    </dgm:pt>
    <dgm:pt modelId="{C9CE7AE0-1AF4-4848-9C47-B20018A6E96F}" type="pres">
      <dgm:prSet presAssocID="{078CCFB6-449B-B140-BBE9-7E096D056802}" presName="node" presStyleLbl="node1" presStyleIdx="1" presStyleCnt="5" custLinFactNeighborX="1429" custLinFactNeighborY="60714">
        <dgm:presLayoutVars>
          <dgm:bulletEnabled val="1"/>
        </dgm:presLayoutVars>
      </dgm:prSet>
      <dgm:spPr/>
    </dgm:pt>
    <dgm:pt modelId="{7D976B93-C5FE-064E-BF77-B990EA10BF42}" type="pres">
      <dgm:prSet presAssocID="{7EF30890-4A5D-634F-8C0E-2FF8FD056F91}" presName="sibTrans" presStyleCnt="0"/>
      <dgm:spPr/>
    </dgm:pt>
    <dgm:pt modelId="{771C0D72-17DD-0D42-B505-C203312DDB51}" type="pres">
      <dgm:prSet presAssocID="{BF3F507B-949B-9743-8E91-065B819F3FB3}" presName="node" presStyleLbl="node1" presStyleIdx="2" presStyleCnt="5" custLinFactNeighborX="0" custLinFactNeighborY="-44048">
        <dgm:presLayoutVars>
          <dgm:bulletEnabled val="1"/>
        </dgm:presLayoutVars>
      </dgm:prSet>
      <dgm:spPr/>
    </dgm:pt>
    <dgm:pt modelId="{D4AC7458-B3F9-0C45-B4EF-F54DC7DFF522}" type="pres">
      <dgm:prSet presAssocID="{6AF1EED3-D30F-3A47-AC43-15D8BD6089CC}" presName="sibTrans" presStyleCnt="0"/>
      <dgm:spPr/>
    </dgm:pt>
    <dgm:pt modelId="{775A8041-4F14-E347-9D9F-9C089E10A5E7}" type="pres">
      <dgm:prSet presAssocID="{A4A6ACFD-CEA5-4C4F-9EA3-D4A623E31249}" presName="node" presStyleLbl="node1" presStyleIdx="3" presStyleCnt="5" custLinFactNeighborX="-52143" custLinFactNeighborY="44048">
        <dgm:presLayoutVars>
          <dgm:bulletEnabled val="1"/>
        </dgm:presLayoutVars>
      </dgm:prSet>
      <dgm:spPr/>
    </dgm:pt>
    <dgm:pt modelId="{877278BE-5AC8-5D43-9712-7C7F765E40B5}" type="pres">
      <dgm:prSet presAssocID="{307928B2-5BF2-AF41-890C-7C5ACF793C12}" presName="sibTrans" presStyleCnt="0"/>
      <dgm:spPr/>
    </dgm:pt>
    <dgm:pt modelId="{70C75229-E5B3-5643-B958-1154A464F8D9}" type="pres">
      <dgm:prSet presAssocID="{3000864B-A5DA-0E48-A808-B9ED545A0C29}" presName="node" presStyleLbl="node1" presStyleIdx="4" presStyleCnt="5" custLinFactNeighborX="55000" custLinFactNeighborY="48810">
        <dgm:presLayoutVars>
          <dgm:bulletEnabled val="1"/>
        </dgm:presLayoutVars>
      </dgm:prSet>
      <dgm:spPr/>
    </dgm:pt>
  </dgm:ptLst>
  <dgm:cxnLst>
    <dgm:cxn modelId="{B84B0B07-1C3F-0649-BC03-2C1E9B1BE81C}" srcId="{03B082D3-69A2-B54C-B563-71272EB0B19F}" destId="{BF3F507B-949B-9743-8E91-065B819F3FB3}" srcOrd="2" destOrd="0" parTransId="{A4F21BBB-F092-D64E-9C5C-85384FD9516D}" sibTransId="{6AF1EED3-D30F-3A47-AC43-15D8BD6089CC}"/>
    <dgm:cxn modelId="{2EB02B35-061F-D740-AFDA-802453740272}" type="presOf" srcId="{C2A8749C-A601-5E46-9F2D-304C3FAFFC50}" destId="{2C34DAFC-F23A-9644-BBCF-BB93EDE38C0F}" srcOrd="0" destOrd="0" presId="urn:microsoft.com/office/officeart/2005/8/layout/default"/>
    <dgm:cxn modelId="{8218A940-09A7-6A4A-95E6-CEFABFA91A5A}" srcId="{03B082D3-69A2-B54C-B563-71272EB0B19F}" destId="{A4A6ACFD-CEA5-4C4F-9EA3-D4A623E31249}" srcOrd="3" destOrd="0" parTransId="{5917F28F-E955-C042-AD65-2292D8251498}" sibTransId="{307928B2-5BF2-AF41-890C-7C5ACF793C12}"/>
    <dgm:cxn modelId="{566BF24C-6BB4-8346-9A6A-B0F61027F789}" type="presOf" srcId="{078CCFB6-449B-B140-BBE9-7E096D056802}" destId="{C9CE7AE0-1AF4-4848-9C47-B20018A6E96F}" srcOrd="0" destOrd="0" presId="urn:microsoft.com/office/officeart/2005/8/layout/default"/>
    <dgm:cxn modelId="{4C1D5692-8D2C-8140-B55C-9F3523204CBD}" type="presOf" srcId="{03B082D3-69A2-B54C-B563-71272EB0B19F}" destId="{8C2DE3ED-BCBA-6346-BE80-B729ED41E18B}" srcOrd="0" destOrd="0" presId="urn:microsoft.com/office/officeart/2005/8/layout/default"/>
    <dgm:cxn modelId="{194074A4-69DE-2C4C-BD7A-BB5A4E16A5A7}" type="presOf" srcId="{BF3F507B-949B-9743-8E91-065B819F3FB3}" destId="{771C0D72-17DD-0D42-B505-C203312DDB51}" srcOrd="0" destOrd="0" presId="urn:microsoft.com/office/officeart/2005/8/layout/default"/>
    <dgm:cxn modelId="{4FA328A9-E146-E44A-B9A2-FF27D0711CF9}" type="presOf" srcId="{A4A6ACFD-CEA5-4C4F-9EA3-D4A623E31249}" destId="{775A8041-4F14-E347-9D9F-9C089E10A5E7}" srcOrd="0" destOrd="0" presId="urn:microsoft.com/office/officeart/2005/8/layout/default"/>
    <dgm:cxn modelId="{39B580A9-2064-4248-9DC8-2C773F760697}" srcId="{03B082D3-69A2-B54C-B563-71272EB0B19F}" destId="{078CCFB6-449B-B140-BBE9-7E096D056802}" srcOrd="1" destOrd="0" parTransId="{F934510F-AB63-004C-8183-7AA2A116E7A7}" sibTransId="{7EF30890-4A5D-634F-8C0E-2FF8FD056F91}"/>
    <dgm:cxn modelId="{3BF4FDCD-8DA6-7B41-80C7-1329B473F732}" srcId="{03B082D3-69A2-B54C-B563-71272EB0B19F}" destId="{C2A8749C-A601-5E46-9F2D-304C3FAFFC50}" srcOrd="0" destOrd="0" parTransId="{F9D32566-F503-B14B-98F9-EDC028E7D105}" sibTransId="{F75F2B3A-7F6E-A443-B989-761E433BF537}"/>
    <dgm:cxn modelId="{C8A1BBD8-18FD-0C4A-A31A-8F1BA820B042}" type="presOf" srcId="{3000864B-A5DA-0E48-A808-B9ED545A0C29}" destId="{70C75229-E5B3-5643-B958-1154A464F8D9}" srcOrd="0" destOrd="0" presId="urn:microsoft.com/office/officeart/2005/8/layout/default"/>
    <dgm:cxn modelId="{263E16F6-D9DE-DE45-9C14-0A6F74E90BE1}" srcId="{03B082D3-69A2-B54C-B563-71272EB0B19F}" destId="{3000864B-A5DA-0E48-A808-B9ED545A0C29}" srcOrd="4" destOrd="0" parTransId="{276DB802-0797-5C42-9891-CCEBB3A102D9}" sibTransId="{6C2379E2-946C-0C47-B4F9-B7D4A8F7568A}"/>
    <dgm:cxn modelId="{921BE769-E693-7440-A01F-1A5221628CD5}" type="presParOf" srcId="{8C2DE3ED-BCBA-6346-BE80-B729ED41E18B}" destId="{2C34DAFC-F23A-9644-BBCF-BB93EDE38C0F}" srcOrd="0" destOrd="0" presId="urn:microsoft.com/office/officeart/2005/8/layout/default"/>
    <dgm:cxn modelId="{2E3B9CA5-FC87-2147-BBF2-90C0427C410F}" type="presParOf" srcId="{8C2DE3ED-BCBA-6346-BE80-B729ED41E18B}" destId="{A499C69C-4FF6-EF47-A349-F0B756EBC211}" srcOrd="1" destOrd="0" presId="urn:microsoft.com/office/officeart/2005/8/layout/default"/>
    <dgm:cxn modelId="{41942AE9-FAFF-6642-AFEA-FD320B1D3C3C}" type="presParOf" srcId="{8C2DE3ED-BCBA-6346-BE80-B729ED41E18B}" destId="{C9CE7AE0-1AF4-4848-9C47-B20018A6E96F}" srcOrd="2" destOrd="0" presId="urn:microsoft.com/office/officeart/2005/8/layout/default"/>
    <dgm:cxn modelId="{077B85BB-23E1-8D41-A5BE-1AE0D8FAFFC9}" type="presParOf" srcId="{8C2DE3ED-BCBA-6346-BE80-B729ED41E18B}" destId="{7D976B93-C5FE-064E-BF77-B990EA10BF42}" srcOrd="3" destOrd="0" presId="urn:microsoft.com/office/officeart/2005/8/layout/default"/>
    <dgm:cxn modelId="{A9E37CF0-266B-1444-A1B2-878C4D1578A9}" type="presParOf" srcId="{8C2DE3ED-BCBA-6346-BE80-B729ED41E18B}" destId="{771C0D72-17DD-0D42-B505-C203312DDB51}" srcOrd="4" destOrd="0" presId="urn:microsoft.com/office/officeart/2005/8/layout/default"/>
    <dgm:cxn modelId="{67D1B9CB-B5B8-5F4B-95FC-38B1217F7C4A}" type="presParOf" srcId="{8C2DE3ED-BCBA-6346-BE80-B729ED41E18B}" destId="{D4AC7458-B3F9-0C45-B4EF-F54DC7DFF522}" srcOrd="5" destOrd="0" presId="urn:microsoft.com/office/officeart/2005/8/layout/default"/>
    <dgm:cxn modelId="{EE9A3928-4EEE-C346-B0F5-066D6E76941D}" type="presParOf" srcId="{8C2DE3ED-BCBA-6346-BE80-B729ED41E18B}" destId="{775A8041-4F14-E347-9D9F-9C089E10A5E7}" srcOrd="6" destOrd="0" presId="urn:microsoft.com/office/officeart/2005/8/layout/default"/>
    <dgm:cxn modelId="{31549E76-6B96-9A47-931A-59ECC50896C6}" type="presParOf" srcId="{8C2DE3ED-BCBA-6346-BE80-B729ED41E18B}" destId="{877278BE-5AC8-5D43-9712-7C7F765E40B5}" srcOrd="7" destOrd="0" presId="urn:microsoft.com/office/officeart/2005/8/layout/default"/>
    <dgm:cxn modelId="{33FE70A5-95E1-9B41-9D96-4D71BC7926ED}" type="presParOf" srcId="{8C2DE3ED-BCBA-6346-BE80-B729ED41E18B}" destId="{70C75229-E5B3-5643-B958-1154A464F8D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2D26EC-46F5-BE46-A80B-4E89EF0C21E2}" type="doc">
      <dgm:prSet loTypeId="urn:microsoft.com/office/officeart/2005/8/layout/chart3" loCatId="relationship" qsTypeId="urn:microsoft.com/office/officeart/2005/8/quickstyle/simple4" qsCatId="simple" csTypeId="urn:microsoft.com/office/officeart/2005/8/colors/accent1_2" csCatId="accent1" phldr="1"/>
      <dgm:spPr/>
    </dgm:pt>
    <dgm:pt modelId="{E5FCE8AB-47CD-1448-8D1B-537996823926}">
      <dgm:prSet phldrT="[Text]" custT="1"/>
      <dgm:spPr>
        <a:ln>
          <a:solidFill>
            <a:schemeClr val="tx1"/>
          </a:solidFill>
        </a:ln>
      </dgm:spPr>
      <dgm:t>
        <a:bodyPr/>
        <a:lstStyle/>
        <a:p>
          <a:r>
            <a:rPr lang="en-US" sz="1500" b="1" dirty="0"/>
            <a:t>Five new message header fields are defined, which may be included in an RFC 5322 header; these fields provide information about the body of the message</a:t>
          </a:r>
        </a:p>
      </dgm:t>
    </dgm:pt>
    <dgm:pt modelId="{AC5C9ED8-C39C-F448-92A3-622E1ABCAD6C}" type="parTrans" cxnId="{9E3CD309-40D8-4D47-A0D1-111ED6F306D8}">
      <dgm:prSet/>
      <dgm:spPr/>
      <dgm:t>
        <a:bodyPr/>
        <a:lstStyle/>
        <a:p>
          <a:endParaRPr lang="en-US"/>
        </a:p>
      </dgm:t>
    </dgm:pt>
    <dgm:pt modelId="{EB825C7E-1B65-3E40-B9C0-88E33C03FB34}" type="sibTrans" cxnId="{9E3CD309-40D8-4D47-A0D1-111ED6F306D8}">
      <dgm:prSet/>
      <dgm:spPr/>
      <dgm:t>
        <a:bodyPr/>
        <a:lstStyle/>
        <a:p>
          <a:endParaRPr lang="en-US"/>
        </a:p>
      </dgm:t>
    </dgm:pt>
    <dgm:pt modelId="{7E0226B9-39C0-8646-979C-DBDB798DFBFF}">
      <dgm:prSet custT="1"/>
      <dgm:spPr>
        <a:ln>
          <a:solidFill>
            <a:schemeClr val="tx1"/>
          </a:solidFill>
        </a:ln>
      </dgm:spPr>
      <dgm:t>
        <a:bodyPr/>
        <a:lstStyle/>
        <a:p>
          <a:r>
            <a:rPr lang="en-US" sz="1500" b="1" dirty="0"/>
            <a:t>A number of content formats are defined, thus standardizing representations that support multimedia electronic mail</a:t>
          </a:r>
        </a:p>
      </dgm:t>
    </dgm:pt>
    <dgm:pt modelId="{87A755A0-7B13-CC43-AA41-DA1E088917BE}" type="parTrans" cxnId="{5E27F37F-59F7-E443-98DF-80180C4349EE}">
      <dgm:prSet/>
      <dgm:spPr/>
      <dgm:t>
        <a:bodyPr/>
        <a:lstStyle/>
        <a:p>
          <a:endParaRPr lang="en-US"/>
        </a:p>
      </dgm:t>
    </dgm:pt>
    <dgm:pt modelId="{FCFF5AFD-AF63-5340-A7C4-DADB2C08BD9A}" type="sibTrans" cxnId="{5E27F37F-59F7-E443-98DF-80180C4349EE}">
      <dgm:prSet/>
      <dgm:spPr/>
      <dgm:t>
        <a:bodyPr/>
        <a:lstStyle/>
        <a:p>
          <a:endParaRPr lang="en-US"/>
        </a:p>
      </dgm:t>
    </dgm:pt>
    <dgm:pt modelId="{86E5C8D1-BDA8-A849-8D8A-A4ECB07F3882}">
      <dgm:prSet custT="1"/>
      <dgm:spPr>
        <a:ln>
          <a:solidFill>
            <a:schemeClr val="tx1"/>
          </a:solidFill>
        </a:ln>
      </dgm:spPr>
      <dgm:t>
        <a:bodyPr/>
        <a:lstStyle/>
        <a:p>
          <a:r>
            <a:rPr lang="en-US" sz="1500" b="1" dirty="0"/>
            <a:t>Transfer encodings are defined that enable the conversion of any content format into a form that is protected from alteration by the mail system</a:t>
          </a:r>
        </a:p>
      </dgm:t>
    </dgm:pt>
    <dgm:pt modelId="{860B4314-894A-2049-9758-F48460CEF6D7}" type="parTrans" cxnId="{7667AD3D-1E3E-684F-B509-CAF0A67D5D42}">
      <dgm:prSet/>
      <dgm:spPr/>
      <dgm:t>
        <a:bodyPr/>
        <a:lstStyle/>
        <a:p>
          <a:endParaRPr lang="en-US"/>
        </a:p>
      </dgm:t>
    </dgm:pt>
    <dgm:pt modelId="{BDA936CC-3400-7A47-84F0-E331C5D834BE}" type="sibTrans" cxnId="{7667AD3D-1E3E-684F-B509-CAF0A67D5D42}">
      <dgm:prSet/>
      <dgm:spPr/>
      <dgm:t>
        <a:bodyPr/>
        <a:lstStyle/>
        <a:p>
          <a:endParaRPr lang="en-US"/>
        </a:p>
      </dgm:t>
    </dgm:pt>
    <dgm:pt modelId="{A6B2D7BE-A506-1E43-A9C1-9BD78A80449F}" type="pres">
      <dgm:prSet presAssocID="{E02D26EC-46F5-BE46-A80B-4E89EF0C21E2}" presName="compositeShape" presStyleCnt="0">
        <dgm:presLayoutVars>
          <dgm:chMax val="7"/>
          <dgm:dir/>
          <dgm:resizeHandles val="exact"/>
        </dgm:presLayoutVars>
      </dgm:prSet>
      <dgm:spPr/>
    </dgm:pt>
    <dgm:pt modelId="{26F89071-58DE-7F48-AA27-69ED257A3458}" type="pres">
      <dgm:prSet presAssocID="{E02D26EC-46F5-BE46-A80B-4E89EF0C21E2}" presName="wedge1" presStyleLbl="node1" presStyleIdx="0" presStyleCnt="3" custScaleX="145536" custScaleY="135714" custLinFactNeighborX="5012" custLinFactNeighborY="-8036"/>
      <dgm:spPr/>
    </dgm:pt>
    <dgm:pt modelId="{5685DC04-4F5A-2245-9A97-B90CA66B5984}" type="pres">
      <dgm:prSet presAssocID="{E02D26EC-46F5-BE46-A80B-4E89EF0C21E2}" presName="wedge1Tx" presStyleLbl="node1" presStyleIdx="0" presStyleCnt="3">
        <dgm:presLayoutVars>
          <dgm:chMax val="0"/>
          <dgm:chPref val="0"/>
          <dgm:bulletEnabled val="1"/>
        </dgm:presLayoutVars>
      </dgm:prSet>
      <dgm:spPr/>
    </dgm:pt>
    <dgm:pt modelId="{BEE27C44-ADAF-6140-86F7-1803D7077230}" type="pres">
      <dgm:prSet presAssocID="{E02D26EC-46F5-BE46-A80B-4E89EF0C21E2}" presName="wedge2" presStyleLbl="node1" presStyleIdx="1" presStyleCnt="3" custScaleX="145536" custScaleY="135714" custLinFactNeighborX="5702" custLinFactNeighborY="-6548"/>
      <dgm:spPr/>
    </dgm:pt>
    <dgm:pt modelId="{50A60D34-77A0-7643-9B58-20EEA98D506B}" type="pres">
      <dgm:prSet presAssocID="{E02D26EC-46F5-BE46-A80B-4E89EF0C21E2}" presName="wedge2Tx" presStyleLbl="node1" presStyleIdx="1" presStyleCnt="3">
        <dgm:presLayoutVars>
          <dgm:chMax val="0"/>
          <dgm:chPref val="0"/>
          <dgm:bulletEnabled val="1"/>
        </dgm:presLayoutVars>
      </dgm:prSet>
      <dgm:spPr/>
    </dgm:pt>
    <dgm:pt modelId="{6DF23F47-D2AF-2747-A71B-8C574F0D8735}" type="pres">
      <dgm:prSet presAssocID="{E02D26EC-46F5-BE46-A80B-4E89EF0C21E2}" presName="wedge3" presStyleLbl="node1" presStyleIdx="2" presStyleCnt="3" custScaleX="145536" custScaleY="135714" custLinFactNeighborX="-994" custLinFactNeighborY="-11012"/>
      <dgm:spPr/>
    </dgm:pt>
    <dgm:pt modelId="{72470A69-E904-FE43-B41C-69A42D86DFD7}" type="pres">
      <dgm:prSet presAssocID="{E02D26EC-46F5-BE46-A80B-4E89EF0C21E2}" presName="wedge3Tx" presStyleLbl="node1" presStyleIdx="2" presStyleCnt="3">
        <dgm:presLayoutVars>
          <dgm:chMax val="0"/>
          <dgm:chPref val="0"/>
          <dgm:bulletEnabled val="1"/>
        </dgm:presLayoutVars>
      </dgm:prSet>
      <dgm:spPr/>
    </dgm:pt>
  </dgm:ptLst>
  <dgm:cxnLst>
    <dgm:cxn modelId="{12F4ED08-7E0B-8149-878A-2BBCEC312095}" type="presOf" srcId="{7E0226B9-39C0-8646-979C-DBDB798DFBFF}" destId="{50A60D34-77A0-7643-9B58-20EEA98D506B}" srcOrd="1" destOrd="0" presId="urn:microsoft.com/office/officeart/2005/8/layout/chart3"/>
    <dgm:cxn modelId="{9E3CD309-40D8-4D47-A0D1-111ED6F306D8}" srcId="{E02D26EC-46F5-BE46-A80B-4E89EF0C21E2}" destId="{E5FCE8AB-47CD-1448-8D1B-537996823926}" srcOrd="0" destOrd="0" parTransId="{AC5C9ED8-C39C-F448-92A3-622E1ABCAD6C}" sibTransId="{EB825C7E-1B65-3E40-B9C0-88E33C03FB34}"/>
    <dgm:cxn modelId="{1C33251F-4FD6-654E-A712-0DD4A9C592A2}" type="presOf" srcId="{86E5C8D1-BDA8-A849-8D8A-A4ECB07F3882}" destId="{72470A69-E904-FE43-B41C-69A42D86DFD7}" srcOrd="1" destOrd="0" presId="urn:microsoft.com/office/officeart/2005/8/layout/chart3"/>
    <dgm:cxn modelId="{7667AD3D-1E3E-684F-B509-CAF0A67D5D42}" srcId="{E02D26EC-46F5-BE46-A80B-4E89EF0C21E2}" destId="{86E5C8D1-BDA8-A849-8D8A-A4ECB07F3882}" srcOrd="2" destOrd="0" parTransId="{860B4314-894A-2049-9758-F48460CEF6D7}" sibTransId="{BDA936CC-3400-7A47-84F0-E331C5D834BE}"/>
    <dgm:cxn modelId="{31BDFF43-3E8F-3540-B934-568FCF2DC6CF}" type="presOf" srcId="{E5FCE8AB-47CD-1448-8D1B-537996823926}" destId="{5685DC04-4F5A-2245-9A97-B90CA66B5984}" srcOrd="1" destOrd="0" presId="urn:microsoft.com/office/officeart/2005/8/layout/chart3"/>
    <dgm:cxn modelId="{5E27F37F-59F7-E443-98DF-80180C4349EE}" srcId="{E02D26EC-46F5-BE46-A80B-4E89EF0C21E2}" destId="{7E0226B9-39C0-8646-979C-DBDB798DFBFF}" srcOrd="1" destOrd="0" parTransId="{87A755A0-7B13-CC43-AA41-DA1E088917BE}" sibTransId="{FCFF5AFD-AF63-5340-A7C4-DADB2C08BD9A}"/>
    <dgm:cxn modelId="{A79038AA-81DB-BD45-AA90-3174EDC6CEDA}" type="presOf" srcId="{7E0226B9-39C0-8646-979C-DBDB798DFBFF}" destId="{BEE27C44-ADAF-6140-86F7-1803D7077230}" srcOrd="0" destOrd="0" presId="urn:microsoft.com/office/officeart/2005/8/layout/chart3"/>
    <dgm:cxn modelId="{3325C9BD-7460-8D41-98BE-67021EABCB65}" type="presOf" srcId="{86E5C8D1-BDA8-A849-8D8A-A4ECB07F3882}" destId="{6DF23F47-D2AF-2747-A71B-8C574F0D8735}" srcOrd="0" destOrd="0" presId="urn:microsoft.com/office/officeart/2005/8/layout/chart3"/>
    <dgm:cxn modelId="{8D9BA8BE-4EB1-5F48-B9A2-10D6D976D0CE}" type="presOf" srcId="{E5FCE8AB-47CD-1448-8D1B-537996823926}" destId="{26F89071-58DE-7F48-AA27-69ED257A3458}" srcOrd="0" destOrd="0" presId="urn:microsoft.com/office/officeart/2005/8/layout/chart3"/>
    <dgm:cxn modelId="{0462BFE6-E670-574E-AD1F-4F2D81D1FA83}" type="presOf" srcId="{E02D26EC-46F5-BE46-A80B-4E89EF0C21E2}" destId="{A6B2D7BE-A506-1E43-A9C1-9BD78A80449F}" srcOrd="0" destOrd="0" presId="urn:microsoft.com/office/officeart/2005/8/layout/chart3"/>
    <dgm:cxn modelId="{DC51FCBF-B276-B44E-BC38-F89A1551D354}" type="presParOf" srcId="{A6B2D7BE-A506-1E43-A9C1-9BD78A80449F}" destId="{26F89071-58DE-7F48-AA27-69ED257A3458}" srcOrd="0" destOrd="0" presId="urn:microsoft.com/office/officeart/2005/8/layout/chart3"/>
    <dgm:cxn modelId="{70E5C740-DD90-BB4A-B255-575E024F0FA9}" type="presParOf" srcId="{A6B2D7BE-A506-1E43-A9C1-9BD78A80449F}" destId="{5685DC04-4F5A-2245-9A97-B90CA66B5984}" srcOrd="1" destOrd="0" presId="urn:microsoft.com/office/officeart/2005/8/layout/chart3"/>
    <dgm:cxn modelId="{3FAF262F-FCB7-AA41-8238-F14CC2F384A5}" type="presParOf" srcId="{A6B2D7BE-A506-1E43-A9C1-9BD78A80449F}" destId="{BEE27C44-ADAF-6140-86F7-1803D7077230}" srcOrd="2" destOrd="0" presId="urn:microsoft.com/office/officeart/2005/8/layout/chart3"/>
    <dgm:cxn modelId="{95B0764D-2E1B-4741-931D-770530F16BB3}" type="presParOf" srcId="{A6B2D7BE-A506-1E43-A9C1-9BD78A80449F}" destId="{50A60D34-77A0-7643-9B58-20EEA98D506B}" srcOrd="3" destOrd="0" presId="urn:microsoft.com/office/officeart/2005/8/layout/chart3"/>
    <dgm:cxn modelId="{D2D81CCB-0A31-5940-8149-CA265BF1C699}" type="presParOf" srcId="{A6B2D7BE-A506-1E43-A9C1-9BD78A80449F}" destId="{6DF23F47-D2AF-2747-A71B-8C574F0D8735}" srcOrd="4" destOrd="0" presId="urn:microsoft.com/office/officeart/2005/8/layout/chart3"/>
    <dgm:cxn modelId="{593F047C-C91C-2B42-BA38-B04D72FE339B}" type="presParOf" srcId="{A6B2D7BE-A506-1E43-A9C1-9BD78A80449F}" destId="{72470A69-E904-FE43-B41C-69A42D86DFD7}"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F91678-A966-014A-AFE3-F3D065DF6BCC}"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A51A051B-B444-5C4D-ACCD-2A20DD4E2424}">
      <dgm:prSet/>
      <dgm:spPr/>
      <dgm:t>
        <a:bodyPr/>
        <a:lstStyle/>
        <a:p>
          <a:pPr rtl="0"/>
          <a:r>
            <a:rPr lang="en-US" dirty="0"/>
            <a:t>MIME-Version</a:t>
          </a:r>
        </a:p>
      </dgm:t>
    </dgm:pt>
    <dgm:pt modelId="{8776F8E4-929F-EE4F-9587-AEED3A3789FB}" type="parTrans" cxnId="{C0827931-ADBE-7542-8773-310152EBA1A4}">
      <dgm:prSet/>
      <dgm:spPr/>
      <dgm:t>
        <a:bodyPr/>
        <a:lstStyle/>
        <a:p>
          <a:endParaRPr lang="en-US"/>
        </a:p>
      </dgm:t>
    </dgm:pt>
    <dgm:pt modelId="{AFE95660-BFD2-F744-96FE-FACB8D9DE7B5}" type="sibTrans" cxnId="{C0827931-ADBE-7542-8773-310152EBA1A4}">
      <dgm:prSet/>
      <dgm:spPr/>
      <dgm:t>
        <a:bodyPr/>
        <a:lstStyle/>
        <a:p>
          <a:endParaRPr lang="en-US"/>
        </a:p>
      </dgm:t>
    </dgm:pt>
    <dgm:pt modelId="{F31C79FB-85F6-7C43-A794-B3F4DDE05DF4}">
      <dgm:prSet/>
      <dgm:spPr/>
      <dgm:t>
        <a:bodyPr/>
        <a:lstStyle/>
        <a:p>
          <a:pPr rtl="0"/>
          <a:r>
            <a:rPr lang="en-US" dirty="0"/>
            <a:t>Must have the parameter value 1.0</a:t>
          </a:r>
        </a:p>
      </dgm:t>
    </dgm:pt>
    <dgm:pt modelId="{04C8D68A-9CCD-764A-A3BF-7BFD50312E9D}" type="parTrans" cxnId="{13F08BDF-93E0-9E42-830B-D8B6BF0DDCC1}">
      <dgm:prSet/>
      <dgm:spPr/>
      <dgm:t>
        <a:bodyPr/>
        <a:lstStyle/>
        <a:p>
          <a:endParaRPr lang="en-US"/>
        </a:p>
      </dgm:t>
    </dgm:pt>
    <dgm:pt modelId="{D72DE6BB-3CE9-7D4F-9D78-1B2E4F7DD480}" type="sibTrans" cxnId="{13F08BDF-93E0-9E42-830B-D8B6BF0DDCC1}">
      <dgm:prSet/>
      <dgm:spPr/>
      <dgm:t>
        <a:bodyPr/>
        <a:lstStyle/>
        <a:p>
          <a:endParaRPr lang="en-US"/>
        </a:p>
      </dgm:t>
    </dgm:pt>
    <dgm:pt modelId="{A64C4E49-A0FB-9E44-BB1D-A5CD8B1AE6EB}">
      <dgm:prSet/>
      <dgm:spPr/>
      <dgm:t>
        <a:bodyPr/>
        <a:lstStyle/>
        <a:p>
          <a:pPr rtl="0"/>
          <a:r>
            <a:rPr lang="en-US" dirty="0"/>
            <a:t>This field indicates that the message conforms to RFCs 2045 and 2046</a:t>
          </a:r>
        </a:p>
      </dgm:t>
    </dgm:pt>
    <dgm:pt modelId="{57DBDDC1-3B17-8C40-AD8C-CFBA8BF28BF9}" type="parTrans" cxnId="{90173BE2-1E04-1745-A40A-D7E2A549B1A9}">
      <dgm:prSet/>
      <dgm:spPr/>
      <dgm:t>
        <a:bodyPr/>
        <a:lstStyle/>
        <a:p>
          <a:endParaRPr lang="en-US"/>
        </a:p>
      </dgm:t>
    </dgm:pt>
    <dgm:pt modelId="{6413D08D-EA4A-764A-A87F-1337495A5A65}" type="sibTrans" cxnId="{90173BE2-1E04-1745-A40A-D7E2A549B1A9}">
      <dgm:prSet/>
      <dgm:spPr/>
      <dgm:t>
        <a:bodyPr/>
        <a:lstStyle/>
        <a:p>
          <a:endParaRPr lang="en-US"/>
        </a:p>
      </dgm:t>
    </dgm:pt>
    <dgm:pt modelId="{80DC049B-7FD5-3045-83DD-F1080B16A5FD}">
      <dgm:prSet/>
      <dgm:spPr/>
      <dgm:t>
        <a:bodyPr/>
        <a:lstStyle/>
        <a:p>
          <a:pPr rtl="0"/>
          <a:r>
            <a:rPr lang="en-US" dirty="0"/>
            <a:t>Content-Type</a:t>
          </a:r>
        </a:p>
      </dgm:t>
    </dgm:pt>
    <dgm:pt modelId="{8DB4D05B-BD93-564D-BC96-D04C53A8B166}" type="parTrans" cxnId="{6DC5843C-F893-554C-B497-EE783C6D42AA}">
      <dgm:prSet/>
      <dgm:spPr/>
      <dgm:t>
        <a:bodyPr/>
        <a:lstStyle/>
        <a:p>
          <a:endParaRPr lang="en-US"/>
        </a:p>
      </dgm:t>
    </dgm:pt>
    <dgm:pt modelId="{90A38F66-0514-6B40-9287-C28DD9752DA8}" type="sibTrans" cxnId="{6DC5843C-F893-554C-B497-EE783C6D42AA}">
      <dgm:prSet/>
      <dgm:spPr/>
      <dgm:t>
        <a:bodyPr/>
        <a:lstStyle/>
        <a:p>
          <a:endParaRPr lang="en-US"/>
        </a:p>
      </dgm:t>
    </dgm:pt>
    <dgm:pt modelId="{9EFBC27B-9187-484D-AD98-003F107DD10F}">
      <dgm:prSet/>
      <dgm:spPr/>
      <dgm:t>
        <a:bodyPr/>
        <a:lstStyle/>
        <a:p>
          <a:pPr rtl="0"/>
          <a:r>
            <a:rPr lang="en-US" dirty="0"/>
            <a:t>Describes the data contained in the body with sufficient detail that the receiving user agent can pick an appropriate agent or mechanism to represent the data to the user or otherwise deal with the data in an appropriate manner</a:t>
          </a:r>
        </a:p>
      </dgm:t>
    </dgm:pt>
    <dgm:pt modelId="{625F119B-BFD1-F543-B281-1D322E011FB3}" type="parTrans" cxnId="{4A2F6DC5-D150-1048-AE28-1FF498F06545}">
      <dgm:prSet/>
      <dgm:spPr/>
      <dgm:t>
        <a:bodyPr/>
        <a:lstStyle/>
        <a:p>
          <a:endParaRPr lang="en-US"/>
        </a:p>
      </dgm:t>
    </dgm:pt>
    <dgm:pt modelId="{105A3B14-4266-A84D-A904-71E74119EB9C}" type="sibTrans" cxnId="{4A2F6DC5-D150-1048-AE28-1FF498F06545}">
      <dgm:prSet/>
      <dgm:spPr/>
      <dgm:t>
        <a:bodyPr/>
        <a:lstStyle/>
        <a:p>
          <a:endParaRPr lang="en-US"/>
        </a:p>
      </dgm:t>
    </dgm:pt>
    <dgm:pt modelId="{2C9CC854-3F87-254F-A2B1-29161529ADF1}">
      <dgm:prSet/>
      <dgm:spPr/>
      <dgm:t>
        <a:bodyPr/>
        <a:lstStyle/>
        <a:p>
          <a:pPr rtl="0"/>
          <a:r>
            <a:rPr lang="en-US" dirty="0"/>
            <a:t>Content-Transfer-Encoding</a:t>
          </a:r>
        </a:p>
      </dgm:t>
    </dgm:pt>
    <dgm:pt modelId="{37A459E1-3DFD-484E-A449-6ACB53A26CC2}" type="parTrans" cxnId="{F6EE9D8A-6F99-E049-ABEB-5EA5B04B5184}">
      <dgm:prSet/>
      <dgm:spPr/>
      <dgm:t>
        <a:bodyPr/>
        <a:lstStyle/>
        <a:p>
          <a:endParaRPr lang="en-US"/>
        </a:p>
      </dgm:t>
    </dgm:pt>
    <dgm:pt modelId="{97FE1EB6-3554-394B-B19F-2EB818A7E00F}" type="sibTrans" cxnId="{F6EE9D8A-6F99-E049-ABEB-5EA5B04B5184}">
      <dgm:prSet/>
      <dgm:spPr/>
      <dgm:t>
        <a:bodyPr/>
        <a:lstStyle/>
        <a:p>
          <a:endParaRPr lang="en-US"/>
        </a:p>
      </dgm:t>
    </dgm:pt>
    <dgm:pt modelId="{C0493049-879C-7048-81E3-E88D8A386435}">
      <dgm:prSet/>
      <dgm:spPr/>
      <dgm:t>
        <a:bodyPr/>
        <a:lstStyle/>
        <a:p>
          <a:pPr rtl="0"/>
          <a:r>
            <a:rPr lang="en-US" dirty="0"/>
            <a:t>Indicates the type of transformation that has been used to represent the body of the message in a way that is acceptable for mail transport</a:t>
          </a:r>
        </a:p>
      </dgm:t>
    </dgm:pt>
    <dgm:pt modelId="{8858A644-7071-C74C-A99E-CCE8AB40A547}" type="parTrans" cxnId="{40DC9E8D-B94C-0948-AD4A-5CF5278F6F75}">
      <dgm:prSet/>
      <dgm:spPr/>
      <dgm:t>
        <a:bodyPr/>
        <a:lstStyle/>
        <a:p>
          <a:endParaRPr lang="en-US"/>
        </a:p>
      </dgm:t>
    </dgm:pt>
    <dgm:pt modelId="{4CF35CDC-BA3B-8F45-BB5B-0536A3C176F2}" type="sibTrans" cxnId="{40DC9E8D-B94C-0948-AD4A-5CF5278F6F75}">
      <dgm:prSet/>
      <dgm:spPr/>
      <dgm:t>
        <a:bodyPr/>
        <a:lstStyle/>
        <a:p>
          <a:endParaRPr lang="en-US"/>
        </a:p>
      </dgm:t>
    </dgm:pt>
    <dgm:pt modelId="{87FBB302-2DE2-1C42-85BA-409AF46FD45E}">
      <dgm:prSet/>
      <dgm:spPr/>
      <dgm:t>
        <a:bodyPr/>
        <a:lstStyle/>
        <a:p>
          <a:pPr rtl="0"/>
          <a:r>
            <a:rPr lang="en-US" dirty="0"/>
            <a:t>Content-ID</a:t>
          </a:r>
        </a:p>
      </dgm:t>
    </dgm:pt>
    <dgm:pt modelId="{B1DDF52A-03C2-ED42-BCB4-B84B7D2B9F2C}" type="parTrans" cxnId="{C684D08E-BF39-C646-8A0B-05126313DA0B}">
      <dgm:prSet/>
      <dgm:spPr/>
      <dgm:t>
        <a:bodyPr/>
        <a:lstStyle/>
        <a:p>
          <a:endParaRPr lang="en-US"/>
        </a:p>
      </dgm:t>
    </dgm:pt>
    <dgm:pt modelId="{81CC6E2D-C9C7-CC49-94DF-7BCBF745FD8D}" type="sibTrans" cxnId="{C684D08E-BF39-C646-8A0B-05126313DA0B}">
      <dgm:prSet/>
      <dgm:spPr/>
      <dgm:t>
        <a:bodyPr/>
        <a:lstStyle/>
        <a:p>
          <a:endParaRPr lang="en-US"/>
        </a:p>
      </dgm:t>
    </dgm:pt>
    <dgm:pt modelId="{E2C2B88E-C365-1342-A70B-E66784EEBADA}">
      <dgm:prSet/>
      <dgm:spPr/>
      <dgm:t>
        <a:bodyPr/>
        <a:lstStyle/>
        <a:p>
          <a:pPr rtl="0"/>
          <a:r>
            <a:rPr lang="en-US" dirty="0"/>
            <a:t>Used to identify MIME entities uniquely in multiple contexts</a:t>
          </a:r>
        </a:p>
      </dgm:t>
    </dgm:pt>
    <dgm:pt modelId="{0C65C72B-4B61-A94E-BDEC-BFF0D37E59FA}" type="parTrans" cxnId="{669D4825-009B-E74C-A02E-BA0A0CBB9F58}">
      <dgm:prSet/>
      <dgm:spPr/>
      <dgm:t>
        <a:bodyPr/>
        <a:lstStyle/>
        <a:p>
          <a:endParaRPr lang="en-US"/>
        </a:p>
      </dgm:t>
    </dgm:pt>
    <dgm:pt modelId="{6141C23A-9D80-B74C-B097-1398C10B4B73}" type="sibTrans" cxnId="{669D4825-009B-E74C-A02E-BA0A0CBB9F58}">
      <dgm:prSet/>
      <dgm:spPr/>
      <dgm:t>
        <a:bodyPr/>
        <a:lstStyle/>
        <a:p>
          <a:endParaRPr lang="en-US"/>
        </a:p>
      </dgm:t>
    </dgm:pt>
    <dgm:pt modelId="{DD51DDBF-23E0-B343-B9F6-E49D54C489B5}">
      <dgm:prSet/>
      <dgm:spPr/>
      <dgm:t>
        <a:bodyPr/>
        <a:lstStyle/>
        <a:p>
          <a:pPr rtl="0"/>
          <a:r>
            <a:rPr lang="en-US" dirty="0"/>
            <a:t>Content-Description</a:t>
          </a:r>
        </a:p>
      </dgm:t>
    </dgm:pt>
    <dgm:pt modelId="{A9DB291B-5DDE-7A4E-8BC2-0322A79053D8}" type="parTrans" cxnId="{3DE04106-F15A-5A4E-ACE9-78D6C34928B6}">
      <dgm:prSet/>
      <dgm:spPr/>
      <dgm:t>
        <a:bodyPr/>
        <a:lstStyle/>
        <a:p>
          <a:endParaRPr lang="en-US"/>
        </a:p>
      </dgm:t>
    </dgm:pt>
    <dgm:pt modelId="{D77F60C8-BFE7-E44C-9DCE-ADD797F2CB9E}" type="sibTrans" cxnId="{3DE04106-F15A-5A4E-ACE9-78D6C34928B6}">
      <dgm:prSet/>
      <dgm:spPr/>
      <dgm:t>
        <a:bodyPr/>
        <a:lstStyle/>
        <a:p>
          <a:endParaRPr lang="en-US"/>
        </a:p>
      </dgm:t>
    </dgm:pt>
    <dgm:pt modelId="{F83775D9-231C-DC44-A2D0-E6F9CB883F69}">
      <dgm:prSet/>
      <dgm:spPr/>
      <dgm:t>
        <a:bodyPr/>
        <a:lstStyle/>
        <a:p>
          <a:pPr rtl="0"/>
          <a:r>
            <a:rPr lang="en-US" dirty="0"/>
            <a:t>A text description of the object with the body;  this is useful when the object is not readable</a:t>
          </a:r>
        </a:p>
      </dgm:t>
    </dgm:pt>
    <dgm:pt modelId="{84E1DDA8-5A62-1C4D-9143-A7763DC0FB31}" type="parTrans" cxnId="{8B2D44C8-F569-2C40-8369-F5381957DF24}">
      <dgm:prSet/>
      <dgm:spPr/>
      <dgm:t>
        <a:bodyPr/>
        <a:lstStyle/>
        <a:p>
          <a:endParaRPr lang="en-US"/>
        </a:p>
      </dgm:t>
    </dgm:pt>
    <dgm:pt modelId="{19B7166B-0324-224D-82E1-FB4C4C32A8F2}" type="sibTrans" cxnId="{8B2D44C8-F569-2C40-8369-F5381957DF24}">
      <dgm:prSet/>
      <dgm:spPr/>
      <dgm:t>
        <a:bodyPr/>
        <a:lstStyle/>
        <a:p>
          <a:endParaRPr lang="en-US"/>
        </a:p>
      </dgm:t>
    </dgm:pt>
    <dgm:pt modelId="{44878D81-C104-7847-9BF0-A7694467A921}" type="pres">
      <dgm:prSet presAssocID="{30F91678-A966-014A-AFE3-F3D065DF6BCC}" presName="linear" presStyleCnt="0">
        <dgm:presLayoutVars>
          <dgm:dir/>
          <dgm:animLvl val="lvl"/>
          <dgm:resizeHandles val="exact"/>
        </dgm:presLayoutVars>
      </dgm:prSet>
      <dgm:spPr/>
    </dgm:pt>
    <dgm:pt modelId="{F4B8651E-3ED3-9E48-B1B8-A623EDC3BE28}" type="pres">
      <dgm:prSet presAssocID="{A51A051B-B444-5C4D-ACCD-2A20DD4E2424}" presName="parentLin" presStyleCnt="0"/>
      <dgm:spPr/>
    </dgm:pt>
    <dgm:pt modelId="{48EC8570-AC82-C646-A9E0-D97EA89C7C19}" type="pres">
      <dgm:prSet presAssocID="{A51A051B-B444-5C4D-ACCD-2A20DD4E2424}" presName="parentLeftMargin" presStyleLbl="node1" presStyleIdx="0" presStyleCnt="5"/>
      <dgm:spPr/>
    </dgm:pt>
    <dgm:pt modelId="{F3CA23DE-DCA7-8A4B-85EC-47D5EDFB354E}" type="pres">
      <dgm:prSet presAssocID="{A51A051B-B444-5C4D-ACCD-2A20DD4E2424}" presName="parentText" presStyleLbl="node1" presStyleIdx="0" presStyleCnt="5">
        <dgm:presLayoutVars>
          <dgm:chMax val="0"/>
          <dgm:bulletEnabled val="1"/>
        </dgm:presLayoutVars>
      </dgm:prSet>
      <dgm:spPr/>
    </dgm:pt>
    <dgm:pt modelId="{BEBA6324-3904-494E-BF0D-E5725ED52E91}" type="pres">
      <dgm:prSet presAssocID="{A51A051B-B444-5C4D-ACCD-2A20DD4E2424}" presName="negativeSpace" presStyleCnt="0"/>
      <dgm:spPr/>
    </dgm:pt>
    <dgm:pt modelId="{E470F2D5-B98B-CE44-9C25-1EFDE028763E}" type="pres">
      <dgm:prSet presAssocID="{A51A051B-B444-5C4D-ACCD-2A20DD4E2424}" presName="childText" presStyleLbl="conFgAcc1" presStyleIdx="0" presStyleCnt="5">
        <dgm:presLayoutVars>
          <dgm:bulletEnabled val="1"/>
        </dgm:presLayoutVars>
      </dgm:prSet>
      <dgm:spPr/>
    </dgm:pt>
    <dgm:pt modelId="{07AFA613-A516-8C45-AA10-C38E404E4015}" type="pres">
      <dgm:prSet presAssocID="{AFE95660-BFD2-F744-96FE-FACB8D9DE7B5}" presName="spaceBetweenRectangles" presStyleCnt="0"/>
      <dgm:spPr/>
    </dgm:pt>
    <dgm:pt modelId="{77BBCC61-96F6-9E40-8EC8-3B69EDB77954}" type="pres">
      <dgm:prSet presAssocID="{80DC049B-7FD5-3045-83DD-F1080B16A5FD}" presName="parentLin" presStyleCnt="0"/>
      <dgm:spPr/>
    </dgm:pt>
    <dgm:pt modelId="{7A72E58F-7E0B-3B4F-92FC-54A2C6DAC1B5}" type="pres">
      <dgm:prSet presAssocID="{80DC049B-7FD5-3045-83DD-F1080B16A5FD}" presName="parentLeftMargin" presStyleLbl="node1" presStyleIdx="0" presStyleCnt="5"/>
      <dgm:spPr/>
    </dgm:pt>
    <dgm:pt modelId="{9D394F1D-EBFB-3948-A773-BA9E32EB8A2D}" type="pres">
      <dgm:prSet presAssocID="{80DC049B-7FD5-3045-83DD-F1080B16A5FD}" presName="parentText" presStyleLbl="node1" presStyleIdx="1" presStyleCnt="5">
        <dgm:presLayoutVars>
          <dgm:chMax val="0"/>
          <dgm:bulletEnabled val="1"/>
        </dgm:presLayoutVars>
      </dgm:prSet>
      <dgm:spPr/>
    </dgm:pt>
    <dgm:pt modelId="{F2E2BA8F-51B0-3E4B-8E2C-566ECF10426F}" type="pres">
      <dgm:prSet presAssocID="{80DC049B-7FD5-3045-83DD-F1080B16A5FD}" presName="negativeSpace" presStyleCnt="0"/>
      <dgm:spPr/>
    </dgm:pt>
    <dgm:pt modelId="{E8BFF411-F451-A341-8D87-49C77FF491D5}" type="pres">
      <dgm:prSet presAssocID="{80DC049B-7FD5-3045-83DD-F1080B16A5FD}" presName="childText" presStyleLbl="conFgAcc1" presStyleIdx="1" presStyleCnt="5">
        <dgm:presLayoutVars>
          <dgm:bulletEnabled val="1"/>
        </dgm:presLayoutVars>
      </dgm:prSet>
      <dgm:spPr/>
    </dgm:pt>
    <dgm:pt modelId="{94545572-E2D1-A840-B151-EEDCC1725653}" type="pres">
      <dgm:prSet presAssocID="{90A38F66-0514-6B40-9287-C28DD9752DA8}" presName="spaceBetweenRectangles" presStyleCnt="0"/>
      <dgm:spPr/>
    </dgm:pt>
    <dgm:pt modelId="{7C5669DA-8D78-D443-B89E-7342304866EA}" type="pres">
      <dgm:prSet presAssocID="{2C9CC854-3F87-254F-A2B1-29161529ADF1}" presName="parentLin" presStyleCnt="0"/>
      <dgm:spPr/>
    </dgm:pt>
    <dgm:pt modelId="{DDFB5F5A-0D30-3348-ADC5-C650D90FEE0B}" type="pres">
      <dgm:prSet presAssocID="{2C9CC854-3F87-254F-A2B1-29161529ADF1}" presName="parentLeftMargin" presStyleLbl="node1" presStyleIdx="1" presStyleCnt="5"/>
      <dgm:spPr/>
    </dgm:pt>
    <dgm:pt modelId="{68DCEE62-EEE0-0F46-AD28-366444FAC71E}" type="pres">
      <dgm:prSet presAssocID="{2C9CC854-3F87-254F-A2B1-29161529ADF1}" presName="parentText" presStyleLbl="node1" presStyleIdx="2" presStyleCnt="5">
        <dgm:presLayoutVars>
          <dgm:chMax val="0"/>
          <dgm:bulletEnabled val="1"/>
        </dgm:presLayoutVars>
      </dgm:prSet>
      <dgm:spPr/>
    </dgm:pt>
    <dgm:pt modelId="{7059B93F-5854-4C42-8C9A-467A138CFD2E}" type="pres">
      <dgm:prSet presAssocID="{2C9CC854-3F87-254F-A2B1-29161529ADF1}" presName="negativeSpace" presStyleCnt="0"/>
      <dgm:spPr/>
    </dgm:pt>
    <dgm:pt modelId="{65D12871-84DA-1740-9B7A-B977929B67B0}" type="pres">
      <dgm:prSet presAssocID="{2C9CC854-3F87-254F-A2B1-29161529ADF1}" presName="childText" presStyleLbl="conFgAcc1" presStyleIdx="2" presStyleCnt="5">
        <dgm:presLayoutVars>
          <dgm:bulletEnabled val="1"/>
        </dgm:presLayoutVars>
      </dgm:prSet>
      <dgm:spPr/>
    </dgm:pt>
    <dgm:pt modelId="{AAE1D0A2-4608-7B49-9996-B99BA586799F}" type="pres">
      <dgm:prSet presAssocID="{97FE1EB6-3554-394B-B19F-2EB818A7E00F}" presName="spaceBetweenRectangles" presStyleCnt="0"/>
      <dgm:spPr/>
    </dgm:pt>
    <dgm:pt modelId="{D0A6A33C-6FDB-514D-9133-1415707A85ED}" type="pres">
      <dgm:prSet presAssocID="{87FBB302-2DE2-1C42-85BA-409AF46FD45E}" presName="parentLin" presStyleCnt="0"/>
      <dgm:spPr/>
    </dgm:pt>
    <dgm:pt modelId="{038E828F-39A9-A443-9762-F6918CB067F8}" type="pres">
      <dgm:prSet presAssocID="{87FBB302-2DE2-1C42-85BA-409AF46FD45E}" presName="parentLeftMargin" presStyleLbl="node1" presStyleIdx="2" presStyleCnt="5"/>
      <dgm:spPr/>
    </dgm:pt>
    <dgm:pt modelId="{55DCFBF2-A92B-2D49-8E14-712808571A32}" type="pres">
      <dgm:prSet presAssocID="{87FBB302-2DE2-1C42-85BA-409AF46FD45E}" presName="parentText" presStyleLbl="node1" presStyleIdx="3" presStyleCnt="5">
        <dgm:presLayoutVars>
          <dgm:chMax val="0"/>
          <dgm:bulletEnabled val="1"/>
        </dgm:presLayoutVars>
      </dgm:prSet>
      <dgm:spPr/>
    </dgm:pt>
    <dgm:pt modelId="{A77513AA-EE86-B049-9B6A-4E4DB9D9E803}" type="pres">
      <dgm:prSet presAssocID="{87FBB302-2DE2-1C42-85BA-409AF46FD45E}" presName="negativeSpace" presStyleCnt="0"/>
      <dgm:spPr/>
    </dgm:pt>
    <dgm:pt modelId="{ECB79F2C-3DB5-E846-95BD-E5064A03373D}" type="pres">
      <dgm:prSet presAssocID="{87FBB302-2DE2-1C42-85BA-409AF46FD45E}" presName="childText" presStyleLbl="conFgAcc1" presStyleIdx="3" presStyleCnt="5">
        <dgm:presLayoutVars>
          <dgm:bulletEnabled val="1"/>
        </dgm:presLayoutVars>
      </dgm:prSet>
      <dgm:spPr/>
    </dgm:pt>
    <dgm:pt modelId="{D6F7455C-C119-D043-B764-574835ECAF8D}" type="pres">
      <dgm:prSet presAssocID="{81CC6E2D-C9C7-CC49-94DF-7BCBF745FD8D}" presName="spaceBetweenRectangles" presStyleCnt="0"/>
      <dgm:spPr/>
    </dgm:pt>
    <dgm:pt modelId="{FA8C67F0-3B9A-5B40-9805-AAF40D878D9B}" type="pres">
      <dgm:prSet presAssocID="{DD51DDBF-23E0-B343-B9F6-E49D54C489B5}" presName="parentLin" presStyleCnt="0"/>
      <dgm:spPr/>
    </dgm:pt>
    <dgm:pt modelId="{9BA1CC4F-1DE9-8A4E-BF58-26CF6DB397FE}" type="pres">
      <dgm:prSet presAssocID="{DD51DDBF-23E0-B343-B9F6-E49D54C489B5}" presName="parentLeftMargin" presStyleLbl="node1" presStyleIdx="3" presStyleCnt="5"/>
      <dgm:spPr/>
    </dgm:pt>
    <dgm:pt modelId="{AFA02130-531F-2541-A40D-4D4C90AABF70}" type="pres">
      <dgm:prSet presAssocID="{DD51DDBF-23E0-B343-B9F6-E49D54C489B5}" presName="parentText" presStyleLbl="node1" presStyleIdx="4" presStyleCnt="5">
        <dgm:presLayoutVars>
          <dgm:chMax val="0"/>
          <dgm:bulletEnabled val="1"/>
        </dgm:presLayoutVars>
      </dgm:prSet>
      <dgm:spPr/>
    </dgm:pt>
    <dgm:pt modelId="{C9C57EDF-A407-A54D-A20A-ADB613F35F8F}" type="pres">
      <dgm:prSet presAssocID="{DD51DDBF-23E0-B343-B9F6-E49D54C489B5}" presName="negativeSpace" presStyleCnt="0"/>
      <dgm:spPr/>
    </dgm:pt>
    <dgm:pt modelId="{7052E4C0-0365-DF4E-996C-A00169E89A13}" type="pres">
      <dgm:prSet presAssocID="{DD51DDBF-23E0-B343-B9F6-E49D54C489B5}" presName="childText" presStyleLbl="conFgAcc1" presStyleIdx="4" presStyleCnt="5">
        <dgm:presLayoutVars>
          <dgm:bulletEnabled val="1"/>
        </dgm:presLayoutVars>
      </dgm:prSet>
      <dgm:spPr/>
    </dgm:pt>
  </dgm:ptLst>
  <dgm:cxnLst>
    <dgm:cxn modelId="{3DE04106-F15A-5A4E-ACE9-78D6C34928B6}" srcId="{30F91678-A966-014A-AFE3-F3D065DF6BCC}" destId="{DD51DDBF-23E0-B343-B9F6-E49D54C489B5}" srcOrd="4" destOrd="0" parTransId="{A9DB291B-5DDE-7A4E-8BC2-0322A79053D8}" sibTransId="{D77F60C8-BFE7-E44C-9DCE-ADD797F2CB9E}"/>
    <dgm:cxn modelId="{C4A48707-8581-1C4D-9EBD-DAACA4B007DB}" type="presOf" srcId="{F83775D9-231C-DC44-A2D0-E6F9CB883F69}" destId="{7052E4C0-0365-DF4E-996C-A00169E89A13}" srcOrd="0" destOrd="0" presId="urn:microsoft.com/office/officeart/2005/8/layout/list1"/>
    <dgm:cxn modelId="{A759D90D-317E-164E-98C4-77A98472F801}" type="presOf" srcId="{30F91678-A966-014A-AFE3-F3D065DF6BCC}" destId="{44878D81-C104-7847-9BF0-A7694467A921}" srcOrd="0" destOrd="0" presId="urn:microsoft.com/office/officeart/2005/8/layout/list1"/>
    <dgm:cxn modelId="{62CCDD21-5E09-0E46-9940-6370791F1756}" type="presOf" srcId="{F31C79FB-85F6-7C43-A794-B3F4DDE05DF4}" destId="{E470F2D5-B98B-CE44-9C25-1EFDE028763E}" srcOrd="0" destOrd="0" presId="urn:microsoft.com/office/officeart/2005/8/layout/list1"/>
    <dgm:cxn modelId="{669D4825-009B-E74C-A02E-BA0A0CBB9F58}" srcId="{87FBB302-2DE2-1C42-85BA-409AF46FD45E}" destId="{E2C2B88E-C365-1342-A70B-E66784EEBADA}" srcOrd="0" destOrd="0" parTransId="{0C65C72B-4B61-A94E-BDEC-BFF0D37E59FA}" sibTransId="{6141C23A-9D80-B74C-B097-1398C10B4B73}"/>
    <dgm:cxn modelId="{940F3D2A-4C4D-894F-A8A1-265D927EDBF9}" type="presOf" srcId="{A51A051B-B444-5C4D-ACCD-2A20DD4E2424}" destId="{F3CA23DE-DCA7-8A4B-85EC-47D5EDFB354E}" srcOrd="1" destOrd="0" presId="urn:microsoft.com/office/officeart/2005/8/layout/list1"/>
    <dgm:cxn modelId="{33776D2D-9848-6B4C-B2B5-1FAF05D93380}" type="presOf" srcId="{DD51DDBF-23E0-B343-B9F6-E49D54C489B5}" destId="{9BA1CC4F-1DE9-8A4E-BF58-26CF6DB397FE}" srcOrd="0" destOrd="0" presId="urn:microsoft.com/office/officeart/2005/8/layout/list1"/>
    <dgm:cxn modelId="{C0827931-ADBE-7542-8773-310152EBA1A4}" srcId="{30F91678-A966-014A-AFE3-F3D065DF6BCC}" destId="{A51A051B-B444-5C4D-ACCD-2A20DD4E2424}" srcOrd="0" destOrd="0" parTransId="{8776F8E4-929F-EE4F-9587-AEED3A3789FB}" sibTransId="{AFE95660-BFD2-F744-96FE-FACB8D9DE7B5}"/>
    <dgm:cxn modelId="{15626D39-85E8-A147-86B7-92354FC85396}" type="presOf" srcId="{E2C2B88E-C365-1342-A70B-E66784EEBADA}" destId="{ECB79F2C-3DB5-E846-95BD-E5064A03373D}" srcOrd="0" destOrd="0" presId="urn:microsoft.com/office/officeart/2005/8/layout/list1"/>
    <dgm:cxn modelId="{6DC5843C-F893-554C-B497-EE783C6D42AA}" srcId="{30F91678-A966-014A-AFE3-F3D065DF6BCC}" destId="{80DC049B-7FD5-3045-83DD-F1080B16A5FD}" srcOrd="1" destOrd="0" parTransId="{8DB4D05B-BD93-564D-BC96-D04C53A8B166}" sibTransId="{90A38F66-0514-6B40-9287-C28DD9752DA8}"/>
    <dgm:cxn modelId="{14082052-3E40-1345-8038-8B186E992241}" type="presOf" srcId="{A51A051B-B444-5C4D-ACCD-2A20DD4E2424}" destId="{48EC8570-AC82-C646-A9E0-D97EA89C7C19}" srcOrd="0" destOrd="0" presId="urn:microsoft.com/office/officeart/2005/8/layout/list1"/>
    <dgm:cxn modelId="{7F357E53-2443-ED46-A113-E86ABB517A75}" type="presOf" srcId="{A64C4E49-A0FB-9E44-BB1D-A5CD8B1AE6EB}" destId="{E470F2D5-B98B-CE44-9C25-1EFDE028763E}" srcOrd="0" destOrd="1" presId="urn:microsoft.com/office/officeart/2005/8/layout/list1"/>
    <dgm:cxn modelId="{5E66C46A-AB7C-BD4E-96B3-F6AC9FD9046D}" type="presOf" srcId="{87FBB302-2DE2-1C42-85BA-409AF46FD45E}" destId="{55DCFBF2-A92B-2D49-8E14-712808571A32}" srcOrd="1" destOrd="0" presId="urn:microsoft.com/office/officeart/2005/8/layout/list1"/>
    <dgm:cxn modelId="{A208E876-1735-2946-8D6F-DDCC85968089}" type="presOf" srcId="{2C9CC854-3F87-254F-A2B1-29161529ADF1}" destId="{68DCEE62-EEE0-0F46-AD28-366444FAC71E}" srcOrd="1" destOrd="0" presId="urn:microsoft.com/office/officeart/2005/8/layout/list1"/>
    <dgm:cxn modelId="{CCB8DB88-B870-6940-87F7-34B806C52D11}" type="presOf" srcId="{9EFBC27B-9187-484D-AD98-003F107DD10F}" destId="{E8BFF411-F451-A341-8D87-49C77FF491D5}" srcOrd="0" destOrd="0" presId="urn:microsoft.com/office/officeart/2005/8/layout/list1"/>
    <dgm:cxn modelId="{67AB5889-852C-3244-98D1-0929EB14A4A1}" type="presOf" srcId="{2C9CC854-3F87-254F-A2B1-29161529ADF1}" destId="{DDFB5F5A-0D30-3348-ADC5-C650D90FEE0B}" srcOrd="0" destOrd="0" presId="urn:microsoft.com/office/officeart/2005/8/layout/list1"/>
    <dgm:cxn modelId="{F6EE9D8A-6F99-E049-ABEB-5EA5B04B5184}" srcId="{30F91678-A966-014A-AFE3-F3D065DF6BCC}" destId="{2C9CC854-3F87-254F-A2B1-29161529ADF1}" srcOrd="2" destOrd="0" parTransId="{37A459E1-3DFD-484E-A449-6ACB53A26CC2}" sibTransId="{97FE1EB6-3554-394B-B19F-2EB818A7E00F}"/>
    <dgm:cxn modelId="{40DC9E8D-B94C-0948-AD4A-5CF5278F6F75}" srcId="{2C9CC854-3F87-254F-A2B1-29161529ADF1}" destId="{C0493049-879C-7048-81E3-E88D8A386435}" srcOrd="0" destOrd="0" parTransId="{8858A644-7071-C74C-A99E-CCE8AB40A547}" sibTransId="{4CF35CDC-BA3B-8F45-BB5B-0536A3C176F2}"/>
    <dgm:cxn modelId="{C684D08E-BF39-C646-8A0B-05126313DA0B}" srcId="{30F91678-A966-014A-AFE3-F3D065DF6BCC}" destId="{87FBB302-2DE2-1C42-85BA-409AF46FD45E}" srcOrd="3" destOrd="0" parTransId="{B1DDF52A-03C2-ED42-BCB4-B84B7D2B9F2C}" sibTransId="{81CC6E2D-C9C7-CC49-94DF-7BCBF745FD8D}"/>
    <dgm:cxn modelId="{1695B39D-2E8D-A146-8D71-704D8B9FE405}" type="presOf" srcId="{80DC049B-7FD5-3045-83DD-F1080B16A5FD}" destId="{7A72E58F-7E0B-3B4F-92FC-54A2C6DAC1B5}" srcOrd="0" destOrd="0" presId="urn:microsoft.com/office/officeart/2005/8/layout/list1"/>
    <dgm:cxn modelId="{3E82B6AF-F560-F34C-8C28-3DDAE239C12D}" type="presOf" srcId="{80DC049B-7FD5-3045-83DD-F1080B16A5FD}" destId="{9D394F1D-EBFB-3948-A773-BA9E32EB8A2D}" srcOrd="1" destOrd="0" presId="urn:microsoft.com/office/officeart/2005/8/layout/list1"/>
    <dgm:cxn modelId="{4A2F6DC5-D150-1048-AE28-1FF498F06545}" srcId="{80DC049B-7FD5-3045-83DD-F1080B16A5FD}" destId="{9EFBC27B-9187-484D-AD98-003F107DD10F}" srcOrd="0" destOrd="0" parTransId="{625F119B-BFD1-F543-B281-1D322E011FB3}" sibTransId="{105A3B14-4266-A84D-A904-71E74119EB9C}"/>
    <dgm:cxn modelId="{E90FDAC7-F9EB-8A48-9620-B3966DA28D8D}" type="presOf" srcId="{DD51DDBF-23E0-B343-B9F6-E49D54C489B5}" destId="{AFA02130-531F-2541-A40D-4D4C90AABF70}" srcOrd="1" destOrd="0" presId="urn:microsoft.com/office/officeart/2005/8/layout/list1"/>
    <dgm:cxn modelId="{8B2D44C8-F569-2C40-8369-F5381957DF24}" srcId="{DD51DDBF-23E0-B343-B9F6-E49D54C489B5}" destId="{F83775D9-231C-DC44-A2D0-E6F9CB883F69}" srcOrd="0" destOrd="0" parTransId="{84E1DDA8-5A62-1C4D-9143-A7763DC0FB31}" sibTransId="{19B7166B-0324-224D-82E1-FB4C4C32A8F2}"/>
    <dgm:cxn modelId="{13F08BDF-93E0-9E42-830B-D8B6BF0DDCC1}" srcId="{A51A051B-B444-5C4D-ACCD-2A20DD4E2424}" destId="{F31C79FB-85F6-7C43-A794-B3F4DDE05DF4}" srcOrd="0" destOrd="0" parTransId="{04C8D68A-9CCD-764A-A3BF-7BFD50312E9D}" sibTransId="{D72DE6BB-3CE9-7D4F-9D78-1B2E4F7DD480}"/>
    <dgm:cxn modelId="{90173BE2-1E04-1745-A40A-D7E2A549B1A9}" srcId="{A51A051B-B444-5C4D-ACCD-2A20DD4E2424}" destId="{A64C4E49-A0FB-9E44-BB1D-A5CD8B1AE6EB}" srcOrd="1" destOrd="0" parTransId="{57DBDDC1-3B17-8C40-AD8C-CFBA8BF28BF9}" sibTransId="{6413D08D-EA4A-764A-A87F-1337495A5A65}"/>
    <dgm:cxn modelId="{B6FFD0F8-0EB9-D248-ABA7-7CDC25C9A2D4}" type="presOf" srcId="{C0493049-879C-7048-81E3-E88D8A386435}" destId="{65D12871-84DA-1740-9B7A-B977929B67B0}" srcOrd="0" destOrd="0" presId="urn:microsoft.com/office/officeart/2005/8/layout/list1"/>
    <dgm:cxn modelId="{F2C92BFD-CA97-E448-A5A9-17018E0B7156}" type="presOf" srcId="{87FBB302-2DE2-1C42-85BA-409AF46FD45E}" destId="{038E828F-39A9-A443-9762-F6918CB067F8}" srcOrd="0" destOrd="0" presId="urn:microsoft.com/office/officeart/2005/8/layout/list1"/>
    <dgm:cxn modelId="{D677621E-D263-7A48-A196-1D3ECE6B9DAE}" type="presParOf" srcId="{44878D81-C104-7847-9BF0-A7694467A921}" destId="{F4B8651E-3ED3-9E48-B1B8-A623EDC3BE28}" srcOrd="0" destOrd="0" presId="urn:microsoft.com/office/officeart/2005/8/layout/list1"/>
    <dgm:cxn modelId="{38EF0B74-ED39-1C46-966E-EE42517EE3C4}" type="presParOf" srcId="{F4B8651E-3ED3-9E48-B1B8-A623EDC3BE28}" destId="{48EC8570-AC82-C646-A9E0-D97EA89C7C19}" srcOrd="0" destOrd="0" presId="urn:microsoft.com/office/officeart/2005/8/layout/list1"/>
    <dgm:cxn modelId="{3EFE2A9A-D140-374E-9CFD-A1068B72AD2E}" type="presParOf" srcId="{F4B8651E-3ED3-9E48-B1B8-A623EDC3BE28}" destId="{F3CA23DE-DCA7-8A4B-85EC-47D5EDFB354E}" srcOrd="1" destOrd="0" presId="urn:microsoft.com/office/officeart/2005/8/layout/list1"/>
    <dgm:cxn modelId="{BF04533B-49BB-4E48-B5E0-79F32D545D24}" type="presParOf" srcId="{44878D81-C104-7847-9BF0-A7694467A921}" destId="{BEBA6324-3904-494E-BF0D-E5725ED52E91}" srcOrd="1" destOrd="0" presId="urn:microsoft.com/office/officeart/2005/8/layout/list1"/>
    <dgm:cxn modelId="{5BA98400-4DB3-9E4F-A8C9-7BEDEEC73237}" type="presParOf" srcId="{44878D81-C104-7847-9BF0-A7694467A921}" destId="{E470F2D5-B98B-CE44-9C25-1EFDE028763E}" srcOrd="2" destOrd="0" presId="urn:microsoft.com/office/officeart/2005/8/layout/list1"/>
    <dgm:cxn modelId="{B0C31420-F710-C14F-89E3-9F25937BEDA2}" type="presParOf" srcId="{44878D81-C104-7847-9BF0-A7694467A921}" destId="{07AFA613-A516-8C45-AA10-C38E404E4015}" srcOrd="3" destOrd="0" presId="urn:microsoft.com/office/officeart/2005/8/layout/list1"/>
    <dgm:cxn modelId="{60403AF6-A287-9848-B921-89CD85DC57FF}" type="presParOf" srcId="{44878D81-C104-7847-9BF0-A7694467A921}" destId="{77BBCC61-96F6-9E40-8EC8-3B69EDB77954}" srcOrd="4" destOrd="0" presId="urn:microsoft.com/office/officeart/2005/8/layout/list1"/>
    <dgm:cxn modelId="{A06E1FDD-A2CA-1043-BC99-6817A91C02BF}" type="presParOf" srcId="{77BBCC61-96F6-9E40-8EC8-3B69EDB77954}" destId="{7A72E58F-7E0B-3B4F-92FC-54A2C6DAC1B5}" srcOrd="0" destOrd="0" presId="urn:microsoft.com/office/officeart/2005/8/layout/list1"/>
    <dgm:cxn modelId="{89E23CA3-80DD-264C-BC24-898278911D88}" type="presParOf" srcId="{77BBCC61-96F6-9E40-8EC8-3B69EDB77954}" destId="{9D394F1D-EBFB-3948-A773-BA9E32EB8A2D}" srcOrd="1" destOrd="0" presId="urn:microsoft.com/office/officeart/2005/8/layout/list1"/>
    <dgm:cxn modelId="{53F02B89-3600-C049-8465-710BC1DDD8E8}" type="presParOf" srcId="{44878D81-C104-7847-9BF0-A7694467A921}" destId="{F2E2BA8F-51B0-3E4B-8E2C-566ECF10426F}" srcOrd="5" destOrd="0" presId="urn:microsoft.com/office/officeart/2005/8/layout/list1"/>
    <dgm:cxn modelId="{8C9F3A8B-40CF-FF42-940A-48E46BD55C2A}" type="presParOf" srcId="{44878D81-C104-7847-9BF0-A7694467A921}" destId="{E8BFF411-F451-A341-8D87-49C77FF491D5}" srcOrd="6" destOrd="0" presId="urn:microsoft.com/office/officeart/2005/8/layout/list1"/>
    <dgm:cxn modelId="{7EAB7A7B-704E-A14D-BFF6-62A5264EBA38}" type="presParOf" srcId="{44878D81-C104-7847-9BF0-A7694467A921}" destId="{94545572-E2D1-A840-B151-EEDCC1725653}" srcOrd="7" destOrd="0" presId="urn:microsoft.com/office/officeart/2005/8/layout/list1"/>
    <dgm:cxn modelId="{3C91D318-8111-9F41-B9D9-8887CDDE0C55}" type="presParOf" srcId="{44878D81-C104-7847-9BF0-A7694467A921}" destId="{7C5669DA-8D78-D443-B89E-7342304866EA}" srcOrd="8" destOrd="0" presId="urn:microsoft.com/office/officeart/2005/8/layout/list1"/>
    <dgm:cxn modelId="{7A7AFBDE-CBDA-D048-A627-007B5D54B9D5}" type="presParOf" srcId="{7C5669DA-8D78-D443-B89E-7342304866EA}" destId="{DDFB5F5A-0D30-3348-ADC5-C650D90FEE0B}" srcOrd="0" destOrd="0" presId="urn:microsoft.com/office/officeart/2005/8/layout/list1"/>
    <dgm:cxn modelId="{275A3441-F8E2-5547-8253-205DFEF32CE6}" type="presParOf" srcId="{7C5669DA-8D78-D443-B89E-7342304866EA}" destId="{68DCEE62-EEE0-0F46-AD28-366444FAC71E}" srcOrd="1" destOrd="0" presId="urn:microsoft.com/office/officeart/2005/8/layout/list1"/>
    <dgm:cxn modelId="{EC836277-AC2B-1B4E-A29F-3AE41878BCFB}" type="presParOf" srcId="{44878D81-C104-7847-9BF0-A7694467A921}" destId="{7059B93F-5854-4C42-8C9A-467A138CFD2E}" srcOrd="9" destOrd="0" presId="urn:microsoft.com/office/officeart/2005/8/layout/list1"/>
    <dgm:cxn modelId="{C9820705-CC05-CA43-836E-213B11C0D058}" type="presParOf" srcId="{44878D81-C104-7847-9BF0-A7694467A921}" destId="{65D12871-84DA-1740-9B7A-B977929B67B0}" srcOrd="10" destOrd="0" presId="urn:microsoft.com/office/officeart/2005/8/layout/list1"/>
    <dgm:cxn modelId="{291D4B7E-2B66-1944-8EF5-253809759274}" type="presParOf" srcId="{44878D81-C104-7847-9BF0-A7694467A921}" destId="{AAE1D0A2-4608-7B49-9996-B99BA586799F}" srcOrd="11" destOrd="0" presId="urn:microsoft.com/office/officeart/2005/8/layout/list1"/>
    <dgm:cxn modelId="{77ADE4E6-C7F4-3448-B901-57E0C68051AD}" type="presParOf" srcId="{44878D81-C104-7847-9BF0-A7694467A921}" destId="{D0A6A33C-6FDB-514D-9133-1415707A85ED}" srcOrd="12" destOrd="0" presId="urn:microsoft.com/office/officeart/2005/8/layout/list1"/>
    <dgm:cxn modelId="{2BB7D9A7-4D8B-A04A-A59B-7888F4E109F5}" type="presParOf" srcId="{D0A6A33C-6FDB-514D-9133-1415707A85ED}" destId="{038E828F-39A9-A443-9762-F6918CB067F8}" srcOrd="0" destOrd="0" presId="urn:microsoft.com/office/officeart/2005/8/layout/list1"/>
    <dgm:cxn modelId="{6E4BB664-D9D1-C848-98F5-8C78363AFC56}" type="presParOf" srcId="{D0A6A33C-6FDB-514D-9133-1415707A85ED}" destId="{55DCFBF2-A92B-2D49-8E14-712808571A32}" srcOrd="1" destOrd="0" presId="urn:microsoft.com/office/officeart/2005/8/layout/list1"/>
    <dgm:cxn modelId="{52978810-7C48-4845-B7CE-189FCCEF78D4}" type="presParOf" srcId="{44878D81-C104-7847-9BF0-A7694467A921}" destId="{A77513AA-EE86-B049-9B6A-4E4DB9D9E803}" srcOrd="13" destOrd="0" presId="urn:microsoft.com/office/officeart/2005/8/layout/list1"/>
    <dgm:cxn modelId="{175D2C86-D667-6846-B535-C466E5D6149F}" type="presParOf" srcId="{44878D81-C104-7847-9BF0-A7694467A921}" destId="{ECB79F2C-3DB5-E846-95BD-E5064A03373D}" srcOrd="14" destOrd="0" presId="urn:microsoft.com/office/officeart/2005/8/layout/list1"/>
    <dgm:cxn modelId="{8527AF4C-0973-184B-AB29-262F512101C5}" type="presParOf" srcId="{44878D81-C104-7847-9BF0-A7694467A921}" destId="{D6F7455C-C119-D043-B764-574835ECAF8D}" srcOrd="15" destOrd="0" presId="urn:microsoft.com/office/officeart/2005/8/layout/list1"/>
    <dgm:cxn modelId="{BA541C36-3B7F-A74A-9DF8-82EE1775CD0B}" type="presParOf" srcId="{44878D81-C104-7847-9BF0-A7694467A921}" destId="{FA8C67F0-3B9A-5B40-9805-AAF40D878D9B}" srcOrd="16" destOrd="0" presId="urn:microsoft.com/office/officeart/2005/8/layout/list1"/>
    <dgm:cxn modelId="{3A0783DD-7647-F340-8315-5450562B7827}" type="presParOf" srcId="{FA8C67F0-3B9A-5B40-9805-AAF40D878D9B}" destId="{9BA1CC4F-1DE9-8A4E-BF58-26CF6DB397FE}" srcOrd="0" destOrd="0" presId="urn:microsoft.com/office/officeart/2005/8/layout/list1"/>
    <dgm:cxn modelId="{37435FE0-F3C6-6E42-86A0-B294A293A659}" type="presParOf" srcId="{FA8C67F0-3B9A-5B40-9805-AAF40D878D9B}" destId="{AFA02130-531F-2541-A40D-4D4C90AABF70}" srcOrd="1" destOrd="0" presId="urn:microsoft.com/office/officeart/2005/8/layout/list1"/>
    <dgm:cxn modelId="{A4784428-35EB-A94D-A2F8-6CD87439B107}" type="presParOf" srcId="{44878D81-C104-7847-9BF0-A7694467A921}" destId="{C9C57EDF-A407-A54D-A20A-ADB613F35F8F}" srcOrd="17" destOrd="0" presId="urn:microsoft.com/office/officeart/2005/8/layout/list1"/>
    <dgm:cxn modelId="{E7EFF6F6-24A5-B544-AB73-D68577AECED1}" type="presParOf" srcId="{44878D81-C104-7847-9BF0-A7694467A921}" destId="{7052E4C0-0365-DF4E-996C-A00169E89A1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05BC7D-6CBA-804E-B2B8-BB24A3D713B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81C5031F-CE83-F54C-AEF4-6D26B304772A}">
      <dgm:prSet phldrT="[Text]" custT="1"/>
      <dgm:spPr/>
      <dgm:t>
        <a:bodyPr/>
        <a:lstStyle/>
        <a:p>
          <a:r>
            <a:rPr lang="en-US" sz="1500" b="1" i="0" dirty="0"/>
            <a:t>Generate a pseudorandom session key for a particular symmetric encryption algorithm</a:t>
          </a:r>
        </a:p>
      </dgm:t>
    </dgm:pt>
    <dgm:pt modelId="{AC1B7067-E1EF-A344-8709-7AE0A6694BED}" type="parTrans" cxnId="{2D3631F0-B5F9-1F4D-890C-085E40D0779F}">
      <dgm:prSet/>
      <dgm:spPr/>
      <dgm:t>
        <a:bodyPr/>
        <a:lstStyle/>
        <a:p>
          <a:endParaRPr lang="en-US"/>
        </a:p>
      </dgm:t>
    </dgm:pt>
    <dgm:pt modelId="{82F3577B-06D0-C445-BF65-819EE4EB9409}" type="sibTrans" cxnId="{2D3631F0-B5F9-1F4D-890C-085E40D0779F}">
      <dgm:prSet/>
      <dgm:spPr>
        <a:ln>
          <a:solidFill>
            <a:schemeClr val="tx1"/>
          </a:solidFill>
        </a:ln>
      </dgm:spPr>
      <dgm:t>
        <a:bodyPr/>
        <a:lstStyle/>
        <a:p>
          <a:endParaRPr lang="en-US" dirty="0"/>
        </a:p>
      </dgm:t>
    </dgm:pt>
    <dgm:pt modelId="{F1D40321-A12A-BE44-84D3-0A2099D8CDEA}">
      <dgm:prSet custT="1"/>
      <dgm:spPr/>
      <dgm:t>
        <a:bodyPr/>
        <a:lstStyle/>
        <a:p>
          <a:r>
            <a:rPr lang="en-US" sz="1500" b="1" i="0" dirty="0"/>
            <a:t>For each recipient, encrypt the session key with the recipient’s public RSA key</a:t>
          </a:r>
        </a:p>
      </dgm:t>
    </dgm:pt>
    <dgm:pt modelId="{43515704-6D9C-2545-AC36-DE6F9ACAF51E}" type="parTrans" cxnId="{5F969079-E80F-A64B-B823-8F3F39D0A7D4}">
      <dgm:prSet/>
      <dgm:spPr/>
      <dgm:t>
        <a:bodyPr/>
        <a:lstStyle/>
        <a:p>
          <a:endParaRPr lang="en-US"/>
        </a:p>
      </dgm:t>
    </dgm:pt>
    <dgm:pt modelId="{03CE9978-0BE6-E84B-B554-50C8880B4C7A}" type="sibTrans" cxnId="{5F969079-E80F-A64B-B823-8F3F39D0A7D4}">
      <dgm:prSet/>
      <dgm:spPr>
        <a:ln>
          <a:solidFill>
            <a:schemeClr val="tx1"/>
          </a:solidFill>
        </a:ln>
      </dgm:spPr>
      <dgm:t>
        <a:bodyPr/>
        <a:lstStyle/>
        <a:p>
          <a:endParaRPr lang="en-US" dirty="0"/>
        </a:p>
      </dgm:t>
    </dgm:pt>
    <dgm:pt modelId="{719B5293-0D30-444E-B3FC-4D7726A71BCB}">
      <dgm:prSet custT="1"/>
      <dgm:spPr/>
      <dgm:t>
        <a:bodyPr/>
        <a:lstStyle/>
        <a:p>
          <a:r>
            <a:rPr lang="en-US" sz="1500" b="1" i="0" dirty="0"/>
            <a:t>For each recipient, prepare a block known as </a:t>
          </a:r>
          <a:r>
            <a:rPr lang="en-US" sz="1500" b="1" i="0" dirty="0">
              <a:latin typeface="Courier New"/>
              <a:cs typeface="Courier New"/>
            </a:rPr>
            <a:t>RecipientInfo </a:t>
          </a:r>
          <a:r>
            <a:rPr lang="en-US" sz="1500" b="1" i="0" dirty="0">
              <a:cs typeface="Courier New"/>
            </a:rPr>
            <a:t>that contains an identifier of the recipient’s public-key certificate, an identifier of the algorithm used to encrypt the session key, and the encrypted session key</a:t>
          </a:r>
        </a:p>
      </dgm:t>
    </dgm:pt>
    <dgm:pt modelId="{52BE5FF8-16F9-844C-BAC8-6B1344D093AA}" type="parTrans" cxnId="{E411F62E-1021-E742-9329-93CD0F7C0E16}">
      <dgm:prSet/>
      <dgm:spPr/>
      <dgm:t>
        <a:bodyPr/>
        <a:lstStyle/>
        <a:p>
          <a:endParaRPr lang="en-US"/>
        </a:p>
      </dgm:t>
    </dgm:pt>
    <dgm:pt modelId="{FA06F20C-F234-E247-BBA3-FC6C714263CE}" type="sibTrans" cxnId="{E411F62E-1021-E742-9329-93CD0F7C0E16}">
      <dgm:prSet/>
      <dgm:spPr>
        <a:ln>
          <a:solidFill>
            <a:schemeClr val="tx1"/>
          </a:solidFill>
        </a:ln>
      </dgm:spPr>
      <dgm:t>
        <a:bodyPr/>
        <a:lstStyle/>
        <a:p>
          <a:endParaRPr lang="en-US" dirty="0"/>
        </a:p>
      </dgm:t>
    </dgm:pt>
    <dgm:pt modelId="{40604889-C874-024C-AA49-85FFE5142744}">
      <dgm:prSet custT="1"/>
      <dgm:spPr/>
      <dgm:t>
        <a:bodyPr/>
        <a:lstStyle/>
        <a:p>
          <a:r>
            <a:rPr lang="en-US" sz="1500" b="1" i="0" dirty="0">
              <a:cs typeface="Courier New"/>
            </a:rPr>
            <a:t>Encrypt the message content with the session key</a:t>
          </a:r>
          <a:r>
            <a:rPr lang="en-US" sz="1500" b="1" i="0" dirty="0"/>
            <a:t> </a:t>
          </a:r>
        </a:p>
      </dgm:t>
    </dgm:pt>
    <dgm:pt modelId="{D59DD21D-8F2B-D845-8D24-0906B5BA24D7}" type="parTrans" cxnId="{AD6A61EB-20E8-6241-BACE-B88471E91B5F}">
      <dgm:prSet/>
      <dgm:spPr/>
      <dgm:t>
        <a:bodyPr/>
        <a:lstStyle/>
        <a:p>
          <a:endParaRPr lang="en-US"/>
        </a:p>
      </dgm:t>
    </dgm:pt>
    <dgm:pt modelId="{89849169-617D-BD42-90C9-E99FC93B1C2B}" type="sibTrans" cxnId="{AD6A61EB-20E8-6241-BACE-B88471E91B5F}">
      <dgm:prSet/>
      <dgm:spPr/>
      <dgm:t>
        <a:bodyPr/>
        <a:lstStyle/>
        <a:p>
          <a:endParaRPr lang="en-US"/>
        </a:p>
      </dgm:t>
    </dgm:pt>
    <dgm:pt modelId="{3701EDB1-138E-9E46-9979-880B13224AB2}" type="pres">
      <dgm:prSet presAssocID="{9605BC7D-6CBA-804E-B2B8-BB24A3D713BA}" presName="outerComposite" presStyleCnt="0">
        <dgm:presLayoutVars>
          <dgm:chMax val="5"/>
          <dgm:dir/>
          <dgm:resizeHandles val="exact"/>
        </dgm:presLayoutVars>
      </dgm:prSet>
      <dgm:spPr/>
    </dgm:pt>
    <dgm:pt modelId="{BE5042EE-5962-3C4A-BF1B-50A23DC0F0F5}" type="pres">
      <dgm:prSet presAssocID="{9605BC7D-6CBA-804E-B2B8-BB24A3D713BA}" presName="dummyMaxCanvas" presStyleCnt="0">
        <dgm:presLayoutVars/>
      </dgm:prSet>
      <dgm:spPr/>
    </dgm:pt>
    <dgm:pt modelId="{DC0241FA-7A3B-2540-99A4-A6418DDD1EA1}" type="pres">
      <dgm:prSet presAssocID="{9605BC7D-6CBA-804E-B2B8-BB24A3D713BA}" presName="FourNodes_1" presStyleLbl="node1" presStyleIdx="0" presStyleCnt="4">
        <dgm:presLayoutVars>
          <dgm:bulletEnabled val="1"/>
        </dgm:presLayoutVars>
      </dgm:prSet>
      <dgm:spPr/>
    </dgm:pt>
    <dgm:pt modelId="{22ADCE59-A6D1-984D-BF84-74718F412EC1}" type="pres">
      <dgm:prSet presAssocID="{9605BC7D-6CBA-804E-B2B8-BB24A3D713BA}" presName="FourNodes_2" presStyleLbl="node1" presStyleIdx="1" presStyleCnt="4">
        <dgm:presLayoutVars>
          <dgm:bulletEnabled val="1"/>
        </dgm:presLayoutVars>
      </dgm:prSet>
      <dgm:spPr/>
    </dgm:pt>
    <dgm:pt modelId="{A7C405DB-DC2C-E540-914D-23DD9BB65F79}" type="pres">
      <dgm:prSet presAssocID="{9605BC7D-6CBA-804E-B2B8-BB24A3D713BA}" presName="FourNodes_3" presStyleLbl="node1" presStyleIdx="2" presStyleCnt="4">
        <dgm:presLayoutVars>
          <dgm:bulletEnabled val="1"/>
        </dgm:presLayoutVars>
      </dgm:prSet>
      <dgm:spPr/>
    </dgm:pt>
    <dgm:pt modelId="{D3171E81-8DA9-F04B-85CE-0B54B5DF11AD}" type="pres">
      <dgm:prSet presAssocID="{9605BC7D-6CBA-804E-B2B8-BB24A3D713BA}" presName="FourNodes_4" presStyleLbl="node1" presStyleIdx="3" presStyleCnt="4">
        <dgm:presLayoutVars>
          <dgm:bulletEnabled val="1"/>
        </dgm:presLayoutVars>
      </dgm:prSet>
      <dgm:spPr/>
    </dgm:pt>
    <dgm:pt modelId="{4F1B002C-C953-264E-AD33-8E894E64E173}" type="pres">
      <dgm:prSet presAssocID="{9605BC7D-6CBA-804E-B2B8-BB24A3D713BA}" presName="FourConn_1-2" presStyleLbl="fgAccFollowNode1" presStyleIdx="0" presStyleCnt="3">
        <dgm:presLayoutVars>
          <dgm:bulletEnabled val="1"/>
        </dgm:presLayoutVars>
      </dgm:prSet>
      <dgm:spPr/>
    </dgm:pt>
    <dgm:pt modelId="{B57C5CB7-9E23-374F-9AD0-A772CEA91AF0}" type="pres">
      <dgm:prSet presAssocID="{9605BC7D-6CBA-804E-B2B8-BB24A3D713BA}" presName="FourConn_2-3" presStyleLbl="fgAccFollowNode1" presStyleIdx="1" presStyleCnt="3">
        <dgm:presLayoutVars>
          <dgm:bulletEnabled val="1"/>
        </dgm:presLayoutVars>
      </dgm:prSet>
      <dgm:spPr/>
    </dgm:pt>
    <dgm:pt modelId="{75224DAF-6741-704C-A1FB-BF13866920F8}" type="pres">
      <dgm:prSet presAssocID="{9605BC7D-6CBA-804E-B2B8-BB24A3D713BA}" presName="FourConn_3-4" presStyleLbl="fgAccFollowNode1" presStyleIdx="2" presStyleCnt="3">
        <dgm:presLayoutVars>
          <dgm:bulletEnabled val="1"/>
        </dgm:presLayoutVars>
      </dgm:prSet>
      <dgm:spPr/>
    </dgm:pt>
    <dgm:pt modelId="{C0022A29-8CAE-E64E-AA91-CA9E796F6839}" type="pres">
      <dgm:prSet presAssocID="{9605BC7D-6CBA-804E-B2B8-BB24A3D713BA}" presName="FourNodes_1_text" presStyleLbl="node1" presStyleIdx="3" presStyleCnt="4">
        <dgm:presLayoutVars>
          <dgm:bulletEnabled val="1"/>
        </dgm:presLayoutVars>
      </dgm:prSet>
      <dgm:spPr/>
    </dgm:pt>
    <dgm:pt modelId="{7D8105A9-A913-7642-AD65-F8E1CCE4CCBD}" type="pres">
      <dgm:prSet presAssocID="{9605BC7D-6CBA-804E-B2B8-BB24A3D713BA}" presName="FourNodes_2_text" presStyleLbl="node1" presStyleIdx="3" presStyleCnt="4">
        <dgm:presLayoutVars>
          <dgm:bulletEnabled val="1"/>
        </dgm:presLayoutVars>
      </dgm:prSet>
      <dgm:spPr/>
    </dgm:pt>
    <dgm:pt modelId="{FF863488-B9B0-9B4E-9C8B-5F2FC3A62477}" type="pres">
      <dgm:prSet presAssocID="{9605BC7D-6CBA-804E-B2B8-BB24A3D713BA}" presName="FourNodes_3_text" presStyleLbl="node1" presStyleIdx="3" presStyleCnt="4">
        <dgm:presLayoutVars>
          <dgm:bulletEnabled val="1"/>
        </dgm:presLayoutVars>
      </dgm:prSet>
      <dgm:spPr/>
    </dgm:pt>
    <dgm:pt modelId="{69A96FE0-ABC6-CC43-B84F-518F090F1775}" type="pres">
      <dgm:prSet presAssocID="{9605BC7D-6CBA-804E-B2B8-BB24A3D713BA}" presName="FourNodes_4_text" presStyleLbl="node1" presStyleIdx="3" presStyleCnt="4">
        <dgm:presLayoutVars>
          <dgm:bulletEnabled val="1"/>
        </dgm:presLayoutVars>
      </dgm:prSet>
      <dgm:spPr/>
    </dgm:pt>
  </dgm:ptLst>
  <dgm:cxnLst>
    <dgm:cxn modelId="{80FBF315-6BEF-514D-996F-0B4F83762509}" type="presOf" srcId="{82F3577B-06D0-C445-BF65-819EE4EB9409}" destId="{4F1B002C-C953-264E-AD33-8E894E64E173}" srcOrd="0" destOrd="0" presId="urn:microsoft.com/office/officeart/2005/8/layout/vProcess5"/>
    <dgm:cxn modelId="{E411F62E-1021-E742-9329-93CD0F7C0E16}" srcId="{9605BC7D-6CBA-804E-B2B8-BB24A3D713BA}" destId="{719B5293-0D30-444E-B3FC-4D7726A71BCB}" srcOrd="2" destOrd="0" parTransId="{52BE5FF8-16F9-844C-BAC8-6B1344D093AA}" sibTransId="{FA06F20C-F234-E247-BBA3-FC6C714263CE}"/>
    <dgm:cxn modelId="{F8739938-5497-C646-87C0-6D35DB7566F9}" type="presOf" srcId="{40604889-C874-024C-AA49-85FFE5142744}" destId="{69A96FE0-ABC6-CC43-B84F-518F090F1775}" srcOrd="1" destOrd="0" presId="urn:microsoft.com/office/officeart/2005/8/layout/vProcess5"/>
    <dgm:cxn modelId="{468E7E5A-5409-0748-9307-5758B0501EDE}" type="presOf" srcId="{719B5293-0D30-444E-B3FC-4D7726A71BCB}" destId="{FF863488-B9B0-9B4E-9C8B-5F2FC3A62477}" srcOrd="1" destOrd="0" presId="urn:microsoft.com/office/officeart/2005/8/layout/vProcess5"/>
    <dgm:cxn modelId="{1D497661-D35F-AB48-8E64-9352EACEE75B}" type="presOf" srcId="{81C5031F-CE83-F54C-AEF4-6D26B304772A}" destId="{C0022A29-8CAE-E64E-AA91-CA9E796F6839}" srcOrd="1" destOrd="0" presId="urn:microsoft.com/office/officeart/2005/8/layout/vProcess5"/>
    <dgm:cxn modelId="{C81B016B-2EEE-7F40-9F50-838B1BBA2841}" type="presOf" srcId="{40604889-C874-024C-AA49-85FFE5142744}" destId="{D3171E81-8DA9-F04B-85CE-0B54B5DF11AD}" srcOrd="0" destOrd="0" presId="urn:microsoft.com/office/officeart/2005/8/layout/vProcess5"/>
    <dgm:cxn modelId="{5F969079-E80F-A64B-B823-8F3F39D0A7D4}" srcId="{9605BC7D-6CBA-804E-B2B8-BB24A3D713BA}" destId="{F1D40321-A12A-BE44-84D3-0A2099D8CDEA}" srcOrd="1" destOrd="0" parTransId="{43515704-6D9C-2545-AC36-DE6F9ACAF51E}" sibTransId="{03CE9978-0BE6-E84B-B554-50C8880B4C7A}"/>
    <dgm:cxn modelId="{47686E7B-0981-B044-82FC-0226250C5AE0}" type="presOf" srcId="{9605BC7D-6CBA-804E-B2B8-BB24A3D713BA}" destId="{3701EDB1-138E-9E46-9979-880B13224AB2}" srcOrd="0" destOrd="0" presId="urn:microsoft.com/office/officeart/2005/8/layout/vProcess5"/>
    <dgm:cxn modelId="{D5DEE688-6BC3-1F43-8AED-E6DD68E28B46}" type="presOf" srcId="{81C5031F-CE83-F54C-AEF4-6D26B304772A}" destId="{DC0241FA-7A3B-2540-99A4-A6418DDD1EA1}" srcOrd="0" destOrd="0" presId="urn:microsoft.com/office/officeart/2005/8/layout/vProcess5"/>
    <dgm:cxn modelId="{D53F4E8D-5380-6449-B3A4-5BE27C700A14}" type="presOf" srcId="{F1D40321-A12A-BE44-84D3-0A2099D8CDEA}" destId="{7D8105A9-A913-7642-AD65-F8E1CCE4CCBD}" srcOrd="1" destOrd="0" presId="urn:microsoft.com/office/officeart/2005/8/layout/vProcess5"/>
    <dgm:cxn modelId="{F0C376AC-E172-5944-93D4-2F6816ECB26B}" type="presOf" srcId="{FA06F20C-F234-E247-BBA3-FC6C714263CE}" destId="{75224DAF-6741-704C-A1FB-BF13866920F8}" srcOrd="0" destOrd="0" presId="urn:microsoft.com/office/officeart/2005/8/layout/vProcess5"/>
    <dgm:cxn modelId="{4B5954AF-F481-7241-AF4F-B4480CFA7F2B}" type="presOf" srcId="{F1D40321-A12A-BE44-84D3-0A2099D8CDEA}" destId="{22ADCE59-A6D1-984D-BF84-74718F412EC1}" srcOrd="0" destOrd="0" presId="urn:microsoft.com/office/officeart/2005/8/layout/vProcess5"/>
    <dgm:cxn modelId="{8B8C92BC-CFEE-CA49-A931-4562549920BF}" type="presOf" srcId="{03CE9978-0BE6-E84B-B554-50C8880B4C7A}" destId="{B57C5CB7-9E23-374F-9AD0-A772CEA91AF0}" srcOrd="0" destOrd="0" presId="urn:microsoft.com/office/officeart/2005/8/layout/vProcess5"/>
    <dgm:cxn modelId="{DE219ADF-736A-5D41-9240-A4B228370317}" type="presOf" srcId="{719B5293-0D30-444E-B3FC-4D7726A71BCB}" destId="{A7C405DB-DC2C-E540-914D-23DD9BB65F79}" srcOrd="0" destOrd="0" presId="urn:microsoft.com/office/officeart/2005/8/layout/vProcess5"/>
    <dgm:cxn modelId="{AD6A61EB-20E8-6241-BACE-B88471E91B5F}" srcId="{9605BC7D-6CBA-804E-B2B8-BB24A3D713BA}" destId="{40604889-C874-024C-AA49-85FFE5142744}" srcOrd="3" destOrd="0" parTransId="{D59DD21D-8F2B-D845-8D24-0906B5BA24D7}" sibTransId="{89849169-617D-BD42-90C9-E99FC93B1C2B}"/>
    <dgm:cxn modelId="{2D3631F0-B5F9-1F4D-890C-085E40D0779F}" srcId="{9605BC7D-6CBA-804E-B2B8-BB24A3D713BA}" destId="{81C5031F-CE83-F54C-AEF4-6D26B304772A}" srcOrd="0" destOrd="0" parTransId="{AC1B7067-E1EF-A344-8709-7AE0A6694BED}" sibTransId="{82F3577B-06D0-C445-BF65-819EE4EB9409}"/>
    <dgm:cxn modelId="{29B6BD9E-E225-6949-9FEF-E0DF5FD4882A}" type="presParOf" srcId="{3701EDB1-138E-9E46-9979-880B13224AB2}" destId="{BE5042EE-5962-3C4A-BF1B-50A23DC0F0F5}" srcOrd="0" destOrd="0" presId="urn:microsoft.com/office/officeart/2005/8/layout/vProcess5"/>
    <dgm:cxn modelId="{AF2222C3-597C-D14B-B0DB-869AE512B700}" type="presParOf" srcId="{3701EDB1-138E-9E46-9979-880B13224AB2}" destId="{DC0241FA-7A3B-2540-99A4-A6418DDD1EA1}" srcOrd="1" destOrd="0" presId="urn:microsoft.com/office/officeart/2005/8/layout/vProcess5"/>
    <dgm:cxn modelId="{2D31E880-BBCE-CC4E-B425-791FE5F2750A}" type="presParOf" srcId="{3701EDB1-138E-9E46-9979-880B13224AB2}" destId="{22ADCE59-A6D1-984D-BF84-74718F412EC1}" srcOrd="2" destOrd="0" presId="urn:microsoft.com/office/officeart/2005/8/layout/vProcess5"/>
    <dgm:cxn modelId="{06B27D80-D23B-D64F-9E54-DE593945FFD6}" type="presParOf" srcId="{3701EDB1-138E-9E46-9979-880B13224AB2}" destId="{A7C405DB-DC2C-E540-914D-23DD9BB65F79}" srcOrd="3" destOrd="0" presId="urn:microsoft.com/office/officeart/2005/8/layout/vProcess5"/>
    <dgm:cxn modelId="{972104B5-9973-7C4B-8E3C-4B98932EF925}" type="presParOf" srcId="{3701EDB1-138E-9E46-9979-880B13224AB2}" destId="{D3171E81-8DA9-F04B-85CE-0B54B5DF11AD}" srcOrd="4" destOrd="0" presId="urn:microsoft.com/office/officeart/2005/8/layout/vProcess5"/>
    <dgm:cxn modelId="{4796E909-4054-2D4F-A42F-7089756F0EDF}" type="presParOf" srcId="{3701EDB1-138E-9E46-9979-880B13224AB2}" destId="{4F1B002C-C953-264E-AD33-8E894E64E173}" srcOrd="5" destOrd="0" presId="urn:microsoft.com/office/officeart/2005/8/layout/vProcess5"/>
    <dgm:cxn modelId="{2769559E-48DE-AB43-B25A-87B996187737}" type="presParOf" srcId="{3701EDB1-138E-9E46-9979-880B13224AB2}" destId="{B57C5CB7-9E23-374F-9AD0-A772CEA91AF0}" srcOrd="6" destOrd="0" presId="urn:microsoft.com/office/officeart/2005/8/layout/vProcess5"/>
    <dgm:cxn modelId="{90F6302C-1B7D-B94E-A178-2D0B4D3DF962}" type="presParOf" srcId="{3701EDB1-138E-9E46-9979-880B13224AB2}" destId="{75224DAF-6741-704C-A1FB-BF13866920F8}" srcOrd="7" destOrd="0" presId="urn:microsoft.com/office/officeart/2005/8/layout/vProcess5"/>
    <dgm:cxn modelId="{70699EE7-A753-8B4E-8CF1-70135D0DD80B}" type="presParOf" srcId="{3701EDB1-138E-9E46-9979-880B13224AB2}" destId="{C0022A29-8CAE-E64E-AA91-CA9E796F6839}" srcOrd="8" destOrd="0" presId="urn:microsoft.com/office/officeart/2005/8/layout/vProcess5"/>
    <dgm:cxn modelId="{3A95FC2F-85CA-8E48-9AA8-9054ADBCFACB}" type="presParOf" srcId="{3701EDB1-138E-9E46-9979-880B13224AB2}" destId="{7D8105A9-A913-7642-AD65-F8E1CCE4CCBD}" srcOrd="9" destOrd="0" presId="urn:microsoft.com/office/officeart/2005/8/layout/vProcess5"/>
    <dgm:cxn modelId="{1D6B3B64-BB5C-8F4C-835F-67CC0E9F5F2A}" type="presParOf" srcId="{3701EDB1-138E-9E46-9979-880B13224AB2}" destId="{FF863488-B9B0-9B4E-9C8B-5F2FC3A62477}" srcOrd="10" destOrd="0" presId="urn:microsoft.com/office/officeart/2005/8/layout/vProcess5"/>
    <dgm:cxn modelId="{82FF086D-6668-E247-909D-8FCFCC1A3C27}" type="presParOf" srcId="{3701EDB1-138E-9E46-9979-880B13224AB2}" destId="{69A96FE0-ABC6-CC43-B84F-518F090F177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13171B-723F-E646-B567-7828D9B060F5}"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4B3D2B1-806F-D744-86BE-6D879BBC16A2}">
      <dgm:prSet phldrT="[Text]"/>
      <dgm:spPr/>
      <dgm:t>
        <a:bodyPr/>
        <a:lstStyle/>
        <a:p>
          <a:r>
            <a:rPr lang="en-US" b="1" dirty="0"/>
            <a:t>Select a message digest algorithm (SHA or MD5)</a:t>
          </a:r>
        </a:p>
      </dgm:t>
    </dgm:pt>
    <dgm:pt modelId="{2633BF21-6621-CC40-B647-E3FD64BADB6E}" type="parTrans" cxnId="{1605A4C7-B30B-0841-AB74-5073E90B4BF0}">
      <dgm:prSet/>
      <dgm:spPr/>
      <dgm:t>
        <a:bodyPr/>
        <a:lstStyle/>
        <a:p>
          <a:endParaRPr lang="en-US"/>
        </a:p>
      </dgm:t>
    </dgm:pt>
    <dgm:pt modelId="{5A87E385-1645-684A-9E76-20CDD89908FC}" type="sibTrans" cxnId="{1605A4C7-B30B-0841-AB74-5073E90B4BF0}">
      <dgm:prSet/>
      <dgm:spPr/>
      <dgm:t>
        <a:bodyPr/>
        <a:lstStyle/>
        <a:p>
          <a:endParaRPr lang="en-US"/>
        </a:p>
      </dgm:t>
    </dgm:pt>
    <dgm:pt modelId="{430B4876-7570-574F-AC09-B684ADAE1845}">
      <dgm:prSet/>
      <dgm:spPr/>
      <dgm:t>
        <a:bodyPr/>
        <a:lstStyle/>
        <a:p>
          <a:r>
            <a:rPr lang="en-US" b="1" dirty="0"/>
            <a:t>Compute the message digest (hash function) of the content to be signed</a:t>
          </a:r>
        </a:p>
      </dgm:t>
    </dgm:pt>
    <dgm:pt modelId="{9804845B-7166-C245-A033-1707011C1340}" type="parTrans" cxnId="{F820CA5E-8221-A54C-9C83-93788DECE038}">
      <dgm:prSet/>
      <dgm:spPr/>
      <dgm:t>
        <a:bodyPr/>
        <a:lstStyle/>
        <a:p>
          <a:endParaRPr lang="en-US"/>
        </a:p>
      </dgm:t>
    </dgm:pt>
    <dgm:pt modelId="{A8EFB0CD-6CCC-4046-84C2-B9073B010F56}" type="sibTrans" cxnId="{F820CA5E-8221-A54C-9C83-93788DECE038}">
      <dgm:prSet/>
      <dgm:spPr/>
      <dgm:t>
        <a:bodyPr/>
        <a:lstStyle/>
        <a:p>
          <a:endParaRPr lang="en-US"/>
        </a:p>
      </dgm:t>
    </dgm:pt>
    <dgm:pt modelId="{E92CCB42-E23A-3B45-92CD-D94D59D74CEA}">
      <dgm:prSet/>
      <dgm:spPr/>
      <dgm:t>
        <a:bodyPr/>
        <a:lstStyle/>
        <a:p>
          <a:r>
            <a:rPr lang="en-US" b="1" dirty="0"/>
            <a:t>Encrypt the message digest with the signer’s private key</a:t>
          </a:r>
        </a:p>
      </dgm:t>
    </dgm:pt>
    <dgm:pt modelId="{EC29B15F-0AFE-DB48-A496-0CFA5701D052}" type="parTrans" cxnId="{82E57096-26B3-A848-969A-9D46C3347148}">
      <dgm:prSet/>
      <dgm:spPr/>
      <dgm:t>
        <a:bodyPr/>
        <a:lstStyle/>
        <a:p>
          <a:endParaRPr lang="en-US"/>
        </a:p>
      </dgm:t>
    </dgm:pt>
    <dgm:pt modelId="{7F94153B-E220-E247-8239-FD3395C37145}" type="sibTrans" cxnId="{82E57096-26B3-A848-969A-9D46C3347148}">
      <dgm:prSet/>
      <dgm:spPr/>
      <dgm:t>
        <a:bodyPr/>
        <a:lstStyle/>
        <a:p>
          <a:endParaRPr lang="en-US"/>
        </a:p>
      </dgm:t>
    </dgm:pt>
    <dgm:pt modelId="{72A6FF65-4637-1646-B700-EA5033041EEA}">
      <dgm:prSet/>
      <dgm:spPr/>
      <dgm:t>
        <a:bodyPr/>
        <a:lstStyle/>
        <a:p>
          <a:r>
            <a:rPr lang="en-US" b="1" dirty="0"/>
            <a:t>Prepare a block known as </a:t>
          </a:r>
          <a:r>
            <a:rPr lang="en-US" b="1" dirty="0">
              <a:latin typeface="Courier New"/>
              <a:cs typeface="Courier New"/>
            </a:rPr>
            <a:t>SignerInfo </a:t>
          </a:r>
          <a:r>
            <a:rPr lang="en-US" b="1" dirty="0">
              <a:cs typeface="Courier New"/>
            </a:rPr>
            <a:t>that contains the signer’s public-key certificate, an identifier of the message digest algorithm, an identifier of the algorithm used to encrypt the message digest, and the encrypted message digest</a:t>
          </a:r>
          <a:endParaRPr lang="en-US" b="1" dirty="0"/>
        </a:p>
      </dgm:t>
    </dgm:pt>
    <dgm:pt modelId="{68C6072A-AAA2-BA4D-B1FF-59AB105BBB23}" type="parTrans" cxnId="{0C03DBE1-8B86-1845-B4C7-A92A72CDC6E0}">
      <dgm:prSet/>
      <dgm:spPr/>
      <dgm:t>
        <a:bodyPr/>
        <a:lstStyle/>
        <a:p>
          <a:endParaRPr lang="en-US"/>
        </a:p>
      </dgm:t>
    </dgm:pt>
    <dgm:pt modelId="{29657DB5-1E4D-8D4A-BAD5-AA2F9FAF1861}" type="sibTrans" cxnId="{0C03DBE1-8B86-1845-B4C7-A92A72CDC6E0}">
      <dgm:prSet/>
      <dgm:spPr/>
      <dgm:t>
        <a:bodyPr/>
        <a:lstStyle/>
        <a:p>
          <a:endParaRPr lang="en-US"/>
        </a:p>
      </dgm:t>
    </dgm:pt>
    <dgm:pt modelId="{19DA2E74-1C7C-BB48-8CE8-7E2ACE114457}" type="pres">
      <dgm:prSet presAssocID="{4713171B-723F-E646-B567-7828D9B060F5}" presName="arrowDiagram" presStyleCnt="0">
        <dgm:presLayoutVars>
          <dgm:chMax val="5"/>
          <dgm:dir/>
          <dgm:resizeHandles val="exact"/>
        </dgm:presLayoutVars>
      </dgm:prSet>
      <dgm:spPr/>
    </dgm:pt>
    <dgm:pt modelId="{6583A533-B32F-3445-A521-7E6E85915F15}" type="pres">
      <dgm:prSet presAssocID="{4713171B-723F-E646-B567-7828D9B060F5}" presName="arrow" presStyleLbl="bgShp" presStyleIdx="0" presStyleCnt="1"/>
      <dgm:spPr>
        <a:effectLst>
          <a:glow rad="38100">
            <a:schemeClr val="accent1">
              <a:alpha val="45000"/>
            </a:schemeClr>
          </a:glow>
          <a:softEdge rad="101600"/>
        </a:effectLst>
      </dgm:spPr>
    </dgm:pt>
    <dgm:pt modelId="{53B967A3-8927-744E-9DDC-9DC043AA37B2}" type="pres">
      <dgm:prSet presAssocID="{4713171B-723F-E646-B567-7828D9B060F5}" presName="arrowDiagram4" presStyleCnt="0"/>
      <dgm:spPr/>
    </dgm:pt>
    <dgm:pt modelId="{39B3DB2F-CFDB-3D46-BC03-E9933E33FB8F}" type="pres">
      <dgm:prSet presAssocID="{74B3D2B1-806F-D744-86BE-6D879BBC16A2}" presName="bullet4a" presStyleLbl="node1" presStyleIdx="0" presStyleCnt="4"/>
      <dgm:spPr>
        <a:ln>
          <a:solidFill>
            <a:schemeClr val="tx1"/>
          </a:solidFill>
        </a:ln>
      </dgm:spPr>
    </dgm:pt>
    <dgm:pt modelId="{70F67D8F-56D9-E74F-8BDF-5458066225AA}" type="pres">
      <dgm:prSet presAssocID="{74B3D2B1-806F-D744-86BE-6D879BBC16A2}" presName="textBox4a" presStyleLbl="revTx" presStyleIdx="0" presStyleCnt="4" custLinFactNeighborX="749" custLinFactNeighborY="-430">
        <dgm:presLayoutVars>
          <dgm:bulletEnabled val="1"/>
        </dgm:presLayoutVars>
      </dgm:prSet>
      <dgm:spPr/>
    </dgm:pt>
    <dgm:pt modelId="{87961540-DD8B-5449-83AA-9C3C44DC1EF4}" type="pres">
      <dgm:prSet presAssocID="{430B4876-7570-574F-AC09-B684ADAE1845}" presName="bullet4b" presStyleLbl="node1" presStyleIdx="1" presStyleCnt="4"/>
      <dgm:spPr>
        <a:ln>
          <a:solidFill>
            <a:schemeClr val="tx1"/>
          </a:solidFill>
        </a:ln>
      </dgm:spPr>
    </dgm:pt>
    <dgm:pt modelId="{E7240535-9187-B840-9E04-359208A868C4}" type="pres">
      <dgm:prSet presAssocID="{430B4876-7570-574F-AC09-B684ADAE1845}" presName="textBox4b" presStyleLbl="revTx" presStyleIdx="1" presStyleCnt="4" custScaleY="78652" custLinFactNeighborX="1934" custLinFactNeighborY="-7808">
        <dgm:presLayoutVars>
          <dgm:bulletEnabled val="1"/>
        </dgm:presLayoutVars>
      </dgm:prSet>
      <dgm:spPr/>
    </dgm:pt>
    <dgm:pt modelId="{4CFE7342-B602-1544-9847-E9A231A05FD5}" type="pres">
      <dgm:prSet presAssocID="{E92CCB42-E23A-3B45-92CD-D94D59D74CEA}" presName="bullet4c" presStyleLbl="node1" presStyleIdx="2" presStyleCnt="4"/>
      <dgm:spPr>
        <a:ln>
          <a:solidFill>
            <a:schemeClr val="tx1"/>
          </a:solidFill>
        </a:ln>
      </dgm:spPr>
    </dgm:pt>
    <dgm:pt modelId="{9A149516-666B-5D44-8845-9B7ED7179393}" type="pres">
      <dgm:prSet presAssocID="{E92CCB42-E23A-3B45-92CD-D94D59D74CEA}" presName="textBox4c" presStyleLbl="revTx" presStyleIdx="2" presStyleCnt="4" custScaleY="65270" custLinFactNeighborX="4559" custLinFactNeighborY="-10506">
        <dgm:presLayoutVars>
          <dgm:bulletEnabled val="1"/>
        </dgm:presLayoutVars>
      </dgm:prSet>
      <dgm:spPr/>
    </dgm:pt>
    <dgm:pt modelId="{21544247-92C1-3D44-99B2-72E06AC3A1AF}" type="pres">
      <dgm:prSet presAssocID="{72A6FF65-4637-1646-B700-EA5033041EEA}" presName="bullet4d" presStyleLbl="node1" presStyleIdx="3" presStyleCnt="4"/>
      <dgm:spPr>
        <a:ln>
          <a:solidFill>
            <a:schemeClr val="tx1"/>
          </a:solidFill>
        </a:ln>
      </dgm:spPr>
    </dgm:pt>
    <dgm:pt modelId="{A1C86641-BAF9-664F-9EAC-CE643C68B505}" type="pres">
      <dgm:prSet presAssocID="{72A6FF65-4637-1646-B700-EA5033041EEA}" presName="textBox4d" presStyleLbl="revTx" presStyleIdx="3" presStyleCnt="4" custScaleY="89114" custLinFactNeighborX="5894" custLinFactNeighborY="2031">
        <dgm:presLayoutVars>
          <dgm:bulletEnabled val="1"/>
        </dgm:presLayoutVars>
      </dgm:prSet>
      <dgm:spPr/>
    </dgm:pt>
  </dgm:ptLst>
  <dgm:cxnLst>
    <dgm:cxn modelId="{A6B1A501-C4AF-934F-85D2-FD8D8B0F928C}" type="presOf" srcId="{74B3D2B1-806F-D744-86BE-6D879BBC16A2}" destId="{70F67D8F-56D9-E74F-8BDF-5458066225AA}" srcOrd="0" destOrd="0" presId="urn:microsoft.com/office/officeart/2005/8/layout/arrow2"/>
    <dgm:cxn modelId="{4FDBB72E-93FA-8E47-948C-741710F8B7D4}" type="presOf" srcId="{430B4876-7570-574F-AC09-B684ADAE1845}" destId="{E7240535-9187-B840-9E04-359208A868C4}" srcOrd="0" destOrd="0" presId="urn:microsoft.com/office/officeart/2005/8/layout/arrow2"/>
    <dgm:cxn modelId="{CFBED759-0B08-1445-9178-232A35E01777}" type="presOf" srcId="{4713171B-723F-E646-B567-7828D9B060F5}" destId="{19DA2E74-1C7C-BB48-8CE8-7E2ACE114457}" srcOrd="0" destOrd="0" presId="urn:microsoft.com/office/officeart/2005/8/layout/arrow2"/>
    <dgm:cxn modelId="{F820CA5E-8221-A54C-9C83-93788DECE038}" srcId="{4713171B-723F-E646-B567-7828D9B060F5}" destId="{430B4876-7570-574F-AC09-B684ADAE1845}" srcOrd="1" destOrd="0" parTransId="{9804845B-7166-C245-A033-1707011C1340}" sibTransId="{A8EFB0CD-6CCC-4046-84C2-B9073B010F56}"/>
    <dgm:cxn modelId="{82E57096-26B3-A848-969A-9D46C3347148}" srcId="{4713171B-723F-E646-B567-7828D9B060F5}" destId="{E92CCB42-E23A-3B45-92CD-D94D59D74CEA}" srcOrd="2" destOrd="0" parTransId="{EC29B15F-0AFE-DB48-A496-0CFA5701D052}" sibTransId="{7F94153B-E220-E247-8239-FD3395C37145}"/>
    <dgm:cxn modelId="{1605A4C7-B30B-0841-AB74-5073E90B4BF0}" srcId="{4713171B-723F-E646-B567-7828D9B060F5}" destId="{74B3D2B1-806F-D744-86BE-6D879BBC16A2}" srcOrd="0" destOrd="0" parTransId="{2633BF21-6621-CC40-B647-E3FD64BADB6E}" sibTransId="{5A87E385-1645-684A-9E76-20CDD89908FC}"/>
    <dgm:cxn modelId="{0C03DBE1-8B86-1845-B4C7-A92A72CDC6E0}" srcId="{4713171B-723F-E646-B567-7828D9B060F5}" destId="{72A6FF65-4637-1646-B700-EA5033041EEA}" srcOrd="3" destOrd="0" parTransId="{68C6072A-AAA2-BA4D-B1FF-59AB105BBB23}" sibTransId="{29657DB5-1E4D-8D4A-BAD5-AA2F9FAF1861}"/>
    <dgm:cxn modelId="{EAF2EFF4-7A53-3D4F-BD7D-F47E133B7B71}" type="presOf" srcId="{72A6FF65-4637-1646-B700-EA5033041EEA}" destId="{A1C86641-BAF9-664F-9EAC-CE643C68B505}" srcOrd="0" destOrd="0" presId="urn:microsoft.com/office/officeart/2005/8/layout/arrow2"/>
    <dgm:cxn modelId="{118114F8-E9AF-C541-8A01-6BAD1CE71762}" type="presOf" srcId="{E92CCB42-E23A-3B45-92CD-D94D59D74CEA}" destId="{9A149516-666B-5D44-8845-9B7ED7179393}" srcOrd="0" destOrd="0" presId="urn:microsoft.com/office/officeart/2005/8/layout/arrow2"/>
    <dgm:cxn modelId="{020C9A1C-7AFA-6447-9092-FF44B5B9F31D}" type="presParOf" srcId="{19DA2E74-1C7C-BB48-8CE8-7E2ACE114457}" destId="{6583A533-B32F-3445-A521-7E6E85915F15}" srcOrd="0" destOrd="0" presId="urn:microsoft.com/office/officeart/2005/8/layout/arrow2"/>
    <dgm:cxn modelId="{ABC76D32-C03C-D149-81D9-488F8BF4ECEF}" type="presParOf" srcId="{19DA2E74-1C7C-BB48-8CE8-7E2ACE114457}" destId="{53B967A3-8927-744E-9DDC-9DC043AA37B2}" srcOrd="1" destOrd="0" presId="urn:microsoft.com/office/officeart/2005/8/layout/arrow2"/>
    <dgm:cxn modelId="{C7CCA965-D5F6-3F4C-B2FB-A858FD708F3C}" type="presParOf" srcId="{53B967A3-8927-744E-9DDC-9DC043AA37B2}" destId="{39B3DB2F-CFDB-3D46-BC03-E9933E33FB8F}" srcOrd="0" destOrd="0" presId="urn:microsoft.com/office/officeart/2005/8/layout/arrow2"/>
    <dgm:cxn modelId="{C1C6E791-8B2B-D14C-B8D5-A081312826CC}" type="presParOf" srcId="{53B967A3-8927-744E-9DDC-9DC043AA37B2}" destId="{70F67D8F-56D9-E74F-8BDF-5458066225AA}" srcOrd="1" destOrd="0" presId="urn:microsoft.com/office/officeart/2005/8/layout/arrow2"/>
    <dgm:cxn modelId="{8A67988D-1939-9B40-AEB2-532C9446F505}" type="presParOf" srcId="{53B967A3-8927-744E-9DDC-9DC043AA37B2}" destId="{87961540-DD8B-5449-83AA-9C3C44DC1EF4}" srcOrd="2" destOrd="0" presId="urn:microsoft.com/office/officeart/2005/8/layout/arrow2"/>
    <dgm:cxn modelId="{EC88B17E-FB3C-7248-AF7E-37DF1B5E4D46}" type="presParOf" srcId="{53B967A3-8927-744E-9DDC-9DC043AA37B2}" destId="{E7240535-9187-B840-9E04-359208A868C4}" srcOrd="3" destOrd="0" presId="urn:microsoft.com/office/officeart/2005/8/layout/arrow2"/>
    <dgm:cxn modelId="{2C82FC85-35D9-F244-AABC-81A93D7D265A}" type="presParOf" srcId="{53B967A3-8927-744E-9DDC-9DC043AA37B2}" destId="{4CFE7342-B602-1544-9847-E9A231A05FD5}" srcOrd="4" destOrd="0" presId="urn:microsoft.com/office/officeart/2005/8/layout/arrow2"/>
    <dgm:cxn modelId="{B96099C1-607B-0A4B-9E1A-33D09D9453CB}" type="presParOf" srcId="{53B967A3-8927-744E-9DDC-9DC043AA37B2}" destId="{9A149516-666B-5D44-8845-9B7ED7179393}" srcOrd="5" destOrd="0" presId="urn:microsoft.com/office/officeart/2005/8/layout/arrow2"/>
    <dgm:cxn modelId="{C7A3E67F-3491-6E40-8EA0-6616B1E3FE9F}" type="presParOf" srcId="{53B967A3-8927-744E-9DDC-9DC043AA37B2}" destId="{21544247-92C1-3D44-99B2-72E06AC3A1AF}" srcOrd="6" destOrd="0" presId="urn:microsoft.com/office/officeart/2005/8/layout/arrow2"/>
    <dgm:cxn modelId="{2D574F94-D08A-4841-8DC2-46AA3B9821C4}" type="presParOf" srcId="{53B967A3-8927-744E-9DDC-9DC043AA37B2}" destId="{A1C86641-BAF9-664F-9EAC-CE643C68B505}"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7AB59D6-4C33-A34B-AF38-5DDBD84E8C4C}"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91565F97-7BC1-8843-879A-E4C12C27F34F}">
      <dgm:prSet phldrT="[Text]" custT="1"/>
      <dgm:spPr/>
      <dgm:t>
        <a:bodyPr/>
        <a:lstStyle/>
        <a:p>
          <a:r>
            <a:rPr lang="en-US" sz="1800" b="1" i="0" dirty="0"/>
            <a:t>Key generation</a:t>
          </a:r>
        </a:p>
      </dgm:t>
    </dgm:pt>
    <dgm:pt modelId="{C5BDD6DA-952C-904C-B87A-15DA1BF92690}" type="parTrans" cxnId="{566C2247-C6AA-F348-A77B-07869E75BAED}">
      <dgm:prSet/>
      <dgm:spPr/>
      <dgm:t>
        <a:bodyPr/>
        <a:lstStyle/>
        <a:p>
          <a:endParaRPr lang="en-US"/>
        </a:p>
      </dgm:t>
    </dgm:pt>
    <dgm:pt modelId="{7B5A9F40-BAD1-2041-AC8B-BB0DF3CD2520}" type="sibTrans" cxnId="{566C2247-C6AA-F348-A77B-07869E75BAED}">
      <dgm:prSet/>
      <dgm:spPr/>
      <dgm:t>
        <a:bodyPr/>
        <a:lstStyle/>
        <a:p>
          <a:endParaRPr lang="en-US"/>
        </a:p>
      </dgm:t>
    </dgm:pt>
    <dgm:pt modelId="{CB0CC14D-E390-FA4D-BFF8-D1720BF715EE}">
      <dgm:prSet custT="1"/>
      <dgm:spPr>
        <a:solidFill>
          <a:schemeClr val="bg1"/>
        </a:solidFill>
        <a:ln>
          <a:solidFill>
            <a:schemeClr val="accent1"/>
          </a:solidFill>
        </a:ln>
      </dgm:spPr>
      <dgm:t>
        <a:bodyPr/>
        <a:lstStyle/>
        <a:p>
          <a:r>
            <a:rPr lang="en-US" sz="1500" b="1" i="0" dirty="0"/>
            <a:t>The user of some related administrative utility must be capable of generating separate Diffie-Hellman and DSS key pairs and should be capable of generating RSA key pairs</a:t>
          </a:r>
        </a:p>
      </dgm:t>
    </dgm:pt>
    <dgm:pt modelId="{410B3BBD-CDA1-E445-8EA8-2A2CF59AB8B2}" type="parTrans" cxnId="{BCDE15DA-12A0-214B-9C01-1F01E49C8344}">
      <dgm:prSet/>
      <dgm:spPr>
        <a:solidFill>
          <a:schemeClr val="tx1"/>
        </a:solidFill>
        <a:effectLst/>
      </dgm:spPr>
      <dgm:t>
        <a:bodyPr/>
        <a:lstStyle/>
        <a:p>
          <a:endParaRPr lang="en-US" dirty="0"/>
        </a:p>
      </dgm:t>
    </dgm:pt>
    <dgm:pt modelId="{F3DCEF80-E181-D24D-9AEA-0E5CF9271CE0}" type="sibTrans" cxnId="{BCDE15DA-12A0-214B-9C01-1F01E49C8344}">
      <dgm:prSet/>
      <dgm:spPr>
        <a:solidFill>
          <a:schemeClr val="tx1"/>
        </a:solidFill>
        <a:effectLst/>
      </dgm:spPr>
      <dgm:t>
        <a:bodyPr/>
        <a:lstStyle/>
        <a:p>
          <a:endParaRPr lang="en-US" dirty="0"/>
        </a:p>
      </dgm:t>
    </dgm:pt>
    <dgm:pt modelId="{72E6CFFC-E2C0-154A-A55F-9A15B6C35E96}">
      <dgm:prSet custT="1"/>
      <dgm:spPr>
        <a:solidFill>
          <a:schemeClr val="bg1"/>
        </a:solidFill>
        <a:ln>
          <a:solidFill>
            <a:schemeClr val="accent1"/>
          </a:solidFill>
        </a:ln>
      </dgm:spPr>
      <dgm:t>
        <a:bodyPr/>
        <a:lstStyle/>
        <a:p>
          <a:r>
            <a:rPr lang="en-US" sz="1500" b="1" i="0" dirty="0"/>
            <a:t>A user agent should generate RSA key pairs with a length in the range of 768 to 1024 bits and must not generate a length of less than 512 bits</a:t>
          </a:r>
        </a:p>
      </dgm:t>
    </dgm:pt>
    <dgm:pt modelId="{F1569E1B-0C19-8245-A519-F8CEF61DB555}" type="parTrans" cxnId="{8AB8D902-D2DD-1144-9EC7-DFC881974825}">
      <dgm:prSet/>
      <dgm:spPr/>
      <dgm:t>
        <a:bodyPr/>
        <a:lstStyle/>
        <a:p>
          <a:endParaRPr lang="en-US"/>
        </a:p>
      </dgm:t>
    </dgm:pt>
    <dgm:pt modelId="{0A52076B-6781-7646-A89B-8188EBFB43A9}" type="sibTrans" cxnId="{8AB8D902-D2DD-1144-9EC7-DFC881974825}">
      <dgm:prSet/>
      <dgm:spPr/>
      <dgm:t>
        <a:bodyPr/>
        <a:lstStyle/>
        <a:p>
          <a:endParaRPr lang="en-US"/>
        </a:p>
      </dgm:t>
    </dgm:pt>
    <dgm:pt modelId="{11A0533F-530A-BD40-B5F2-6152C13B9624}">
      <dgm:prSet custT="1"/>
      <dgm:spPr/>
      <dgm:t>
        <a:bodyPr/>
        <a:lstStyle/>
        <a:p>
          <a:r>
            <a:rPr lang="en-US" sz="1800" b="1" i="0" dirty="0"/>
            <a:t>Registration</a:t>
          </a:r>
        </a:p>
      </dgm:t>
    </dgm:pt>
    <dgm:pt modelId="{14D25439-39EC-FC41-921D-5B7A91B82A88}" type="parTrans" cxnId="{CC6A5E4D-8B0F-F84F-B3E6-E486B6C82D39}">
      <dgm:prSet/>
      <dgm:spPr/>
      <dgm:t>
        <a:bodyPr/>
        <a:lstStyle/>
        <a:p>
          <a:endParaRPr lang="en-US"/>
        </a:p>
      </dgm:t>
    </dgm:pt>
    <dgm:pt modelId="{730C2160-501F-C64D-B501-21B323D46B89}" type="sibTrans" cxnId="{CC6A5E4D-8B0F-F84F-B3E6-E486B6C82D39}">
      <dgm:prSet/>
      <dgm:spPr/>
      <dgm:t>
        <a:bodyPr/>
        <a:lstStyle/>
        <a:p>
          <a:endParaRPr lang="en-US"/>
        </a:p>
      </dgm:t>
    </dgm:pt>
    <dgm:pt modelId="{31241FBC-F2F9-AA40-B931-FF4696917E3F}">
      <dgm:prSet custT="1"/>
      <dgm:spPr>
        <a:solidFill>
          <a:schemeClr val="bg1"/>
        </a:solidFill>
        <a:ln>
          <a:solidFill>
            <a:schemeClr val="accent1"/>
          </a:solidFill>
        </a:ln>
      </dgm:spPr>
      <dgm:t>
        <a:bodyPr/>
        <a:lstStyle/>
        <a:p>
          <a:r>
            <a:rPr lang="en-US" sz="1500" b="1" i="0" dirty="0"/>
            <a:t>A user’s public key must be registered with a certification authority in order to receive an X.509 public-key certificate</a:t>
          </a:r>
        </a:p>
      </dgm:t>
    </dgm:pt>
    <dgm:pt modelId="{DC326A12-933B-094E-AF25-49D4B81D12D1}" type="parTrans" cxnId="{25256B26-D172-7A46-9BAB-7B5A523DDA6D}">
      <dgm:prSet/>
      <dgm:spPr>
        <a:solidFill>
          <a:schemeClr val="tx1"/>
        </a:solidFill>
        <a:effectLst/>
      </dgm:spPr>
      <dgm:t>
        <a:bodyPr/>
        <a:lstStyle/>
        <a:p>
          <a:endParaRPr lang="en-US" dirty="0"/>
        </a:p>
      </dgm:t>
    </dgm:pt>
    <dgm:pt modelId="{1249FFDC-2403-DC47-990D-3193E275392F}" type="sibTrans" cxnId="{25256B26-D172-7A46-9BAB-7B5A523DDA6D}">
      <dgm:prSet/>
      <dgm:spPr/>
      <dgm:t>
        <a:bodyPr/>
        <a:lstStyle/>
        <a:p>
          <a:endParaRPr lang="en-US"/>
        </a:p>
      </dgm:t>
    </dgm:pt>
    <dgm:pt modelId="{B0DF2C07-5285-1147-932C-AC3715653725}">
      <dgm:prSet custT="1"/>
      <dgm:spPr/>
      <dgm:t>
        <a:bodyPr/>
        <a:lstStyle/>
        <a:p>
          <a:r>
            <a:rPr lang="en-US" sz="1800" b="1" i="0" dirty="0"/>
            <a:t>Certificate storage and retrieval</a:t>
          </a:r>
        </a:p>
      </dgm:t>
    </dgm:pt>
    <dgm:pt modelId="{07F67CE2-7232-5A47-A783-344B37DF5B94}" type="parTrans" cxnId="{37069C4D-5973-A946-B701-C5719143C78B}">
      <dgm:prSet/>
      <dgm:spPr/>
      <dgm:t>
        <a:bodyPr/>
        <a:lstStyle/>
        <a:p>
          <a:endParaRPr lang="en-US"/>
        </a:p>
      </dgm:t>
    </dgm:pt>
    <dgm:pt modelId="{C4216013-C274-1241-8CBA-FF9B7130F5FB}" type="sibTrans" cxnId="{37069C4D-5973-A946-B701-C5719143C78B}">
      <dgm:prSet/>
      <dgm:spPr/>
      <dgm:t>
        <a:bodyPr/>
        <a:lstStyle/>
        <a:p>
          <a:endParaRPr lang="en-US"/>
        </a:p>
      </dgm:t>
    </dgm:pt>
    <dgm:pt modelId="{B7CC46DB-A53B-4B4C-B01B-0E38D433B59F}">
      <dgm:prSet custT="1"/>
      <dgm:spPr>
        <a:solidFill>
          <a:schemeClr val="bg1"/>
        </a:solidFill>
        <a:ln>
          <a:solidFill>
            <a:schemeClr val="accent1"/>
          </a:solidFill>
        </a:ln>
      </dgm:spPr>
      <dgm:t>
        <a:bodyPr/>
        <a:lstStyle/>
        <a:p>
          <a:r>
            <a:rPr lang="en-US" sz="1500" b="1" i="0" dirty="0"/>
            <a:t>A user requires access to a local list of certificates in order to verify incoming signatures and to encrypt outgoing messages</a:t>
          </a:r>
        </a:p>
      </dgm:t>
    </dgm:pt>
    <dgm:pt modelId="{496908AA-6D47-DF4D-9C32-CDAEF2E8F112}" type="parTrans" cxnId="{8C091EA9-FBA1-3E4B-A1CA-BC0D4B09DE7D}">
      <dgm:prSet/>
      <dgm:spPr>
        <a:solidFill>
          <a:schemeClr val="tx1"/>
        </a:solidFill>
        <a:effectLst/>
      </dgm:spPr>
      <dgm:t>
        <a:bodyPr/>
        <a:lstStyle/>
        <a:p>
          <a:endParaRPr lang="en-US" dirty="0"/>
        </a:p>
      </dgm:t>
    </dgm:pt>
    <dgm:pt modelId="{6603F3B3-BCCF-744A-9B4E-2C5938557CFA}" type="sibTrans" cxnId="{8C091EA9-FBA1-3E4B-A1CA-BC0D4B09DE7D}">
      <dgm:prSet/>
      <dgm:spPr/>
      <dgm:t>
        <a:bodyPr/>
        <a:lstStyle/>
        <a:p>
          <a:endParaRPr lang="en-US"/>
        </a:p>
      </dgm:t>
    </dgm:pt>
    <dgm:pt modelId="{ECCBFC9D-EE20-E84A-AD40-28611A9BC2B1}" type="pres">
      <dgm:prSet presAssocID="{87AB59D6-4C33-A34B-AF38-5DDBD84E8C4C}" presName="Name0" presStyleCnt="0">
        <dgm:presLayoutVars>
          <dgm:dir/>
          <dgm:animLvl val="lvl"/>
          <dgm:resizeHandles val="exact"/>
        </dgm:presLayoutVars>
      </dgm:prSet>
      <dgm:spPr/>
    </dgm:pt>
    <dgm:pt modelId="{8BEC1D6C-EACB-DB48-83E0-E3AC2FAA5BB6}" type="pres">
      <dgm:prSet presAssocID="{91565F97-7BC1-8843-879A-E4C12C27F34F}" presName="vertFlow" presStyleCnt="0"/>
      <dgm:spPr/>
    </dgm:pt>
    <dgm:pt modelId="{5640E4EC-D131-0C41-A714-976262004000}" type="pres">
      <dgm:prSet presAssocID="{91565F97-7BC1-8843-879A-E4C12C27F34F}" presName="header" presStyleLbl="node1" presStyleIdx="0" presStyleCnt="3" custLinFactY="32710" custLinFactNeighborX="509" custLinFactNeighborY="100000"/>
      <dgm:spPr/>
    </dgm:pt>
    <dgm:pt modelId="{499DAEB3-C700-2348-8690-589FFD73282E}" type="pres">
      <dgm:prSet presAssocID="{410B3BBD-CDA1-E445-8EA8-2A2CF59AB8B2}" presName="parTrans" presStyleLbl="sibTrans2D1" presStyleIdx="0" presStyleCnt="4" custScaleY="536054"/>
      <dgm:spPr/>
    </dgm:pt>
    <dgm:pt modelId="{00E8D720-FB90-3F40-B94E-FEE132455706}" type="pres">
      <dgm:prSet presAssocID="{CB0CC14D-E390-FA4D-BFF8-D1720BF715EE}" presName="child" presStyleLbl="alignAccFollowNode1" presStyleIdx="0" presStyleCnt="4" custScaleX="117359" custScaleY="240291" custLinFactY="99133" custLinFactNeighborX="-77" custLinFactNeighborY="100000">
        <dgm:presLayoutVars>
          <dgm:chMax val="0"/>
          <dgm:bulletEnabled val="1"/>
        </dgm:presLayoutVars>
      </dgm:prSet>
      <dgm:spPr/>
    </dgm:pt>
    <dgm:pt modelId="{2C4540C6-1CCE-8F44-B5F9-43BA4E58799A}" type="pres">
      <dgm:prSet presAssocID="{F3DCEF80-E181-D24D-9AEA-0E5CF9271CE0}" presName="sibTrans" presStyleLbl="sibTrans2D1" presStyleIdx="1" presStyleCnt="4" custScaleY="536054"/>
      <dgm:spPr/>
    </dgm:pt>
    <dgm:pt modelId="{4E28F1E9-86E9-D94E-93A5-CAF02EBFC40E}" type="pres">
      <dgm:prSet presAssocID="{72E6CFFC-E2C0-154A-A55F-9A15B6C35E96}" presName="child" presStyleLbl="alignAccFollowNode1" presStyleIdx="1" presStyleCnt="4" custScaleX="104947" custScaleY="194570" custLinFactY="113802" custLinFactNeighborX="-106" custLinFactNeighborY="200000">
        <dgm:presLayoutVars>
          <dgm:chMax val="0"/>
          <dgm:bulletEnabled val="1"/>
        </dgm:presLayoutVars>
      </dgm:prSet>
      <dgm:spPr/>
    </dgm:pt>
    <dgm:pt modelId="{97AB9586-1C0A-D24F-9CF0-EE98469F1F1F}" type="pres">
      <dgm:prSet presAssocID="{91565F97-7BC1-8843-879A-E4C12C27F34F}" presName="hSp" presStyleCnt="0"/>
      <dgm:spPr/>
    </dgm:pt>
    <dgm:pt modelId="{5D597686-2E7F-4F41-9840-EF3C17C68D6B}" type="pres">
      <dgm:prSet presAssocID="{11A0533F-530A-BD40-B5F2-6152C13B9624}" presName="vertFlow" presStyleCnt="0"/>
      <dgm:spPr/>
    </dgm:pt>
    <dgm:pt modelId="{1DFF3C36-D263-5343-81BB-8740166AD25A}" type="pres">
      <dgm:prSet presAssocID="{11A0533F-530A-BD40-B5F2-6152C13B9624}" presName="header" presStyleLbl="node1" presStyleIdx="1" presStyleCnt="3" custLinFactY="32710" custLinFactNeighborX="-3364" custLinFactNeighborY="100000"/>
      <dgm:spPr/>
    </dgm:pt>
    <dgm:pt modelId="{FDC2ACAE-9F74-D944-BF52-0E244DB76F2A}" type="pres">
      <dgm:prSet presAssocID="{DC326A12-933B-094E-AF25-49D4B81D12D1}" presName="parTrans" presStyleLbl="sibTrans2D1" presStyleIdx="2" presStyleCnt="4" custScaleY="536054"/>
      <dgm:spPr/>
    </dgm:pt>
    <dgm:pt modelId="{9F46745B-DDFD-9142-A2AB-A68D61AF4AC4}" type="pres">
      <dgm:prSet presAssocID="{31241FBC-F2F9-AA40-B931-FF4696917E3F}" presName="child" presStyleLbl="alignAccFollowNode1" presStyleIdx="2" presStyleCnt="4" custScaleX="109462" custScaleY="151146" custLinFactY="100000" custLinFactNeighborX="-1722" custLinFactNeighborY="157362">
        <dgm:presLayoutVars>
          <dgm:chMax val="0"/>
          <dgm:bulletEnabled val="1"/>
        </dgm:presLayoutVars>
      </dgm:prSet>
      <dgm:spPr/>
    </dgm:pt>
    <dgm:pt modelId="{7FDAD220-DE67-6F4D-9761-70BB45BD2D02}" type="pres">
      <dgm:prSet presAssocID="{11A0533F-530A-BD40-B5F2-6152C13B9624}" presName="hSp" presStyleCnt="0"/>
      <dgm:spPr/>
    </dgm:pt>
    <dgm:pt modelId="{FD4E7D40-69CE-194B-AC64-DFE0E3AC06D0}" type="pres">
      <dgm:prSet presAssocID="{B0DF2C07-5285-1147-932C-AC3715653725}" presName="vertFlow" presStyleCnt="0"/>
      <dgm:spPr/>
    </dgm:pt>
    <dgm:pt modelId="{6FFE8623-4392-894F-AB9D-1E249DE8C8DD}" type="pres">
      <dgm:prSet presAssocID="{B0DF2C07-5285-1147-932C-AC3715653725}" presName="header" presStyleLbl="node1" presStyleIdx="2" presStyleCnt="3" custLinFactY="32710" custLinFactNeighborX="-1744" custLinFactNeighborY="100000"/>
      <dgm:spPr/>
    </dgm:pt>
    <dgm:pt modelId="{9B6C36B4-2E14-DD41-AA37-637EABA5416A}" type="pres">
      <dgm:prSet presAssocID="{496908AA-6D47-DF4D-9C32-CDAEF2E8F112}" presName="parTrans" presStyleLbl="sibTrans2D1" presStyleIdx="3" presStyleCnt="4" custScaleY="536054"/>
      <dgm:spPr/>
    </dgm:pt>
    <dgm:pt modelId="{510A18EB-2775-2A43-8C68-735C2689912B}" type="pres">
      <dgm:prSet presAssocID="{B7CC46DB-A53B-4B4C-B01B-0E38D433B59F}" presName="child" presStyleLbl="alignAccFollowNode1" presStyleIdx="3" presStyleCnt="4" custScaleX="100195" custScaleY="195738" custLinFactY="100000" custLinFactNeighborX="-1646" custLinFactNeighborY="122066">
        <dgm:presLayoutVars>
          <dgm:chMax val="0"/>
          <dgm:bulletEnabled val="1"/>
        </dgm:presLayoutVars>
      </dgm:prSet>
      <dgm:spPr/>
    </dgm:pt>
  </dgm:ptLst>
  <dgm:cxnLst>
    <dgm:cxn modelId="{8AB8D902-D2DD-1144-9EC7-DFC881974825}" srcId="{91565F97-7BC1-8843-879A-E4C12C27F34F}" destId="{72E6CFFC-E2C0-154A-A55F-9A15B6C35E96}" srcOrd="1" destOrd="0" parTransId="{F1569E1B-0C19-8245-A519-F8CEF61DB555}" sibTransId="{0A52076B-6781-7646-A89B-8188EBFB43A9}"/>
    <dgm:cxn modelId="{25256B26-D172-7A46-9BAB-7B5A523DDA6D}" srcId="{11A0533F-530A-BD40-B5F2-6152C13B9624}" destId="{31241FBC-F2F9-AA40-B931-FF4696917E3F}" srcOrd="0" destOrd="0" parTransId="{DC326A12-933B-094E-AF25-49D4B81D12D1}" sibTransId="{1249FFDC-2403-DC47-990D-3193E275392F}"/>
    <dgm:cxn modelId="{CF72FE2C-0F67-BF40-BE7F-55DC7A0850F5}" type="presOf" srcId="{DC326A12-933B-094E-AF25-49D4B81D12D1}" destId="{FDC2ACAE-9F74-D944-BF52-0E244DB76F2A}" srcOrd="0" destOrd="0" presId="urn:microsoft.com/office/officeart/2005/8/layout/lProcess1"/>
    <dgm:cxn modelId="{524A9233-FC48-CB4E-B424-2A49F08236C3}" type="presOf" srcId="{87AB59D6-4C33-A34B-AF38-5DDBD84E8C4C}" destId="{ECCBFC9D-EE20-E84A-AD40-28611A9BC2B1}" srcOrd="0" destOrd="0" presId="urn:microsoft.com/office/officeart/2005/8/layout/lProcess1"/>
    <dgm:cxn modelId="{4CEFE833-8599-CA44-AAE4-E8E71C89DE40}" type="presOf" srcId="{CB0CC14D-E390-FA4D-BFF8-D1720BF715EE}" destId="{00E8D720-FB90-3F40-B94E-FEE132455706}" srcOrd="0" destOrd="0" presId="urn:microsoft.com/office/officeart/2005/8/layout/lProcess1"/>
    <dgm:cxn modelId="{566C2247-C6AA-F348-A77B-07869E75BAED}" srcId="{87AB59D6-4C33-A34B-AF38-5DDBD84E8C4C}" destId="{91565F97-7BC1-8843-879A-E4C12C27F34F}" srcOrd="0" destOrd="0" parTransId="{C5BDD6DA-952C-904C-B87A-15DA1BF92690}" sibTransId="{7B5A9F40-BAD1-2041-AC8B-BB0DF3CD2520}"/>
    <dgm:cxn modelId="{CC6A5E4D-8B0F-F84F-B3E6-E486B6C82D39}" srcId="{87AB59D6-4C33-A34B-AF38-5DDBD84E8C4C}" destId="{11A0533F-530A-BD40-B5F2-6152C13B9624}" srcOrd="1" destOrd="0" parTransId="{14D25439-39EC-FC41-921D-5B7A91B82A88}" sibTransId="{730C2160-501F-C64D-B501-21B323D46B89}"/>
    <dgm:cxn modelId="{37069C4D-5973-A946-B701-C5719143C78B}" srcId="{87AB59D6-4C33-A34B-AF38-5DDBD84E8C4C}" destId="{B0DF2C07-5285-1147-932C-AC3715653725}" srcOrd="2" destOrd="0" parTransId="{07F67CE2-7232-5A47-A783-344B37DF5B94}" sibTransId="{C4216013-C274-1241-8CBA-FF9B7130F5FB}"/>
    <dgm:cxn modelId="{0563AA5B-B474-814F-8053-C1CE83D7D62C}" type="presOf" srcId="{B0DF2C07-5285-1147-932C-AC3715653725}" destId="{6FFE8623-4392-894F-AB9D-1E249DE8C8DD}" srcOrd="0" destOrd="0" presId="urn:microsoft.com/office/officeart/2005/8/layout/lProcess1"/>
    <dgm:cxn modelId="{8ABD1D8F-A78C-764E-BB7F-A5683CE98B76}" type="presOf" srcId="{11A0533F-530A-BD40-B5F2-6152C13B9624}" destId="{1DFF3C36-D263-5343-81BB-8740166AD25A}" srcOrd="0" destOrd="0" presId="urn:microsoft.com/office/officeart/2005/8/layout/lProcess1"/>
    <dgm:cxn modelId="{8C091EA9-FBA1-3E4B-A1CA-BC0D4B09DE7D}" srcId="{B0DF2C07-5285-1147-932C-AC3715653725}" destId="{B7CC46DB-A53B-4B4C-B01B-0E38D433B59F}" srcOrd="0" destOrd="0" parTransId="{496908AA-6D47-DF4D-9C32-CDAEF2E8F112}" sibTransId="{6603F3B3-BCCF-744A-9B4E-2C5938557CFA}"/>
    <dgm:cxn modelId="{738EB5BF-D1B5-8444-AA3A-7B882B12BE1E}" type="presOf" srcId="{410B3BBD-CDA1-E445-8EA8-2A2CF59AB8B2}" destId="{499DAEB3-C700-2348-8690-589FFD73282E}" srcOrd="0" destOrd="0" presId="urn:microsoft.com/office/officeart/2005/8/layout/lProcess1"/>
    <dgm:cxn modelId="{BCDE15DA-12A0-214B-9C01-1F01E49C8344}" srcId="{91565F97-7BC1-8843-879A-E4C12C27F34F}" destId="{CB0CC14D-E390-FA4D-BFF8-D1720BF715EE}" srcOrd="0" destOrd="0" parTransId="{410B3BBD-CDA1-E445-8EA8-2A2CF59AB8B2}" sibTransId="{F3DCEF80-E181-D24D-9AEA-0E5CF9271CE0}"/>
    <dgm:cxn modelId="{88F6BDE4-8880-0847-9E80-43244E172B0F}" type="presOf" srcId="{72E6CFFC-E2C0-154A-A55F-9A15B6C35E96}" destId="{4E28F1E9-86E9-D94E-93A5-CAF02EBFC40E}" srcOrd="0" destOrd="0" presId="urn:microsoft.com/office/officeart/2005/8/layout/lProcess1"/>
    <dgm:cxn modelId="{7E73B8E8-3EC5-EF41-99FC-F8D4AEC860E9}" type="presOf" srcId="{31241FBC-F2F9-AA40-B931-FF4696917E3F}" destId="{9F46745B-DDFD-9142-A2AB-A68D61AF4AC4}" srcOrd="0" destOrd="0" presId="urn:microsoft.com/office/officeart/2005/8/layout/lProcess1"/>
    <dgm:cxn modelId="{24B8FDEE-6C9E-0D47-8515-3D386E2CBC56}" type="presOf" srcId="{496908AA-6D47-DF4D-9C32-CDAEF2E8F112}" destId="{9B6C36B4-2E14-DD41-AA37-637EABA5416A}" srcOrd="0" destOrd="0" presId="urn:microsoft.com/office/officeart/2005/8/layout/lProcess1"/>
    <dgm:cxn modelId="{27B119EF-504D-0C41-8D0C-042FFBD20733}" type="presOf" srcId="{B7CC46DB-A53B-4B4C-B01B-0E38D433B59F}" destId="{510A18EB-2775-2A43-8C68-735C2689912B}" srcOrd="0" destOrd="0" presId="urn:microsoft.com/office/officeart/2005/8/layout/lProcess1"/>
    <dgm:cxn modelId="{511058EF-1E2A-6340-96CA-12240767D202}" type="presOf" srcId="{91565F97-7BC1-8843-879A-E4C12C27F34F}" destId="{5640E4EC-D131-0C41-A714-976262004000}" srcOrd="0" destOrd="0" presId="urn:microsoft.com/office/officeart/2005/8/layout/lProcess1"/>
    <dgm:cxn modelId="{8A0CAEFE-C8C3-EF49-A147-86248D2750D8}" type="presOf" srcId="{F3DCEF80-E181-D24D-9AEA-0E5CF9271CE0}" destId="{2C4540C6-1CCE-8F44-B5F9-43BA4E58799A}" srcOrd="0" destOrd="0" presId="urn:microsoft.com/office/officeart/2005/8/layout/lProcess1"/>
    <dgm:cxn modelId="{E3C9A1B7-9A70-D449-9503-68BE24D25575}" type="presParOf" srcId="{ECCBFC9D-EE20-E84A-AD40-28611A9BC2B1}" destId="{8BEC1D6C-EACB-DB48-83E0-E3AC2FAA5BB6}" srcOrd="0" destOrd="0" presId="urn:microsoft.com/office/officeart/2005/8/layout/lProcess1"/>
    <dgm:cxn modelId="{A7FAED9C-BBCA-8C45-B520-35F61BC0680C}" type="presParOf" srcId="{8BEC1D6C-EACB-DB48-83E0-E3AC2FAA5BB6}" destId="{5640E4EC-D131-0C41-A714-976262004000}" srcOrd="0" destOrd="0" presId="urn:microsoft.com/office/officeart/2005/8/layout/lProcess1"/>
    <dgm:cxn modelId="{EDE4A152-B524-E741-8D69-58DB383BF57C}" type="presParOf" srcId="{8BEC1D6C-EACB-DB48-83E0-E3AC2FAA5BB6}" destId="{499DAEB3-C700-2348-8690-589FFD73282E}" srcOrd="1" destOrd="0" presId="urn:microsoft.com/office/officeart/2005/8/layout/lProcess1"/>
    <dgm:cxn modelId="{A504AE06-C4D9-9447-A870-C2449815C9DC}" type="presParOf" srcId="{8BEC1D6C-EACB-DB48-83E0-E3AC2FAA5BB6}" destId="{00E8D720-FB90-3F40-B94E-FEE132455706}" srcOrd="2" destOrd="0" presId="urn:microsoft.com/office/officeart/2005/8/layout/lProcess1"/>
    <dgm:cxn modelId="{FF38D06E-A729-CD40-8EDC-114CBA25A9E3}" type="presParOf" srcId="{8BEC1D6C-EACB-DB48-83E0-E3AC2FAA5BB6}" destId="{2C4540C6-1CCE-8F44-B5F9-43BA4E58799A}" srcOrd="3" destOrd="0" presId="urn:microsoft.com/office/officeart/2005/8/layout/lProcess1"/>
    <dgm:cxn modelId="{FAADB5CC-4585-A043-9B6D-4BC32EE7B25F}" type="presParOf" srcId="{8BEC1D6C-EACB-DB48-83E0-E3AC2FAA5BB6}" destId="{4E28F1E9-86E9-D94E-93A5-CAF02EBFC40E}" srcOrd="4" destOrd="0" presId="urn:microsoft.com/office/officeart/2005/8/layout/lProcess1"/>
    <dgm:cxn modelId="{7F3C4AC1-DD0C-E04C-A90E-D1389328B287}" type="presParOf" srcId="{ECCBFC9D-EE20-E84A-AD40-28611A9BC2B1}" destId="{97AB9586-1C0A-D24F-9CF0-EE98469F1F1F}" srcOrd="1" destOrd="0" presId="urn:microsoft.com/office/officeart/2005/8/layout/lProcess1"/>
    <dgm:cxn modelId="{A3565C30-334C-C34F-BAF1-A38164283238}" type="presParOf" srcId="{ECCBFC9D-EE20-E84A-AD40-28611A9BC2B1}" destId="{5D597686-2E7F-4F41-9840-EF3C17C68D6B}" srcOrd="2" destOrd="0" presId="urn:microsoft.com/office/officeart/2005/8/layout/lProcess1"/>
    <dgm:cxn modelId="{62F3D7F2-EBD8-E649-934E-4C583D9947FF}" type="presParOf" srcId="{5D597686-2E7F-4F41-9840-EF3C17C68D6B}" destId="{1DFF3C36-D263-5343-81BB-8740166AD25A}" srcOrd="0" destOrd="0" presId="urn:microsoft.com/office/officeart/2005/8/layout/lProcess1"/>
    <dgm:cxn modelId="{0E5B0F50-36AF-1E4E-BB89-FC98FB4FB517}" type="presParOf" srcId="{5D597686-2E7F-4F41-9840-EF3C17C68D6B}" destId="{FDC2ACAE-9F74-D944-BF52-0E244DB76F2A}" srcOrd="1" destOrd="0" presId="urn:microsoft.com/office/officeart/2005/8/layout/lProcess1"/>
    <dgm:cxn modelId="{22B24EFF-07E6-984E-93B1-4E11663B7A95}" type="presParOf" srcId="{5D597686-2E7F-4F41-9840-EF3C17C68D6B}" destId="{9F46745B-DDFD-9142-A2AB-A68D61AF4AC4}" srcOrd="2" destOrd="0" presId="urn:microsoft.com/office/officeart/2005/8/layout/lProcess1"/>
    <dgm:cxn modelId="{4B43E0DC-4223-844B-B6D7-DD51AAA9D5BD}" type="presParOf" srcId="{ECCBFC9D-EE20-E84A-AD40-28611A9BC2B1}" destId="{7FDAD220-DE67-6F4D-9761-70BB45BD2D02}" srcOrd="3" destOrd="0" presId="urn:microsoft.com/office/officeart/2005/8/layout/lProcess1"/>
    <dgm:cxn modelId="{39244D58-A600-7B4D-9937-62A2E581D71F}" type="presParOf" srcId="{ECCBFC9D-EE20-E84A-AD40-28611A9BC2B1}" destId="{FD4E7D40-69CE-194B-AC64-DFE0E3AC06D0}" srcOrd="4" destOrd="0" presId="urn:microsoft.com/office/officeart/2005/8/layout/lProcess1"/>
    <dgm:cxn modelId="{0E934C51-2AFC-0241-AF19-3EBCEBC0E956}" type="presParOf" srcId="{FD4E7D40-69CE-194B-AC64-DFE0E3AC06D0}" destId="{6FFE8623-4392-894F-AB9D-1E249DE8C8DD}" srcOrd="0" destOrd="0" presId="urn:microsoft.com/office/officeart/2005/8/layout/lProcess1"/>
    <dgm:cxn modelId="{4C88FCCB-95ED-F044-81E6-FC4DDBDA8C8E}" type="presParOf" srcId="{FD4E7D40-69CE-194B-AC64-DFE0E3AC06D0}" destId="{9B6C36B4-2E14-DD41-AA37-637EABA5416A}" srcOrd="1" destOrd="0" presId="urn:microsoft.com/office/officeart/2005/8/layout/lProcess1"/>
    <dgm:cxn modelId="{F4557EAE-DCB1-8742-91F3-76612E326C83}" type="presParOf" srcId="{FD4E7D40-69CE-194B-AC64-DFE0E3AC06D0}" destId="{510A18EB-2775-2A43-8C68-735C2689912B}"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AE89E5-777B-5143-851B-ED2FDFDFF485}"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D8AC5473-B969-574B-8F58-09176CC38CD2}">
      <dgm:prSet/>
      <dgm:spPr>
        <a:solidFill>
          <a:schemeClr val="accent5">
            <a:lumMod val="50000"/>
          </a:schemeClr>
        </a:solidFill>
      </dgm:spPr>
      <dgm:t>
        <a:bodyPr/>
        <a:lstStyle/>
        <a:p>
          <a:pPr rtl="0"/>
          <a:r>
            <a:rPr lang="en-US" dirty="0"/>
            <a:t>DNS-Based Authentication of Named Entities</a:t>
          </a:r>
        </a:p>
      </dgm:t>
    </dgm:pt>
    <dgm:pt modelId="{386F30D3-E5C2-4F49-9199-0364AC43EFD4}" type="parTrans" cxnId="{B133139A-1E48-FD4D-A873-905ED42793EA}">
      <dgm:prSet/>
      <dgm:spPr/>
      <dgm:t>
        <a:bodyPr/>
        <a:lstStyle/>
        <a:p>
          <a:endParaRPr lang="en-US"/>
        </a:p>
      </dgm:t>
    </dgm:pt>
    <dgm:pt modelId="{5397F25E-C9EE-0240-B002-9E8F65A33B4B}" type="sibTrans" cxnId="{B133139A-1E48-FD4D-A873-905ED42793EA}">
      <dgm:prSet/>
      <dgm:spPr/>
      <dgm:t>
        <a:bodyPr/>
        <a:lstStyle/>
        <a:p>
          <a:endParaRPr lang="en-US"/>
        </a:p>
      </dgm:t>
    </dgm:pt>
    <dgm:pt modelId="{8217E86C-C98A-CA45-81A8-3B6A5C849B59}">
      <dgm:prSet/>
      <dgm:spPr>
        <a:solidFill>
          <a:schemeClr val="accent6">
            <a:lumMod val="75000"/>
          </a:schemeClr>
        </a:solidFill>
      </dgm:spPr>
      <dgm:t>
        <a:bodyPr/>
        <a:lstStyle/>
        <a:p>
          <a:pPr rtl="0"/>
          <a:r>
            <a:rPr lang="en-US" dirty="0"/>
            <a:t>Is a protocol to allow X.509 certificates, commonly used for Transport Layer Security (TLS) to be bound to DNS names using DNSSEC</a:t>
          </a:r>
        </a:p>
      </dgm:t>
    </dgm:pt>
    <dgm:pt modelId="{EC704D98-2BA3-5646-B713-4B4D8A0AD7A9}" type="parTrans" cxnId="{660B0513-DA99-6743-B6DD-F345BB36E259}">
      <dgm:prSet/>
      <dgm:spPr/>
      <dgm:t>
        <a:bodyPr/>
        <a:lstStyle/>
        <a:p>
          <a:endParaRPr lang="en-US"/>
        </a:p>
      </dgm:t>
    </dgm:pt>
    <dgm:pt modelId="{1D4988BF-8263-7E4D-B945-428796046E98}" type="sibTrans" cxnId="{660B0513-DA99-6743-B6DD-F345BB36E259}">
      <dgm:prSet/>
      <dgm:spPr/>
      <dgm:t>
        <a:bodyPr/>
        <a:lstStyle/>
        <a:p>
          <a:endParaRPr lang="en-US"/>
        </a:p>
      </dgm:t>
    </dgm:pt>
    <dgm:pt modelId="{2D7791C2-FDB9-504C-B415-9C806DA4A827}">
      <dgm:prSet/>
      <dgm:spPr>
        <a:solidFill>
          <a:schemeClr val="accent2">
            <a:lumMod val="50000"/>
          </a:schemeClr>
        </a:solidFill>
      </dgm:spPr>
      <dgm:t>
        <a:bodyPr/>
        <a:lstStyle/>
        <a:p>
          <a:pPr rtl="0"/>
          <a:r>
            <a:rPr lang="en-US" dirty="0"/>
            <a:t>It is proposed in RFC 6698 as a way to authenticate TLS client and server entities without a certificate authority (CA)</a:t>
          </a:r>
        </a:p>
      </dgm:t>
    </dgm:pt>
    <dgm:pt modelId="{A2F43D6E-94B3-F147-ABEB-51F15D0124E5}" type="parTrans" cxnId="{C4DA777D-B822-1C45-BDD7-1E062AC4878B}">
      <dgm:prSet/>
      <dgm:spPr/>
      <dgm:t>
        <a:bodyPr/>
        <a:lstStyle/>
        <a:p>
          <a:endParaRPr lang="en-US"/>
        </a:p>
      </dgm:t>
    </dgm:pt>
    <dgm:pt modelId="{8F2C56AE-613E-ED4B-A30B-7C726C6C9F18}" type="sibTrans" cxnId="{C4DA777D-B822-1C45-BDD7-1E062AC4878B}">
      <dgm:prSet/>
      <dgm:spPr/>
      <dgm:t>
        <a:bodyPr/>
        <a:lstStyle/>
        <a:p>
          <a:endParaRPr lang="en-US"/>
        </a:p>
      </dgm:t>
    </dgm:pt>
    <dgm:pt modelId="{73715CE2-FE0F-3949-A130-F94375B8FFCD}">
      <dgm:prSet/>
      <dgm:spPr>
        <a:solidFill>
          <a:schemeClr val="accent4">
            <a:lumMod val="75000"/>
          </a:schemeClr>
        </a:solidFill>
      </dgm:spPr>
      <dgm:t>
        <a:bodyPr/>
        <a:lstStyle/>
        <a:p>
          <a:pPr rtl="0"/>
          <a:r>
            <a:rPr lang="en-US" dirty="0"/>
            <a:t>The purpose of DANE is to replace reliance on the security of the CA system with reliance on the security provided by DNSSEC</a:t>
          </a:r>
        </a:p>
      </dgm:t>
    </dgm:pt>
    <dgm:pt modelId="{F7DAFFDF-0B57-3549-8E01-E7A6E277CE39}" type="parTrans" cxnId="{674E9E7F-1C0A-6342-A6CD-FD3AD980939E}">
      <dgm:prSet/>
      <dgm:spPr/>
      <dgm:t>
        <a:bodyPr/>
        <a:lstStyle/>
        <a:p>
          <a:endParaRPr lang="en-US"/>
        </a:p>
      </dgm:t>
    </dgm:pt>
    <dgm:pt modelId="{10FD024C-476D-B64A-BC16-3DF20B7896A6}" type="sibTrans" cxnId="{674E9E7F-1C0A-6342-A6CD-FD3AD980939E}">
      <dgm:prSet/>
      <dgm:spPr/>
      <dgm:t>
        <a:bodyPr/>
        <a:lstStyle/>
        <a:p>
          <a:endParaRPr lang="en-US"/>
        </a:p>
      </dgm:t>
    </dgm:pt>
    <dgm:pt modelId="{4026EA82-F967-6042-8163-7D252449B1C2}" type="pres">
      <dgm:prSet presAssocID="{1AAE89E5-777B-5143-851B-ED2FDFDFF485}" presName="diagram" presStyleCnt="0">
        <dgm:presLayoutVars>
          <dgm:dir/>
          <dgm:resizeHandles val="exact"/>
        </dgm:presLayoutVars>
      </dgm:prSet>
      <dgm:spPr/>
    </dgm:pt>
    <dgm:pt modelId="{264FE9F5-0A1E-3444-9834-F05303A01532}" type="pres">
      <dgm:prSet presAssocID="{D8AC5473-B969-574B-8F58-09176CC38CD2}" presName="node" presStyleLbl="node1" presStyleIdx="0" presStyleCnt="4">
        <dgm:presLayoutVars>
          <dgm:bulletEnabled val="1"/>
        </dgm:presLayoutVars>
      </dgm:prSet>
      <dgm:spPr/>
    </dgm:pt>
    <dgm:pt modelId="{AFB25D3C-FEE2-AE41-89DF-5BFF3096C9D4}" type="pres">
      <dgm:prSet presAssocID="{5397F25E-C9EE-0240-B002-9E8F65A33B4B}" presName="sibTrans" presStyleCnt="0"/>
      <dgm:spPr/>
    </dgm:pt>
    <dgm:pt modelId="{31C37128-0A3B-2241-8BE1-B06CDF185D00}" type="pres">
      <dgm:prSet presAssocID="{8217E86C-C98A-CA45-81A8-3B6A5C849B59}" presName="node" presStyleLbl="node1" presStyleIdx="1" presStyleCnt="4">
        <dgm:presLayoutVars>
          <dgm:bulletEnabled val="1"/>
        </dgm:presLayoutVars>
      </dgm:prSet>
      <dgm:spPr/>
    </dgm:pt>
    <dgm:pt modelId="{0388E9DE-C8E4-8D46-88F6-BE4111B26812}" type="pres">
      <dgm:prSet presAssocID="{1D4988BF-8263-7E4D-B945-428796046E98}" presName="sibTrans" presStyleCnt="0"/>
      <dgm:spPr/>
    </dgm:pt>
    <dgm:pt modelId="{A25DB5C0-36FF-6148-8BB9-365B2378C232}" type="pres">
      <dgm:prSet presAssocID="{2D7791C2-FDB9-504C-B415-9C806DA4A827}" presName="node" presStyleLbl="node1" presStyleIdx="2" presStyleCnt="4">
        <dgm:presLayoutVars>
          <dgm:bulletEnabled val="1"/>
        </dgm:presLayoutVars>
      </dgm:prSet>
      <dgm:spPr/>
    </dgm:pt>
    <dgm:pt modelId="{73F464B8-AB8E-7C40-8A6B-84B6C2013127}" type="pres">
      <dgm:prSet presAssocID="{8F2C56AE-613E-ED4B-A30B-7C726C6C9F18}" presName="sibTrans" presStyleCnt="0"/>
      <dgm:spPr/>
    </dgm:pt>
    <dgm:pt modelId="{479E9ADA-2E2A-6D43-AE0A-51D0F523C8D2}" type="pres">
      <dgm:prSet presAssocID="{73715CE2-FE0F-3949-A130-F94375B8FFCD}" presName="node" presStyleLbl="node1" presStyleIdx="3" presStyleCnt="4">
        <dgm:presLayoutVars>
          <dgm:bulletEnabled val="1"/>
        </dgm:presLayoutVars>
      </dgm:prSet>
      <dgm:spPr/>
    </dgm:pt>
  </dgm:ptLst>
  <dgm:cxnLst>
    <dgm:cxn modelId="{C11E8511-3F44-F349-A5E5-00914B47C6F8}" type="presOf" srcId="{1AAE89E5-777B-5143-851B-ED2FDFDFF485}" destId="{4026EA82-F967-6042-8163-7D252449B1C2}" srcOrd="0" destOrd="0" presId="urn:microsoft.com/office/officeart/2005/8/layout/default"/>
    <dgm:cxn modelId="{660B0513-DA99-6743-B6DD-F345BB36E259}" srcId="{1AAE89E5-777B-5143-851B-ED2FDFDFF485}" destId="{8217E86C-C98A-CA45-81A8-3B6A5C849B59}" srcOrd="1" destOrd="0" parTransId="{EC704D98-2BA3-5646-B713-4B4D8A0AD7A9}" sibTransId="{1D4988BF-8263-7E4D-B945-428796046E98}"/>
    <dgm:cxn modelId="{65294455-26B5-5242-AA97-B06EFEC779E9}" type="presOf" srcId="{8217E86C-C98A-CA45-81A8-3B6A5C849B59}" destId="{31C37128-0A3B-2241-8BE1-B06CDF185D00}" srcOrd="0" destOrd="0" presId="urn:microsoft.com/office/officeart/2005/8/layout/default"/>
    <dgm:cxn modelId="{09437F6E-EDA8-B843-AB32-0E5FAE8C9A89}" type="presOf" srcId="{D8AC5473-B969-574B-8F58-09176CC38CD2}" destId="{264FE9F5-0A1E-3444-9834-F05303A01532}" srcOrd="0" destOrd="0" presId="urn:microsoft.com/office/officeart/2005/8/layout/default"/>
    <dgm:cxn modelId="{C4DA777D-B822-1C45-BDD7-1E062AC4878B}" srcId="{1AAE89E5-777B-5143-851B-ED2FDFDFF485}" destId="{2D7791C2-FDB9-504C-B415-9C806DA4A827}" srcOrd="2" destOrd="0" parTransId="{A2F43D6E-94B3-F147-ABEB-51F15D0124E5}" sibTransId="{8F2C56AE-613E-ED4B-A30B-7C726C6C9F18}"/>
    <dgm:cxn modelId="{674E9E7F-1C0A-6342-A6CD-FD3AD980939E}" srcId="{1AAE89E5-777B-5143-851B-ED2FDFDFF485}" destId="{73715CE2-FE0F-3949-A130-F94375B8FFCD}" srcOrd="3" destOrd="0" parTransId="{F7DAFFDF-0B57-3549-8E01-E7A6E277CE39}" sibTransId="{10FD024C-476D-B64A-BC16-3DF20B7896A6}"/>
    <dgm:cxn modelId="{B133139A-1E48-FD4D-A873-905ED42793EA}" srcId="{1AAE89E5-777B-5143-851B-ED2FDFDFF485}" destId="{D8AC5473-B969-574B-8F58-09176CC38CD2}" srcOrd="0" destOrd="0" parTransId="{386F30D3-E5C2-4F49-9199-0364AC43EFD4}" sibTransId="{5397F25E-C9EE-0240-B002-9E8F65A33B4B}"/>
    <dgm:cxn modelId="{16E144CD-E8F0-484A-9706-643509BAA0FA}" type="presOf" srcId="{2D7791C2-FDB9-504C-B415-9C806DA4A827}" destId="{A25DB5C0-36FF-6148-8BB9-365B2378C232}" srcOrd="0" destOrd="0" presId="urn:microsoft.com/office/officeart/2005/8/layout/default"/>
    <dgm:cxn modelId="{CC0662EE-51BA-DF43-8077-0AA02C8B56BB}" type="presOf" srcId="{73715CE2-FE0F-3949-A130-F94375B8FFCD}" destId="{479E9ADA-2E2A-6D43-AE0A-51D0F523C8D2}" srcOrd="0" destOrd="0" presId="urn:microsoft.com/office/officeart/2005/8/layout/default"/>
    <dgm:cxn modelId="{7769A84B-C209-4C45-A244-F93FC10DFA2C}" type="presParOf" srcId="{4026EA82-F967-6042-8163-7D252449B1C2}" destId="{264FE9F5-0A1E-3444-9834-F05303A01532}" srcOrd="0" destOrd="0" presId="urn:microsoft.com/office/officeart/2005/8/layout/default"/>
    <dgm:cxn modelId="{DD6A4B50-6640-2B43-9E94-A04A84CF8E1F}" type="presParOf" srcId="{4026EA82-F967-6042-8163-7D252449B1C2}" destId="{AFB25D3C-FEE2-AE41-89DF-5BFF3096C9D4}" srcOrd="1" destOrd="0" presId="urn:microsoft.com/office/officeart/2005/8/layout/default"/>
    <dgm:cxn modelId="{2D59662E-654E-1740-9667-B791EB781F24}" type="presParOf" srcId="{4026EA82-F967-6042-8163-7D252449B1C2}" destId="{31C37128-0A3B-2241-8BE1-B06CDF185D00}" srcOrd="2" destOrd="0" presId="urn:microsoft.com/office/officeart/2005/8/layout/default"/>
    <dgm:cxn modelId="{0C240E64-70E4-6246-A8EA-34DAB7FB2FA2}" type="presParOf" srcId="{4026EA82-F967-6042-8163-7D252449B1C2}" destId="{0388E9DE-C8E4-8D46-88F6-BE4111B26812}" srcOrd="3" destOrd="0" presId="urn:microsoft.com/office/officeart/2005/8/layout/default"/>
    <dgm:cxn modelId="{3BABAA78-BFB0-3A43-A399-E4CACCD9C4E2}" type="presParOf" srcId="{4026EA82-F967-6042-8163-7D252449B1C2}" destId="{A25DB5C0-36FF-6148-8BB9-365B2378C232}" srcOrd="4" destOrd="0" presId="urn:microsoft.com/office/officeart/2005/8/layout/default"/>
    <dgm:cxn modelId="{161DFAF8-402E-D04E-A82A-CBC99309ADB0}" type="presParOf" srcId="{4026EA82-F967-6042-8163-7D252449B1C2}" destId="{73F464B8-AB8E-7C40-8A6B-84B6C2013127}" srcOrd="5" destOrd="0" presId="urn:microsoft.com/office/officeart/2005/8/layout/default"/>
    <dgm:cxn modelId="{DEFD0398-D1E0-8342-A890-F98EAD8AA648}" type="presParOf" srcId="{4026EA82-F967-6042-8163-7D252449B1C2}" destId="{479E9ADA-2E2A-6D43-AE0A-51D0F523C8D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6C8C9CF-B679-8644-9FB3-0D1FAA70B24A}" type="doc">
      <dgm:prSet loTypeId="urn:microsoft.com/office/officeart/2005/8/layout/pyramid2" loCatId="pyramid" qsTypeId="urn:microsoft.com/office/officeart/2005/8/quickstyle/simple4" qsCatId="simple" csTypeId="urn:microsoft.com/office/officeart/2005/8/colors/accent1_2" csCatId="accent1" phldr="1"/>
      <dgm:spPr/>
    </dgm:pt>
    <dgm:pt modelId="{9CC1D4D6-FA0A-2246-9F7C-12687112C3F6}">
      <dgm:prSet phldrT="[Text]" custT="1"/>
      <dgm:spPr>
        <a:ln>
          <a:noFill/>
        </a:ln>
        <a:effectLst/>
      </dgm:spPr>
      <dgm:t>
        <a:bodyPr/>
        <a:lstStyle/>
        <a:p>
          <a:r>
            <a:rPr lang="en-US" sz="1200" dirty="0"/>
            <a:t>At the low end are attackers who simply want to send e-mail that a recipient does not want to receive</a:t>
          </a:r>
        </a:p>
      </dgm:t>
    </dgm:pt>
    <dgm:pt modelId="{C6A2A740-76DF-3841-95CD-B01CBC33EEC0}" type="parTrans" cxnId="{64E95A8E-1F8E-754D-A260-FA5152E1DE39}">
      <dgm:prSet/>
      <dgm:spPr/>
      <dgm:t>
        <a:bodyPr/>
        <a:lstStyle/>
        <a:p>
          <a:endParaRPr lang="en-US"/>
        </a:p>
      </dgm:t>
    </dgm:pt>
    <dgm:pt modelId="{8000220D-BA08-FE46-BFC1-1B4819864BD2}" type="sibTrans" cxnId="{64E95A8E-1F8E-754D-A260-FA5152E1DE39}">
      <dgm:prSet/>
      <dgm:spPr/>
      <dgm:t>
        <a:bodyPr/>
        <a:lstStyle/>
        <a:p>
          <a:endParaRPr lang="en-US"/>
        </a:p>
      </dgm:t>
    </dgm:pt>
    <dgm:pt modelId="{BD05AFBD-277B-AD48-8919-A351EE84BF44}">
      <dgm:prSet custT="1"/>
      <dgm:spPr>
        <a:ln>
          <a:noFill/>
        </a:ln>
        <a:effectLst/>
      </dgm:spPr>
      <dgm:t>
        <a:bodyPr/>
        <a:lstStyle/>
        <a:p>
          <a:r>
            <a:rPr lang="en-US" sz="1200" dirty="0"/>
            <a:t>The next level are professional senders of bulk spam mail and often operate as commercial enterprises and send messages on behalf of third parties</a:t>
          </a:r>
        </a:p>
      </dgm:t>
    </dgm:pt>
    <dgm:pt modelId="{E4982A27-160A-EF41-951C-7E86826E15E1}" type="parTrans" cxnId="{B6014E6B-1744-7B49-9CC3-F4EA17AFA317}">
      <dgm:prSet/>
      <dgm:spPr/>
      <dgm:t>
        <a:bodyPr/>
        <a:lstStyle/>
        <a:p>
          <a:endParaRPr lang="en-US"/>
        </a:p>
      </dgm:t>
    </dgm:pt>
    <dgm:pt modelId="{E720A009-736D-EF4C-A0CA-635EB75F0A02}" type="sibTrans" cxnId="{B6014E6B-1744-7B49-9CC3-F4EA17AFA317}">
      <dgm:prSet/>
      <dgm:spPr/>
      <dgm:t>
        <a:bodyPr/>
        <a:lstStyle/>
        <a:p>
          <a:endParaRPr lang="en-US"/>
        </a:p>
      </dgm:t>
    </dgm:pt>
    <dgm:pt modelId="{9425AC48-3163-E04D-AA90-1EC59A734E08}">
      <dgm:prSet custT="1"/>
      <dgm:spPr>
        <a:ln>
          <a:noFill/>
        </a:ln>
        <a:effectLst/>
      </dgm:spPr>
      <dgm:t>
        <a:bodyPr/>
        <a:lstStyle/>
        <a:p>
          <a:r>
            <a:rPr lang="en-US" sz="1200" b="0" i="0" dirty="0"/>
            <a:t>The most sophisticated and financially motivated senders of messages are those who stand to receive substantial financial benefit, such as from an e-mail based fraud scheme</a:t>
          </a:r>
        </a:p>
      </dgm:t>
    </dgm:pt>
    <dgm:pt modelId="{33C87EDF-B700-3A41-B3E3-BF6A2EABF370}" type="parTrans" cxnId="{AA78436C-BEC2-5D4E-BB35-88EBD1FC8CEC}">
      <dgm:prSet/>
      <dgm:spPr/>
      <dgm:t>
        <a:bodyPr/>
        <a:lstStyle/>
        <a:p>
          <a:endParaRPr lang="en-US"/>
        </a:p>
      </dgm:t>
    </dgm:pt>
    <dgm:pt modelId="{EE71451B-BAD8-0748-9A7D-20BB5E374FDE}" type="sibTrans" cxnId="{AA78436C-BEC2-5D4E-BB35-88EBD1FC8CEC}">
      <dgm:prSet/>
      <dgm:spPr/>
      <dgm:t>
        <a:bodyPr/>
        <a:lstStyle/>
        <a:p>
          <a:endParaRPr lang="en-US"/>
        </a:p>
      </dgm:t>
    </dgm:pt>
    <dgm:pt modelId="{67E49920-C144-F04D-8103-3BDAE951159D}" type="pres">
      <dgm:prSet presAssocID="{D6C8C9CF-B679-8644-9FB3-0D1FAA70B24A}" presName="compositeShape" presStyleCnt="0">
        <dgm:presLayoutVars>
          <dgm:dir/>
          <dgm:resizeHandles/>
        </dgm:presLayoutVars>
      </dgm:prSet>
      <dgm:spPr/>
    </dgm:pt>
    <dgm:pt modelId="{71AFBD50-8486-754D-A169-DE944DDE6132}" type="pres">
      <dgm:prSet presAssocID="{D6C8C9CF-B679-8644-9FB3-0D1FAA70B24A}" presName="pyramid" presStyleLbl="node1" presStyleIdx="0" presStyleCnt="1"/>
      <dgm:spPr/>
    </dgm:pt>
    <dgm:pt modelId="{C135134D-D8DB-8E4B-AC86-4B535C84FA2A}" type="pres">
      <dgm:prSet presAssocID="{D6C8C9CF-B679-8644-9FB3-0D1FAA70B24A}" presName="theList" presStyleCnt="0"/>
      <dgm:spPr/>
    </dgm:pt>
    <dgm:pt modelId="{125C339E-4F11-1B46-BE35-E3E1A805B6F5}" type="pres">
      <dgm:prSet presAssocID="{9CC1D4D6-FA0A-2246-9F7C-12687112C3F6}" presName="aNode" presStyleLbl="fgAcc1" presStyleIdx="0" presStyleCnt="3" custLinFactY="227487" custLinFactNeighborX="-49279" custLinFactNeighborY="300000">
        <dgm:presLayoutVars>
          <dgm:bulletEnabled val="1"/>
        </dgm:presLayoutVars>
      </dgm:prSet>
      <dgm:spPr/>
    </dgm:pt>
    <dgm:pt modelId="{652F225B-26C0-484E-BBC6-F08100347409}" type="pres">
      <dgm:prSet presAssocID="{9CC1D4D6-FA0A-2246-9F7C-12687112C3F6}" presName="aSpace" presStyleCnt="0"/>
      <dgm:spPr/>
    </dgm:pt>
    <dgm:pt modelId="{55495424-309A-C641-9EE7-3186D954936C}" type="pres">
      <dgm:prSet presAssocID="{BD05AFBD-277B-AD48-8919-A351EE84BF44}" presName="aNode" presStyleLbl="fgAcc1" presStyleIdx="1" presStyleCnt="3" custLinFactY="12504" custLinFactNeighborX="-49279" custLinFactNeighborY="100000">
        <dgm:presLayoutVars>
          <dgm:bulletEnabled val="1"/>
        </dgm:presLayoutVars>
      </dgm:prSet>
      <dgm:spPr/>
    </dgm:pt>
    <dgm:pt modelId="{DE11AE31-EDD1-EA4C-B0B2-A5E348461C20}" type="pres">
      <dgm:prSet presAssocID="{BD05AFBD-277B-AD48-8919-A351EE84BF44}" presName="aSpace" presStyleCnt="0"/>
      <dgm:spPr/>
    </dgm:pt>
    <dgm:pt modelId="{27B93BF8-083B-4A4C-B716-EB033E916BB9}" type="pres">
      <dgm:prSet presAssocID="{9425AC48-3163-E04D-AA90-1EC59A734E08}" presName="aNode" presStyleLbl="fgAcc1" presStyleIdx="2" presStyleCnt="3" custLinFactY="-197477" custLinFactNeighborX="-46514" custLinFactNeighborY="-200000">
        <dgm:presLayoutVars>
          <dgm:bulletEnabled val="1"/>
        </dgm:presLayoutVars>
      </dgm:prSet>
      <dgm:spPr/>
    </dgm:pt>
    <dgm:pt modelId="{E46491A7-DA0E-BA4B-99BF-43A705101C5A}" type="pres">
      <dgm:prSet presAssocID="{9425AC48-3163-E04D-AA90-1EC59A734E08}" presName="aSpace" presStyleCnt="0"/>
      <dgm:spPr/>
    </dgm:pt>
  </dgm:ptLst>
  <dgm:cxnLst>
    <dgm:cxn modelId="{05A7462D-2FBF-5C46-A65B-054D773E8864}" type="presOf" srcId="{D6C8C9CF-B679-8644-9FB3-0D1FAA70B24A}" destId="{67E49920-C144-F04D-8103-3BDAE951159D}" srcOrd="0" destOrd="0" presId="urn:microsoft.com/office/officeart/2005/8/layout/pyramid2"/>
    <dgm:cxn modelId="{1EE04334-B3EB-F04D-942B-EA1199456816}" type="presOf" srcId="{9425AC48-3163-E04D-AA90-1EC59A734E08}" destId="{27B93BF8-083B-4A4C-B716-EB033E916BB9}" srcOrd="0" destOrd="0" presId="urn:microsoft.com/office/officeart/2005/8/layout/pyramid2"/>
    <dgm:cxn modelId="{57B2C042-B3D4-6040-A1A5-F9BCFD482C31}" type="presOf" srcId="{9CC1D4D6-FA0A-2246-9F7C-12687112C3F6}" destId="{125C339E-4F11-1B46-BE35-E3E1A805B6F5}" srcOrd="0" destOrd="0" presId="urn:microsoft.com/office/officeart/2005/8/layout/pyramid2"/>
    <dgm:cxn modelId="{B6014E6B-1744-7B49-9CC3-F4EA17AFA317}" srcId="{D6C8C9CF-B679-8644-9FB3-0D1FAA70B24A}" destId="{BD05AFBD-277B-AD48-8919-A351EE84BF44}" srcOrd="1" destOrd="0" parTransId="{E4982A27-160A-EF41-951C-7E86826E15E1}" sibTransId="{E720A009-736D-EF4C-A0CA-635EB75F0A02}"/>
    <dgm:cxn modelId="{AA78436C-BEC2-5D4E-BB35-88EBD1FC8CEC}" srcId="{D6C8C9CF-B679-8644-9FB3-0D1FAA70B24A}" destId="{9425AC48-3163-E04D-AA90-1EC59A734E08}" srcOrd="2" destOrd="0" parTransId="{33C87EDF-B700-3A41-B3E3-BF6A2EABF370}" sibTransId="{EE71451B-BAD8-0748-9A7D-20BB5E374FDE}"/>
    <dgm:cxn modelId="{6FCD8270-A7D7-B545-9517-5801C9C3FDCD}" type="presOf" srcId="{BD05AFBD-277B-AD48-8919-A351EE84BF44}" destId="{55495424-309A-C641-9EE7-3186D954936C}" srcOrd="0" destOrd="0" presId="urn:microsoft.com/office/officeart/2005/8/layout/pyramid2"/>
    <dgm:cxn modelId="{64E95A8E-1F8E-754D-A260-FA5152E1DE39}" srcId="{D6C8C9CF-B679-8644-9FB3-0D1FAA70B24A}" destId="{9CC1D4D6-FA0A-2246-9F7C-12687112C3F6}" srcOrd="0" destOrd="0" parTransId="{C6A2A740-76DF-3841-95CD-B01CBC33EEC0}" sibTransId="{8000220D-BA08-FE46-BFC1-1B4819864BD2}"/>
    <dgm:cxn modelId="{90BA1E5A-B705-1142-990A-336FBE234215}" type="presParOf" srcId="{67E49920-C144-F04D-8103-3BDAE951159D}" destId="{71AFBD50-8486-754D-A169-DE944DDE6132}" srcOrd="0" destOrd="0" presId="urn:microsoft.com/office/officeart/2005/8/layout/pyramid2"/>
    <dgm:cxn modelId="{C6808BC2-7543-934B-8826-B0D744084770}" type="presParOf" srcId="{67E49920-C144-F04D-8103-3BDAE951159D}" destId="{C135134D-D8DB-8E4B-AC86-4B535C84FA2A}" srcOrd="1" destOrd="0" presId="urn:microsoft.com/office/officeart/2005/8/layout/pyramid2"/>
    <dgm:cxn modelId="{DE5D8D7E-B0D0-8343-8D56-A66827C3B2B4}" type="presParOf" srcId="{C135134D-D8DB-8E4B-AC86-4B535C84FA2A}" destId="{125C339E-4F11-1B46-BE35-E3E1A805B6F5}" srcOrd="0" destOrd="0" presId="urn:microsoft.com/office/officeart/2005/8/layout/pyramid2"/>
    <dgm:cxn modelId="{45AE60CE-AC7C-6842-A68E-2E9A4436354F}" type="presParOf" srcId="{C135134D-D8DB-8E4B-AC86-4B535C84FA2A}" destId="{652F225B-26C0-484E-BBC6-F08100347409}" srcOrd="1" destOrd="0" presId="urn:microsoft.com/office/officeart/2005/8/layout/pyramid2"/>
    <dgm:cxn modelId="{683FF103-B75B-9840-AE51-0AE10F47B04E}" type="presParOf" srcId="{C135134D-D8DB-8E4B-AC86-4B535C84FA2A}" destId="{55495424-309A-C641-9EE7-3186D954936C}" srcOrd="2" destOrd="0" presId="urn:microsoft.com/office/officeart/2005/8/layout/pyramid2"/>
    <dgm:cxn modelId="{F7F08C80-DBDD-5648-B953-989C172EB579}" type="presParOf" srcId="{C135134D-D8DB-8E4B-AC86-4B535C84FA2A}" destId="{DE11AE31-EDD1-EA4C-B0B2-A5E348461C20}" srcOrd="3" destOrd="0" presId="urn:microsoft.com/office/officeart/2005/8/layout/pyramid2"/>
    <dgm:cxn modelId="{83CAF178-E65A-9E4F-9DEF-F34BC642FEAD}" type="presParOf" srcId="{C135134D-D8DB-8E4B-AC86-4B535C84FA2A}" destId="{27B93BF8-083B-4A4C-B716-EB033E916BB9}" srcOrd="4" destOrd="0" presId="urn:microsoft.com/office/officeart/2005/8/layout/pyramid2"/>
    <dgm:cxn modelId="{3B8A41AD-2734-3B46-94D8-627B0356B42B}" type="presParOf" srcId="{C135134D-D8DB-8E4B-AC86-4B535C84FA2A}" destId="{E46491A7-DA0E-BA4B-99BF-43A705101C5A}"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4DAFC-F23A-9644-BBCF-BB93EDE38C0F}">
      <dsp:nvSpPr>
        <dsp:cNvPr id="0" name=""/>
        <dsp:cNvSpPr/>
      </dsp:nvSpPr>
      <dsp:spPr>
        <a:xfrm>
          <a:off x="0" y="152395"/>
          <a:ext cx="2666999" cy="1600199"/>
        </a:xfrm>
        <a:prstGeom prst="rect">
          <a:avLst/>
        </a:prstGeom>
        <a:solidFill>
          <a:schemeClr val="accent2">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Simple Mail Transfer Protocol</a:t>
          </a:r>
        </a:p>
      </dsp:txBody>
      <dsp:txXfrm>
        <a:off x="0" y="152395"/>
        <a:ext cx="2666999" cy="1600199"/>
      </dsp:txXfrm>
    </dsp:sp>
    <dsp:sp modelId="{C9CE7AE0-1AF4-4848-9C47-B20018A6E96F}">
      <dsp:nvSpPr>
        <dsp:cNvPr id="0" name=""/>
        <dsp:cNvSpPr/>
      </dsp:nvSpPr>
      <dsp:spPr>
        <a:xfrm>
          <a:off x="2971811" y="1752595"/>
          <a:ext cx="2666999" cy="1600199"/>
        </a:xfrm>
        <a:prstGeom prst="rect">
          <a:avLst/>
        </a:prstGeom>
        <a:solidFill>
          <a:schemeClr val="accent3">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Is a text-based client-server protocol</a:t>
          </a:r>
        </a:p>
      </dsp:txBody>
      <dsp:txXfrm>
        <a:off x="2971811" y="1752595"/>
        <a:ext cx="2666999" cy="1600199"/>
      </dsp:txXfrm>
    </dsp:sp>
    <dsp:sp modelId="{771C0D72-17DD-0D42-B505-C203312DDB51}">
      <dsp:nvSpPr>
        <dsp:cNvPr id="0" name=""/>
        <dsp:cNvSpPr/>
      </dsp:nvSpPr>
      <dsp:spPr>
        <a:xfrm>
          <a:off x="5867399" y="76194"/>
          <a:ext cx="2666999" cy="1600199"/>
        </a:xfrm>
        <a:prstGeom prst="rect">
          <a:avLst/>
        </a:prstGeom>
        <a:solidFill>
          <a:schemeClr val="accent5">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Encapsulates an email message in an envelope and is used to relay the encapsulated messages from source to destination through multiple </a:t>
          </a:r>
          <a:r>
            <a:rPr lang="en-US" sz="1700" kern="1200" dirty="0" err="1"/>
            <a:t>MTAs</a:t>
          </a:r>
          <a:endParaRPr lang="en-US" sz="1700" kern="1200" dirty="0"/>
        </a:p>
      </dsp:txBody>
      <dsp:txXfrm>
        <a:off x="5867399" y="76194"/>
        <a:ext cx="2666999" cy="1600199"/>
      </dsp:txXfrm>
    </dsp:sp>
    <dsp:sp modelId="{775A8041-4F14-E347-9D9F-9C089E10A5E7}">
      <dsp:nvSpPr>
        <dsp:cNvPr id="0" name=""/>
        <dsp:cNvSpPr/>
      </dsp:nvSpPr>
      <dsp:spPr>
        <a:xfrm>
          <a:off x="76196" y="3352805"/>
          <a:ext cx="2666999" cy="1600199"/>
        </a:xfrm>
        <a:prstGeom prst="rect">
          <a:avLst/>
        </a:prstGeom>
        <a:solidFill>
          <a:schemeClr val="accent5">
            <a:lumMod val="2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Was originally specified in 1982 as RFC 821</a:t>
          </a:r>
        </a:p>
      </dsp:txBody>
      <dsp:txXfrm>
        <a:off x="76196" y="3352805"/>
        <a:ext cx="2666999" cy="1600199"/>
      </dsp:txXfrm>
    </dsp:sp>
    <dsp:sp modelId="{70C75229-E5B3-5643-B958-1154A464F8D9}">
      <dsp:nvSpPr>
        <dsp:cNvPr id="0" name=""/>
        <dsp:cNvSpPr/>
      </dsp:nvSpPr>
      <dsp:spPr>
        <a:xfrm>
          <a:off x="5867399" y="3429000"/>
          <a:ext cx="2666999" cy="1600199"/>
        </a:xfrm>
        <a:prstGeom prst="rect">
          <a:avLst/>
        </a:prstGeom>
        <a:solidFill>
          <a:schemeClr val="accent6">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The term Extended SMTP (ESMTP) is often used to refer to later versions of SMTP</a:t>
          </a:r>
        </a:p>
      </dsp:txBody>
      <dsp:txXfrm>
        <a:off x="5867399" y="3429000"/>
        <a:ext cx="2666999" cy="1600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89071-58DE-7F48-AA27-69ED257A3458}">
      <dsp:nvSpPr>
        <dsp:cNvPr id="0" name=""/>
        <dsp:cNvSpPr/>
      </dsp:nvSpPr>
      <dsp:spPr>
        <a:xfrm>
          <a:off x="822958" y="-609604"/>
          <a:ext cx="4968249" cy="4632950"/>
        </a:xfrm>
        <a:prstGeom prst="pie">
          <a:avLst>
            <a:gd name="adj1" fmla="val 16200000"/>
            <a:gd name="adj2" fmla="val 18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Five new message header fields are defined, which may be included in an RFC 5322 header; these fields provide information about the body of the message</a:t>
          </a:r>
        </a:p>
      </dsp:txBody>
      <dsp:txXfrm>
        <a:off x="3524148" y="245284"/>
        <a:ext cx="1685656" cy="1544316"/>
      </dsp:txXfrm>
    </dsp:sp>
    <dsp:sp modelId="{BEE27C44-ADAF-6140-86F7-1803D7077230}">
      <dsp:nvSpPr>
        <dsp:cNvPr id="0" name=""/>
        <dsp:cNvSpPr/>
      </dsp:nvSpPr>
      <dsp:spPr>
        <a:xfrm>
          <a:off x="670542" y="-457208"/>
          <a:ext cx="4968249" cy="4632950"/>
        </a:xfrm>
        <a:prstGeom prst="pie">
          <a:avLst>
            <a:gd name="adj1" fmla="val 1800000"/>
            <a:gd name="adj2" fmla="val 90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A number of content formats are defined, thus standardizing representations that support multimedia electronic mail</a:t>
          </a:r>
        </a:p>
      </dsp:txBody>
      <dsp:txXfrm>
        <a:off x="2030896" y="2465962"/>
        <a:ext cx="2247541" cy="1434008"/>
      </dsp:txXfrm>
    </dsp:sp>
    <dsp:sp modelId="{6DF23F47-D2AF-2747-A71B-8C574F0D8735}">
      <dsp:nvSpPr>
        <dsp:cNvPr id="0" name=""/>
        <dsp:cNvSpPr/>
      </dsp:nvSpPr>
      <dsp:spPr>
        <a:xfrm>
          <a:off x="441956" y="-609598"/>
          <a:ext cx="4968249" cy="4632950"/>
        </a:xfrm>
        <a:prstGeom prst="pie">
          <a:avLst>
            <a:gd name="adj1" fmla="val 90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Transfer encodings are defined that enable the conversion of any content format into a form that is protected from alteration by the mail system</a:t>
          </a:r>
        </a:p>
      </dsp:txBody>
      <dsp:txXfrm>
        <a:off x="974269" y="300445"/>
        <a:ext cx="1685656" cy="15443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0F2D5-B98B-CE44-9C25-1EFDE028763E}">
      <dsp:nvSpPr>
        <dsp:cNvPr id="0" name=""/>
        <dsp:cNvSpPr/>
      </dsp:nvSpPr>
      <dsp:spPr>
        <a:xfrm>
          <a:off x="0" y="233392"/>
          <a:ext cx="7570787" cy="7575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Must have the parameter value 1.0</a:t>
          </a:r>
        </a:p>
        <a:p>
          <a:pPr marL="114300" lvl="1" indent="-114300" algn="l" defTabSz="577850" rtl="0">
            <a:lnSpc>
              <a:spcPct val="90000"/>
            </a:lnSpc>
            <a:spcBef>
              <a:spcPct val="0"/>
            </a:spcBef>
            <a:spcAft>
              <a:spcPct val="15000"/>
            </a:spcAft>
            <a:buChar char="•"/>
          </a:pPr>
          <a:r>
            <a:rPr lang="en-US" sz="1300" kern="1200" dirty="0"/>
            <a:t>This field indicates that the message conforms to RFCs 2045 and 2046</a:t>
          </a:r>
        </a:p>
      </dsp:txBody>
      <dsp:txXfrm>
        <a:off x="0" y="233392"/>
        <a:ext cx="7570787" cy="757575"/>
      </dsp:txXfrm>
    </dsp:sp>
    <dsp:sp modelId="{F3CA23DE-DCA7-8A4B-85EC-47D5EDFB354E}">
      <dsp:nvSpPr>
        <dsp:cNvPr id="0" name=""/>
        <dsp:cNvSpPr/>
      </dsp:nvSpPr>
      <dsp:spPr>
        <a:xfrm>
          <a:off x="378539" y="41512"/>
          <a:ext cx="5299550" cy="38376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577850" rtl="0">
            <a:lnSpc>
              <a:spcPct val="90000"/>
            </a:lnSpc>
            <a:spcBef>
              <a:spcPct val="0"/>
            </a:spcBef>
            <a:spcAft>
              <a:spcPct val="35000"/>
            </a:spcAft>
            <a:buNone/>
          </a:pPr>
          <a:r>
            <a:rPr lang="en-US" sz="1300" kern="1200" dirty="0"/>
            <a:t>MIME-Version</a:t>
          </a:r>
        </a:p>
      </dsp:txBody>
      <dsp:txXfrm>
        <a:off x="397273" y="60246"/>
        <a:ext cx="5262082" cy="346292"/>
      </dsp:txXfrm>
    </dsp:sp>
    <dsp:sp modelId="{E8BFF411-F451-A341-8D87-49C77FF491D5}">
      <dsp:nvSpPr>
        <dsp:cNvPr id="0" name=""/>
        <dsp:cNvSpPr/>
      </dsp:nvSpPr>
      <dsp:spPr>
        <a:xfrm>
          <a:off x="0" y="1253047"/>
          <a:ext cx="7570787" cy="9213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Describes the data contained in the body with sufficient detail that the receiving user agent can pick an appropriate agent or mechanism to represent the data to the user or otherwise deal with the data in an appropriate manner</a:t>
          </a:r>
        </a:p>
      </dsp:txBody>
      <dsp:txXfrm>
        <a:off x="0" y="1253047"/>
        <a:ext cx="7570787" cy="921375"/>
      </dsp:txXfrm>
    </dsp:sp>
    <dsp:sp modelId="{9D394F1D-EBFB-3948-A773-BA9E32EB8A2D}">
      <dsp:nvSpPr>
        <dsp:cNvPr id="0" name=""/>
        <dsp:cNvSpPr/>
      </dsp:nvSpPr>
      <dsp:spPr>
        <a:xfrm>
          <a:off x="378539" y="1061167"/>
          <a:ext cx="5299550" cy="38376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577850" rtl="0">
            <a:lnSpc>
              <a:spcPct val="90000"/>
            </a:lnSpc>
            <a:spcBef>
              <a:spcPct val="0"/>
            </a:spcBef>
            <a:spcAft>
              <a:spcPct val="35000"/>
            </a:spcAft>
            <a:buNone/>
          </a:pPr>
          <a:r>
            <a:rPr lang="en-US" sz="1300" kern="1200" dirty="0"/>
            <a:t>Content-Type</a:t>
          </a:r>
        </a:p>
      </dsp:txBody>
      <dsp:txXfrm>
        <a:off x="397273" y="1079901"/>
        <a:ext cx="5262082" cy="346292"/>
      </dsp:txXfrm>
    </dsp:sp>
    <dsp:sp modelId="{65D12871-84DA-1740-9B7A-B977929B67B0}">
      <dsp:nvSpPr>
        <dsp:cNvPr id="0" name=""/>
        <dsp:cNvSpPr/>
      </dsp:nvSpPr>
      <dsp:spPr>
        <a:xfrm>
          <a:off x="0" y="2436502"/>
          <a:ext cx="7570787" cy="737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Indicates the type of transformation that has been used to represent the body of the message in a way that is acceptable for mail transport</a:t>
          </a:r>
        </a:p>
      </dsp:txBody>
      <dsp:txXfrm>
        <a:off x="0" y="2436502"/>
        <a:ext cx="7570787" cy="737100"/>
      </dsp:txXfrm>
    </dsp:sp>
    <dsp:sp modelId="{68DCEE62-EEE0-0F46-AD28-366444FAC71E}">
      <dsp:nvSpPr>
        <dsp:cNvPr id="0" name=""/>
        <dsp:cNvSpPr/>
      </dsp:nvSpPr>
      <dsp:spPr>
        <a:xfrm>
          <a:off x="378539" y="2244622"/>
          <a:ext cx="5299550" cy="38376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577850" rtl="0">
            <a:lnSpc>
              <a:spcPct val="90000"/>
            </a:lnSpc>
            <a:spcBef>
              <a:spcPct val="0"/>
            </a:spcBef>
            <a:spcAft>
              <a:spcPct val="35000"/>
            </a:spcAft>
            <a:buNone/>
          </a:pPr>
          <a:r>
            <a:rPr lang="en-US" sz="1300" kern="1200" dirty="0"/>
            <a:t>Content-Transfer-Encoding</a:t>
          </a:r>
        </a:p>
      </dsp:txBody>
      <dsp:txXfrm>
        <a:off x="397273" y="2263356"/>
        <a:ext cx="5262082" cy="346292"/>
      </dsp:txXfrm>
    </dsp:sp>
    <dsp:sp modelId="{ECB79F2C-3DB5-E846-95BD-E5064A03373D}">
      <dsp:nvSpPr>
        <dsp:cNvPr id="0" name=""/>
        <dsp:cNvSpPr/>
      </dsp:nvSpPr>
      <dsp:spPr>
        <a:xfrm>
          <a:off x="0" y="3435682"/>
          <a:ext cx="7570787" cy="55282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Used to identify MIME entities uniquely in multiple contexts</a:t>
          </a:r>
        </a:p>
      </dsp:txBody>
      <dsp:txXfrm>
        <a:off x="0" y="3435682"/>
        <a:ext cx="7570787" cy="552825"/>
      </dsp:txXfrm>
    </dsp:sp>
    <dsp:sp modelId="{55DCFBF2-A92B-2D49-8E14-712808571A32}">
      <dsp:nvSpPr>
        <dsp:cNvPr id="0" name=""/>
        <dsp:cNvSpPr/>
      </dsp:nvSpPr>
      <dsp:spPr>
        <a:xfrm>
          <a:off x="378539" y="3243802"/>
          <a:ext cx="5299550" cy="38376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577850" rtl="0">
            <a:lnSpc>
              <a:spcPct val="90000"/>
            </a:lnSpc>
            <a:spcBef>
              <a:spcPct val="0"/>
            </a:spcBef>
            <a:spcAft>
              <a:spcPct val="35000"/>
            </a:spcAft>
            <a:buNone/>
          </a:pPr>
          <a:r>
            <a:rPr lang="en-US" sz="1300" kern="1200" dirty="0"/>
            <a:t>Content-ID</a:t>
          </a:r>
        </a:p>
      </dsp:txBody>
      <dsp:txXfrm>
        <a:off x="397273" y="3262536"/>
        <a:ext cx="5262082" cy="346292"/>
      </dsp:txXfrm>
    </dsp:sp>
    <dsp:sp modelId="{7052E4C0-0365-DF4E-996C-A00169E89A13}">
      <dsp:nvSpPr>
        <dsp:cNvPr id="0" name=""/>
        <dsp:cNvSpPr/>
      </dsp:nvSpPr>
      <dsp:spPr>
        <a:xfrm>
          <a:off x="0" y="4250587"/>
          <a:ext cx="7570787" cy="737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A text description of the object with the body;  this is useful when the object is not readable</a:t>
          </a:r>
        </a:p>
      </dsp:txBody>
      <dsp:txXfrm>
        <a:off x="0" y="4250587"/>
        <a:ext cx="7570787" cy="737100"/>
      </dsp:txXfrm>
    </dsp:sp>
    <dsp:sp modelId="{AFA02130-531F-2541-A40D-4D4C90AABF70}">
      <dsp:nvSpPr>
        <dsp:cNvPr id="0" name=""/>
        <dsp:cNvSpPr/>
      </dsp:nvSpPr>
      <dsp:spPr>
        <a:xfrm>
          <a:off x="378539" y="4058707"/>
          <a:ext cx="5299550" cy="38376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577850" rtl="0">
            <a:lnSpc>
              <a:spcPct val="90000"/>
            </a:lnSpc>
            <a:spcBef>
              <a:spcPct val="0"/>
            </a:spcBef>
            <a:spcAft>
              <a:spcPct val="35000"/>
            </a:spcAft>
            <a:buNone/>
          </a:pPr>
          <a:r>
            <a:rPr lang="en-US" sz="1300" kern="1200" dirty="0"/>
            <a:t>Content-Description</a:t>
          </a:r>
        </a:p>
      </dsp:txBody>
      <dsp:txXfrm>
        <a:off x="397273" y="4077441"/>
        <a:ext cx="5262082"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241FA-7A3B-2540-99A4-A6418DDD1EA1}">
      <dsp:nvSpPr>
        <dsp:cNvPr id="0" name=""/>
        <dsp:cNvSpPr/>
      </dsp:nvSpPr>
      <dsp:spPr>
        <a:xfrm>
          <a:off x="0" y="0"/>
          <a:ext cx="6522720" cy="95554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Generate a pseudorandom session key for a particular symmetric encryption algorithm</a:t>
          </a:r>
        </a:p>
      </dsp:txBody>
      <dsp:txXfrm>
        <a:off x="27987" y="27987"/>
        <a:ext cx="5410865" cy="899574"/>
      </dsp:txXfrm>
    </dsp:sp>
    <dsp:sp modelId="{22ADCE59-A6D1-984D-BF84-74718F412EC1}">
      <dsp:nvSpPr>
        <dsp:cNvPr id="0" name=""/>
        <dsp:cNvSpPr/>
      </dsp:nvSpPr>
      <dsp:spPr>
        <a:xfrm>
          <a:off x="546277" y="1129284"/>
          <a:ext cx="6522720" cy="95554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For each recipient, encrypt the session key with the recipient’s public RSA key</a:t>
          </a:r>
        </a:p>
      </dsp:txBody>
      <dsp:txXfrm>
        <a:off x="574264" y="1157271"/>
        <a:ext cx="5299362" cy="899574"/>
      </dsp:txXfrm>
    </dsp:sp>
    <dsp:sp modelId="{A7C405DB-DC2C-E540-914D-23DD9BB65F79}">
      <dsp:nvSpPr>
        <dsp:cNvPr id="0" name=""/>
        <dsp:cNvSpPr/>
      </dsp:nvSpPr>
      <dsp:spPr>
        <a:xfrm>
          <a:off x="1084402" y="2258568"/>
          <a:ext cx="6522720" cy="95554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For each recipient, prepare a block known as </a:t>
          </a:r>
          <a:r>
            <a:rPr lang="en-US" sz="1500" b="1" i="0" kern="1200" dirty="0">
              <a:latin typeface="Courier New"/>
              <a:cs typeface="Courier New"/>
            </a:rPr>
            <a:t>RecipientInfo </a:t>
          </a:r>
          <a:r>
            <a:rPr lang="en-US" sz="1500" b="1" i="0" kern="1200" dirty="0">
              <a:cs typeface="Courier New"/>
            </a:rPr>
            <a:t>that contains an identifier of the recipient’s public-key certificate, an identifier of the algorithm used to encrypt the session key, and the encrypted session key</a:t>
          </a:r>
        </a:p>
      </dsp:txBody>
      <dsp:txXfrm>
        <a:off x="1112389" y="2286555"/>
        <a:ext cx="5307515" cy="899574"/>
      </dsp:txXfrm>
    </dsp:sp>
    <dsp:sp modelId="{D3171E81-8DA9-F04B-85CE-0B54B5DF11AD}">
      <dsp:nvSpPr>
        <dsp:cNvPr id="0" name=""/>
        <dsp:cNvSpPr/>
      </dsp:nvSpPr>
      <dsp:spPr>
        <a:xfrm>
          <a:off x="1630679" y="3387852"/>
          <a:ext cx="6522720" cy="95554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cs typeface="Courier New"/>
            </a:rPr>
            <a:t>Encrypt the message content with the session key</a:t>
          </a:r>
          <a:r>
            <a:rPr lang="en-US" sz="1500" b="1" i="0" kern="1200" dirty="0"/>
            <a:t> </a:t>
          </a:r>
        </a:p>
      </dsp:txBody>
      <dsp:txXfrm>
        <a:off x="1658666" y="3415839"/>
        <a:ext cx="5299362" cy="899574"/>
      </dsp:txXfrm>
    </dsp:sp>
    <dsp:sp modelId="{4F1B002C-C953-264E-AD33-8E894E64E173}">
      <dsp:nvSpPr>
        <dsp:cNvPr id="0" name=""/>
        <dsp:cNvSpPr/>
      </dsp:nvSpPr>
      <dsp:spPr>
        <a:xfrm>
          <a:off x="5901613" y="731862"/>
          <a:ext cx="621106" cy="621106"/>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6041362" y="731862"/>
        <a:ext cx="341608" cy="467382"/>
      </dsp:txXfrm>
    </dsp:sp>
    <dsp:sp modelId="{B57C5CB7-9E23-374F-9AD0-A772CEA91AF0}">
      <dsp:nvSpPr>
        <dsp:cNvPr id="0" name=""/>
        <dsp:cNvSpPr/>
      </dsp:nvSpPr>
      <dsp:spPr>
        <a:xfrm>
          <a:off x="6447891" y="1861146"/>
          <a:ext cx="621106" cy="621106"/>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6587640" y="1861146"/>
        <a:ext cx="341608" cy="467382"/>
      </dsp:txXfrm>
    </dsp:sp>
    <dsp:sp modelId="{75224DAF-6741-704C-A1FB-BF13866920F8}">
      <dsp:nvSpPr>
        <dsp:cNvPr id="0" name=""/>
        <dsp:cNvSpPr/>
      </dsp:nvSpPr>
      <dsp:spPr>
        <a:xfrm>
          <a:off x="6986016" y="2990430"/>
          <a:ext cx="621106" cy="621106"/>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7125765" y="2990430"/>
        <a:ext cx="341608" cy="4673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3A533-B32F-3445-A521-7E6E85915F15}">
      <dsp:nvSpPr>
        <dsp:cNvPr id="0" name=""/>
        <dsp:cNvSpPr/>
      </dsp:nvSpPr>
      <dsp:spPr>
        <a:xfrm>
          <a:off x="292100" y="0"/>
          <a:ext cx="8331200" cy="5207000"/>
        </a:xfrm>
        <a:prstGeom prst="swooshArrow">
          <a:avLst>
            <a:gd name="adj1" fmla="val 25000"/>
            <a:gd name="adj2" fmla="val 25000"/>
          </a:avLst>
        </a:prstGeom>
        <a:solidFill>
          <a:schemeClr val="accent1">
            <a:tint val="40000"/>
            <a:hueOff val="0"/>
            <a:satOff val="0"/>
            <a:lumOff val="0"/>
            <a:alphaOff val="0"/>
          </a:schemeClr>
        </a:solidFill>
        <a:ln>
          <a:noFill/>
        </a:ln>
        <a:effectLst>
          <a:glow rad="38100">
            <a:schemeClr val="accent1">
              <a:alpha val="45000"/>
            </a:schemeClr>
          </a:glow>
          <a:softEdge rad="101600"/>
        </a:effectLst>
      </dsp:spPr>
      <dsp:style>
        <a:lnRef idx="0">
          <a:scrgbClr r="0" g="0" b="0"/>
        </a:lnRef>
        <a:fillRef idx="1">
          <a:scrgbClr r="0" g="0" b="0"/>
        </a:fillRef>
        <a:effectRef idx="2">
          <a:scrgbClr r="0" g="0" b="0"/>
        </a:effectRef>
        <a:fontRef idx="minor"/>
      </dsp:style>
    </dsp:sp>
    <dsp:sp modelId="{39B3DB2F-CFDB-3D46-BC03-E9933E33FB8F}">
      <dsp:nvSpPr>
        <dsp:cNvPr id="0" name=""/>
        <dsp:cNvSpPr/>
      </dsp:nvSpPr>
      <dsp:spPr>
        <a:xfrm>
          <a:off x="1112723" y="3871925"/>
          <a:ext cx="191617" cy="191617"/>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70F67D8F-56D9-E74F-8BDF-5458066225AA}">
      <dsp:nvSpPr>
        <dsp:cNvPr id="0" name=""/>
        <dsp:cNvSpPr/>
      </dsp:nvSpPr>
      <dsp:spPr>
        <a:xfrm>
          <a:off x="1219202" y="3962405"/>
          <a:ext cx="1424635" cy="1239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34"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Select a message digest algorithm (SHA or MD5)</a:t>
          </a:r>
        </a:p>
      </dsp:txBody>
      <dsp:txXfrm>
        <a:off x="1219202" y="3962405"/>
        <a:ext cx="1424635" cy="1239266"/>
      </dsp:txXfrm>
    </dsp:sp>
    <dsp:sp modelId="{87961540-DD8B-5449-83AA-9C3C44DC1EF4}">
      <dsp:nvSpPr>
        <dsp:cNvPr id="0" name=""/>
        <dsp:cNvSpPr/>
      </dsp:nvSpPr>
      <dsp:spPr>
        <a:xfrm>
          <a:off x="2466543" y="2660776"/>
          <a:ext cx="333248" cy="333248"/>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7240535-9187-B840-9E04-359208A868C4}">
      <dsp:nvSpPr>
        <dsp:cNvPr id="0" name=""/>
        <dsp:cNvSpPr/>
      </dsp:nvSpPr>
      <dsp:spPr>
        <a:xfrm>
          <a:off x="2667003" y="2895600"/>
          <a:ext cx="1749552" cy="1871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81"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Compute the message digest (hash function) of the content to be signed</a:t>
          </a:r>
        </a:p>
      </dsp:txBody>
      <dsp:txXfrm>
        <a:off x="2667003" y="2895600"/>
        <a:ext cx="1749552" cy="1871602"/>
      </dsp:txXfrm>
    </dsp:sp>
    <dsp:sp modelId="{4CFE7342-B602-1544-9847-E9A231A05FD5}">
      <dsp:nvSpPr>
        <dsp:cNvPr id="0" name=""/>
        <dsp:cNvSpPr/>
      </dsp:nvSpPr>
      <dsp:spPr>
        <a:xfrm>
          <a:off x="4195267" y="1768297"/>
          <a:ext cx="441553" cy="441553"/>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A149516-666B-5D44-8845-9B7ED7179393}">
      <dsp:nvSpPr>
        <dsp:cNvPr id="0" name=""/>
        <dsp:cNvSpPr/>
      </dsp:nvSpPr>
      <dsp:spPr>
        <a:xfrm>
          <a:off x="4495806" y="2209791"/>
          <a:ext cx="1749552" cy="2100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97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Encrypt the message digest with the signer’s private key</a:t>
          </a:r>
        </a:p>
      </dsp:txBody>
      <dsp:txXfrm>
        <a:off x="4495806" y="2209791"/>
        <a:ext cx="1749552" cy="2100340"/>
      </dsp:txXfrm>
    </dsp:sp>
    <dsp:sp modelId="{21544247-92C1-3D44-99B2-72E06AC3A1AF}">
      <dsp:nvSpPr>
        <dsp:cNvPr id="0" name=""/>
        <dsp:cNvSpPr/>
      </dsp:nvSpPr>
      <dsp:spPr>
        <a:xfrm>
          <a:off x="6078118" y="1177823"/>
          <a:ext cx="591515" cy="591515"/>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A1C86641-BAF9-664F-9EAC-CE643C68B505}">
      <dsp:nvSpPr>
        <dsp:cNvPr id="0" name=""/>
        <dsp:cNvSpPr/>
      </dsp:nvSpPr>
      <dsp:spPr>
        <a:xfrm>
          <a:off x="6476994" y="1752616"/>
          <a:ext cx="1749552" cy="3326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32"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Prepare a block known as </a:t>
          </a:r>
          <a:r>
            <a:rPr lang="en-US" sz="1400" b="1" kern="1200" dirty="0">
              <a:latin typeface="Courier New"/>
              <a:cs typeface="Courier New"/>
            </a:rPr>
            <a:t>SignerInfo </a:t>
          </a:r>
          <a:r>
            <a:rPr lang="en-US" sz="1400" b="1" kern="1200" dirty="0">
              <a:cs typeface="Courier New"/>
            </a:rPr>
            <a:t>that contains the signer’s public-key certificate, an identifier of the message digest algorithm, an identifier of the algorithm used to encrypt the message digest, and the encrypted message digest</a:t>
          </a:r>
          <a:endParaRPr lang="en-US" sz="1400" b="1" kern="1200" dirty="0"/>
        </a:p>
      </dsp:txBody>
      <dsp:txXfrm>
        <a:off x="6476994" y="1752616"/>
        <a:ext cx="1749552" cy="33269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0E4EC-D131-0C41-A714-976262004000}">
      <dsp:nvSpPr>
        <dsp:cNvPr id="0" name=""/>
        <dsp:cNvSpPr/>
      </dsp:nvSpPr>
      <dsp:spPr>
        <a:xfrm>
          <a:off x="228599" y="1119788"/>
          <a:ext cx="2467272" cy="61681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i="0" kern="1200" dirty="0"/>
            <a:t>Key generation</a:t>
          </a:r>
        </a:p>
      </dsp:txBody>
      <dsp:txXfrm>
        <a:off x="246665" y="1137854"/>
        <a:ext cx="2431140" cy="580686"/>
      </dsp:txXfrm>
    </dsp:sp>
    <dsp:sp modelId="{499DAEB3-C700-2348-8690-589FFD73282E}">
      <dsp:nvSpPr>
        <dsp:cNvPr id="0" name=""/>
        <dsp:cNvSpPr/>
      </dsp:nvSpPr>
      <dsp:spPr>
        <a:xfrm rot="5429659">
          <a:off x="1300471" y="1760087"/>
          <a:ext cx="312809" cy="578633"/>
        </a:xfrm>
        <a:prstGeom prst="rightArrow">
          <a:avLst>
            <a:gd name="adj1" fmla="val 667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00E8D720-FB90-3F40-B94E-FEE132455706}">
      <dsp:nvSpPr>
        <dsp:cNvPr id="0" name=""/>
        <dsp:cNvSpPr/>
      </dsp:nvSpPr>
      <dsp:spPr>
        <a:xfrm>
          <a:off x="0" y="2362201"/>
          <a:ext cx="2895566" cy="1482158"/>
        </a:xfrm>
        <a:prstGeom prst="roundRect">
          <a:avLst>
            <a:gd name="adj" fmla="val 1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0" kern="1200" dirty="0"/>
            <a:t>The user of some related administrative utility must be capable of generating separate Diffie-Hellman and DSS key pairs and should be capable of generating RSA key pairs</a:t>
          </a:r>
        </a:p>
      </dsp:txBody>
      <dsp:txXfrm>
        <a:off x="43411" y="2405612"/>
        <a:ext cx="2808744" cy="1395336"/>
      </dsp:txXfrm>
    </dsp:sp>
    <dsp:sp modelId="{2C4540C6-1CCE-8F44-B5F9-43BA4E58799A}">
      <dsp:nvSpPr>
        <dsp:cNvPr id="0" name=""/>
        <dsp:cNvSpPr/>
      </dsp:nvSpPr>
      <dsp:spPr>
        <a:xfrm rot="5401470">
          <a:off x="1328043" y="3728363"/>
          <a:ext cx="238697" cy="578633"/>
        </a:xfrm>
        <a:prstGeom prst="rightArrow">
          <a:avLst>
            <a:gd name="adj1" fmla="val 667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4E28F1E9-86E9-D94E-93A5-CAF02EBFC40E}">
      <dsp:nvSpPr>
        <dsp:cNvPr id="0" name=""/>
        <dsp:cNvSpPr/>
      </dsp:nvSpPr>
      <dsp:spPr>
        <a:xfrm>
          <a:off x="152397" y="4191001"/>
          <a:ext cx="2589328" cy="1200143"/>
        </a:xfrm>
        <a:prstGeom prst="roundRect">
          <a:avLst>
            <a:gd name="adj" fmla="val 1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0" kern="1200" dirty="0"/>
            <a:t>A user agent should generate RSA key pairs with a length in the range of 768 to 1024 bits and must not generate a length of less than 512 bits</a:t>
          </a:r>
        </a:p>
      </dsp:txBody>
      <dsp:txXfrm>
        <a:off x="187548" y="4226152"/>
        <a:ext cx="2519026" cy="1129841"/>
      </dsp:txXfrm>
    </dsp:sp>
    <dsp:sp modelId="{1DFF3C36-D263-5343-81BB-8740166AD25A}">
      <dsp:nvSpPr>
        <dsp:cNvPr id="0" name=""/>
        <dsp:cNvSpPr/>
      </dsp:nvSpPr>
      <dsp:spPr>
        <a:xfrm>
          <a:off x="3276605" y="1119788"/>
          <a:ext cx="2467272" cy="61681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i="0" kern="1200" dirty="0"/>
            <a:t>Registration</a:t>
          </a:r>
        </a:p>
      </dsp:txBody>
      <dsp:txXfrm>
        <a:off x="3294671" y="1137854"/>
        <a:ext cx="2431140" cy="580686"/>
      </dsp:txXfrm>
    </dsp:sp>
    <dsp:sp modelId="{FDC2ACAE-9F74-D944-BF52-0E244DB76F2A}">
      <dsp:nvSpPr>
        <dsp:cNvPr id="0" name=""/>
        <dsp:cNvSpPr/>
      </dsp:nvSpPr>
      <dsp:spPr>
        <a:xfrm rot="5302538">
          <a:off x="4364685" y="1774311"/>
          <a:ext cx="327153" cy="578633"/>
        </a:xfrm>
        <a:prstGeom prst="rightArrow">
          <a:avLst>
            <a:gd name="adj1" fmla="val 667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9F46745B-DDFD-9142-A2AB-A68D61AF4AC4}">
      <dsp:nvSpPr>
        <dsp:cNvPr id="0" name=""/>
        <dsp:cNvSpPr/>
      </dsp:nvSpPr>
      <dsp:spPr>
        <a:xfrm>
          <a:off x="3200391" y="2390651"/>
          <a:ext cx="2700725" cy="932295"/>
        </a:xfrm>
        <a:prstGeom prst="roundRect">
          <a:avLst>
            <a:gd name="adj" fmla="val 1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0" kern="1200" dirty="0"/>
            <a:t>A user’s public key must be registered with a certification authority in order to receive an X.509 public-key certificate</a:t>
          </a:r>
        </a:p>
      </dsp:txBody>
      <dsp:txXfrm>
        <a:off x="3227697" y="2417957"/>
        <a:ext cx="2646113" cy="877683"/>
      </dsp:txXfrm>
    </dsp:sp>
    <dsp:sp modelId="{6FFE8623-4392-894F-AB9D-1E249DE8C8DD}">
      <dsp:nvSpPr>
        <dsp:cNvPr id="0" name=""/>
        <dsp:cNvSpPr/>
      </dsp:nvSpPr>
      <dsp:spPr>
        <a:xfrm>
          <a:off x="6248398" y="1119788"/>
          <a:ext cx="2467272" cy="61681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i="0" kern="1200" dirty="0"/>
            <a:t>Certificate storage and retrieval</a:t>
          </a:r>
        </a:p>
      </dsp:txBody>
      <dsp:txXfrm>
        <a:off x="6266464" y="1137854"/>
        <a:ext cx="2431140" cy="580686"/>
      </dsp:txXfrm>
    </dsp:sp>
    <dsp:sp modelId="{9B6C36B4-2E14-DD41-AA37-637EABA5416A}">
      <dsp:nvSpPr>
        <dsp:cNvPr id="0" name=""/>
        <dsp:cNvSpPr/>
      </dsp:nvSpPr>
      <dsp:spPr>
        <a:xfrm rot="5394644">
          <a:off x="7323056" y="1767204"/>
          <a:ext cx="319915" cy="578633"/>
        </a:xfrm>
        <a:prstGeom prst="rightArrow">
          <a:avLst>
            <a:gd name="adj1" fmla="val 667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510A18EB-2775-2A43-8C68-735C2689912B}">
      <dsp:nvSpPr>
        <dsp:cNvPr id="0" name=""/>
        <dsp:cNvSpPr/>
      </dsp:nvSpPr>
      <dsp:spPr>
        <a:xfrm>
          <a:off x="6248411" y="2376436"/>
          <a:ext cx="2472083" cy="1207347"/>
        </a:xfrm>
        <a:prstGeom prst="roundRect">
          <a:avLst>
            <a:gd name="adj" fmla="val 1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0" kern="1200" dirty="0"/>
            <a:t>A user requires access to a local list of certificates in order to verify incoming signatures and to encrypt outgoing messages</a:t>
          </a:r>
        </a:p>
      </dsp:txBody>
      <dsp:txXfrm>
        <a:off x="6283773" y="2411798"/>
        <a:ext cx="2401359" cy="11366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FE9F5-0A1E-3444-9834-F05303A01532}">
      <dsp:nvSpPr>
        <dsp:cNvPr id="0" name=""/>
        <dsp:cNvSpPr/>
      </dsp:nvSpPr>
      <dsp:spPr>
        <a:xfrm>
          <a:off x="39739" y="599"/>
          <a:ext cx="3567289" cy="2140373"/>
        </a:xfrm>
        <a:prstGeom prst="rect">
          <a:avLst/>
        </a:prstGeom>
        <a:solidFill>
          <a:schemeClr val="accent5">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DNS-Based Authentication of Named Entities</a:t>
          </a:r>
        </a:p>
      </dsp:txBody>
      <dsp:txXfrm>
        <a:off x="39739" y="599"/>
        <a:ext cx="3567289" cy="2140373"/>
      </dsp:txXfrm>
    </dsp:sp>
    <dsp:sp modelId="{31C37128-0A3B-2241-8BE1-B06CDF185D00}">
      <dsp:nvSpPr>
        <dsp:cNvPr id="0" name=""/>
        <dsp:cNvSpPr/>
      </dsp:nvSpPr>
      <dsp:spPr>
        <a:xfrm>
          <a:off x="3963757" y="599"/>
          <a:ext cx="3567289" cy="2140373"/>
        </a:xfrm>
        <a:prstGeom prst="rect">
          <a:avLst/>
        </a:prstGeom>
        <a:solidFill>
          <a:schemeClr val="accent6">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Is a protocol to allow X.509 certificates, commonly used for Transport Layer Security (TLS) to be bound to DNS names using DNSSEC</a:t>
          </a:r>
        </a:p>
      </dsp:txBody>
      <dsp:txXfrm>
        <a:off x="3963757" y="599"/>
        <a:ext cx="3567289" cy="2140373"/>
      </dsp:txXfrm>
    </dsp:sp>
    <dsp:sp modelId="{A25DB5C0-36FF-6148-8BB9-365B2378C232}">
      <dsp:nvSpPr>
        <dsp:cNvPr id="0" name=""/>
        <dsp:cNvSpPr/>
      </dsp:nvSpPr>
      <dsp:spPr>
        <a:xfrm>
          <a:off x="39739" y="2497701"/>
          <a:ext cx="3567289" cy="2140373"/>
        </a:xfrm>
        <a:prstGeom prst="rect">
          <a:avLst/>
        </a:prstGeom>
        <a:solidFill>
          <a:schemeClr val="accent2">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It is proposed in RFC 6698 as a way to authenticate TLS client and server entities without a certificate authority (CA)</a:t>
          </a:r>
        </a:p>
      </dsp:txBody>
      <dsp:txXfrm>
        <a:off x="39739" y="2497701"/>
        <a:ext cx="3567289" cy="2140373"/>
      </dsp:txXfrm>
    </dsp:sp>
    <dsp:sp modelId="{479E9ADA-2E2A-6D43-AE0A-51D0F523C8D2}">
      <dsp:nvSpPr>
        <dsp:cNvPr id="0" name=""/>
        <dsp:cNvSpPr/>
      </dsp:nvSpPr>
      <dsp:spPr>
        <a:xfrm>
          <a:off x="3963757" y="2497701"/>
          <a:ext cx="3567289" cy="2140373"/>
        </a:xfrm>
        <a:prstGeom prst="rect">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The purpose of DANE is to replace reliance on the security of the CA system with reliance on the security provided by DNSSEC</a:t>
          </a:r>
        </a:p>
      </dsp:txBody>
      <dsp:txXfrm>
        <a:off x="3963757" y="2497701"/>
        <a:ext cx="3567289" cy="21403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FBD50-8486-754D-A169-DE944DDE6132}">
      <dsp:nvSpPr>
        <dsp:cNvPr id="0" name=""/>
        <dsp:cNvSpPr/>
      </dsp:nvSpPr>
      <dsp:spPr>
        <a:xfrm>
          <a:off x="0" y="0"/>
          <a:ext cx="4240695" cy="4292600"/>
        </a:xfrm>
        <a:prstGeom prst="triangl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125C339E-4F11-1B46-BE35-E3E1A805B6F5}">
      <dsp:nvSpPr>
        <dsp:cNvPr id="0" name=""/>
        <dsp:cNvSpPr/>
      </dsp:nvSpPr>
      <dsp:spPr>
        <a:xfrm>
          <a:off x="761995" y="3124201"/>
          <a:ext cx="2756452" cy="1016138"/>
        </a:xfrm>
        <a:prstGeom prst="roundRect">
          <a:avLst/>
        </a:prstGeom>
        <a:solidFill>
          <a:schemeClr val="lt1">
            <a:alpha val="90000"/>
            <a:hueOff val="0"/>
            <a:satOff val="0"/>
            <a:lumOff val="0"/>
            <a:alphaOff val="0"/>
          </a:schemeClr>
        </a:solidFill>
        <a:ln w="38100" cap="flat" cmpd="sng" algn="ctr">
          <a:no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At the low end are attackers who simply want to send e-mail that a recipient does not want to receive</a:t>
          </a:r>
        </a:p>
      </dsp:txBody>
      <dsp:txXfrm>
        <a:off x="811599" y="3173805"/>
        <a:ext cx="2657244" cy="916930"/>
      </dsp:txXfrm>
    </dsp:sp>
    <dsp:sp modelId="{55495424-309A-C641-9EE7-3186D954936C}">
      <dsp:nvSpPr>
        <dsp:cNvPr id="0" name=""/>
        <dsp:cNvSpPr/>
      </dsp:nvSpPr>
      <dsp:spPr>
        <a:xfrm>
          <a:off x="761995" y="1828797"/>
          <a:ext cx="2756452" cy="1016138"/>
        </a:xfrm>
        <a:prstGeom prst="roundRect">
          <a:avLst/>
        </a:prstGeom>
        <a:solidFill>
          <a:schemeClr val="lt1">
            <a:alpha val="90000"/>
            <a:hueOff val="0"/>
            <a:satOff val="0"/>
            <a:lumOff val="0"/>
            <a:alphaOff val="0"/>
          </a:schemeClr>
        </a:solidFill>
        <a:ln w="38100" cap="flat" cmpd="sng" algn="ctr">
          <a:no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 next level are professional senders of bulk spam mail and often operate as commercial enterprises and send messages on behalf of third parties</a:t>
          </a:r>
        </a:p>
      </dsp:txBody>
      <dsp:txXfrm>
        <a:off x="811599" y="1878401"/>
        <a:ext cx="2657244" cy="916930"/>
      </dsp:txXfrm>
    </dsp:sp>
    <dsp:sp modelId="{27B93BF8-083B-4A4C-B716-EB033E916BB9}">
      <dsp:nvSpPr>
        <dsp:cNvPr id="0" name=""/>
        <dsp:cNvSpPr/>
      </dsp:nvSpPr>
      <dsp:spPr>
        <a:xfrm>
          <a:off x="838211" y="457202"/>
          <a:ext cx="2756452" cy="1016138"/>
        </a:xfrm>
        <a:prstGeom prst="roundRect">
          <a:avLst/>
        </a:prstGeom>
        <a:solidFill>
          <a:schemeClr val="lt1">
            <a:alpha val="90000"/>
            <a:hueOff val="0"/>
            <a:satOff val="0"/>
            <a:lumOff val="0"/>
            <a:alphaOff val="0"/>
          </a:schemeClr>
        </a:solidFill>
        <a:ln w="38100" cap="flat" cmpd="sng" algn="ctr">
          <a:no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The most sophisticated and financially motivated senders of messages are those who stand to receive substantial financial benefit, such as from an e-mail based fraud scheme</a:t>
          </a:r>
        </a:p>
      </dsp:txBody>
      <dsp:txXfrm>
        <a:off x="887815" y="506806"/>
        <a:ext cx="2657244" cy="9169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FDA503-0A2E-A94A-A22A-46CE2FC07066}" type="datetimeFigureOut">
              <a:rPr lang="en-US" smtClean="0"/>
              <a:pPr/>
              <a:t>1/26/21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36FB15-12CF-0D4B-A23C-97F2DE2A7B8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CB7A55E6-BE3F-7A48-8783-9A487B642D69}"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In virtually all distributed environments, electronic mail is the most heavily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network-based application. Users expect to be able to, and do, send e-mail to others</a:t>
            </a:r>
          </a:p>
          <a:p>
            <a:r>
              <a:rPr lang="en-US" sz="1200" kern="1200" baseline="0" dirty="0">
                <a:solidFill>
                  <a:schemeClr val="tx1"/>
                </a:solidFill>
                <a:latin typeface="Arial" pitchFamily="-107" charset="0"/>
                <a:ea typeface="ＭＳ Ｐゴシック" pitchFamily="-107" charset="-128"/>
                <a:cs typeface="ＭＳ Ｐゴシック" pitchFamily="-107" charset="-128"/>
              </a:rPr>
              <a:t>who are connected directly or indirectly to the Internet, regardless of host operating</a:t>
            </a:r>
          </a:p>
          <a:p>
            <a:r>
              <a:rPr lang="en-US" sz="1200" kern="1200" baseline="0" dirty="0">
                <a:solidFill>
                  <a:schemeClr val="tx1"/>
                </a:solidFill>
                <a:latin typeface="Arial" pitchFamily="-107" charset="0"/>
                <a:ea typeface="ＭＳ Ｐゴシック" pitchFamily="-107" charset="-128"/>
                <a:cs typeface="ＭＳ Ｐゴシック" pitchFamily="-107" charset="-128"/>
              </a:rPr>
              <a:t>system or communications suite. With the explosively growing reliance on e-mail,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there grows a demand for authentication and confidentiality services. Two schemes</a:t>
            </a:r>
          </a:p>
          <a:p>
            <a:r>
              <a:rPr lang="en-US" sz="1200" kern="1200" baseline="0" dirty="0">
                <a:solidFill>
                  <a:schemeClr val="tx1"/>
                </a:solidFill>
                <a:latin typeface="Arial" pitchFamily="-107" charset="0"/>
                <a:ea typeface="ＭＳ Ｐゴシック" pitchFamily="-107" charset="-128"/>
                <a:cs typeface="ＭＳ Ｐゴシック" pitchFamily="-107" charset="-128"/>
              </a:rPr>
              <a:t>stand out as approaches that enjoy widespread use: Pretty Good Privacy (PGP)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S/MIME. Both are examined in this chapter. The chapter closes with a discussion of</a:t>
            </a:r>
          </a:p>
          <a:p>
            <a:r>
              <a:rPr lang="en-US" sz="1200" kern="1200" baseline="0" dirty="0">
                <a:solidFill>
                  <a:schemeClr val="tx1"/>
                </a:solidFill>
                <a:latin typeface="Arial" pitchFamily="-107" charset="0"/>
                <a:ea typeface="ＭＳ Ｐゴシック" pitchFamily="-107" charset="-128"/>
                <a:cs typeface="ＭＳ Ｐゴシック" pitchFamily="-107" charset="-128"/>
              </a:rPr>
              <a:t>DomainKeys Identified Mail.</a:t>
            </a:r>
            <a:endParaRPr lang="en-US" dirty="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1</a:t>
            </a:fld>
            <a:endParaRPr lang="en-AU" dirty="0">
              <a:latin typeface="Arial" pitchFamily="-8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Multipurpose Internet Mail Extension (MIME) is an extension to the RFC 5322</a:t>
            </a:r>
          </a:p>
          <a:p>
            <a:r>
              <a:rPr lang="en-US" sz="1200" kern="1200" baseline="0" dirty="0">
                <a:solidFill>
                  <a:schemeClr val="tx1"/>
                </a:solidFill>
                <a:latin typeface="Arial" pitchFamily="-107" charset="0"/>
                <a:ea typeface="ＭＳ Ｐゴシック" pitchFamily="-107" charset="-128"/>
                <a:cs typeface="ＭＳ Ｐゴシック" pitchFamily="-107" charset="-128"/>
              </a:rPr>
              <a:t>framework that is intended to address some of the problems and limitations of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use of Simple Mail Transfer Protocol (SMTP) or some other mail transfer protocol</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RFC 5322 for electronic mail. </a:t>
            </a:r>
            <a:r>
              <a:rPr lang="en-US" sz="1200" kern="1200" baseline="0" dirty="0" err="1">
                <a:solidFill>
                  <a:schemeClr val="tx1"/>
                </a:solidFill>
                <a:latin typeface="Arial" pitchFamily="-107" charset="0"/>
                <a:ea typeface="ＭＳ Ｐゴシック" pitchFamily="-107" charset="-128"/>
                <a:cs typeface="ＭＳ Ｐゴシック" pitchFamily="-107" charset="-128"/>
              </a:rPr>
              <a:t>RFCs</a:t>
            </a:r>
            <a:r>
              <a:rPr lang="en-US" sz="1200" kern="1200" baseline="0" dirty="0">
                <a:solidFill>
                  <a:schemeClr val="tx1"/>
                </a:solidFill>
                <a:latin typeface="Arial" pitchFamily="-107" charset="0"/>
                <a:ea typeface="ＭＳ Ｐゴシック" pitchFamily="-107" charset="-128"/>
                <a:cs typeface="ＭＳ Ｐゴシック" pitchFamily="-107" charset="-128"/>
              </a:rPr>
              <a:t> 2045 through 2049 define MIME, and there</a:t>
            </a:r>
          </a:p>
          <a:p>
            <a:r>
              <a:rPr lang="en-US" sz="1200" kern="1200" baseline="0" dirty="0">
                <a:solidFill>
                  <a:schemeClr val="tx1"/>
                </a:solidFill>
                <a:latin typeface="Arial" pitchFamily="-107" charset="0"/>
                <a:ea typeface="ＭＳ Ｐゴシック" pitchFamily="-107" charset="-128"/>
                <a:cs typeface="ＭＳ Ｐゴシック" pitchFamily="-107" charset="-128"/>
              </a:rPr>
              <a:t>have been a number of updating documents since then.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MIME specification includes the following elements.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Five new message header fields are defined, which may be included in an</a:t>
            </a:r>
          </a:p>
          <a:p>
            <a:r>
              <a:rPr lang="en-US" sz="1200" kern="1200" baseline="0" dirty="0">
                <a:solidFill>
                  <a:schemeClr val="tx1"/>
                </a:solidFill>
                <a:latin typeface="Arial" pitchFamily="-107" charset="0"/>
                <a:ea typeface="ＭＳ Ｐゴシック" pitchFamily="-107" charset="-128"/>
                <a:cs typeface="ＭＳ Ｐゴシック" pitchFamily="-107" charset="-128"/>
              </a:rPr>
              <a:t>RFC 5322 header. These fields provide information about the body of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A number of content formats are defined, thus standardizing representations</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support multimedia electronic mail.</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Transfer encodings are defined that enable the conversion of any content format</a:t>
            </a:r>
          </a:p>
          <a:p>
            <a:r>
              <a:rPr lang="en-US" sz="1200" kern="1200" baseline="0" dirty="0">
                <a:solidFill>
                  <a:schemeClr val="tx1"/>
                </a:solidFill>
                <a:latin typeface="Arial" pitchFamily="-107" charset="0"/>
                <a:ea typeface="ＭＳ Ｐゴシック" pitchFamily="-107" charset="-128"/>
                <a:cs typeface="ＭＳ Ｐゴシック" pitchFamily="-107" charset="-128"/>
              </a:rPr>
              <a:t>into a form that is protected from alteration by the mail system.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As justification for the use of MIME, [PARZ06] lists the following limitations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SMTP/5322 scheme.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SMTP cannot transmit executable files or other binary objects. A number of</a:t>
            </a:r>
          </a:p>
          <a:p>
            <a:r>
              <a:rPr lang="en-US" sz="1200" kern="1200" baseline="0" dirty="0">
                <a:solidFill>
                  <a:schemeClr val="tx1"/>
                </a:solidFill>
                <a:latin typeface="Arial" pitchFamily="-107" charset="0"/>
                <a:ea typeface="ＭＳ Ｐゴシック" pitchFamily="-107" charset="-128"/>
                <a:cs typeface="ＭＳ Ｐゴシック" pitchFamily="-107" charset="-128"/>
              </a:rPr>
              <a:t>schemes are in use for converting binary files into a text form that can be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SMTP mail systems, including the popular UNIX UUencode/</a:t>
            </a:r>
            <a:r>
              <a:rPr lang="en-US" sz="1200" kern="1200" baseline="0" dirty="0" err="1">
                <a:solidFill>
                  <a:schemeClr val="tx1"/>
                </a:solidFill>
                <a:latin typeface="Arial" pitchFamily="-107" charset="0"/>
                <a:ea typeface="ＭＳ Ｐゴシック" pitchFamily="-107" charset="-128"/>
                <a:cs typeface="ＭＳ Ｐゴシック" pitchFamily="-107" charset="-128"/>
              </a:rPr>
              <a:t>UUdecode</a:t>
            </a:r>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scheme. However, none of these is a standard or even a de facto  standard.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SMTP cannot transmit text data that includes national language characters,</a:t>
            </a:r>
          </a:p>
          <a:p>
            <a:r>
              <a:rPr lang="en-US" sz="1200" kern="1200" baseline="0" dirty="0">
                <a:solidFill>
                  <a:schemeClr val="tx1"/>
                </a:solidFill>
                <a:latin typeface="Arial" pitchFamily="-107" charset="0"/>
                <a:ea typeface="ＭＳ Ｐゴシック" pitchFamily="-107" charset="-128"/>
                <a:cs typeface="ＭＳ Ｐゴシック" pitchFamily="-107" charset="-128"/>
              </a:rPr>
              <a:t>because these are represented by 8-bit codes with values of 128 decimal or</a:t>
            </a:r>
          </a:p>
          <a:p>
            <a:r>
              <a:rPr lang="en-US" sz="1200" kern="1200" baseline="0" dirty="0">
                <a:solidFill>
                  <a:schemeClr val="tx1"/>
                </a:solidFill>
                <a:latin typeface="Arial" pitchFamily="-107" charset="0"/>
                <a:ea typeface="ＭＳ Ｐゴシック" pitchFamily="-107" charset="-128"/>
                <a:cs typeface="ＭＳ Ｐゴシック" pitchFamily="-107" charset="-128"/>
              </a:rPr>
              <a:t>higher, and SMTP is limited to 7-bit ASCII.</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SMTP servers may reject mail message over a certain size.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SMTP gateways that translate between ASCII and the character code EBCDIC</a:t>
            </a:r>
          </a:p>
          <a:p>
            <a:r>
              <a:rPr lang="en-US" sz="1200" kern="1200" baseline="0" dirty="0">
                <a:solidFill>
                  <a:schemeClr val="tx1"/>
                </a:solidFill>
                <a:latin typeface="Arial" pitchFamily="-107" charset="0"/>
                <a:ea typeface="ＭＳ Ｐゴシック" pitchFamily="-107" charset="-128"/>
                <a:cs typeface="ＭＳ Ｐゴシック" pitchFamily="-107" charset="-128"/>
              </a:rPr>
              <a:t>do not use a consistent set of mappings, resulting in translation problems.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5.  SMTP gateways to X.400 electronic mail networks cannot handle </a:t>
            </a:r>
            <a:r>
              <a:rPr lang="en-US" sz="1200" kern="1200" baseline="0" dirty="0" err="1">
                <a:solidFill>
                  <a:schemeClr val="tx1"/>
                </a:solidFill>
                <a:latin typeface="Arial" pitchFamily="-107" charset="0"/>
                <a:ea typeface="ＭＳ Ｐゴシック" pitchFamily="-107" charset="-128"/>
                <a:cs typeface="ＭＳ Ｐゴシック" pitchFamily="-107" charset="-128"/>
              </a:rPr>
              <a:t>nontextual</a:t>
            </a:r>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data included in X.400 messages.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6.  Some SMTP implementations do not adhere completely to the SMTP</a:t>
            </a:r>
          </a:p>
          <a:p>
            <a:r>
              <a:rPr lang="en-US" sz="1200" kern="1200" baseline="0" dirty="0">
                <a:solidFill>
                  <a:schemeClr val="tx1"/>
                </a:solidFill>
                <a:latin typeface="Arial" pitchFamily="-107" charset="0"/>
                <a:ea typeface="ＭＳ Ｐゴシック" pitchFamily="-107" charset="-128"/>
                <a:cs typeface="ＭＳ Ｐゴシック" pitchFamily="-107" charset="-128"/>
              </a:rPr>
              <a:t>standards defined in RFC 821. Common problems include:</a:t>
            </a:r>
          </a:p>
          <a:p>
            <a:r>
              <a:rPr lang="en-US" sz="1200" kern="1200" baseline="0" dirty="0">
                <a:solidFill>
                  <a:schemeClr val="tx1"/>
                </a:solidFill>
                <a:latin typeface="Arial" pitchFamily="-107" charset="0"/>
                <a:ea typeface="ＭＳ Ｐゴシック" pitchFamily="-107" charset="-128"/>
                <a:cs typeface="ＭＳ Ｐゴシック" pitchFamily="-107" charset="-128"/>
              </a:rPr>
              <a:t>—Deletion, addition, or reordering of carriage return and linefeed</a:t>
            </a:r>
          </a:p>
          <a:p>
            <a:r>
              <a:rPr lang="en-US" sz="1200" kern="1200" baseline="0" dirty="0">
                <a:solidFill>
                  <a:schemeClr val="tx1"/>
                </a:solidFill>
                <a:latin typeface="Arial" pitchFamily="-107" charset="0"/>
                <a:ea typeface="ＭＳ Ｐゴシック" pitchFamily="-107" charset="-128"/>
                <a:cs typeface="ＭＳ Ｐゴシック" pitchFamily="-107" charset="-128"/>
              </a:rPr>
              <a:t>—Truncating or wrapping lines longer than 76 characters</a:t>
            </a:r>
          </a:p>
          <a:p>
            <a:r>
              <a:rPr lang="en-US" sz="1200" kern="1200" baseline="0" dirty="0">
                <a:solidFill>
                  <a:schemeClr val="tx1"/>
                </a:solidFill>
                <a:latin typeface="Arial" pitchFamily="-107" charset="0"/>
                <a:ea typeface="ＭＳ Ｐゴシック" pitchFamily="-107" charset="-128"/>
                <a:cs typeface="ＭＳ Ｐゴシック" pitchFamily="-107" charset="-128"/>
              </a:rPr>
              <a:t>—Removal of trailing white space (tab and space characters)</a:t>
            </a:r>
          </a:p>
          <a:p>
            <a:r>
              <a:rPr lang="en-US" sz="1200" kern="1200" baseline="0" dirty="0">
                <a:solidFill>
                  <a:schemeClr val="tx1"/>
                </a:solidFill>
                <a:latin typeface="Arial" pitchFamily="-107" charset="0"/>
                <a:ea typeface="ＭＳ Ｐゴシック" pitchFamily="-107" charset="-128"/>
                <a:cs typeface="ＭＳ Ｐゴシック" pitchFamily="-107" charset="-128"/>
              </a:rPr>
              <a:t>—Padding of lines in a message to the same length</a:t>
            </a:r>
          </a:p>
          <a:p>
            <a:r>
              <a:rPr lang="en-US" sz="1200" kern="1200" baseline="0" dirty="0">
                <a:solidFill>
                  <a:schemeClr val="tx1"/>
                </a:solidFill>
                <a:latin typeface="Arial" pitchFamily="-107" charset="0"/>
                <a:ea typeface="ＭＳ Ｐゴシック" pitchFamily="-107" charset="-128"/>
                <a:cs typeface="ＭＳ Ｐゴシック" pitchFamily="-107" charset="-128"/>
              </a:rPr>
              <a:t>—Conversion of tab characters into multiple space characters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MIME is intended to resolve these problems in a manner that is compatible</a:t>
            </a:r>
          </a:p>
          <a:p>
            <a:r>
              <a:rPr lang="en-US" sz="1200" kern="1200" baseline="0" dirty="0">
                <a:solidFill>
                  <a:schemeClr val="tx1"/>
                </a:solidFill>
                <a:latin typeface="Arial" pitchFamily="-107" charset="0"/>
                <a:ea typeface="ＭＳ Ｐゴシック" pitchFamily="-107" charset="-128"/>
                <a:cs typeface="ＭＳ Ｐゴシック" pitchFamily="-107" charset="-128"/>
              </a:rPr>
              <a:t>with existing RFC 5322 implementations.</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t>
            </a:r>
            <a:r>
              <a:rPr lang="en-US" sz="1200" kern="1200" baseline="0" dirty="0" err="1">
                <a:solidFill>
                  <a:schemeClr val="tx1"/>
                </a:solidFill>
                <a:latin typeface="Arial" pitchFamily="-107" charset="0"/>
                <a:ea typeface="ＭＳ Ｐゴシック" pitchFamily="-107" charset="-128"/>
                <a:cs typeface="ＭＳ Ｐゴシック" pitchFamily="-107" charset="-128"/>
              </a:rPr>
              <a:t>e</a:t>
            </a:r>
            <a:r>
              <a:rPr lang="en-US" sz="1200" kern="1200" baseline="0" dirty="0">
                <a:solidFill>
                  <a:schemeClr val="tx1"/>
                </a:solidFill>
                <a:latin typeface="Arial" pitchFamily="-107" charset="0"/>
                <a:ea typeface="ＭＳ Ｐゴシック" pitchFamily="-107" charset="-128"/>
                <a:cs typeface="ＭＳ Ｐゴシック" pitchFamily="-107" charset="-128"/>
              </a:rPr>
              <a:t> MIME specification includes the following elements.</a:t>
            </a:r>
          </a:p>
          <a:p>
            <a:r>
              <a:rPr lang="en-US" sz="1200" kern="1200" baseline="0" dirty="0">
                <a:solidFill>
                  <a:schemeClr val="tx1"/>
                </a:solidFill>
                <a:latin typeface="Arial" pitchFamily="-107" charset="0"/>
                <a:ea typeface="ＭＳ Ｐゴシック" pitchFamily="-107" charset="-128"/>
                <a:cs typeface="ＭＳ Ｐゴシック" pitchFamily="-107" charset="-128"/>
              </a:rPr>
              <a:t>1.  Five new message header fields are defined, which may be included in an</a:t>
            </a:r>
          </a:p>
          <a:p>
            <a:r>
              <a:rPr lang="en-US" sz="1200" kern="1200" baseline="0" dirty="0">
                <a:solidFill>
                  <a:schemeClr val="tx1"/>
                </a:solidFill>
                <a:latin typeface="Arial" pitchFamily="-107" charset="0"/>
                <a:ea typeface="ＭＳ Ｐゴシック" pitchFamily="-107" charset="-128"/>
                <a:cs typeface="ＭＳ Ｐゴシック" pitchFamily="-107" charset="-128"/>
              </a:rPr>
              <a:t>RFC 5322 header. These fields provide information about the body of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A number of content formats are defined, thus standardizing representations</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support multimedia electronic mail</a:t>
            </a:r>
            <a:r>
              <a:rPr lang="en-US" sz="1200" kern="1200" baseline="0">
                <a:solidFill>
                  <a:schemeClr val="tx1"/>
                </a:solidFill>
                <a:latin typeface="Arial" pitchFamily="-107" charset="0"/>
                <a:ea typeface="ＭＳ Ｐゴシック" pitchFamily="-107" charset="-128"/>
                <a:cs typeface="ＭＳ Ｐゴシック" pitchFamily="-107" charset="-128"/>
              </a:rPr>
              <a:t>.</a:t>
            </a:r>
          </a:p>
          <a:p>
            <a:r>
              <a:rPr lang="en-US" sz="1200" kern="1200" baseline="0">
                <a:solidFill>
                  <a:schemeClr val="tx1"/>
                </a:solidFill>
                <a:latin typeface="Arial" pitchFamily="-107" charset="0"/>
                <a:ea typeface="ＭＳ Ｐゴシック" pitchFamily="-107" charset="-128"/>
                <a:cs typeface="ＭＳ Ｐゴシック" pitchFamily="-107" charset="-128"/>
              </a:rPr>
              <a:t>\</a:t>
            </a:r>
          </a:p>
          <a:p>
            <a:r>
              <a:rPr lang="en-US" sz="1200" kern="1200" baseline="0" dirty="0">
                <a:solidFill>
                  <a:schemeClr val="tx1"/>
                </a:solidFill>
                <a:latin typeface="Arial" pitchFamily="-107" charset="0"/>
                <a:ea typeface="ＭＳ Ｐゴシック" pitchFamily="-107" charset="-128"/>
                <a:cs typeface="ＭＳ Ｐゴシック" pitchFamily="-107" charset="-128"/>
              </a:rPr>
              <a:t>3.  Transfer encodings are defined that enable the conversion of any content</a:t>
            </a:r>
          </a:p>
          <a:p>
            <a:r>
              <a:rPr lang="en-US" sz="1200" kern="1200" baseline="0" dirty="0">
                <a:solidFill>
                  <a:schemeClr val="tx1"/>
                </a:solidFill>
                <a:latin typeface="Arial" pitchFamily="-107" charset="0"/>
                <a:ea typeface="ＭＳ Ｐゴシック" pitchFamily="-107" charset="-128"/>
                <a:cs typeface="ＭＳ Ｐゴシック" pitchFamily="-107" charset="-128"/>
              </a:rPr>
              <a:t>format into a form that is protected from alteration by the mail system.</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In this subsection, we introduce the five message header fields. The next two</a:t>
            </a:r>
          </a:p>
          <a:p>
            <a:r>
              <a:rPr lang="en-US" sz="1200" kern="1200" baseline="0" dirty="0">
                <a:solidFill>
                  <a:schemeClr val="tx1"/>
                </a:solidFill>
                <a:latin typeface="Arial" pitchFamily="-107" charset="0"/>
                <a:ea typeface="ＭＳ Ｐゴシック" pitchFamily="-107" charset="-128"/>
                <a:cs typeface="ＭＳ Ｐゴシック" pitchFamily="-107" charset="-128"/>
              </a:rPr>
              <a:t>subsections deal with content formats and transfer encodings.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five header fields defined in MIME are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MIME-Version:  Must have the parameter value 1.0. This field indicates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message conforms to RFCs 2045 and 2046.</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Content-Type:  Describes the data contained in the body with sufficient detail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receiving user agent can pick an appropriate agent or mechanism to represent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data to the user or otherwise deal with the data in an appropriate manner.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Content-Transfer-Encoding:  Indicates the type of transformation that has</a:t>
            </a:r>
          </a:p>
          <a:p>
            <a:r>
              <a:rPr lang="en-US" sz="1200" kern="1200" baseline="0" dirty="0">
                <a:solidFill>
                  <a:schemeClr val="tx1"/>
                </a:solidFill>
                <a:latin typeface="Arial" pitchFamily="-107" charset="0"/>
                <a:ea typeface="ＭＳ Ｐゴシック" pitchFamily="-107" charset="-128"/>
                <a:cs typeface="ＭＳ Ｐゴシック" pitchFamily="-107" charset="-128"/>
              </a:rPr>
              <a:t>been used to represent the body of the message in a way that is acceptable for</a:t>
            </a:r>
          </a:p>
          <a:p>
            <a:r>
              <a:rPr lang="en-US" sz="1200" kern="1200" baseline="0" dirty="0">
                <a:solidFill>
                  <a:schemeClr val="tx1"/>
                </a:solidFill>
                <a:latin typeface="Arial" pitchFamily="-107" charset="0"/>
                <a:ea typeface="ＭＳ Ｐゴシック" pitchFamily="-107" charset="-128"/>
                <a:cs typeface="ＭＳ Ｐゴシック" pitchFamily="-107" charset="-128"/>
              </a:rPr>
              <a:t>mail transport.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Content-ID:  Used to identify MIME entities uniquely in multiple contexts.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Content-Description:  A text description of the object with the body; this is</a:t>
            </a:r>
          </a:p>
          <a:p>
            <a:r>
              <a:rPr lang="en-US" sz="1200" kern="1200" baseline="0" dirty="0">
                <a:solidFill>
                  <a:schemeClr val="tx1"/>
                </a:solidFill>
                <a:latin typeface="Arial" pitchFamily="-107" charset="0"/>
                <a:ea typeface="ＭＳ Ｐゴシック" pitchFamily="-107" charset="-128"/>
                <a:cs typeface="ＭＳ Ｐゴシック" pitchFamily="-107" charset="-128"/>
              </a:rPr>
              <a:t>useful when the object is not readable (e.g., audio data).</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Any or all of these fields may appear in a normal RFC 5322 header. A compliant</a:t>
            </a:r>
          </a:p>
          <a:p>
            <a:r>
              <a:rPr lang="en-US" sz="1200" kern="1200" baseline="0" dirty="0">
                <a:solidFill>
                  <a:schemeClr val="tx1"/>
                </a:solidFill>
                <a:latin typeface="Arial" pitchFamily="-107" charset="0"/>
                <a:ea typeface="ＭＳ Ｐゴシック" pitchFamily="-107" charset="-128"/>
                <a:cs typeface="ＭＳ Ｐゴシック" pitchFamily="-107" charset="-128"/>
              </a:rPr>
              <a:t>implementation must support the MIME-Version, Content-Type,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Content-Transfer-Encoding fields; the Content-ID and Content-Description fields</a:t>
            </a:r>
          </a:p>
          <a:p>
            <a:r>
              <a:rPr lang="en-US" sz="1200" kern="1200" baseline="0" dirty="0">
                <a:solidFill>
                  <a:schemeClr val="tx1"/>
                </a:solidFill>
                <a:latin typeface="Arial" pitchFamily="-107" charset="0"/>
                <a:ea typeface="ＭＳ Ｐゴシック" pitchFamily="-107" charset="-128"/>
                <a:cs typeface="ＭＳ Ｐゴシック" pitchFamily="-107" charset="-128"/>
              </a:rPr>
              <a:t>are optional and may be ignored by the recipient implementation.</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The bulk of the MIME specification is concerned with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definition of a variety of content types. This reflects the need to provide standardized</a:t>
            </a:r>
          </a:p>
          <a:p>
            <a:r>
              <a:rPr lang="en-US" sz="1200" kern="1200" baseline="0" dirty="0">
                <a:solidFill>
                  <a:schemeClr val="tx1"/>
                </a:solidFill>
                <a:latin typeface="Arial" pitchFamily="-107" charset="0"/>
                <a:ea typeface="ＭＳ Ｐゴシック" pitchFamily="-107" charset="-128"/>
                <a:cs typeface="ＭＳ Ｐゴシック" pitchFamily="-107" charset="-128"/>
              </a:rPr>
              <a:t>ways of dealing with a wide variety of information representations in a multimedia</a:t>
            </a:r>
          </a:p>
          <a:p>
            <a:r>
              <a:rPr lang="en-US" sz="1200" kern="1200" baseline="0" dirty="0">
                <a:solidFill>
                  <a:schemeClr val="tx1"/>
                </a:solidFill>
                <a:latin typeface="Arial" pitchFamily="-107" charset="0"/>
                <a:ea typeface="ＭＳ Ｐゴシック" pitchFamily="-107" charset="-128"/>
                <a:cs typeface="ＭＳ Ｐゴシック" pitchFamily="-107" charset="-128"/>
              </a:rPr>
              <a:t>environment.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Table 19.1 lists the content types specified in RFC 2046. There are seven different</a:t>
            </a:r>
          </a:p>
          <a:p>
            <a:r>
              <a:rPr lang="en-US" sz="1200" kern="1200" baseline="0" dirty="0">
                <a:solidFill>
                  <a:schemeClr val="tx1"/>
                </a:solidFill>
                <a:latin typeface="Arial" pitchFamily="-107" charset="0"/>
                <a:ea typeface="ＭＳ Ｐゴシック" pitchFamily="-107" charset="-128"/>
                <a:cs typeface="ＭＳ Ｐゴシック" pitchFamily="-107" charset="-128"/>
              </a:rPr>
              <a:t>major types of content and a total of 15 subtypes. In general, a content type</a:t>
            </a:r>
          </a:p>
          <a:p>
            <a:r>
              <a:rPr lang="en-US" sz="1200" kern="1200" baseline="0" dirty="0">
                <a:solidFill>
                  <a:schemeClr val="tx1"/>
                </a:solidFill>
                <a:latin typeface="Arial" pitchFamily="-107" charset="0"/>
                <a:ea typeface="ＭＳ Ｐゴシック" pitchFamily="-107" charset="-128"/>
                <a:cs typeface="ＭＳ Ｐゴシック" pitchFamily="-107" charset="-128"/>
              </a:rPr>
              <a:t>declares the general type of data, and the subtype specifies a particular format for</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type of data.</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For the text type  of body, no special software is required to get the full meaning</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text aside from support of the indicated character set. The primary subtype</a:t>
            </a:r>
          </a:p>
          <a:p>
            <a:r>
              <a:rPr lang="en-US" sz="1200" kern="1200" baseline="0" dirty="0">
                <a:solidFill>
                  <a:schemeClr val="tx1"/>
                </a:solidFill>
                <a:latin typeface="Arial" pitchFamily="-107" charset="0"/>
                <a:ea typeface="ＭＳ Ｐゴシック" pitchFamily="-107" charset="-128"/>
                <a:cs typeface="ＭＳ Ｐゴシック" pitchFamily="-107" charset="-128"/>
              </a:rPr>
              <a:t>is plain text , which is simply a string of ASCII characters or ISO 8859 characters.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enriched  subtype allows greater formatting flexibility.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multipart type  indicates that the body contains multiple, independent</a:t>
            </a:r>
          </a:p>
          <a:p>
            <a:r>
              <a:rPr lang="en-US" sz="1200" kern="1200" baseline="0" dirty="0">
                <a:solidFill>
                  <a:schemeClr val="tx1"/>
                </a:solidFill>
                <a:latin typeface="Arial" pitchFamily="-107" charset="0"/>
                <a:ea typeface="ＭＳ Ｐゴシック" pitchFamily="-107" charset="-128"/>
                <a:cs typeface="ＭＳ Ｐゴシック" pitchFamily="-107" charset="-128"/>
              </a:rPr>
              <a:t>parts. The Content-Type header field includes a parameter (called a boundary)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defines the delimiter between body parts. This boundary should not appear in any</a:t>
            </a:r>
          </a:p>
          <a:p>
            <a:r>
              <a:rPr lang="en-US" sz="1200" kern="1200" baseline="0" dirty="0">
                <a:solidFill>
                  <a:schemeClr val="tx1"/>
                </a:solidFill>
                <a:latin typeface="Arial" pitchFamily="-107" charset="0"/>
                <a:ea typeface="ＭＳ Ｐゴシック" pitchFamily="-107" charset="-128"/>
                <a:cs typeface="ＭＳ Ｐゴシック" pitchFamily="-107" charset="-128"/>
              </a:rPr>
              <a:t>parts of the message. Each boundary starts on a new line and consists of two hyphens</a:t>
            </a:r>
          </a:p>
          <a:p>
            <a:r>
              <a:rPr lang="en-US" sz="1200" kern="1200" baseline="0" dirty="0">
                <a:solidFill>
                  <a:schemeClr val="tx1"/>
                </a:solidFill>
                <a:latin typeface="Arial" pitchFamily="-107" charset="0"/>
                <a:ea typeface="ＭＳ Ｐゴシック" pitchFamily="-107" charset="-128"/>
                <a:cs typeface="ＭＳ Ｐゴシック" pitchFamily="-107" charset="-128"/>
              </a:rPr>
              <a:t>followed by the boundary value. The final boundary, which indicates the end</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last part, also has a suffix of two hyphens. Within each part, there may be an</a:t>
            </a:r>
          </a:p>
          <a:p>
            <a:r>
              <a:rPr lang="en-US" sz="1200" kern="1200" baseline="0" dirty="0">
                <a:solidFill>
                  <a:schemeClr val="tx1"/>
                </a:solidFill>
                <a:latin typeface="Arial" pitchFamily="-107" charset="0"/>
                <a:ea typeface="ＭＳ Ｐゴシック" pitchFamily="-107" charset="-128"/>
                <a:cs typeface="ＭＳ Ｐゴシック" pitchFamily="-107" charset="-128"/>
              </a:rPr>
              <a:t>optional ordinary MIME header.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There are four subtypes of the multipart type, all of which have the same overall</a:t>
            </a:r>
          </a:p>
          <a:p>
            <a:r>
              <a:rPr lang="en-US" sz="1200" kern="1200" baseline="0" dirty="0">
                <a:solidFill>
                  <a:schemeClr val="tx1"/>
                </a:solidFill>
                <a:latin typeface="Arial" pitchFamily="-107" charset="0"/>
                <a:ea typeface="ＭＳ Ｐゴシック" pitchFamily="-107" charset="-128"/>
                <a:cs typeface="ＭＳ Ｐゴシック" pitchFamily="-107" charset="-128"/>
              </a:rPr>
              <a:t>syntax. The multipart/mixed subtype  is used when there are multiple independent</a:t>
            </a:r>
          </a:p>
          <a:p>
            <a:r>
              <a:rPr lang="en-US" sz="1200" kern="1200" baseline="0" dirty="0">
                <a:solidFill>
                  <a:schemeClr val="tx1"/>
                </a:solidFill>
                <a:latin typeface="Arial" pitchFamily="-107" charset="0"/>
                <a:ea typeface="ＭＳ Ｐゴシック" pitchFamily="-107" charset="-128"/>
                <a:cs typeface="ＭＳ Ｐゴシック" pitchFamily="-107" charset="-128"/>
              </a:rPr>
              <a:t>body parts that need to be bundled in a particular order. For the multipart/</a:t>
            </a:r>
          </a:p>
          <a:p>
            <a:r>
              <a:rPr lang="en-US" sz="1200" kern="1200" baseline="0" dirty="0">
                <a:solidFill>
                  <a:schemeClr val="tx1"/>
                </a:solidFill>
                <a:latin typeface="Arial" pitchFamily="-107" charset="0"/>
                <a:ea typeface="ＭＳ Ｐゴシック" pitchFamily="-107" charset="-128"/>
                <a:cs typeface="ＭＳ Ｐゴシック" pitchFamily="-107" charset="-128"/>
              </a:rPr>
              <a:t>parallel subtype,  the order of the parts is not significant. If the recipient’s system is</a:t>
            </a:r>
          </a:p>
          <a:p>
            <a:r>
              <a:rPr lang="en-US" sz="1200" kern="1200" baseline="0" dirty="0">
                <a:solidFill>
                  <a:schemeClr val="tx1"/>
                </a:solidFill>
                <a:latin typeface="Arial" pitchFamily="-107" charset="0"/>
                <a:ea typeface="ＭＳ Ｐゴシック" pitchFamily="-107" charset="-128"/>
                <a:cs typeface="ＭＳ Ｐゴシック" pitchFamily="-107" charset="-128"/>
              </a:rPr>
              <a:t>appropriate, the multiple parts can be presented in parallel. For example, a picture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or text part could be accompanied by a voice commentary that is played while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picture or text is displayed.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For the multipart/alternative subtype,  the various parts are different representations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same information.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multipart/digest subtype  is used when each of the body parts is interpreted</a:t>
            </a:r>
          </a:p>
          <a:p>
            <a:r>
              <a:rPr lang="en-US" sz="1200" kern="1200" baseline="0" dirty="0">
                <a:solidFill>
                  <a:schemeClr val="tx1"/>
                </a:solidFill>
                <a:latin typeface="Arial" pitchFamily="-107" charset="0"/>
                <a:ea typeface="ＭＳ Ｐゴシック" pitchFamily="-107" charset="-128"/>
                <a:cs typeface="ＭＳ Ｐゴシック" pitchFamily="-107" charset="-128"/>
              </a:rPr>
              <a:t>as an RFC 5322 message with headers. This subtype enables the construction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 message whose parts are individual messages. For example, the moderator of a</a:t>
            </a:r>
          </a:p>
          <a:p>
            <a:r>
              <a:rPr lang="en-US" sz="1200" kern="1200" baseline="0" dirty="0">
                <a:solidFill>
                  <a:schemeClr val="tx1"/>
                </a:solidFill>
                <a:latin typeface="Arial" pitchFamily="-107" charset="0"/>
                <a:ea typeface="ＭＳ Ｐゴシック" pitchFamily="-107" charset="-128"/>
                <a:cs typeface="ＭＳ Ｐゴシック" pitchFamily="-107" charset="-128"/>
              </a:rPr>
              <a:t>group might collect e-mail messages from participants, bundle these messages,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send them out in one encapsulating MIME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message type  provides a number of important capabilities in MIME.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message/rfc822 subtype  indicates that the body is an entire message, including</a:t>
            </a:r>
          </a:p>
          <a:p>
            <a:r>
              <a:rPr lang="en-US" sz="1200" kern="1200" baseline="0" dirty="0">
                <a:solidFill>
                  <a:schemeClr val="tx1"/>
                </a:solidFill>
                <a:latin typeface="Arial" pitchFamily="-107" charset="0"/>
                <a:ea typeface="ＭＳ Ｐゴシック" pitchFamily="-107" charset="-128"/>
                <a:cs typeface="ＭＳ Ｐゴシック" pitchFamily="-107" charset="-128"/>
              </a:rPr>
              <a:t>header and body. Despite the name of this subtype, the encapsulated message may</a:t>
            </a:r>
          </a:p>
          <a:p>
            <a:r>
              <a:rPr lang="en-US" sz="1200" kern="1200" baseline="0" dirty="0">
                <a:solidFill>
                  <a:schemeClr val="tx1"/>
                </a:solidFill>
                <a:latin typeface="Arial" pitchFamily="-107" charset="0"/>
                <a:ea typeface="ＭＳ Ｐゴシック" pitchFamily="-107" charset="-128"/>
                <a:cs typeface="ＭＳ Ｐゴシック" pitchFamily="-107" charset="-128"/>
              </a:rPr>
              <a:t>be not only a simple RFC 5322 message but also any MIME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message/partial subtype  enables fragmentation of a large message into a</a:t>
            </a:r>
          </a:p>
          <a:p>
            <a:r>
              <a:rPr lang="en-US" sz="1200" kern="1200" baseline="0" dirty="0">
                <a:solidFill>
                  <a:schemeClr val="tx1"/>
                </a:solidFill>
                <a:latin typeface="Arial" pitchFamily="-107" charset="0"/>
                <a:ea typeface="ＭＳ Ｐゴシック" pitchFamily="-107" charset="-128"/>
                <a:cs typeface="ＭＳ Ｐゴシック" pitchFamily="-107" charset="-128"/>
              </a:rPr>
              <a:t>number of parts, which must be reassembled at the destination. For this subtype,</a:t>
            </a:r>
          </a:p>
          <a:p>
            <a:r>
              <a:rPr lang="en-US" sz="1200" kern="1200" baseline="0" dirty="0">
                <a:solidFill>
                  <a:schemeClr val="tx1"/>
                </a:solidFill>
                <a:latin typeface="Arial" pitchFamily="-107" charset="0"/>
                <a:ea typeface="ＭＳ Ｐゴシック" pitchFamily="-107" charset="-128"/>
                <a:cs typeface="ＭＳ Ｐゴシック" pitchFamily="-107" charset="-128"/>
              </a:rPr>
              <a:t>three parameters are specified in the Content-Type: Message/Partial field: an id</a:t>
            </a:r>
          </a:p>
          <a:p>
            <a:r>
              <a:rPr lang="en-US" sz="1200" kern="1200" baseline="0" dirty="0">
                <a:solidFill>
                  <a:schemeClr val="tx1"/>
                </a:solidFill>
                <a:latin typeface="Arial" pitchFamily="-107" charset="0"/>
                <a:ea typeface="ＭＳ Ｐゴシック" pitchFamily="-107" charset="-128"/>
                <a:cs typeface="ＭＳ Ｐゴシック" pitchFamily="-107" charset="-128"/>
              </a:rPr>
              <a:t> common to all fragments of the same message, a sequence number  unique to each</a:t>
            </a:r>
          </a:p>
          <a:p>
            <a:r>
              <a:rPr lang="en-US" sz="1200" kern="1200" baseline="0" dirty="0">
                <a:solidFill>
                  <a:schemeClr val="tx1"/>
                </a:solidFill>
                <a:latin typeface="Arial" pitchFamily="-107" charset="0"/>
                <a:ea typeface="ＭＳ Ｐゴシック" pitchFamily="-107" charset="-128"/>
                <a:cs typeface="ＭＳ Ｐゴシック" pitchFamily="-107" charset="-128"/>
              </a:rPr>
              <a:t>fragment, and the total  number of fragments.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message/external-body subtype  indicates that the actual data to be conveyed</a:t>
            </a:r>
          </a:p>
          <a:p>
            <a:r>
              <a:rPr lang="en-US" sz="1200" kern="1200" baseline="0" dirty="0">
                <a:solidFill>
                  <a:schemeClr val="tx1"/>
                </a:solidFill>
                <a:latin typeface="Arial" pitchFamily="-107" charset="0"/>
                <a:ea typeface="ＭＳ Ｐゴシック" pitchFamily="-107" charset="-128"/>
                <a:cs typeface="ＭＳ Ｐゴシック" pitchFamily="-107" charset="-128"/>
              </a:rPr>
              <a:t>in this message are not contained in the body. Instead, the body contains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information needed to access the data. As with the other message types, the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external-body subtype has an outer header and an encapsulated message with</a:t>
            </a:r>
          </a:p>
          <a:p>
            <a:r>
              <a:rPr lang="en-US" sz="1200" kern="1200" baseline="0" dirty="0">
                <a:solidFill>
                  <a:schemeClr val="tx1"/>
                </a:solidFill>
                <a:latin typeface="Arial" pitchFamily="-107" charset="0"/>
                <a:ea typeface="ＭＳ Ｐゴシック" pitchFamily="-107" charset="-128"/>
                <a:cs typeface="ＭＳ Ｐゴシック" pitchFamily="-107" charset="-128"/>
              </a:rPr>
              <a:t>its own header. The only necessary field in the outer header is the Content-Type</a:t>
            </a:r>
          </a:p>
          <a:p>
            <a:r>
              <a:rPr lang="en-US" sz="1200" kern="1200" baseline="0" dirty="0">
                <a:solidFill>
                  <a:schemeClr val="tx1"/>
                </a:solidFill>
                <a:latin typeface="Arial" pitchFamily="-107" charset="0"/>
                <a:ea typeface="ＭＳ Ｐゴシック" pitchFamily="-107" charset="-128"/>
                <a:cs typeface="ＭＳ Ｐゴシック" pitchFamily="-107" charset="-128"/>
              </a:rPr>
              <a:t>field, which identifies this as a message/external-body subtype. The inner header is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message header for the encapsulated message. The Content-Type field in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 outer header must include an access-type parameter, which indicates the method of</a:t>
            </a:r>
          </a:p>
          <a:p>
            <a:r>
              <a:rPr lang="en-US" sz="1200" kern="1200" baseline="0" dirty="0">
                <a:solidFill>
                  <a:schemeClr val="tx1"/>
                </a:solidFill>
                <a:latin typeface="Arial" pitchFamily="-107" charset="0"/>
                <a:ea typeface="ＭＳ Ｐゴシック" pitchFamily="-107" charset="-128"/>
                <a:cs typeface="ＭＳ Ｐゴシック" pitchFamily="-107" charset="-128"/>
              </a:rPr>
              <a:t>access, such as FTP (file transfer protocol).</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application type  refers to other kinds of data, typically either uninterpreted</a:t>
            </a:r>
          </a:p>
          <a:p>
            <a:r>
              <a:rPr lang="en-US" sz="1200" kern="1200" baseline="0" dirty="0">
                <a:solidFill>
                  <a:schemeClr val="tx1"/>
                </a:solidFill>
                <a:latin typeface="Arial" pitchFamily="-107" charset="0"/>
                <a:ea typeface="ＭＳ Ｐゴシック" pitchFamily="-107" charset="-128"/>
                <a:cs typeface="ＭＳ Ｐゴシック" pitchFamily="-107" charset="-128"/>
              </a:rPr>
              <a:t>binary data or information to be processed by a mail-based application.</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 other major component of the MIME specification,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in addition to content type specification, is a definition of transfer encodings</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message bodies. The objective is to provide reliable delivery across the largest</a:t>
            </a:r>
          </a:p>
          <a:p>
            <a:r>
              <a:rPr lang="en-US" sz="1200" kern="1200" baseline="0" dirty="0">
                <a:solidFill>
                  <a:schemeClr val="tx1"/>
                </a:solidFill>
                <a:latin typeface="Arial" pitchFamily="-107" charset="0"/>
                <a:ea typeface="ＭＳ Ｐゴシック" pitchFamily="-107" charset="-128"/>
                <a:cs typeface="ＭＳ Ｐゴシック" pitchFamily="-107" charset="-128"/>
              </a:rPr>
              <a:t>range of environments.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MIME standard defines two methods of encoding data. The Content-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Transfer-Encoding field can actually take on six values, as listed in Table 19.2.</a:t>
            </a:r>
          </a:p>
          <a:p>
            <a:r>
              <a:rPr lang="en-US" sz="1200" kern="1200" baseline="0" dirty="0">
                <a:solidFill>
                  <a:schemeClr val="tx1"/>
                </a:solidFill>
                <a:latin typeface="Arial" pitchFamily="-107" charset="0"/>
                <a:ea typeface="ＭＳ Ｐゴシック" pitchFamily="-107" charset="-128"/>
                <a:cs typeface="ＭＳ Ｐゴシック" pitchFamily="-107" charset="-128"/>
              </a:rPr>
              <a:t>However, three of these values (7bit, 8bit, and binary) indicate that no encoding</a:t>
            </a:r>
          </a:p>
          <a:p>
            <a:r>
              <a:rPr lang="en-US" sz="1200" kern="1200" baseline="0" dirty="0">
                <a:solidFill>
                  <a:schemeClr val="tx1"/>
                </a:solidFill>
                <a:latin typeface="Arial" pitchFamily="-107" charset="0"/>
                <a:ea typeface="ＭＳ Ｐゴシック" pitchFamily="-107" charset="-128"/>
                <a:cs typeface="ＭＳ Ｐゴシック" pitchFamily="-107" charset="-128"/>
              </a:rPr>
              <a:t>has been done but provide some information about the nature of the data. For</a:t>
            </a:r>
          </a:p>
          <a:p>
            <a:r>
              <a:rPr lang="en-US" sz="1200" kern="1200" baseline="0" dirty="0">
                <a:solidFill>
                  <a:schemeClr val="tx1"/>
                </a:solidFill>
                <a:latin typeface="Arial" pitchFamily="-107" charset="0"/>
                <a:ea typeface="ＭＳ Ｐゴシック" pitchFamily="-107" charset="-128"/>
                <a:cs typeface="ＭＳ Ｐゴシック" pitchFamily="-107" charset="-128"/>
              </a:rPr>
              <a:t>SMTP transfer, it is safe to use the 7bit form. The 8bit and binary forms may be usable</a:t>
            </a:r>
          </a:p>
          <a:p>
            <a:r>
              <a:rPr lang="en-US" sz="1200" kern="1200" baseline="0" dirty="0">
                <a:solidFill>
                  <a:schemeClr val="tx1"/>
                </a:solidFill>
                <a:latin typeface="Arial" pitchFamily="-107" charset="0"/>
                <a:ea typeface="ＭＳ Ｐゴシック" pitchFamily="-107" charset="-128"/>
                <a:cs typeface="ＭＳ Ｐゴシック" pitchFamily="-107" charset="-128"/>
              </a:rPr>
              <a:t>in other mail transport contexts. Another Content-Transfer-Encoding value is</a:t>
            </a:r>
          </a:p>
          <a:p>
            <a:r>
              <a:rPr lang="en-US" sz="1200" kern="1200" baseline="0" dirty="0">
                <a:solidFill>
                  <a:schemeClr val="tx1"/>
                </a:solidFill>
                <a:latin typeface="Arial" pitchFamily="-107" charset="0"/>
                <a:ea typeface="ＭＳ Ｐゴシック" pitchFamily="-107" charset="-128"/>
                <a:cs typeface="ＭＳ Ｐゴシック" pitchFamily="-107" charset="-128"/>
              </a:rPr>
              <a:t>x-token, which indicates that some other encoding scheme is used for which a name</a:t>
            </a:r>
          </a:p>
          <a:p>
            <a:r>
              <a:rPr lang="en-US" sz="1200" kern="1200" baseline="0" dirty="0">
                <a:solidFill>
                  <a:schemeClr val="tx1"/>
                </a:solidFill>
                <a:latin typeface="Arial" pitchFamily="-107" charset="0"/>
                <a:ea typeface="ＭＳ Ｐゴシック" pitchFamily="-107" charset="-128"/>
                <a:cs typeface="ＭＳ Ｐゴシック" pitchFamily="-107" charset="-128"/>
              </a:rPr>
              <a:t>is to be supplied. This could be a vendor-specific or application-specific scheme.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two actual encoding schemes defined are quoted-printable and base64. Two</a:t>
            </a:r>
          </a:p>
          <a:p>
            <a:r>
              <a:rPr lang="en-US" sz="1200" kern="1200" baseline="0" dirty="0">
                <a:solidFill>
                  <a:schemeClr val="tx1"/>
                </a:solidFill>
                <a:latin typeface="Arial" pitchFamily="-107" charset="0"/>
                <a:ea typeface="ＭＳ Ｐゴシック" pitchFamily="-107" charset="-128"/>
                <a:cs typeface="ＭＳ Ｐゴシック" pitchFamily="-107" charset="-128"/>
              </a:rPr>
              <a:t>schemes are defined to provide a choice between a transfer technique that is essentially</a:t>
            </a:r>
          </a:p>
          <a:p>
            <a:r>
              <a:rPr lang="en-US" sz="1200" kern="1200" baseline="0" dirty="0">
                <a:solidFill>
                  <a:schemeClr val="tx1"/>
                </a:solidFill>
                <a:latin typeface="Arial" pitchFamily="-107" charset="0"/>
                <a:ea typeface="ＭＳ Ｐゴシック" pitchFamily="-107" charset="-128"/>
                <a:cs typeface="ＭＳ Ｐゴシック" pitchFamily="-107" charset="-128"/>
              </a:rPr>
              <a:t>human readable and one that is safe for all types of data in a way that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reasonably compact.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quoted-printable  transfer encoding is useful when the data consists largely</a:t>
            </a:r>
          </a:p>
          <a:p>
            <a:r>
              <a:rPr lang="en-US" sz="1200" kern="1200" baseline="0" dirty="0">
                <a:solidFill>
                  <a:schemeClr val="tx1"/>
                </a:solidFill>
                <a:latin typeface="Arial" pitchFamily="-107" charset="0"/>
                <a:ea typeface="ＭＳ Ｐゴシック" pitchFamily="-107" charset="-128"/>
                <a:cs typeface="ＭＳ Ｐゴシック" pitchFamily="-107" charset="-128"/>
              </a:rPr>
              <a:t>of octets that correspond to printable ASCII characters. In essence, it represents</a:t>
            </a:r>
          </a:p>
          <a:p>
            <a:r>
              <a:rPr lang="en-US" sz="1200" kern="1200" baseline="0" dirty="0">
                <a:solidFill>
                  <a:schemeClr val="tx1"/>
                </a:solidFill>
                <a:latin typeface="Arial" pitchFamily="-107" charset="0"/>
                <a:ea typeface="ＭＳ Ｐゴシック" pitchFamily="-107" charset="-128"/>
                <a:cs typeface="ＭＳ Ｐゴシック" pitchFamily="-107" charset="-128"/>
              </a:rPr>
              <a:t>nonsafe characters by the hexadecimal representation of their code and introduces</a:t>
            </a:r>
          </a:p>
          <a:p>
            <a:r>
              <a:rPr lang="en-US" sz="1200" kern="1200" baseline="0" dirty="0">
                <a:solidFill>
                  <a:schemeClr val="tx1"/>
                </a:solidFill>
                <a:latin typeface="Arial" pitchFamily="-107" charset="0"/>
                <a:ea typeface="ＭＳ Ｐゴシック" pitchFamily="-107" charset="-128"/>
                <a:cs typeface="ＭＳ Ｐゴシック" pitchFamily="-107" charset="-128"/>
              </a:rPr>
              <a:t>reversible (soft) line breaks to limit message lines to 76 characters.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base64 transfer encoding,  also known as radix-64 encoding, is a common</a:t>
            </a:r>
          </a:p>
          <a:p>
            <a:r>
              <a:rPr lang="en-US" sz="1200" kern="1200" baseline="0" dirty="0">
                <a:solidFill>
                  <a:schemeClr val="tx1"/>
                </a:solidFill>
                <a:latin typeface="Arial" pitchFamily="-107" charset="0"/>
                <a:ea typeface="ＭＳ Ｐゴシック" pitchFamily="-107" charset="-128"/>
                <a:cs typeface="ＭＳ Ｐゴシック" pitchFamily="-107" charset="-128"/>
              </a:rPr>
              <a:t>one for encoding arbitrary binary data in such a way as to be invulnerable to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processing by mail-transport programs. It is also used in PGP and is described in</a:t>
            </a:r>
          </a:p>
          <a:p>
            <a:r>
              <a:rPr lang="en-US" sz="1200" kern="1200" baseline="0" dirty="0">
                <a:solidFill>
                  <a:schemeClr val="tx1"/>
                </a:solidFill>
                <a:latin typeface="Arial" pitchFamily="-107" charset="0"/>
                <a:ea typeface="ＭＳ Ｐゴシック" pitchFamily="-107" charset="-128"/>
                <a:cs typeface="ＭＳ Ｐゴシック" pitchFamily="-107" charset="-128"/>
              </a:rPr>
              <a:t>Appendix X.</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Figure 19.3, taken from RFC 2045, is the outline of a complex</a:t>
            </a:r>
          </a:p>
          <a:p>
            <a:r>
              <a:rPr lang="en-US" sz="1200" kern="1200" baseline="0" dirty="0">
                <a:solidFill>
                  <a:schemeClr val="tx1"/>
                </a:solidFill>
                <a:latin typeface="Arial" pitchFamily="-107" charset="0"/>
                <a:ea typeface="ＭＳ Ｐゴシック" pitchFamily="-107" charset="-128"/>
                <a:cs typeface="ＭＳ Ｐゴシック" pitchFamily="-107" charset="-128"/>
              </a:rPr>
              <a:t>multipart message. The message has five parts to be displayed serially: two</a:t>
            </a:r>
          </a:p>
          <a:p>
            <a:r>
              <a:rPr lang="en-US" sz="1200" kern="1200" baseline="0" dirty="0">
                <a:solidFill>
                  <a:schemeClr val="tx1"/>
                </a:solidFill>
                <a:latin typeface="Arial" pitchFamily="-107" charset="0"/>
                <a:ea typeface="ＭＳ Ｐゴシック" pitchFamily="-107" charset="-128"/>
                <a:cs typeface="ＭＳ Ｐゴシック" pitchFamily="-107" charset="-128"/>
              </a:rPr>
              <a:t>introductory plain text parts, an embedded multipart message, a richtext part,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 a closing encapsulated text message in a non-ASCII character set. The embedded</a:t>
            </a:r>
          </a:p>
          <a:p>
            <a:r>
              <a:rPr lang="en-US" sz="1200" kern="1200" baseline="0" dirty="0">
                <a:solidFill>
                  <a:schemeClr val="tx1"/>
                </a:solidFill>
                <a:latin typeface="Arial" pitchFamily="-107" charset="0"/>
                <a:ea typeface="ＭＳ Ｐゴシック" pitchFamily="-107" charset="-128"/>
                <a:cs typeface="ＭＳ Ｐゴシック" pitchFamily="-107" charset="-128"/>
              </a:rPr>
              <a:t>multipart message has two parts to be displayed in parallel: a picture and an audio</a:t>
            </a:r>
          </a:p>
          <a:p>
            <a:r>
              <a:rPr lang="en-US" sz="1200" kern="1200" baseline="0" dirty="0">
                <a:solidFill>
                  <a:schemeClr val="tx1"/>
                </a:solidFill>
                <a:latin typeface="Arial" pitchFamily="-107" charset="0"/>
                <a:ea typeface="ＭＳ Ｐゴシック" pitchFamily="-107" charset="-128"/>
                <a:cs typeface="ＭＳ Ｐゴシック" pitchFamily="-107" charset="-128"/>
              </a:rPr>
              <a:t>fragment.</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An important concept in MIME and S/MIME is that of canonical</a:t>
            </a:r>
          </a:p>
          <a:p>
            <a:r>
              <a:rPr lang="en-US" sz="1200" kern="1200" baseline="0" dirty="0">
                <a:solidFill>
                  <a:schemeClr val="tx1"/>
                </a:solidFill>
                <a:latin typeface="Arial" pitchFamily="-107" charset="0"/>
                <a:ea typeface="ＭＳ Ｐゴシック" pitchFamily="-107" charset="-128"/>
                <a:cs typeface="ＭＳ Ｐゴシック" pitchFamily="-107" charset="-128"/>
              </a:rPr>
              <a:t>form. Canonical form is a format, appropriate to the content type, that is standardized</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use between systems. This is in contrast to native form, which is a format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may be peculiar to a particular system. RFC 2049 defines these two forms as follows:</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Native form:  The body to be transmitted is created in the system’s native format.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native character set is used and, where appropriate, local end-of-line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conventions are used as well. The body may be any format that corresponds </a:t>
            </a:r>
            <a:r>
              <a:rPr lang="en-US" sz="1200" kern="1200" baseline="0" dirty="0">
                <a:solidFill>
                  <a:schemeClr val="tx1"/>
                </a:solidFill>
                <a:latin typeface="Arial" pitchFamily="-107" charset="0"/>
                <a:ea typeface="ＭＳ Ｐゴシック" pitchFamily="-107" charset="-128"/>
                <a:cs typeface="ＭＳ Ｐゴシック" pitchFamily="-107" charset="-128"/>
              </a:rPr>
              <a:t>to</a:t>
            </a:r>
          </a:p>
          <a:p>
            <a:r>
              <a:rPr lang="en-US" sz="1200" kern="1200" baseline="0" dirty="0">
                <a:solidFill>
                  <a:schemeClr val="tx1"/>
                </a:solidFill>
                <a:latin typeface="Arial" pitchFamily="-107" charset="0"/>
                <a:ea typeface="ＭＳ Ｐゴシック" pitchFamily="-107" charset="-128"/>
                <a:cs typeface="ＭＳ Ｐゴシック" pitchFamily="-107" charset="-128"/>
              </a:rPr>
              <a:t> the local model for the representation of some form of information. Examples</a:t>
            </a:r>
          </a:p>
          <a:p>
            <a:r>
              <a:rPr lang="en-US" sz="1200" kern="1200" baseline="0" dirty="0">
                <a:solidFill>
                  <a:schemeClr val="tx1"/>
                </a:solidFill>
                <a:latin typeface="Arial" pitchFamily="-107" charset="0"/>
                <a:ea typeface="ＭＳ Ｐゴシック" pitchFamily="-107" charset="-128"/>
                <a:cs typeface="ＭＳ Ｐゴシック" pitchFamily="-107" charset="-128"/>
              </a:rPr>
              <a:t>include a UNIX-style text file, or a Sun raster image, or a VMS indexed file,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audio data in a system-dependent format stored only in memory. In essence,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data are created in the native form that corresponds to the type specified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the media type.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Canonical form:  The entire body, including out-of-band information such as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record lengths and possibly file attribute information, is converted to a universal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canonical form. The specific media type of the body as well as its associated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attributes dictates the nature of the canonical form that is used. Conversion to</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proper canonical form may involve character set conversion, transformation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of audio data, compression, or various other operations specific to the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various media types.</a:t>
            </a:r>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a:solidFill>
                  <a:schemeClr val="tx1"/>
                </a:solidFill>
                <a:latin typeface="Arial" pitchFamily="-107" charset="0"/>
                <a:ea typeface="ＭＳ Ｐゴシック" pitchFamily="-107" charset="-128"/>
                <a:cs typeface="ＭＳ Ｐゴシック" pitchFamily="-107" charset="-128"/>
              </a:rPr>
              <a:t>For both organizations and individuals, email is both pervasive and especially vulnerable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to a wide range of security threats. In general terms, email security threats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can be classified as follows: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Authenticity-related threats:  Could result in unauthorized access to an enterprise’s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email system.</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Integrity-related threats:  Could result in unauthorized modification of email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content.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Confidentiality-related threats:  Could result in unauthorized disclosure of</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sensitive information.</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Availability-related threats:  Could prevent end users from being able to send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or receive email.</a:t>
            </a:r>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18</a:t>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 useful list of specific email threats, together with approaches to mitigation,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is provided in NIST SP 800-177 (Trustworthy Email , September 2015) and is shown</a:t>
            </a:r>
          </a:p>
          <a:p>
            <a:r>
              <a:rPr lang="en-US" sz="1200" kern="1200" baseline="0" dirty="0">
                <a:solidFill>
                  <a:schemeClr val="tx1"/>
                </a:solidFill>
                <a:latin typeface="Arial" pitchFamily="-107" charset="0"/>
                <a:ea typeface="ＭＳ Ｐゴシック" pitchFamily="-107" charset="-128"/>
                <a:cs typeface="ＭＳ Ｐゴシック" pitchFamily="-107" charset="-128"/>
              </a:rPr>
              <a:t>in Table 19.3.</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19</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p:cNvSpPr>
          <p:nvPr>
            <p:ph type="sldImg"/>
          </p:nvPr>
        </p:nvSpPr>
        <p:spPr>
          <a:ln/>
        </p:spPr>
      </p:sp>
      <p:sp>
        <p:nvSpPr>
          <p:cNvPr id="72707"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At its most fundamental level, the Internet mail architecture consists of a</a:t>
            </a:r>
          </a:p>
          <a:p>
            <a:r>
              <a:rPr lang="en-US" sz="1200" kern="1200" baseline="0" dirty="0">
                <a:solidFill>
                  <a:schemeClr val="tx1"/>
                </a:solidFill>
                <a:latin typeface="Arial" pitchFamily="-107" charset="0"/>
                <a:ea typeface="ＭＳ Ｐゴシック" pitchFamily="-107" charset="-128"/>
                <a:cs typeface="ＭＳ Ｐゴシック" pitchFamily="-107" charset="-128"/>
              </a:rPr>
              <a:t>user world in the form of Message User Agents (MUA), and the transfer world, in</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form of the Message Handling Service (MHS), which is composed of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Transfer Agents (MTA). The MHS accepts a message from one user and delivers</a:t>
            </a:r>
          </a:p>
          <a:p>
            <a:r>
              <a:rPr lang="en-US" sz="1200" kern="1200" baseline="0" dirty="0">
                <a:solidFill>
                  <a:schemeClr val="tx1"/>
                </a:solidFill>
                <a:latin typeface="Arial" pitchFamily="-107" charset="0"/>
                <a:ea typeface="ＭＳ Ｐゴシック" pitchFamily="-107" charset="-128"/>
                <a:cs typeface="ＭＳ Ｐゴシック" pitchFamily="-107" charset="-128"/>
              </a:rPr>
              <a:t>it to one or more other users, creating a virtual MUA-to-MUA exchange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architecture involves three types of interoperability. One is directly between</a:t>
            </a:r>
          </a:p>
          <a:p>
            <a:r>
              <a:rPr lang="en-US" sz="1200" kern="1200" baseline="0" dirty="0">
                <a:solidFill>
                  <a:schemeClr val="tx1"/>
                </a:solidFill>
                <a:latin typeface="Arial" pitchFamily="-107" charset="0"/>
                <a:ea typeface="ＭＳ Ｐゴシック" pitchFamily="-107" charset="-128"/>
                <a:cs typeface="ＭＳ Ｐゴシック" pitchFamily="-107" charset="-128"/>
              </a:rPr>
              <a:t>users: messages must be formatted by the MUA on behalf of the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author so that the message can be displayed to the message recipient by the destination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MUA. There are also interoperability requirements between the MUA and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MHS—first when a message is posted from an MUA to the MHS and later when</a:t>
            </a:r>
          </a:p>
          <a:p>
            <a:r>
              <a:rPr lang="en-US" sz="1200" kern="1200" baseline="0" dirty="0">
                <a:solidFill>
                  <a:schemeClr val="tx1"/>
                </a:solidFill>
                <a:latin typeface="Arial" pitchFamily="-107" charset="0"/>
                <a:ea typeface="ＭＳ Ｐゴシック" pitchFamily="-107" charset="-128"/>
                <a:cs typeface="ＭＳ Ｐゴシック" pitchFamily="-107" charset="-128"/>
              </a:rPr>
              <a:t>it is delivered from the MHS to the destination MUA. Interoperability is required</a:t>
            </a:r>
          </a:p>
          <a:p>
            <a:r>
              <a:rPr lang="en-US" sz="1200" kern="1200" baseline="0" dirty="0">
                <a:solidFill>
                  <a:schemeClr val="tx1"/>
                </a:solidFill>
                <a:latin typeface="Arial" pitchFamily="-107" charset="0"/>
                <a:ea typeface="ＭＳ Ｐゴシック" pitchFamily="-107" charset="-128"/>
                <a:cs typeface="ＭＳ Ｐゴシック" pitchFamily="-107" charset="-128"/>
              </a:rPr>
              <a:t>among the MTA components along the transfer path through the MHS.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Figure 19.1 illustrates the key components of the Internet mail architecture,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which include the following.</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Message User Agent (MUA):  Operates on behalf of user actors and user applications.</a:t>
            </a:r>
          </a:p>
          <a:p>
            <a:r>
              <a:rPr lang="en-US" sz="1200" kern="1200" baseline="0" dirty="0">
                <a:solidFill>
                  <a:schemeClr val="tx1"/>
                </a:solidFill>
                <a:latin typeface="Arial" pitchFamily="-107" charset="0"/>
                <a:ea typeface="ＭＳ Ｐゴシック" pitchFamily="-107" charset="-128"/>
                <a:cs typeface="ＭＳ Ｐゴシック" pitchFamily="-107" charset="-128"/>
              </a:rPr>
              <a:t>It is their representative within the e-mail service. Typically, this</a:t>
            </a:r>
          </a:p>
          <a:p>
            <a:r>
              <a:rPr lang="en-US" sz="1200" kern="1200" baseline="0" dirty="0">
                <a:solidFill>
                  <a:schemeClr val="tx1"/>
                </a:solidFill>
                <a:latin typeface="Arial" pitchFamily="-107" charset="0"/>
                <a:ea typeface="ＭＳ Ｐゴシック" pitchFamily="-107" charset="-128"/>
                <a:cs typeface="ＭＳ Ｐゴシック" pitchFamily="-107" charset="-128"/>
              </a:rPr>
              <a:t>function is housed in the user’s computer and is referred to as a client e-mail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 program or a local network e-mail server. The author MUA formats a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performs initial submission into the MHS via a MSA. The recipient</a:t>
            </a:r>
          </a:p>
          <a:p>
            <a:r>
              <a:rPr lang="en-US" sz="1200" kern="1200" baseline="0" dirty="0">
                <a:solidFill>
                  <a:schemeClr val="tx1"/>
                </a:solidFill>
                <a:latin typeface="Arial" pitchFamily="-107" charset="0"/>
                <a:ea typeface="ＭＳ Ｐゴシック" pitchFamily="-107" charset="-128"/>
                <a:cs typeface="ＭＳ Ｐゴシック" pitchFamily="-107" charset="-128"/>
              </a:rPr>
              <a:t>MUA processes received mail for storage and/or display to the recipient user.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Mail Submission Agent (MSA):  Accepts the message submitted by an MUA</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enforces the policies of the hosting domain and the requirements of</a:t>
            </a:r>
          </a:p>
          <a:p>
            <a:r>
              <a:rPr lang="en-US" sz="1200" kern="1200" baseline="0" dirty="0">
                <a:solidFill>
                  <a:schemeClr val="tx1"/>
                </a:solidFill>
                <a:latin typeface="Arial" pitchFamily="-107" charset="0"/>
                <a:ea typeface="ＭＳ Ｐゴシック" pitchFamily="-107" charset="-128"/>
                <a:cs typeface="ＭＳ Ｐゴシック" pitchFamily="-107" charset="-128"/>
              </a:rPr>
              <a:t>Internet standards. This function may be located together with the MUA or</a:t>
            </a:r>
          </a:p>
          <a:p>
            <a:r>
              <a:rPr lang="en-US" sz="1200" kern="1200" baseline="0" dirty="0">
                <a:solidFill>
                  <a:schemeClr val="tx1"/>
                </a:solidFill>
                <a:latin typeface="Arial" pitchFamily="-107" charset="0"/>
                <a:ea typeface="ＭＳ Ｐゴシック" pitchFamily="-107" charset="-128"/>
                <a:cs typeface="ＭＳ Ｐゴシック" pitchFamily="-107" charset="-128"/>
              </a:rPr>
              <a:t>as a separate functional model. In the latter case, the Simple Mail Transfer</a:t>
            </a:r>
          </a:p>
          <a:p>
            <a:r>
              <a:rPr lang="en-US" sz="1200" kern="1200" baseline="0" dirty="0">
                <a:solidFill>
                  <a:schemeClr val="tx1"/>
                </a:solidFill>
                <a:latin typeface="Arial" pitchFamily="-107" charset="0"/>
                <a:ea typeface="ＭＳ Ｐゴシック" pitchFamily="-107" charset="-128"/>
                <a:cs typeface="ＭＳ Ｐゴシック" pitchFamily="-107" charset="-128"/>
              </a:rPr>
              <a:t>Protocol (SMTP) is used between the MUA and the MSA.</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Message Transfer Agent (MTA):  Relays mail for one application-level hop.</a:t>
            </a:r>
          </a:p>
          <a:p>
            <a:r>
              <a:rPr lang="en-US" sz="1200" kern="1200" baseline="0" dirty="0">
                <a:solidFill>
                  <a:schemeClr val="tx1"/>
                </a:solidFill>
                <a:latin typeface="Arial" pitchFamily="-107" charset="0"/>
                <a:ea typeface="ＭＳ Ｐゴシック" pitchFamily="-107" charset="-128"/>
                <a:cs typeface="ＭＳ Ｐゴシック" pitchFamily="-107" charset="-128"/>
              </a:rPr>
              <a:t>It is like a packet switch or IP router in that its job is to make routing assessments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to move the message closer to the recipients. Relaying is performed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a sequence of MTAs until the message reaches a destination MDA. An</a:t>
            </a:r>
          </a:p>
          <a:p>
            <a:r>
              <a:rPr lang="en-US" sz="1200" kern="1200" baseline="0" dirty="0">
                <a:solidFill>
                  <a:schemeClr val="tx1"/>
                </a:solidFill>
                <a:latin typeface="Arial" pitchFamily="-107" charset="0"/>
                <a:ea typeface="ＭＳ Ｐゴシック" pitchFamily="-107" charset="-128"/>
                <a:cs typeface="ＭＳ Ｐゴシック" pitchFamily="-107" charset="-128"/>
              </a:rPr>
              <a:t>MTA also adds trace information to the message header. SMTP is used between</a:t>
            </a:r>
          </a:p>
          <a:p>
            <a:r>
              <a:rPr lang="en-US" sz="1200" kern="1200" baseline="0" dirty="0">
                <a:solidFill>
                  <a:schemeClr val="tx1"/>
                </a:solidFill>
                <a:latin typeface="Arial" pitchFamily="-107" charset="0"/>
                <a:ea typeface="ＭＳ Ｐゴシック" pitchFamily="-107" charset="-128"/>
                <a:cs typeface="ＭＳ Ｐゴシック" pitchFamily="-107" charset="-128"/>
              </a:rPr>
              <a:t>MTAs and between an MTA and an MSA or MDA.</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Mail Delivery Agent (MDA):  Responsible for transferring the message from</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MHS to the MS.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Message Store (MS):  An MUA can employ a long-term MS. An MS can be</a:t>
            </a:r>
          </a:p>
          <a:p>
            <a:r>
              <a:rPr lang="en-US" sz="1200" kern="1200" baseline="0" dirty="0">
                <a:solidFill>
                  <a:schemeClr val="tx1"/>
                </a:solidFill>
                <a:latin typeface="Arial" pitchFamily="-107" charset="0"/>
                <a:ea typeface="ＭＳ Ｐゴシック" pitchFamily="-107" charset="-128"/>
                <a:cs typeface="ＭＳ Ｐゴシック" pitchFamily="-107" charset="-128"/>
              </a:rPr>
              <a:t>located on a remote server or on the same machine as the MUA. Typically,</a:t>
            </a:r>
          </a:p>
          <a:p>
            <a:r>
              <a:rPr lang="en-US" sz="1200" kern="1200" baseline="0" dirty="0">
                <a:solidFill>
                  <a:schemeClr val="tx1"/>
                </a:solidFill>
                <a:latin typeface="Arial" pitchFamily="-107" charset="0"/>
                <a:ea typeface="ＭＳ Ｐゴシック" pitchFamily="-107" charset="-128"/>
                <a:cs typeface="ＭＳ Ｐゴシック" pitchFamily="-107" charset="-128"/>
              </a:rPr>
              <a:t>an MUA retrieves messages from a remote server using POP (Post Office</a:t>
            </a:r>
          </a:p>
          <a:p>
            <a:r>
              <a:rPr lang="en-US" sz="1200" kern="1200" baseline="0" dirty="0">
                <a:solidFill>
                  <a:schemeClr val="tx1"/>
                </a:solidFill>
                <a:latin typeface="Arial" pitchFamily="-107" charset="0"/>
                <a:ea typeface="ＭＳ Ｐゴシック" pitchFamily="-107" charset="-128"/>
                <a:cs typeface="ＭＳ Ｐゴシック" pitchFamily="-107" charset="-128"/>
              </a:rPr>
              <a:t>Protocol) or IMAP (Internet Message Access Protocol).</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Two other concepts need to be defined. An administrative management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domain (ADMD)  is an Internet e-mail provider. Examples include a department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operates a local mail relay (MTA), an IT department that operates an enterprise</a:t>
            </a:r>
          </a:p>
          <a:p>
            <a:r>
              <a:rPr lang="en-US" sz="1200" kern="1200" baseline="0" dirty="0">
                <a:solidFill>
                  <a:schemeClr val="tx1"/>
                </a:solidFill>
                <a:latin typeface="Arial" pitchFamily="-107" charset="0"/>
                <a:ea typeface="ＭＳ Ｐゴシック" pitchFamily="-107" charset="-128"/>
                <a:cs typeface="ＭＳ Ｐゴシック" pitchFamily="-107" charset="-128"/>
              </a:rPr>
              <a:t>mail relay, and an ISP that operates a public shared e-mail service. Each</a:t>
            </a:r>
          </a:p>
          <a:p>
            <a:r>
              <a:rPr lang="en-US" sz="1200" kern="1200" baseline="0" dirty="0">
                <a:solidFill>
                  <a:schemeClr val="tx1"/>
                </a:solidFill>
                <a:latin typeface="Arial" pitchFamily="-107" charset="0"/>
                <a:ea typeface="ＭＳ Ｐゴシック" pitchFamily="-107" charset="-128"/>
                <a:cs typeface="ＭＳ Ｐゴシック" pitchFamily="-107" charset="-128"/>
              </a:rPr>
              <a:t>ADMD can have different operating policies and trust-based decision making. One</a:t>
            </a:r>
          </a:p>
          <a:p>
            <a:r>
              <a:rPr lang="en-US" sz="1200" kern="1200" baseline="0" dirty="0">
                <a:solidFill>
                  <a:schemeClr val="tx1"/>
                </a:solidFill>
                <a:latin typeface="Arial" pitchFamily="-107" charset="0"/>
                <a:ea typeface="ＭＳ Ｐゴシック" pitchFamily="-107" charset="-128"/>
                <a:cs typeface="ＭＳ Ｐゴシック" pitchFamily="-107" charset="-128"/>
              </a:rPr>
              <a:t>obvious example is the distinction between mail that is exchanged within an organization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mail that is exchanged between independent organizations. The rules for</a:t>
            </a:r>
          </a:p>
          <a:p>
            <a:r>
              <a:rPr lang="en-US" sz="1200" kern="1200" baseline="0" dirty="0">
                <a:solidFill>
                  <a:schemeClr val="tx1"/>
                </a:solidFill>
                <a:latin typeface="Arial" pitchFamily="-107" charset="0"/>
                <a:ea typeface="ＭＳ Ｐゴシック" pitchFamily="-107" charset="-128"/>
                <a:cs typeface="ＭＳ Ｐゴシック" pitchFamily="-107" charset="-128"/>
              </a:rPr>
              <a:t>handling the two types of traffic tend to be quite different.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Domain Name System (DNS)  is a directory lookup service that provides</a:t>
            </a:r>
          </a:p>
          <a:p>
            <a:r>
              <a:rPr lang="en-US" sz="1200" kern="1200" baseline="0" dirty="0">
                <a:solidFill>
                  <a:schemeClr val="tx1"/>
                </a:solidFill>
                <a:latin typeface="Arial" pitchFamily="-107" charset="0"/>
                <a:ea typeface="ＭＳ Ｐゴシック" pitchFamily="-107" charset="-128"/>
                <a:cs typeface="ＭＳ Ｐゴシック" pitchFamily="-107" charset="-128"/>
              </a:rPr>
              <a:t>a mapping between the name of a host on the Internet and its numerical address.</a:t>
            </a:r>
            <a:endParaRPr lang="en-US" dirty="0">
              <a:latin typeface="Arial" pitchFamily="-1" charset="0"/>
              <a:ea typeface="ＭＳ Ｐゴシック" pitchFamily="-1" charset="-128"/>
              <a:cs typeface="ＭＳ Ｐゴシック" pitchFamily="-1" charset="-128"/>
            </a:endParaRPr>
          </a:p>
        </p:txBody>
      </p:sp>
      <p:sp>
        <p:nvSpPr>
          <p:cNvPr id="72708" name="Slide Number Placeholder 3"/>
          <p:cNvSpPr>
            <a:spLocks noGrp="1"/>
          </p:cNvSpPr>
          <p:nvPr>
            <p:ph type="sldNum" sz="quarter" idx="5"/>
          </p:nvPr>
        </p:nvSpPr>
        <p:spPr>
          <a:noFill/>
        </p:spPr>
        <p:txBody>
          <a:bodyPr/>
          <a:lstStyle/>
          <a:p>
            <a:fld id="{A0FCA52B-9EB4-F647-B799-5E16235241F6}" type="slidenum">
              <a:rPr lang="en-AU" smtClean="0">
                <a:latin typeface="Arial" pitchFamily="-1" charset="0"/>
              </a:rPr>
              <a:pPr/>
              <a:t>2</a:t>
            </a:fld>
            <a:endParaRPr lang="en-AU" dirty="0">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a:solidFill>
                  <a:schemeClr val="tx1"/>
                </a:solidFill>
                <a:latin typeface="Arial" pitchFamily="-107" charset="0"/>
                <a:ea typeface="ＭＳ Ｐゴシック" pitchFamily="-107" charset="-128"/>
                <a:cs typeface="ＭＳ Ｐゴシック" pitchFamily="-107" charset="-128"/>
              </a:rPr>
              <a:t>SP 800-177 recommends use of a variety of standardized protocols as a means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for countering these threats. These include: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STARTTLS:  An SMTP security extension that provides authentication, integrity,</a:t>
            </a:r>
          </a:p>
          <a:p>
            <a:r>
              <a:rPr lang="en-US" sz="1200" b="0" kern="1200" baseline="0" dirty="0">
                <a:solidFill>
                  <a:schemeClr val="tx1"/>
                </a:solidFill>
                <a:latin typeface="Arial" pitchFamily="-107" charset="0"/>
                <a:ea typeface="ＭＳ Ｐゴシック" pitchFamily="-107" charset="-128"/>
                <a:cs typeface="ＭＳ Ｐゴシック" pitchFamily="-107" charset="-128"/>
              </a:rPr>
              <a:t>non-repudiation (via digital signatures) and confidentiality (via encryption)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for the entire SMTP message by running SMTP over TLS.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S/MIME:  Provides authentication, integrity, non-repudiation (via digital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Signatures) and confidentiality (via encryption) of the message body carried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in SMTP messages.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DNS Security Extensions (DNSSEC):  Provides authentication and integrity</a:t>
            </a:r>
          </a:p>
          <a:p>
            <a:r>
              <a:rPr lang="en-US" sz="1200" b="0" kern="1200" baseline="0" dirty="0">
                <a:solidFill>
                  <a:schemeClr val="tx1"/>
                </a:solidFill>
                <a:latin typeface="Arial" pitchFamily="-107" charset="0"/>
                <a:ea typeface="ＭＳ Ｐゴシック" pitchFamily="-107" charset="-128"/>
                <a:cs typeface="ＭＳ Ｐゴシック" pitchFamily="-107" charset="-128"/>
              </a:rPr>
              <a:t>protection of DNS data, and is an underlying tool used by various email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security protocols.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DNS-based Authentication of Named Entities (DANE):  Is designed to overcome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problems in the certificate authority (CA) system by providing an alternative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channel for authenticating public keys based on DNSSEC, with the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result that the same trust relationships used to certify IP addresses are used to</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certify servers operating on those addresses.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Sender Policy Framework (SPF):  Uses the Domain Name System (DNS) to</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allow domain owners to create records that associate the domain name with a</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specific IP address range of authorized message senders. It is a simple matter</a:t>
            </a:r>
          </a:p>
          <a:p>
            <a:r>
              <a:rPr lang="en-US" sz="1200" b="0" kern="1200" baseline="0" dirty="0">
                <a:solidFill>
                  <a:schemeClr val="tx1"/>
                </a:solidFill>
                <a:latin typeface="Arial" pitchFamily="-107" charset="0"/>
                <a:ea typeface="ＭＳ Ｐゴシック" pitchFamily="-107" charset="-128"/>
                <a:cs typeface="ＭＳ Ｐゴシック" pitchFamily="-107" charset="-128"/>
              </a:rPr>
              <a:t>for receivers to check the SPF TXT record in the DNS to confirm that the purported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sender of a message is permitted to use that source address and reject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mail that does not come from an authorized IP address.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a:t>
            </a:r>
            <a:r>
              <a:rPr lang="en-US" sz="1200" b="0" kern="1200" baseline="0" dirty="0" err="1">
                <a:solidFill>
                  <a:schemeClr val="tx1"/>
                </a:solidFill>
                <a:latin typeface="Arial" pitchFamily="-107" charset="0"/>
                <a:ea typeface="ＭＳ Ｐゴシック" pitchFamily="-107" charset="-128"/>
                <a:cs typeface="ＭＳ Ｐゴシック" pitchFamily="-107" charset="-128"/>
              </a:rPr>
              <a:t>DomainKeys</a:t>
            </a:r>
            <a:r>
              <a:rPr lang="en-US" sz="1200" b="0" kern="1200" baseline="0" dirty="0">
                <a:solidFill>
                  <a:schemeClr val="tx1"/>
                </a:solidFill>
                <a:latin typeface="Arial" pitchFamily="-107" charset="0"/>
                <a:ea typeface="ＭＳ Ｐゴシック" pitchFamily="-107" charset="-128"/>
                <a:cs typeface="ＭＳ Ｐゴシック" pitchFamily="-107" charset="-128"/>
              </a:rPr>
              <a:t> Identified Mail (DKIM):  Enables an MTA to sign selected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headers and the body of a message. This validates the source domain of the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mail and provides message body integrity.</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Domain-based Message Authentication, Reporting, and Conformance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(DMARC):  Lets senders know the proportionate effectiveness of their SPF</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and DKIM policies, and signals to receivers what action should be taken in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various individual and bulk attack scenarios.</a:t>
            </a:r>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a:solidFill>
                  <a:schemeClr val="tx1"/>
                </a:solidFill>
                <a:latin typeface="Arial" pitchFamily="-107" charset="0"/>
                <a:ea typeface="ＭＳ Ｐゴシック" pitchFamily="-107" charset="-128"/>
                <a:cs typeface="ＭＳ Ｐゴシック" pitchFamily="-107" charset="-128"/>
              </a:rPr>
              <a:t>■ Sender Policy Framework (SPF):  Uses the Domain Name System (DNS) to</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allow domain owners to create records that associate the domain name with a</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specific IP address range of authorized message senders. It is a simple matter</a:t>
            </a:r>
          </a:p>
          <a:p>
            <a:r>
              <a:rPr lang="en-US" sz="1200" b="0" kern="1200" baseline="0" dirty="0">
                <a:solidFill>
                  <a:schemeClr val="tx1"/>
                </a:solidFill>
                <a:latin typeface="Arial" pitchFamily="-107" charset="0"/>
                <a:ea typeface="ＭＳ Ｐゴシック" pitchFamily="-107" charset="-128"/>
                <a:cs typeface="ＭＳ Ｐゴシック" pitchFamily="-107" charset="-128"/>
              </a:rPr>
              <a:t>for receivers to check the SPF TXT record in the DNS to confirm that the purported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sender of a message is permitted to use that source address and reject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mail that does not come from an authorized IP address.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a:t>
            </a:r>
            <a:r>
              <a:rPr lang="en-US" sz="1200" b="0" kern="1200" baseline="0" dirty="0" err="1">
                <a:solidFill>
                  <a:schemeClr val="tx1"/>
                </a:solidFill>
                <a:latin typeface="Arial" pitchFamily="-107" charset="0"/>
                <a:ea typeface="ＭＳ Ｐゴシック" pitchFamily="-107" charset="-128"/>
                <a:cs typeface="ＭＳ Ｐゴシック" pitchFamily="-107" charset="-128"/>
              </a:rPr>
              <a:t>DomainKeys</a:t>
            </a:r>
            <a:r>
              <a:rPr lang="en-US" sz="1200" b="0" kern="1200" baseline="0" dirty="0">
                <a:solidFill>
                  <a:schemeClr val="tx1"/>
                </a:solidFill>
                <a:latin typeface="Arial" pitchFamily="-107" charset="0"/>
                <a:ea typeface="ＭＳ Ｐゴシック" pitchFamily="-107" charset="-128"/>
                <a:cs typeface="ＭＳ Ｐゴシック" pitchFamily="-107" charset="-128"/>
              </a:rPr>
              <a:t> Identified Mail (DKIM):  Enables an MTA to sign selected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headers and the body of a message. This validates the source domain of the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mail and provides message body integrity.</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Domain-based Message Authentication, Reporting, and Conformance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(DMARC):  Lets senders know the proportionate effectiveness of their SPF</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and DKIM policies, and signals to receivers what action should be taken in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various individual and bulk attack scenarios.</a:t>
            </a:r>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21</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Figure 19.4 shows how these components interact to provide message authenticity</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integrity. Not shown, for simplicity, is that S/MIME also provides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confidentiality by encrypting messages.</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a:solidFill>
                  <a:schemeClr val="tx1"/>
                </a:solidFill>
                <a:latin typeface="Arial" pitchFamily="-107" charset="0"/>
                <a:ea typeface="ＭＳ Ｐゴシック" pitchFamily="-107" charset="-128"/>
                <a:cs typeface="ＭＳ Ｐゴシック" pitchFamily="-107" charset="-128"/>
              </a:rPr>
              <a:t> Secure/Multipurpose Internet Mail Extension (S/MIME) is a security enhancement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to the MIME Internet email format standard based on technology from RSA Data</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Security. S/MIME is a complex capability that is defined in a number of documents.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most important documents relevant to S/MIME include the following:</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RFC 5750, S/MIME Version 3.2 Certificate Handling:  Specifies conventions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for X.509 certificate usage by (S/MIME) v3.2.</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pPr algn="l" rtl="0" eaLnBrk="0" fontAlgn="base" hangingPunct="0">
              <a:spcBef>
                <a:spcPct val="30000"/>
              </a:spcBef>
              <a:spcAft>
                <a:spcPct val="0"/>
              </a:spcAft>
              <a:buFont typeface="Arial"/>
              <a:buNone/>
            </a:pPr>
            <a:r>
              <a:rPr lang="en-US" sz="1200" b="0" kern="1200" baseline="0" dirty="0">
                <a:solidFill>
                  <a:schemeClr val="tx1"/>
                </a:solidFill>
                <a:latin typeface="Arial" pitchFamily="-107" charset="0"/>
                <a:ea typeface="ＭＳ Ｐゴシック" pitchFamily="-107" charset="-128"/>
                <a:cs typeface="ＭＳ Ｐゴシック" pitchFamily="-107" charset="-128"/>
              </a:rPr>
              <a:t> RFC 5751, S/MIME) Version 3.2 Message Specification: The principal defining</a:t>
            </a:r>
          </a:p>
          <a:p>
            <a:pPr algn="l" rtl="0" eaLnBrk="0" fontAlgn="base" hangingPunct="0">
              <a:spcBef>
                <a:spcPct val="30000"/>
              </a:spcBef>
              <a:spcAft>
                <a:spcPct val="0"/>
              </a:spcAft>
              <a:buFont typeface="Arial"/>
              <a:buNone/>
            </a:pPr>
            <a:r>
              <a:rPr lang="en-US" sz="1200" b="0" kern="1200" baseline="0" dirty="0">
                <a:solidFill>
                  <a:schemeClr val="tx1"/>
                </a:solidFill>
                <a:latin typeface="Arial" pitchFamily="-107" charset="0"/>
                <a:ea typeface="ＭＳ Ｐゴシック" pitchFamily="-107" charset="-128"/>
                <a:cs typeface="ＭＳ Ｐゴシック" pitchFamily="-107" charset="-128"/>
              </a:rPr>
              <a:t>document for S/MIME message creation and processing.</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RFC 4134, Examples of S/MIME Messages: Gives examples of message bodies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formatted using S/MIME.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RFC 2634, Enhanced Security Services for S/MIME: Describes four optional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security service extensions for S/MIME.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RFC 5652, Cryptographic Message Syntax (CMS): Describes the Cryptographic</a:t>
            </a:r>
          </a:p>
          <a:p>
            <a:r>
              <a:rPr lang="en-US" sz="1200" b="0" kern="1200" baseline="0" dirty="0">
                <a:solidFill>
                  <a:schemeClr val="tx1"/>
                </a:solidFill>
                <a:latin typeface="Arial" pitchFamily="-107" charset="0"/>
                <a:ea typeface="ＭＳ Ｐゴシック" pitchFamily="-107" charset="-128"/>
                <a:cs typeface="ＭＳ Ｐゴシック" pitchFamily="-107" charset="-128"/>
              </a:rPr>
              <a:t>Message Syntax (CMS). This syntax is used to digitally sign, digest,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authenticate, or encrypt arbitrary message content.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RFC 3370, CMS Algorithms: Describes the conventions for using several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cryptographic</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algorithms with the CMS.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RFC 5752, Multiple Signatures in CMS: Describes the use of multiple, parallel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signatures for a message.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RFC 1847, Security </a:t>
            </a:r>
            <a:r>
              <a:rPr lang="en-US" sz="1200" b="0" kern="1200" baseline="0" dirty="0" err="1">
                <a:solidFill>
                  <a:schemeClr val="tx1"/>
                </a:solidFill>
                <a:latin typeface="Arial" pitchFamily="-107" charset="0"/>
                <a:ea typeface="ＭＳ Ｐゴシック" pitchFamily="-107" charset="-128"/>
                <a:cs typeface="ＭＳ Ｐゴシック" pitchFamily="-107" charset="-128"/>
              </a:rPr>
              <a:t>Multiparts</a:t>
            </a:r>
            <a:r>
              <a:rPr lang="en-US" sz="1200" b="0" kern="1200" baseline="0" dirty="0">
                <a:solidFill>
                  <a:schemeClr val="tx1"/>
                </a:solidFill>
                <a:latin typeface="Arial" pitchFamily="-107" charset="0"/>
                <a:ea typeface="ＭＳ Ｐゴシック" pitchFamily="-107" charset="-128"/>
                <a:cs typeface="ＭＳ Ｐゴシック" pitchFamily="-107" charset="-128"/>
              </a:rPr>
              <a:t> for MIME—Multipart/Signed and Multipart/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Encrypted: Defines a framework within which security services may be applied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to MIME body parts. The use of a digital signature is relevant to S/MIME, as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explained subsequently.</a:t>
            </a:r>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23</a:t>
            </a:fld>
            <a:endParaRPr lang="en-AU"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S/MIME provides for four message-related services: authentication, confidentiality,</a:t>
            </a:r>
          </a:p>
          <a:p>
            <a:r>
              <a:rPr lang="en-US" sz="1200" kern="1200" baseline="0" dirty="0">
                <a:solidFill>
                  <a:schemeClr val="tx1"/>
                </a:solidFill>
                <a:latin typeface="Arial" pitchFamily="-107" charset="0"/>
                <a:ea typeface="ＭＳ Ｐゴシック" pitchFamily="-107" charset="-128"/>
                <a:cs typeface="ＭＳ Ｐゴシック" pitchFamily="-107" charset="-128"/>
              </a:rPr>
              <a:t>compression, and email compatibility (Table 19.4). This subsection provides</a:t>
            </a:r>
          </a:p>
          <a:p>
            <a:r>
              <a:rPr lang="en-US" sz="1200" kern="1200" baseline="0" dirty="0">
                <a:solidFill>
                  <a:schemeClr val="tx1"/>
                </a:solidFill>
                <a:latin typeface="Arial" pitchFamily="-107" charset="0"/>
                <a:ea typeface="ＭＳ Ｐゴシック" pitchFamily="-107" charset="-128"/>
                <a:cs typeface="ＭＳ Ｐゴシック" pitchFamily="-107" charset="-128"/>
              </a:rPr>
              <a:t>an overview. We then look in more detail at this capability by examining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formats and message preparation.</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24</a:t>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Authentication is provided by means of a digital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using the general scheme discussed in Chapter 13 and illustrated in Figure 13.1. Most</a:t>
            </a:r>
          </a:p>
          <a:p>
            <a:r>
              <a:rPr lang="en-US" sz="1200" kern="1200" baseline="0" dirty="0">
                <a:solidFill>
                  <a:schemeClr val="tx1"/>
                </a:solidFill>
                <a:latin typeface="Arial" pitchFamily="-107" charset="0"/>
                <a:ea typeface="ＭＳ Ｐゴシック" pitchFamily="-107" charset="-128"/>
                <a:cs typeface="ＭＳ Ｐゴシック" pitchFamily="-107" charset="-128"/>
              </a:rPr>
              <a:t>commonly RSA with SHA-256 is used. The sequence is as follows: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The sender creates a message.</a:t>
            </a:r>
          </a:p>
          <a:p>
            <a:pPr marL="228600" indent="-228600">
              <a:buAutoNum type="arabicPeriod" startAt="2"/>
            </a:pPr>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228600" indent="-228600">
              <a:buAutoNum type="arabicPeriod" startAt="2"/>
            </a:pPr>
            <a:r>
              <a:rPr lang="en-US" sz="1200" kern="1200" baseline="0" dirty="0">
                <a:solidFill>
                  <a:schemeClr val="tx1"/>
                </a:solidFill>
                <a:latin typeface="Arial" pitchFamily="-107" charset="0"/>
                <a:ea typeface="ＭＳ Ｐゴシック" pitchFamily="-107" charset="-128"/>
                <a:cs typeface="ＭＳ Ｐゴシック" pitchFamily="-107" charset="-128"/>
              </a:rPr>
              <a:t>SHA-256 is used to generate a 256-bit message digest of the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The message digest is encrypted with RSA using the sender’s private key,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result is appended to the message. Also appended is identifying information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the signer, which will enable the receiver to retrieve the signer’s</a:t>
            </a:r>
          </a:p>
          <a:p>
            <a:r>
              <a:rPr lang="en-US" sz="1200" kern="1200" baseline="0" dirty="0">
                <a:solidFill>
                  <a:schemeClr val="tx1"/>
                </a:solidFill>
                <a:latin typeface="Arial" pitchFamily="-107" charset="0"/>
                <a:ea typeface="ＭＳ Ｐゴシック" pitchFamily="-107" charset="-128"/>
                <a:cs typeface="ＭＳ Ｐゴシック" pitchFamily="-107" charset="-128"/>
              </a:rPr>
              <a:t>public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The receiver uses RSA with the sender’s public key to decrypt and recover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digest.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5. The receiver generates a new message digest for the message and compares</a:t>
            </a:r>
          </a:p>
          <a:p>
            <a:r>
              <a:rPr lang="en-US" sz="1200" kern="1200" baseline="0" dirty="0">
                <a:solidFill>
                  <a:schemeClr val="tx1"/>
                </a:solidFill>
                <a:latin typeface="Arial" pitchFamily="-107" charset="0"/>
                <a:ea typeface="ＭＳ Ｐゴシック" pitchFamily="-107" charset="-128"/>
                <a:cs typeface="ＭＳ Ｐゴシック" pitchFamily="-107" charset="-128"/>
              </a:rPr>
              <a:t>it with the decrypted hash code. If the two match, the message is accepted as</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authentic.</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combination of SHA-256 and RSA provides an effective digital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scheme. Because of the strength of RSA, the recipient is assured that only the possessor</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matching private key can generate the signature. Because of the strength</a:t>
            </a:r>
          </a:p>
          <a:p>
            <a:r>
              <a:rPr lang="en-US" sz="1200" kern="1200" baseline="0" dirty="0">
                <a:solidFill>
                  <a:schemeClr val="tx1"/>
                </a:solidFill>
                <a:latin typeface="Arial" pitchFamily="-107" charset="0"/>
                <a:ea typeface="ＭＳ Ｐゴシック" pitchFamily="-107" charset="-128"/>
                <a:cs typeface="ＭＳ Ｐゴシック" pitchFamily="-107" charset="-128"/>
              </a:rPr>
              <a:t>of SHA-256, the recipient is assured that no one else could generate a new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matches the hash code and, hence, the signature of the original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Although signatures normally are found attached to the message or file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they sign, this is not always the case: Detached signatures are supported. A detached</a:t>
            </a:r>
          </a:p>
          <a:p>
            <a:r>
              <a:rPr lang="en-US" sz="1200" kern="1200" baseline="0" dirty="0">
                <a:solidFill>
                  <a:schemeClr val="tx1"/>
                </a:solidFill>
                <a:latin typeface="Arial" pitchFamily="-107" charset="0"/>
                <a:ea typeface="ＭＳ Ｐゴシック" pitchFamily="-107" charset="-128"/>
                <a:cs typeface="ＭＳ Ｐゴシック" pitchFamily="-107" charset="-128"/>
              </a:rPr>
              <a:t>signature may be stored and transmitted separately from the message it signs. This</a:t>
            </a:r>
          </a:p>
          <a:p>
            <a:r>
              <a:rPr lang="en-US" sz="1200" kern="1200" baseline="0" dirty="0">
                <a:solidFill>
                  <a:schemeClr val="tx1"/>
                </a:solidFill>
                <a:latin typeface="Arial" pitchFamily="-107" charset="0"/>
                <a:ea typeface="ＭＳ Ｐゴシック" pitchFamily="-107" charset="-128"/>
                <a:cs typeface="ＭＳ Ｐゴシック" pitchFamily="-107" charset="-128"/>
              </a:rPr>
              <a:t>is useful in several contexts. A user may wish to maintain a separate signature log</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all messages sent or received. A detached signature of an executable program</a:t>
            </a:r>
          </a:p>
          <a:p>
            <a:r>
              <a:rPr lang="en-US" sz="1200" kern="1200" baseline="0" dirty="0">
                <a:solidFill>
                  <a:schemeClr val="tx1"/>
                </a:solidFill>
                <a:latin typeface="Arial" pitchFamily="-107" charset="0"/>
                <a:ea typeface="ＭＳ Ｐゴシック" pitchFamily="-107" charset="-128"/>
                <a:cs typeface="ＭＳ Ｐゴシック" pitchFamily="-107" charset="-128"/>
              </a:rPr>
              <a:t>can detect subsequent virus infection. Finally, detached signatures can be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when more than one party must sign a document, such as a legal contract. Each</a:t>
            </a:r>
          </a:p>
          <a:p>
            <a:r>
              <a:rPr lang="en-US" sz="1200" kern="1200" baseline="0" dirty="0">
                <a:solidFill>
                  <a:schemeClr val="tx1"/>
                </a:solidFill>
                <a:latin typeface="Arial" pitchFamily="-107" charset="0"/>
                <a:ea typeface="ＭＳ Ｐゴシック" pitchFamily="-107" charset="-128"/>
                <a:cs typeface="ＭＳ Ｐゴシック" pitchFamily="-107" charset="-128"/>
              </a:rPr>
              <a:t>person’s signature is independent and therefore is applied only to the document.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Otherwise, signatures would have to be nested, with the second signer signing both</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document and the first signature, and so on.</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25</a:t>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S/MIME provides confidentiality by encrypting messages. Most</a:t>
            </a:r>
          </a:p>
          <a:p>
            <a:r>
              <a:rPr lang="en-US" sz="1200" kern="1200" baseline="0" dirty="0">
                <a:solidFill>
                  <a:schemeClr val="tx1"/>
                </a:solidFill>
                <a:latin typeface="Arial" pitchFamily="-107" charset="0"/>
                <a:ea typeface="ＭＳ Ｐゴシック" pitchFamily="-107" charset="-128"/>
                <a:cs typeface="ＭＳ Ｐゴシック" pitchFamily="-107" charset="-128"/>
              </a:rPr>
              <a:t>commonly AES with a 128-bit key is used, with the cipher block chaining (CBC)</a:t>
            </a:r>
          </a:p>
          <a:p>
            <a:r>
              <a:rPr lang="en-US" sz="1200" kern="1200" baseline="0" dirty="0">
                <a:solidFill>
                  <a:schemeClr val="tx1"/>
                </a:solidFill>
                <a:latin typeface="Arial" pitchFamily="-107" charset="0"/>
                <a:ea typeface="ＭＳ Ｐゴシック" pitchFamily="-107" charset="-128"/>
                <a:cs typeface="ＭＳ Ｐゴシック" pitchFamily="-107" charset="-128"/>
              </a:rPr>
              <a:t>mode. The key itself is also encrypted, typically with RSA, as explained below.</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As always, one must address the problem of key distribution. In S/MIME,</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symmetric key, referred to as a content-encryption key, is used only once.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is, a new key is generated as a random number for each message. Because it is to be</a:t>
            </a:r>
          </a:p>
          <a:p>
            <a:r>
              <a:rPr lang="en-US" sz="1200" kern="1200" baseline="0" dirty="0">
                <a:solidFill>
                  <a:schemeClr val="tx1"/>
                </a:solidFill>
                <a:latin typeface="Arial" pitchFamily="-107" charset="0"/>
                <a:ea typeface="ＭＳ Ｐゴシック" pitchFamily="-107" charset="-128"/>
                <a:cs typeface="ＭＳ Ｐゴシック" pitchFamily="-107" charset="-128"/>
              </a:rPr>
              <a:t>used only once, the content-encryption key is bound to the message and transmitted</a:t>
            </a:r>
          </a:p>
          <a:p>
            <a:r>
              <a:rPr lang="en-US" sz="1200" kern="1200" baseline="0" dirty="0">
                <a:solidFill>
                  <a:schemeClr val="tx1"/>
                </a:solidFill>
                <a:latin typeface="Arial" pitchFamily="-107" charset="0"/>
                <a:ea typeface="ＭＳ Ｐゴシック" pitchFamily="-107" charset="-128"/>
                <a:cs typeface="ＭＳ Ｐゴシック" pitchFamily="-107" charset="-128"/>
              </a:rPr>
              <a:t>with it. To protect the key, it is encrypted with the receiver’s public key.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sequence can be described as follows: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The sender generates a message and a random 128-bit number to be used as a</a:t>
            </a:r>
          </a:p>
          <a:p>
            <a:r>
              <a:rPr lang="en-US" sz="1200" kern="1200" baseline="0" dirty="0">
                <a:solidFill>
                  <a:schemeClr val="tx1"/>
                </a:solidFill>
                <a:latin typeface="Arial" pitchFamily="-107" charset="0"/>
                <a:ea typeface="ＭＳ Ｐゴシック" pitchFamily="-107" charset="-128"/>
                <a:cs typeface="ＭＳ Ｐゴシック" pitchFamily="-107" charset="-128"/>
              </a:rPr>
              <a:t>content-encryption key for this message only.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The message is encrypted using the content-encryption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The content-encryption key is encrypted with RSA using the recipient’s public</a:t>
            </a:r>
          </a:p>
          <a:p>
            <a:r>
              <a:rPr lang="en-US" sz="1200" kern="1200" baseline="0" dirty="0">
                <a:solidFill>
                  <a:schemeClr val="tx1"/>
                </a:solidFill>
                <a:latin typeface="Arial" pitchFamily="-107" charset="0"/>
                <a:ea typeface="ＭＳ Ｐゴシック" pitchFamily="-107" charset="-128"/>
                <a:cs typeface="ＭＳ Ｐゴシック" pitchFamily="-107" charset="-128"/>
              </a:rPr>
              <a:t>key and is attached to the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228600" indent="-228600">
              <a:buAutoNum type="arabicPeriod" startAt="4"/>
            </a:pPr>
            <a:r>
              <a:rPr lang="en-US" sz="1200" kern="1200" baseline="0" dirty="0">
                <a:solidFill>
                  <a:schemeClr val="tx1"/>
                </a:solidFill>
                <a:latin typeface="Arial" pitchFamily="-107" charset="0"/>
                <a:ea typeface="ＭＳ Ｐゴシック" pitchFamily="-107" charset="-128"/>
                <a:cs typeface="ＭＳ Ｐゴシック" pitchFamily="-107" charset="-128"/>
              </a:rPr>
              <a:t>The receiver uses RSA with its private key to decrypt and recover the content-encryption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5.  The content-encryption key is used to decrypt the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Several observations may be made. First, to reduce encryption time, the combination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of symmetric and public-key encryption is used in preference to simply</a:t>
            </a:r>
          </a:p>
          <a:p>
            <a:r>
              <a:rPr lang="en-US" sz="1200" kern="1200" baseline="0" dirty="0">
                <a:solidFill>
                  <a:schemeClr val="tx1"/>
                </a:solidFill>
                <a:latin typeface="Arial" pitchFamily="-107" charset="0"/>
                <a:ea typeface="ＭＳ Ｐゴシック" pitchFamily="-107" charset="-128"/>
                <a:cs typeface="ＭＳ Ｐゴシック" pitchFamily="-107" charset="-128"/>
              </a:rPr>
              <a:t>using public-key encryption to encrypt the message directly: Symmetric algorithms</a:t>
            </a:r>
          </a:p>
          <a:p>
            <a:r>
              <a:rPr lang="en-US" sz="1200" kern="1200" baseline="0" dirty="0">
                <a:solidFill>
                  <a:schemeClr val="tx1"/>
                </a:solidFill>
                <a:latin typeface="Arial" pitchFamily="-107" charset="0"/>
                <a:ea typeface="ＭＳ Ｐゴシック" pitchFamily="-107" charset="-128"/>
                <a:cs typeface="ＭＳ Ｐゴシック" pitchFamily="-107" charset="-128"/>
              </a:rPr>
              <a:t> are substantially faster than asymmetric ones for a large block of content. Second,</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use of the public-key algorithm solves the session-key distribution problem,</a:t>
            </a:r>
          </a:p>
          <a:p>
            <a:r>
              <a:rPr lang="en-US" sz="1200" kern="1200" baseline="0" dirty="0">
                <a:solidFill>
                  <a:schemeClr val="tx1"/>
                </a:solidFill>
                <a:latin typeface="Arial" pitchFamily="-107" charset="0"/>
                <a:ea typeface="ＭＳ Ｐゴシック" pitchFamily="-107" charset="-128"/>
                <a:cs typeface="ＭＳ Ｐゴシック" pitchFamily="-107" charset="-128"/>
              </a:rPr>
              <a:t>because only the recipient is able to recover the session key that is bound to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Note that we do not need a session-key exchange protocol of the type</a:t>
            </a:r>
          </a:p>
          <a:p>
            <a:r>
              <a:rPr lang="en-US" sz="1200" kern="1200" baseline="0" dirty="0">
                <a:solidFill>
                  <a:schemeClr val="tx1"/>
                </a:solidFill>
                <a:latin typeface="Arial" pitchFamily="-107" charset="0"/>
                <a:ea typeface="ＭＳ Ｐゴシック" pitchFamily="-107" charset="-128"/>
                <a:cs typeface="ＭＳ Ｐゴシック" pitchFamily="-107" charset="-128"/>
              </a:rPr>
              <a:t>discussed in Chapter 14, because we are not beginning an ongoing session. Rather,</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message is a one-time independent event with its own key. Furthermore, given</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store-and-forward nature of electronic mail, the use of handshaking to assure</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both sides have the same session key is not practical. Finally, the use of onetime</a:t>
            </a:r>
          </a:p>
          <a:p>
            <a:r>
              <a:rPr lang="en-US" sz="1200" kern="1200" baseline="0" dirty="0">
                <a:solidFill>
                  <a:schemeClr val="tx1"/>
                </a:solidFill>
                <a:latin typeface="Arial" pitchFamily="-107" charset="0"/>
                <a:ea typeface="ＭＳ Ｐゴシック" pitchFamily="-107" charset="-128"/>
                <a:cs typeface="ＭＳ Ｐゴシック" pitchFamily="-107" charset="-128"/>
              </a:rPr>
              <a:t>symmetric keys strengthens what is already a strong symmetric encryption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approach. Only a small amount of plaintext is encrypted with each key, and there is</a:t>
            </a:r>
          </a:p>
          <a:p>
            <a:r>
              <a:rPr lang="en-US" sz="1200" kern="1200" baseline="0" dirty="0">
                <a:solidFill>
                  <a:schemeClr val="tx1"/>
                </a:solidFill>
                <a:latin typeface="Arial" pitchFamily="-107" charset="0"/>
                <a:ea typeface="ＭＳ Ｐゴシック" pitchFamily="-107" charset="-128"/>
                <a:cs typeface="ＭＳ Ｐゴシック" pitchFamily="-107" charset="-128"/>
              </a:rPr>
              <a:t>no relationship among the keys. Thus, to the extent that the public-key algorithm is</a:t>
            </a:r>
          </a:p>
          <a:p>
            <a:r>
              <a:rPr lang="en-US" sz="1200" kern="1200" baseline="0" dirty="0">
                <a:solidFill>
                  <a:schemeClr val="tx1"/>
                </a:solidFill>
                <a:latin typeface="Arial" pitchFamily="-107" charset="0"/>
                <a:ea typeface="ＭＳ Ｐゴシック" pitchFamily="-107" charset="-128"/>
                <a:cs typeface="ＭＳ Ｐゴシック" pitchFamily="-107" charset="-128"/>
              </a:rPr>
              <a:t>secure, the entire scheme is secure.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26</a:t>
            </a:fld>
            <a:endParaRPr lang="en-AU"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As Figure 19.5 illustrates, both confidentiality</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encryption may be used for the same message. The figure shows a</a:t>
            </a:r>
          </a:p>
          <a:p>
            <a:r>
              <a:rPr lang="en-US" sz="1200" kern="1200" baseline="0" dirty="0">
                <a:solidFill>
                  <a:schemeClr val="tx1"/>
                </a:solidFill>
                <a:latin typeface="Arial" pitchFamily="-107" charset="0"/>
                <a:ea typeface="ＭＳ Ｐゴシック" pitchFamily="-107" charset="-128"/>
                <a:cs typeface="ＭＳ Ｐゴシック" pitchFamily="-107" charset="-128"/>
              </a:rPr>
              <a:t>sequence in which a signature is generated for the plaintext message and appended</a:t>
            </a:r>
          </a:p>
          <a:p>
            <a:r>
              <a:rPr lang="en-US" sz="1200" kern="1200" baseline="0" dirty="0">
                <a:solidFill>
                  <a:schemeClr val="tx1"/>
                </a:solidFill>
                <a:latin typeface="Arial" pitchFamily="-107" charset="0"/>
                <a:ea typeface="ＭＳ Ｐゴシック" pitchFamily="-107" charset="-128"/>
                <a:cs typeface="ＭＳ Ｐゴシック" pitchFamily="-107" charset="-128"/>
              </a:rPr>
              <a:t>to the message. Then the plaintext message and signature are encrypted as a single</a:t>
            </a:r>
          </a:p>
          <a:p>
            <a:r>
              <a:rPr lang="en-US" sz="1200" kern="1200" baseline="0" dirty="0">
                <a:solidFill>
                  <a:schemeClr val="tx1"/>
                </a:solidFill>
                <a:latin typeface="Arial" pitchFamily="-107" charset="0"/>
                <a:ea typeface="ＭＳ Ｐゴシック" pitchFamily="-107" charset="-128"/>
                <a:cs typeface="ＭＳ Ｐゴシック" pitchFamily="-107" charset="-128"/>
              </a:rPr>
              <a:t>block using symmetric encryption and the symmetric encryption key is encrypted</a:t>
            </a:r>
          </a:p>
          <a:p>
            <a:r>
              <a:rPr lang="en-US" sz="1200" kern="1200" baseline="0" dirty="0">
                <a:solidFill>
                  <a:schemeClr val="tx1"/>
                </a:solidFill>
                <a:latin typeface="Arial" pitchFamily="-107" charset="0"/>
                <a:ea typeface="ＭＳ Ｐゴシック" pitchFamily="-107" charset="-128"/>
                <a:cs typeface="ＭＳ Ｐゴシック" pitchFamily="-107" charset="-128"/>
              </a:rPr>
              <a:t>using public-key encryption.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S/MIME allows the signing and message encryption operations to be performed</a:t>
            </a:r>
          </a:p>
          <a:p>
            <a:r>
              <a:rPr lang="en-US" sz="1200" kern="1200" baseline="0" dirty="0">
                <a:solidFill>
                  <a:schemeClr val="tx1"/>
                </a:solidFill>
                <a:latin typeface="Arial" pitchFamily="-107" charset="0"/>
                <a:ea typeface="ＭＳ Ｐゴシック" pitchFamily="-107" charset="-128"/>
                <a:cs typeface="ＭＳ Ｐゴシック" pitchFamily="-107" charset="-128"/>
              </a:rPr>
              <a:t>in either order. If signing is done first, the identity of the signer is hidden</a:t>
            </a:r>
          </a:p>
          <a:p>
            <a:r>
              <a:rPr lang="en-US" sz="1200" kern="1200" baseline="0" dirty="0">
                <a:solidFill>
                  <a:schemeClr val="tx1"/>
                </a:solidFill>
                <a:latin typeface="Arial" pitchFamily="-107" charset="0"/>
                <a:ea typeface="ＭＳ Ｐゴシック" pitchFamily="-107" charset="-128"/>
                <a:cs typeface="ＭＳ Ｐゴシック" pitchFamily="-107" charset="-128"/>
              </a:rPr>
              <a:t>by the encryption. Plus, it is generally more convenient to store a signature with a</a:t>
            </a:r>
          </a:p>
          <a:p>
            <a:r>
              <a:rPr lang="en-US" sz="1200" kern="1200" baseline="0" dirty="0">
                <a:solidFill>
                  <a:schemeClr val="tx1"/>
                </a:solidFill>
                <a:latin typeface="Arial" pitchFamily="-107" charset="0"/>
                <a:ea typeface="ＭＳ Ｐゴシック" pitchFamily="-107" charset="-128"/>
                <a:cs typeface="ＭＳ Ｐゴシック" pitchFamily="-107" charset="-128"/>
              </a:rPr>
              <a:t>plaintext version of a message. Furthermore, for purposes of third-party verification,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if the signature is performed first, a third party need not be concerned with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symmetric key when verifying the signature.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If encryption is done first, it is possible to verify a signature without exposing</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message content. This can be useful in a context in which automatic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verification is desired, as no private key material is required to verify a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However, in this case the recipient cannot determine any relationship between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signer and the unencrypted content of the message.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27</a:t>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2D07DB9-2580-3D4D-A6BD-25F665D7C745}" type="slidenum">
              <a:rPr lang="en-AU">
                <a:latin typeface="Arial" pitchFamily="-1" charset="0"/>
              </a:rPr>
              <a:pPr/>
              <a:t>28</a:t>
            </a:fld>
            <a:endParaRPr lang="en-AU" dirty="0">
              <a:latin typeface="Arial" pitchFamily="-1"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When S/MIME is used, at least part of the block to be transmitted</a:t>
            </a:r>
          </a:p>
          <a:p>
            <a:r>
              <a:rPr lang="en-US" sz="1200" kern="1200" baseline="0" dirty="0">
                <a:solidFill>
                  <a:schemeClr val="tx1"/>
                </a:solidFill>
                <a:latin typeface="Arial" pitchFamily="-107" charset="0"/>
                <a:ea typeface="ＭＳ Ｐゴシック" pitchFamily="-107" charset="-128"/>
                <a:cs typeface="ＭＳ Ｐゴシック" pitchFamily="-107" charset="-128"/>
              </a:rPr>
              <a:t>is encrypted. If only the signature service is used, then the message digest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encrypted (with the sender’s private key). If the confidentiality service is used,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plus signature (if present) are encrypted (with a one-time symmetric key).</a:t>
            </a:r>
          </a:p>
          <a:p>
            <a:r>
              <a:rPr lang="en-US" sz="1200" kern="1200" baseline="0" dirty="0">
                <a:solidFill>
                  <a:schemeClr val="tx1"/>
                </a:solidFill>
                <a:latin typeface="Arial" pitchFamily="-107" charset="0"/>
                <a:ea typeface="ＭＳ Ｐゴシック" pitchFamily="-107" charset="-128"/>
                <a:cs typeface="ＭＳ Ｐゴシック" pitchFamily="-107" charset="-128"/>
              </a:rPr>
              <a:t>Thus, part or all of the resulting block consists of a stream of arbitrary 8-bit octets.</a:t>
            </a:r>
          </a:p>
          <a:p>
            <a:r>
              <a:rPr lang="en-US" sz="1200" kern="1200" baseline="0" dirty="0">
                <a:solidFill>
                  <a:schemeClr val="tx1"/>
                </a:solidFill>
                <a:latin typeface="Arial" pitchFamily="-107" charset="0"/>
                <a:ea typeface="ＭＳ Ｐゴシック" pitchFamily="-107" charset="-128"/>
                <a:cs typeface="ＭＳ Ｐゴシック" pitchFamily="-107" charset="-128"/>
              </a:rPr>
              <a:t>However, many electronic mail systems only permit the use of blocks consisting of</a:t>
            </a:r>
          </a:p>
          <a:p>
            <a:r>
              <a:rPr lang="en-US" sz="1200" kern="1200" baseline="0" dirty="0">
                <a:solidFill>
                  <a:schemeClr val="tx1"/>
                </a:solidFill>
                <a:latin typeface="Arial" pitchFamily="-107" charset="0"/>
                <a:ea typeface="ＭＳ Ｐゴシック" pitchFamily="-107" charset="-128"/>
                <a:cs typeface="ＭＳ Ｐゴシック" pitchFamily="-107" charset="-128"/>
              </a:rPr>
              <a:t>ASCII text. To accommodate this restriction, S/MIME provides the service of converting</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raw 8-bit binary stream to a stream of printable ASCII characters,</a:t>
            </a:r>
          </a:p>
          <a:p>
            <a:r>
              <a:rPr lang="en-US" sz="1200" kern="1200" baseline="0" dirty="0">
                <a:solidFill>
                  <a:schemeClr val="tx1"/>
                </a:solidFill>
                <a:latin typeface="Arial" pitchFamily="-107" charset="0"/>
                <a:ea typeface="ＭＳ Ｐゴシック" pitchFamily="-107" charset="-128"/>
                <a:cs typeface="ＭＳ Ｐゴシック" pitchFamily="-107" charset="-128"/>
              </a:rPr>
              <a:t> a process referred to as 7-bit encoding.</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scheme used for this purpose is Base-64 conversion. Each group of three</a:t>
            </a:r>
          </a:p>
          <a:p>
            <a:r>
              <a:rPr lang="en-US" sz="1200" kern="1200" baseline="0" dirty="0">
                <a:solidFill>
                  <a:schemeClr val="tx1"/>
                </a:solidFill>
                <a:latin typeface="Arial" pitchFamily="-107" charset="0"/>
                <a:ea typeface="ＭＳ Ｐゴシック" pitchFamily="-107" charset="-128"/>
                <a:cs typeface="ＭＳ Ｐゴシック" pitchFamily="-107" charset="-128"/>
              </a:rPr>
              <a:t>octets of binary data is mapped into four ASCII characters. See Appendix</a:t>
            </a:r>
          </a:p>
          <a:p>
            <a:r>
              <a:rPr lang="en-US" sz="1200" kern="1200" baseline="0" dirty="0">
                <a:solidFill>
                  <a:schemeClr val="tx1"/>
                </a:solidFill>
                <a:latin typeface="Arial" pitchFamily="-107" charset="0"/>
                <a:ea typeface="ＭＳ Ｐゴシック" pitchFamily="-107" charset="-128"/>
                <a:cs typeface="ＭＳ Ｐゴシック" pitchFamily="-107" charset="-128"/>
              </a:rPr>
              <a:t>X for a description.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One noteworthy aspect of the Base-64 algorithm is that it blindly converts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input stream to Base-64 format regardless of content, even if the input happens to</a:t>
            </a:r>
          </a:p>
          <a:p>
            <a:r>
              <a:rPr lang="en-US" sz="1200" kern="1200" baseline="0" dirty="0">
                <a:solidFill>
                  <a:schemeClr val="tx1"/>
                </a:solidFill>
                <a:latin typeface="Arial" pitchFamily="-107" charset="0"/>
                <a:ea typeface="ＭＳ Ｐゴシック" pitchFamily="-107" charset="-128"/>
                <a:cs typeface="ＭＳ Ｐゴシック" pitchFamily="-107" charset="-128"/>
              </a:rPr>
              <a:t>be ASCII text. Thus, if a message is signed but not encrypted and the conversion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is applied to the entire block, the output will be unreadable to the casual observer,</a:t>
            </a:r>
          </a:p>
          <a:p>
            <a:r>
              <a:rPr lang="en-US" sz="1200" kern="1200" baseline="0" dirty="0">
                <a:solidFill>
                  <a:schemeClr val="tx1"/>
                </a:solidFill>
                <a:latin typeface="Arial" pitchFamily="-107" charset="0"/>
                <a:ea typeface="ＭＳ Ｐゴシック" pitchFamily="-107" charset="-128"/>
                <a:cs typeface="ＭＳ Ｐゴシック" pitchFamily="-107" charset="-128"/>
              </a:rPr>
              <a:t>which provides a certain level of confidentiality. </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RFC 5751 also recommends that even if outer 7-bit encoding is not used,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original MIME content should be 7-bit encoded. The reason for this is that it allows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MIME entity to be handled in any environment without changing it. For example,</a:t>
            </a:r>
          </a:p>
          <a:p>
            <a:r>
              <a:rPr lang="en-US" sz="1200" kern="1200" baseline="0" dirty="0">
                <a:solidFill>
                  <a:schemeClr val="tx1"/>
                </a:solidFill>
                <a:latin typeface="Arial" pitchFamily="-107" charset="0"/>
                <a:ea typeface="ＭＳ Ｐゴシック" pitchFamily="-107" charset="-128"/>
                <a:cs typeface="ＭＳ Ｐゴシック" pitchFamily="-107" charset="-128"/>
              </a:rPr>
              <a:t>a trusted gateway might remove the encryption, but not the signature, of a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then forward the signed message on to the end recipient so that they can</a:t>
            </a:r>
          </a:p>
          <a:p>
            <a:r>
              <a:rPr lang="en-US" sz="1200" kern="1200" baseline="0" dirty="0">
                <a:solidFill>
                  <a:schemeClr val="tx1"/>
                </a:solidFill>
                <a:latin typeface="Arial" pitchFamily="-107" charset="0"/>
                <a:ea typeface="ＭＳ Ｐゴシック" pitchFamily="-107" charset="-128"/>
                <a:cs typeface="ＭＳ Ｐゴシック" pitchFamily="-107" charset="-128"/>
              </a:rPr>
              <a:t>verify the signatures directly. If the transport internal to the site is not 8-bit clean,</a:t>
            </a:r>
          </a:p>
          <a:p>
            <a:r>
              <a:rPr lang="en-US" sz="1200" kern="1200" baseline="0" dirty="0">
                <a:solidFill>
                  <a:schemeClr val="tx1"/>
                </a:solidFill>
                <a:latin typeface="Arial" pitchFamily="-107" charset="0"/>
                <a:ea typeface="ＭＳ Ｐゴシック" pitchFamily="-107" charset="-128"/>
                <a:cs typeface="ＭＳ Ｐゴシック" pitchFamily="-107" charset="-128"/>
              </a:rPr>
              <a:t>such as on a wide area network with a single mail gateway, verifying the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will not be possible unless the original MIME entity was only 7-bit data.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AE7F461-4F47-3749-BD6C-D9F1E48878F8}" type="slidenum">
              <a:rPr lang="en-AU">
                <a:latin typeface="Arial" pitchFamily="-1" charset="0"/>
              </a:rPr>
              <a:pPr/>
              <a:t>29</a:t>
            </a:fld>
            <a:endParaRPr lang="en-AU" dirty="0">
              <a:latin typeface="Arial" pitchFamily="-1"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S/MIME also offers the ability to compress a message. This has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benefit of saving space both for email transmission and for file storage. Compression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can be applied in any order with respect to the signing and message encryption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operations.  RFC 5751 provides the following guidelines: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Compression of binary encoded encrypted data is discouraged, since it will not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yield significant compression. Base64 encrypted data could very well benefit,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however.</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If a </a:t>
            </a:r>
            <a:r>
              <a:rPr lang="en-US" sz="1200" b="0" kern="1200" baseline="0" dirty="0" err="1">
                <a:solidFill>
                  <a:schemeClr val="tx1"/>
                </a:solidFill>
                <a:latin typeface="Arial" pitchFamily="-107" charset="0"/>
                <a:ea typeface="ＭＳ Ｐゴシック" pitchFamily="-107" charset="-128"/>
                <a:cs typeface="ＭＳ Ｐゴシック" pitchFamily="-107" charset="-128"/>
              </a:rPr>
              <a:t>lossy</a:t>
            </a:r>
            <a:r>
              <a:rPr lang="en-US" sz="1200" b="0" kern="1200" baseline="0" dirty="0">
                <a:solidFill>
                  <a:schemeClr val="tx1"/>
                </a:solidFill>
                <a:latin typeface="Arial" pitchFamily="-107" charset="0"/>
                <a:ea typeface="ＭＳ Ｐゴシック" pitchFamily="-107" charset="-128"/>
                <a:cs typeface="ＭＳ Ｐゴシック" pitchFamily="-107" charset="-128"/>
              </a:rPr>
              <a:t> compression algorithm is used with signing, you will need to compress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first, then sign.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Two types of protocols are used for transferring email. The first type is used to move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messages through the Internet from source to destination. The protocol used for</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purpose is SMTP, with various extensions and in some cases restrictions.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second type consists of protocols used to transfer messages between mail servers,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which IMAP and POP are the most commonly used.</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a:t>
            </a:fld>
            <a:endParaRPr lang="en-AU"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a:solidFill>
                  <a:schemeClr val="tx1"/>
                </a:solidFill>
                <a:latin typeface="Arial" pitchFamily="-107" charset="0"/>
                <a:ea typeface="ＭＳ Ｐゴシック" pitchFamily="-107" charset="-128"/>
                <a:cs typeface="ＭＳ Ｐゴシック" pitchFamily="-107" charset="-128"/>
              </a:rPr>
              <a:t>S/MIME uses the following message content types, which are defined in RFC 5652,</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Cryptographic Message Syntax:</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Data:  Refers to the inner MIME-encoded message content, which may then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be encapsulated in a </a:t>
            </a:r>
            <a:r>
              <a:rPr lang="en-US" sz="1200" b="0" kern="1200" baseline="0" dirty="0" err="1">
                <a:solidFill>
                  <a:schemeClr val="tx1"/>
                </a:solidFill>
                <a:latin typeface="Arial" pitchFamily="-107" charset="0"/>
                <a:ea typeface="ＭＳ Ｐゴシック" pitchFamily="-107" charset="-128"/>
                <a:cs typeface="ＭＳ Ｐゴシック" pitchFamily="-107" charset="-128"/>
              </a:rPr>
              <a:t>SignedData</a:t>
            </a:r>
            <a:r>
              <a:rPr lang="en-US" sz="1200" b="0" kern="1200" baseline="0" dirty="0">
                <a:solidFill>
                  <a:schemeClr val="tx1"/>
                </a:solidFill>
                <a:latin typeface="Arial" pitchFamily="-107" charset="0"/>
                <a:ea typeface="ＭＳ Ｐゴシック" pitchFamily="-107" charset="-128"/>
                <a:cs typeface="ＭＳ Ｐゴシック" pitchFamily="-107" charset="-128"/>
              </a:rPr>
              <a:t>, </a:t>
            </a:r>
            <a:r>
              <a:rPr lang="en-US" sz="1200" b="0" kern="1200" baseline="0" dirty="0" err="1">
                <a:solidFill>
                  <a:schemeClr val="tx1"/>
                </a:solidFill>
                <a:latin typeface="Arial" pitchFamily="-107" charset="0"/>
                <a:ea typeface="ＭＳ Ｐゴシック" pitchFamily="-107" charset="-128"/>
                <a:cs typeface="ＭＳ Ｐゴシック" pitchFamily="-107" charset="-128"/>
              </a:rPr>
              <a:t>EnvelopedData</a:t>
            </a:r>
            <a:r>
              <a:rPr lang="en-US" sz="1200" b="0" kern="1200" baseline="0" dirty="0">
                <a:solidFill>
                  <a:schemeClr val="tx1"/>
                </a:solidFill>
                <a:latin typeface="Arial" pitchFamily="-107" charset="0"/>
                <a:ea typeface="ＭＳ Ｐゴシック" pitchFamily="-107" charset="-128"/>
                <a:cs typeface="ＭＳ Ｐゴシック" pitchFamily="-107" charset="-128"/>
              </a:rPr>
              <a:t>, or </a:t>
            </a:r>
            <a:r>
              <a:rPr lang="en-US" sz="1200" b="0" kern="1200" baseline="0" dirty="0" err="1">
                <a:solidFill>
                  <a:schemeClr val="tx1"/>
                </a:solidFill>
                <a:latin typeface="Arial" pitchFamily="-107" charset="0"/>
                <a:ea typeface="ＭＳ Ｐゴシック" pitchFamily="-107" charset="-128"/>
                <a:cs typeface="ＭＳ Ｐゴシック" pitchFamily="-107" charset="-128"/>
              </a:rPr>
              <a:t>CompressedData</a:t>
            </a:r>
            <a:r>
              <a:rPr lang="en-US" sz="1200" b="0" kern="1200" baseline="0" dirty="0">
                <a:solidFill>
                  <a:schemeClr val="tx1"/>
                </a:solidFill>
                <a:latin typeface="Arial" pitchFamily="-107" charset="0"/>
                <a:ea typeface="ＭＳ Ｐゴシック" pitchFamily="-107" charset="-128"/>
                <a:cs typeface="ＭＳ Ｐゴシック" pitchFamily="-107" charset="-128"/>
              </a:rPr>
              <a:t> content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type.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a:t>
            </a:r>
            <a:r>
              <a:rPr lang="en-US" sz="1200" b="0" kern="1200" baseline="0" dirty="0" err="1">
                <a:solidFill>
                  <a:schemeClr val="tx1"/>
                </a:solidFill>
                <a:latin typeface="Arial" pitchFamily="-107" charset="0"/>
                <a:ea typeface="ＭＳ Ｐゴシック" pitchFamily="-107" charset="-128"/>
                <a:cs typeface="ＭＳ Ｐゴシック" pitchFamily="-107" charset="-128"/>
              </a:rPr>
              <a:t>SignedData</a:t>
            </a:r>
            <a:r>
              <a:rPr lang="en-US" sz="1200" b="0" kern="1200" baseline="0" dirty="0">
                <a:solidFill>
                  <a:schemeClr val="tx1"/>
                </a:solidFill>
                <a:latin typeface="Arial" pitchFamily="-107" charset="0"/>
                <a:ea typeface="ＭＳ Ｐゴシック" pitchFamily="-107" charset="-128"/>
                <a:cs typeface="ＭＳ Ｐゴシック" pitchFamily="-107" charset="-128"/>
              </a:rPr>
              <a:t>:  Used to apply a digital signature to a message.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a:t>
            </a:r>
            <a:r>
              <a:rPr lang="en-US" sz="1200" b="0" kern="1200" baseline="0" dirty="0" err="1">
                <a:solidFill>
                  <a:schemeClr val="tx1"/>
                </a:solidFill>
                <a:latin typeface="Arial" pitchFamily="-107" charset="0"/>
                <a:ea typeface="ＭＳ Ｐゴシック" pitchFamily="-107" charset="-128"/>
                <a:cs typeface="ＭＳ Ｐゴシック" pitchFamily="-107" charset="-128"/>
              </a:rPr>
              <a:t>EnvelopedData</a:t>
            </a:r>
            <a:r>
              <a:rPr lang="en-US" sz="1200" b="0" kern="1200" baseline="0" dirty="0">
                <a:solidFill>
                  <a:schemeClr val="tx1"/>
                </a:solidFill>
                <a:latin typeface="Arial" pitchFamily="-107" charset="0"/>
                <a:ea typeface="ＭＳ Ｐゴシック" pitchFamily="-107" charset="-128"/>
                <a:cs typeface="ＭＳ Ｐゴシック" pitchFamily="-107" charset="-128"/>
              </a:rPr>
              <a:t>:  This consists of encrypted content of any type and </a:t>
            </a:r>
            <a:r>
              <a:rPr lang="en-US" sz="1200" b="0" kern="1200" baseline="0" dirty="0" err="1">
                <a:solidFill>
                  <a:schemeClr val="tx1"/>
                </a:solidFill>
                <a:latin typeface="Arial" pitchFamily="-107" charset="0"/>
                <a:ea typeface="ＭＳ Ｐゴシック" pitchFamily="-107" charset="-128"/>
                <a:cs typeface="ＭＳ Ｐゴシック" pitchFamily="-107" charset="-128"/>
              </a:rPr>
              <a:t>encryptedcontent</a:t>
            </a:r>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encryption keys for one or more recipients.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a:t>
            </a:r>
            <a:r>
              <a:rPr lang="en-US" sz="1200" b="0" kern="1200" baseline="0" dirty="0" err="1">
                <a:solidFill>
                  <a:schemeClr val="tx1"/>
                </a:solidFill>
                <a:latin typeface="Arial" pitchFamily="-107" charset="0"/>
                <a:ea typeface="ＭＳ Ｐゴシック" pitchFamily="-107" charset="-128"/>
                <a:cs typeface="ＭＳ Ｐゴシック" pitchFamily="-107" charset="-128"/>
              </a:rPr>
              <a:t>CompressedData</a:t>
            </a:r>
            <a:r>
              <a:rPr lang="en-US" sz="1200" b="0" kern="1200" baseline="0" dirty="0">
                <a:solidFill>
                  <a:schemeClr val="tx1"/>
                </a:solidFill>
                <a:latin typeface="Arial" pitchFamily="-107" charset="0"/>
                <a:ea typeface="ＭＳ Ｐゴシック" pitchFamily="-107" charset="-128"/>
                <a:cs typeface="ＭＳ Ｐゴシック" pitchFamily="-107" charset="-128"/>
              </a:rPr>
              <a:t>:  Used to apply data compression to a message.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The Data content type is also used for a procedure known as clear signing.</a:t>
            </a:r>
          </a:p>
          <a:p>
            <a:r>
              <a:rPr lang="en-US" sz="1200" b="0" kern="1200" baseline="0" dirty="0">
                <a:solidFill>
                  <a:schemeClr val="tx1"/>
                </a:solidFill>
                <a:latin typeface="Arial" pitchFamily="-107" charset="0"/>
                <a:ea typeface="ＭＳ Ｐゴシック" pitchFamily="-107" charset="-128"/>
                <a:cs typeface="ＭＳ Ｐゴシック" pitchFamily="-107" charset="-128"/>
              </a:rPr>
              <a:t>For clear signing, a digital signature is calculated for a MIME-encoded message and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two parts, the message and signature, form a multipart MIME message. Unlike</a:t>
            </a:r>
          </a:p>
          <a:p>
            <a:r>
              <a:rPr lang="en-US" sz="1200" b="0" kern="1200" baseline="0" dirty="0" err="1">
                <a:solidFill>
                  <a:schemeClr val="tx1"/>
                </a:solidFill>
                <a:latin typeface="Arial" pitchFamily="-107" charset="0"/>
                <a:ea typeface="ＭＳ Ｐゴシック" pitchFamily="-107" charset="-128"/>
                <a:cs typeface="ＭＳ Ｐゴシック" pitchFamily="-107" charset="-128"/>
              </a:rPr>
              <a:t>SignedData</a:t>
            </a:r>
            <a:r>
              <a:rPr lang="en-US" sz="1200" b="0" kern="1200" baseline="0" dirty="0">
                <a:solidFill>
                  <a:schemeClr val="tx1"/>
                </a:solidFill>
                <a:latin typeface="Arial" pitchFamily="-107" charset="0"/>
                <a:ea typeface="ＭＳ Ｐゴシック" pitchFamily="-107" charset="-128"/>
                <a:cs typeface="ＭＳ Ｐゴシック" pitchFamily="-107" charset="-128"/>
              </a:rPr>
              <a:t>, which involves encapsulating the message and signature in a special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format, clear-signed messages can be read and their signatures verified by email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entities that do not implement S/MIME.</a:t>
            </a:r>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30</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t>
            </a:r>
            <a:r>
              <a:rPr lang="en-US" sz="1200" b="0" kern="1200" baseline="0" dirty="0">
                <a:solidFill>
                  <a:schemeClr val="tx1"/>
                </a:solidFill>
                <a:latin typeface="Arial" pitchFamily="-107" charset="0"/>
                <a:ea typeface="ＭＳ Ｐゴシック" pitchFamily="-107" charset="-128"/>
                <a:cs typeface="ＭＳ Ｐゴシック" pitchFamily="-107" charset="-128"/>
              </a:rPr>
              <a:t>Table 19.5 summarizes the cryptographic algorithms used in S/MIME. S/MIME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uses the following terminology taken from RFC 2119 (Key Words for use in </a:t>
            </a:r>
            <a:r>
              <a:rPr lang="en-US" sz="1200" b="0" kern="1200" baseline="0" dirty="0" err="1">
                <a:solidFill>
                  <a:schemeClr val="tx1"/>
                </a:solidFill>
                <a:latin typeface="Arial" pitchFamily="-107" charset="0"/>
                <a:ea typeface="ＭＳ Ｐゴシック" pitchFamily="-107" charset="-128"/>
                <a:cs typeface="ＭＳ Ｐゴシック" pitchFamily="-107" charset="-128"/>
              </a:rPr>
              <a:t>RFCs</a:t>
            </a:r>
            <a:r>
              <a:rPr lang="en-US" sz="1200" b="0" kern="1200" baseline="0" dirty="0">
                <a:solidFill>
                  <a:schemeClr val="tx1"/>
                </a:solidFill>
                <a:latin typeface="Arial" pitchFamily="-107" charset="0"/>
                <a:ea typeface="ＭＳ Ｐゴシック" pitchFamily="-107" charset="-128"/>
                <a:cs typeface="ＭＳ Ｐゴシック" pitchFamily="-107" charset="-128"/>
              </a:rPr>
              <a:t> to</a:t>
            </a:r>
          </a:p>
          <a:p>
            <a:r>
              <a:rPr lang="en-US" sz="1200" b="0" kern="1200" baseline="0" dirty="0">
                <a:solidFill>
                  <a:schemeClr val="tx1"/>
                </a:solidFill>
                <a:latin typeface="Arial" pitchFamily="-107" charset="0"/>
                <a:ea typeface="ＭＳ Ｐゴシック" pitchFamily="-107" charset="-128"/>
                <a:cs typeface="ＭＳ Ｐゴシック" pitchFamily="-107" charset="-128"/>
              </a:rPr>
              <a:t>Indicate Requirement Levels , March 1997) to specify the requirement level:</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MUST:  The definition is an absolute requirement of the specification. An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implementation must include this feature or function to be in conformance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with the specification.</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SHOULD:  There may exist valid reasons in particular circumstances to ignore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this feature or function, but it is recommended that an implementation include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feature or function.</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The S/MIME specification includes a discussion of the procedure for deciding</a:t>
            </a:r>
          </a:p>
          <a:p>
            <a:r>
              <a:rPr lang="en-US" sz="1200" b="0" kern="1200" baseline="0" dirty="0">
                <a:solidFill>
                  <a:schemeClr val="tx1"/>
                </a:solidFill>
                <a:latin typeface="Arial" pitchFamily="-107" charset="0"/>
                <a:ea typeface="ＭＳ Ｐゴシック" pitchFamily="-107" charset="-128"/>
                <a:cs typeface="ＭＳ Ｐゴシック" pitchFamily="-107" charset="-128"/>
              </a:rPr>
              <a:t>which content encryption algorithm to use. In essence, a sending agent has two decisions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to make. First, the sending agent must determine if the receiving agent is capable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of decrypting using a given encryption algorithm. Second, if the receiving agent is only</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capable of accepting weakly encrypted content, the sending agent must decide if it is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acceptable to send using weak encryption. To support this decision process, a sending</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agent may announce its decrypting capabilities in order of preference for any message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that it sends out. A receiving agent may store that information for future use.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following rules, in the following order, should be followed by a sending agent.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If the sending agent has a list of preferred decrypting capabilities from an</a:t>
            </a:r>
          </a:p>
          <a:p>
            <a:r>
              <a:rPr lang="en-US" sz="1200" kern="1200" baseline="0" dirty="0">
                <a:solidFill>
                  <a:schemeClr val="tx1"/>
                </a:solidFill>
                <a:latin typeface="Arial" pitchFamily="-107" charset="0"/>
                <a:ea typeface="ＭＳ Ｐゴシック" pitchFamily="-107" charset="-128"/>
                <a:cs typeface="ＭＳ Ｐゴシック" pitchFamily="-107" charset="-128"/>
              </a:rPr>
              <a:t>Intended recipient, it SHOULD choose the first (highest preference) capability</a:t>
            </a:r>
          </a:p>
          <a:p>
            <a:r>
              <a:rPr lang="en-US" sz="1200" kern="1200" baseline="0" dirty="0">
                <a:solidFill>
                  <a:schemeClr val="tx1"/>
                </a:solidFill>
                <a:latin typeface="Arial" pitchFamily="-107" charset="0"/>
                <a:ea typeface="ＭＳ Ｐゴシック" pitchFamily="-107" charset="-128"/>
                <a:cs typeface="ＭＳ Ｐゴシック" pitchFamily="-107" charset="-128"/>
              </a:rPr>
              <a:t>on the list that it is capable of using.</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If the sending agent has no such list of capabilities from an intended recipient</a:t>
            </a:r>
          </a:p>
          <a:p>
            <a:r>
              <a:rPr lang="en-US" sz="1200" kern="1200" baseline="0" dirty="0">
                <a:solidFill>
                  <a:schemeClr val="tx1"/>
                </a:solidFill>
                <a:latin typeface="Arial" pitchFamily="-107" charset="0"/>
                <a:ea typeface="ＭＳ Ｐゴシック" pitchFamily="-107" charset="-128"/>
                <a:cs typeface="ＭＳ Ｐゴシック" pitchFamily="-107" charset="-128"/>
              </a:rPr>
              <a:t>but has received one or more messages from the recipient, then the outgoing</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SHOULD use the same encryption algorithm as was used on the last</a:t>
            </a:r>
          </a:p>
          <a:p>
            <a:r>
              <a:rPr lang="en-US" sz="1200" kern="1200" baseline="0" dirty="0">
                <a:solidFill>
                  <a:schemeClr val="tx1"/>
                </a:solidFill>
                <a:latin typeface="Arial" pitchFamily="-107" charset="0"/>
                <a:ea typeface="ＭＳ Ｐゴシック" pitchFamily="-107" charset="-128"/>
                <a:cs typeface="ＭＳ Ｐゴシック" pitchFamily="-107" charset="-128"/>
              </a:rPr>
              <a:t>signed and encrypted message received from that intended recipient.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If the sending agent has no knowledge about the decryption capabilities of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intended recipient and is willing to risk that the recipient may not be able to</a:t>
            </a:r>
          </a:p>
          <a:p>
            <a:r>
              <a:rPr lang="en-US" sz="1200" kern="1200" baseline="0" dirty="0">
                <a:solidFill>
                  <a:schemeClr val="tx1"/>
                </a:solidFill>
                <a:latin typeface="Arial" pitchFamily="-107" charset="0"/>
                <a:ea typeface="ＭＳ Ｐゴシック" pitchFamily="-107" charset="-128"/>
                <a:cs typeface="ＭＳ Ｐゴシック" pitchFamily="-107" charset="-128"/>
              </a:rPr>
              <a:t>decrypt the message, then the sending agent SHOULD use triple DES.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If the sending agent has no knowledge about the decryption capabilities of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intended recipient and is not willing to risk that the recipient may not be able</a:t>
            </a:r>
          </a:p>
          <a:p>
            <a:r>
              <a:rPr lang="en-US" sz="1200" kern="1200" baseline="0" dirty="0">
                <a:solidFill>
                  <a:schemeClr val="tx1"/>
                </a:solidFill>
                <a:latin typeface="Arial" pitchFamily="-107" charset="0"/>
                <a:ea typeface="ＭＳ Ｐゴシック" pitchFamily="-107" charset="-128"/>
                <a:cs typeface="ＭＳ Ｐゴシック" pitchFamily="-107" charset="-128"/>
              </a:rPr>
              <a:t>to decrypt the message, then the sending agent MUST use RC2/40.</a:t>
            </a:r>
          </a:p>
          <a:p>
            <a:r>
              <a:rPr lang="en-US" sz="1200" kern="1200" baseline="0" dirty="0">
                <a:solidFill>
                  <a:schemeClr val="tx1"/>
                </a:solidFill>
                <a:latin typeface="Arial" pitchFamily="-107" charset="0"/>
                <a:ea typeface="ＭＳ Ｐゴシック" pitchFamily="-107" charset="-128"/>
                <a:cs typeface="ＭＳ Ｐゴシック" pitchFamily="-107" charset="-128"/>
              </a:rPr>
              <a:t>If a message is to be sent to multiple recipients and a common encryption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algorithm cannot be selected for all, then the sending agent will need to send two</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messages. However, in that case, it is important to note that the security of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is made vulnerable by the transmission of one copy with lower security.</a:t>
            </a:r>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S/MIME secures a MIME entity with a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encryption, or both. A MIME entity may be an entire message (except for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RFC 5322 headers), or if the MIME content type is multipart, then a MIME entity</a:t>
            </a:r>
          </a:p>
          <a:p>
            <a:r>
              <a:rPr lang="en-US" sz="1200" kern="1200" baseline="0" dirty="0">
                <a:solidFill>
                  <a:schemeClr val="tx1"/>
                </a:solidFill>
                <a:latin typeface="Arial" pitchFamily="-107" charset="0"/>
                <a:ea typeface="ＭＳ Ｐゴシック" pitchFamily="-107" charset="-128"/>
                <a:cs typeface="ＭＳ Ｐゴシック" pitchFamily="-107" charset="-128"/>
              </a:rPr>
              <a:t>is one or more of the subparts of the message. The MIME entity is prepared according</a:t>
            </a:r>
          </a:p>
          <a:p>
            <a:r>
              <a:rPr lang="en-US" sz="1200" kern="1200" baseline="0" dirty="0">
                <a:solidFill>
                  <a:schemeClr val="tx1"/>
                </a:solidFill>
                <a:latin typeface="Arial" pitchFamily="-107" charset="0"/>
                <a:ea typeface="ＭＳ Ｐゴシック" pitchFamily="-107" charset="-128"/>
                <a:cs typeface="ＭＳ Ｐゴシック" pitchFamily="-107" charset="-128"/>
              </a:rPr>
              <a:t>to the normal rules for MIME message preparation. Then the MIME entity</a:t>
            </a:r>
          </a:p>
          <a:p>
            <a:r>
              <a:rPr lang="en-US" sz="1200" kern="1200" baseline="0" dirty="0">
                <a:solidFill>
                  <a:schemeClr val="tx1"/>
                </a:solidFill>
                <a:latin typeface="Arial" pitchFamily="-107" charset="0"/>
                <a:ea typeface="ＭＳ Ｐゴシック" pitchFamily="-107" charset="-128"/>
                <a:cs typeface="ＭＳ Ｐゴシック" pitchFamily="-107" charset="-128"/>
              </a:rPr>
              <a:t>plus some security-related data, such as algorithm identifiers and certificates, are</a:t>
            </a:r>
          </a:p>
          <a:p>
            <a:r>
              <a:rPr lang="en-US" sz="1200" kern="1200" baseline="0" dirty="0">
                <a:solidFill>
                  <a:schemeClr val="tx1"/>
                </a:solidFill>
                <a:latin typeface="Arial" pitchFamily="-107" charset="0"/>
                <a:ea typeface="ＭＳ Ｐゴシック" pitchFamily="-107" charset="-128"/>
                <a:cs typeface="ＭＳ Ｐゴシック" pitchFamily="-107" charset="-128"/>
              </a:rPr>
              <a:t>processed by S/MIME to produce what is known as a PKCS object. A PKCS object</a:t>
            </a:r>
          </a:p>
          <a:p>
            <a:r>
              <a:rPr lang="en-US" sz="1200" kern="1200" baseline="0" dirty="0">
                <a:solidFill>
                  <a:schemeClr val="tx1"/>
                </a:solidFill>
                <a:latin typeface="Arial" pitchFamily="-107" charset="0"/>
                <a:ea typeface="ＭＳ Ｐゴシック" pitchFamily="-107" charset="-128"/>
                <a:cs typeface="ＭＳ Ｐゴシック" pitchFamily="-107" charset="-128"/>
              </a:rPr>
              <a:t>is then treated as message content and wrapped in MIME (provided with appropriate</a:t>
            </a:r>
          </a:p>
          <a:p>
            <a:r>
              <a:rPr lang="en-US" sz="1200" kern="1200" baseline="0" dirty="0">
                <a:solidFill>
                  <a:schemeClr val="tx1"/>
                </a:solidFill>
                <a:latin typeface="Arial" pitchFamily="-107" charset="0"/>
                <a:ea typeface="ＭＳ Ｐゴシック" pitchFamily="-107" charset="-128"/>
                <a:cs typeface="ＭＳ Ｐゴシック" pitchFamily="-107" charset="-128"/>
              </a:rPr>
              <a:t>MIME headers). This process should become clear as we look at specific objects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provide examples.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In all cases, the message to be sent is converted to canonical form. In particular,</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a given type and subtype, the appropriate canonical form is used for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content. For a multipart message, the appropriate canonical form is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each subpart.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use of transfer encoding requires special attention. For most cases,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result of applying the security algorithm will be to produce an object that is partially</a:t>
            </a:r>
          </a:p>
          <a:p>
            <a:r>
              <a:rPr lang="en-US" sz="1200" kern="1200" baseline="0" dirty="0">
                <a:solidFill>
                  <a:schemeClr val="tx1"/>
                </a:solidFill>
                <a:latin typeface="Arial" pitchFamily="-107" charset="0"/>
                <a:ea typeface="ＭＳ Ｐゴシック" pitchFamily="-107" charset="-128"/>
                <a:cs typeface="ＭＳ Ｐゴシック" pitchFamily="-107" charset="-128"/>
              </a:rPr>
              <a:t>or totally represented in arbitrary binary data. This will then be wrapped in an</a:t>
            </a:r>
          </a:p>
          <a:p>
            <a:r>
              <a:rPr lang="en-US" sz="1200" kern="1200" baseline="0" dirty="0">
                <a:solidFill>
                  <a:schemeClr val="tx1"/>
                </a:solidFill>
                <a:latin typeface="Arial" pitchFamily="-107" charset="0"/>
                <a:ea typeface="ＭＳ Ｐゴシック" pitchFamily="-107" charset="-128"/>
                <a:cs typeface="ＭＳ Ｐゴシック" pitchFamily="-107" charset="-128"/>
              </a:rPr>
              <a:t>outer MIME message, and transfer encoding can be applied at that point, typically</a:t>
            </a:r>
          </a:p>
          <a:p>
            <a:r>
              <a:rPr lang="en-US" sz="1200" kern="1200" baseline="0" dirty="0">
                <a:solidFill>
                  <a:schemeClr val="tx1"/>
                </a:solidFill>
                <a:latin typeface="Arial" pitchFamily="-107" charset="0"/>
                <a:ea typeface="ＭＳ Ｐゴシック" pitchFamily="-107" charset="-128"/>
                <a:cs typeface="ＭＳ Ｐゴシック" pitchFamily="-107" charset="-128"/>
              </a:rPr>
              <a:t>base64. However, in the case of a multipart signed message (described in more detail</a:t>
            </a:r>
          </a:p>
          <a:p>
            <a:r>
              <a:rPr lang="en-US" sz="1200" kern="1200" baseline="0" dirty="0">
                <a:solidFill>
                  <a:schemeClr val="tx1"/>
                </a:solidFill>
                <a:latin typeface="Arial" pitchFamily="-107" charset="0"/>
                <a:ea typeface="ＭＳ Ｐゴシック" pitchFamily="-107" charset="-128"/>
                <a:cs typeface="ＭＳ Ｐゴシック" pitchFamily="-107" charset="-128"/>
              </a:rPr>
              <a:t>later), the message content in one of the subparts is unchanged by the security</a:t>
            </a:r>
          </a:p>
          <a:p>
            <a:r>
              <a:rPr lang="en-US" sz="1200" kern="1200" baseline="0" dirty="0">
                <a:solidFill>
                  <a:schemeClr val="tx1"/>
                </a:solidFill>
                <a:latin typeface="Arial" pitchFamily="-107" charset="0"/>
                <a:ea typeface="ＭＳ Ｐゴシック" pitchFamily="-107" charset="-128"/>
                <a:cs typeface="ＭＳ Ｐゴシック" pitchFamily="-107" charset="-128"/>
              </a:rPr>
              <a:t>process. Unless that content is 7bit, it should be transfer encoded using base64 or</a:t>
            </a:r>
          </a:p>
          <a:p>
            <a:r>
              <a:rPr lang="en-US" sz="1200" kern="1200" baseline="0" dirty="0">
                <a:solidFill>
                  <a:schemeClr val="tx1"/>
                </a:solidFill>
                <a:latin typeface="Arial" pitchFamily="-107" charset="0"/>
                <a:ea typeface="ＭＳ Ｐゴシック" pitchFamily="-107" charset="-128"/>
                <a:cs typeface="ＭＳ Ｐゴシック" pitchFamily="-107" charset="-128"/>
              </a:rPr>
              <a:t>quoted-printable so that there is no danger of altering the content to which the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was applied.</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32</a:t>
            </a:fld>
            <a:endParaRPr lang="en-AU"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An application/pkcs7-mime subtype is used for one of four</a:t>
            </a:r>
          </a:p>
          <a:p>
            <a:r>
              <a:rPr lang="en-US" sz="1200" kern="1200" baseline="0" dirty="0">
                <a:solidFill>
                  <a:schemeClr val="tx1"/>
                </a:solidFill>
                <a:latin typeface="Arial" pitchFamily="-107" charset="0"/>
                <a:ea typeface="ＭＳ Ｐゴシック" pitchFamily="-107" charset="-128"/>
                <a:cs typeface="ＭＳ Ｐゴシック" pitchFamily="-107" charset="-128"/>
              </a:rPr>
              <a:t>categories of S/MIME processing, each with a unique smime-type parameter. In all</a:t>
            </a:r>
          </a:p>
          <a:p>
            <a:r>
              <a:rPr lang="en-US" sz="1200" kern="1200" baseline="0" dirty="0">
                <a:solidFill>
                  <a:schemeClr val="tx1"/>
                </a:solidFill>
                <a:latin typeface="Arial" pitchFamily="-107" charset="0"/>
                <a:ea typeface="ＭＳ Ｐゴシック" pitchFamily="-107" charset="-128"/>
                <a:cs typeface="ＭＳ Ｐゴシック" pitchFamily="-107" charset="-128"/>
              </a:rPr>
              <a:t>cases, the resulting entity (referred to as an object) is represented in a form known</a:t>
            </a:r>
          </a:p>
          <a:p>
            <a:r>
              <a:rPr lang="en-US" sz="1200" kern="1200" baseline="0" dirty="0">
                <a:solidFill>
                  <a:schemeClr val="tx1"/>
                </a:solidFill>
                <a:latin typeface="Arial" pitchFamily="-107" charset="0"/>
                <a:ea typeface="ＭＳ Ｐゴシック" pitchFamily="-107" charset="-128"/>
                <a:cs typeface="ＭＳ Ｐゴシック" pitchFamily="-107" charset="-128"/>
              </a:rPr>
              <a:t>as Basic Encoding Rules (BER), which is defined in ITU-T Recommendation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X.209. The BER format consists of arbitrary octet strings and is therefore binary</a:t>
            </a:r>
          </a:p>
          <a:p>
            <a:r>
              <a:rPr lang="en-US" sz="1200" kern="1200" baseline="0" dirty="0">
                <a:solidFill>
                  <a:schemeClr val="tx1"/>
                </a:solidFill>
                <a:latin typeface="Arial" pitchFamily="-107" charset="0"/>
                <a:ea typeface="ＭＳ Ｐゴシック" pitchFamily="-107" charset="-128"/>
                <a:cs typeface="ＭＳ Ｐゴシック" pitchFamily="-107" charset="-128"/>
              </a:rPr>
              <a:t>data. Such an object should be transfer encoded with base64 in the outer MIME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We first look at envelopedData.</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steps for preparing an envelopedData MIME entity are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Generate a pseudorandom session key for a particular symmetric encryption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algorithm (RC2/40 or triple DES).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For each recipient, encrypt the session key with the recipient’s public RSA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For each recipient, prepare a block known as RecipientInfo  that contains</a:t>
            </a:r>
          </a:p>
          <a:p>
            <a:r>
              <a:rPr lang="en-US" sz="1200" kern="1200" baseline="0" dirty="0">
                <a:solidFill>
                  <a:schemeClr val="tx1"/>
                </a:solidFill>
                <a:latin typeface="Arial" pitchFamily="-107" charset="0"/>
                <a:ea typeface="ＭＳ Ｐゴシック" pitchFamily="-107" charset="-128"/>
                <a:cs typeface="ＭＳ Ｐゴシック" pitchFamily="-107" charset="-128"/>
              </a:rPr>
              <a:t>an identifier of the recipient’s public-key certificate, an identifier of the algorithm</a:t>
            </a:r>
          </a:p>
          <a:p>
            <a:r>
              <a:rPr lang="en-US" sz="1200" kern="1200" baseline="0" dirty="0">
                <a:solidFill>
                  <a:schemeClr val="tx1"/>
                </a:solidFill>
                <a:latin typeface="Arial" pitchFamily="-107" charset="0"/>
                <a:ea typeface="ＭＳ Ｐゴシック" pitchFamily="-107" charset="-128"/>
                <a:cs typeface="ＭＳ Ｐゴシック" pitchFamily="-107" charset="-128"/>
              </a:rPr>
              <a:t>used to encrypt the session key, and the encrypted session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Encrypt the message content with the session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RecipientInfo  blocks followed by the encrypted content constitute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envelopedData . This information is then encoded into base64.</a:t>
            </a:r>
          </a:p>
          <a:p>
            <a:endParaRPr lang="en-US" dirty="0"/>
          </a:p>
          <a:p>
            <a:r>
              <a:rPr lang="en-US" sz="1200" kern="1200" baseline="0" dirty="0">
                <a:solidFill>
                  <a:schemeClr val="tx1"/>
                </a:solidFill>
                <a:latin typeface="Arial" pitchFamily="-107" charset="0"/>
                <a:ea typeface="ＭＳ Ｐゴシック" pitchFamily="-107" charset="-128"/>
                <a:cs typeface="ＭＳ Ｐゴシック" pitchFamily="-107" charset="-128"/>
              </a:rPr>
              <a:t>To recover the encrypted message, the recipient first strips off the base64 encoding.</a:t>
            </a:r>
          </a:p>
          <a:p>
            <a:r>
              <a:rPr lang="en-US" sz="1200" kern="1200" baseline="0" dirty="0">
                <a:solidFill>
                  <a:schemeClr val="tx1"/>
                </a:solidFill>
                <a:latin typeface="Arial" pitchFamily="-107" charset="0"/>
                <a:ea typeface="ＭＳ Ｐゴシック" pitchFamily="-107" charset="-128"/>
                <a:cs typeface="ＭＳ Ｐゴシック" pitchFamily="-107" charset="-128"/>
              </a:rPr>
              <a:t>Then the recipient’s private key is used to recover the session key. Finally,</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message content is decrypted with the session key.</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33</a:t>
            </a:fld>
            <a:endParaRPr lang="en-AU"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 signedData  smime-type can be used with one or more signers.</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clarity, we confine our description to the case of a single digital signature.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steps for preparing a signedData MIME entity are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Select a message digest algorithm (SHA or MD5).</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Compute the message digest (hash function) of the content to be signed.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Encrypt the message digest with the signer’s private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Prepare a block known as </a:t>
            </a:r>
            <a:r>
              <a:rPr lang="en-US" sz="1200" kern="1200" baseline="0" dirty="0" err="1">
                <a:solidFill>
                  <a:schemeClr val="tx1"/>
                </a:solidFill>
                <a:latin typeface="Arial" pitchFamily="-107" charset="0"/>
                <a:ea typeface="ＭＳ Ｐゴシック" pitchFamily="-107" charset="-128"/>
                <a:cs typeface="ＭＳ Ｐゴシック" pitchFamily="-107" charset="-128"/>
              </a:rPr>
              <a:t>SignerInfo</a:t>
            </a:r>
            <a:r>
              <a:rPr lang="en-US" sz="1200" kern="1200" baseline="0" dirty="0">
                <a:solidFill>
                  <a:schemeClr val="tx1"/>
                </a:solidFill>
                <a:latin typeface="Arial" pitchFamily="-107" charset="0"/>
                <a:ea typeface="ＭＳ Ｐゴシック" pitchFamily="-107" charset="-128"/>
                <a:cs typeface="ＭＳ Ｐゴシック" pitchFamily="-107" charset="-128"/>
              </a:rPr>
              <a:t> that contains the signer’s public-key</a:t>
            </a:r>
          </a:p>
          <a:p>
            <a:r>
              <a:rPr lang="en-US" sz="1200" kern="1200" baseline="0" dirty="0">
                <a:solidFill>
                  <a:schemeClr val="tx1"/>
                </a:solidFill>
                <a:latin typeface="Arial" pitchFamily="-107" charset="0"/>
                <a:ea typeface="ＭＳ Ｐゴシック" pitchFamily="-107" charset="-128"/>
                <a:cs typeface="ＭＳ Ｐゴシック" pitchFamily="-107" charset="-128"/>
              </a:rPr>
              <a:t>certificate, an identifier of the message digest algorithm, an identifier of the algorithm</a:t>
            </a:r>
          </a:p>
          <a:p>
            <a:r>
              <a:rPr lang="en-US" sz="1200" kern="1200" baseline="0" dirty="0">
                <a:solidFill>
                  <a:schemeClr val="tx1"/>
                </a:solidFill>
                <a:latin typeface="Arial" pitchFamily="-107" charset="0"/>
                <a:ea typeface="ＭＳ Ｐゴシック" pitchFamily="-107" charset="-128"/>
                <a:cs typeface="ＭＳ Ｐゴシック" pitchFamily="-107" charset="-128"/>
              </a:rPr>
              <a:t>used to encrypt the message digest, and the encrypted message digest.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signedData  entity consists of a series of blocks, including a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digest algorithm identifier, the message being signed, and SignerInfo .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signedData  entity may also include a set of public-key certificates sufficient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constitute a chain from a recognized root or top-level certification authority to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signer. This information is then encoded into base64.</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To recover the signed message and verify the signature, the recipient first</a:t>
            </a:r>
          </a:p>
          <a:p>
            <a:r>
              <a:rPr lang="en-US" sz="1200" kern="1200" baseline="0" dirty="0">
                <a:solidFill>
                  <a:schemeClr val="tx1"/>
                </a:solidFill>
                <a:latin typeface="Arial" pitchFamily="-107" charset="0"/>
                <a:ea typeface="ＭＳ Ｐゴシック" pitchFamily="-107" charset="-128"/>
                <a:cs typeface="ＭＳ Ｐゴシック" pitchFamily="-107" charset="-128"/>
              </a:rPr>
              <a:t>strips off the base64 encoding. Then the signer’s public key is used to decrypt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digest. The recipient independently computes the message digest and compares</a:t>
            </a:r>
          </a:p>
          <a:p>
            <a:r>
              <a:rPr lang="en-US" sz="1200" kern="1200" baseline="0" dirty="0">
                <a:solidFill>
                  <a:schemeClr val="tx1"/>
                </a:solidFill>
                <a:latin typeface="Arial" pitchFamily="-107" charset="0"/>
                <a:ea typeface="ＭＳ Ｐゴシック" pitchFamily="-107" charset="-128"/>
                <a:cs typeface="ＭＳ Ｐゴシック" pitchFamily="-107" charset="-128"/>
              </a:rPr>
              <a:t>it to the decrypted message digest to verify the signature.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34</a:t>
            </a:fld>
            <a:endParaRPr lang="en-AU"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Clear signing is achieved using the multipart content type with a signed</a:t>
            </a:r>
          </a:p>
          <a:p>
            <a:r>
              <a:rPr lang="en-US" sz="1200" kern="1200" baseline="0" dirty="0">
                <a:solidFill>
                  <a:schemeClr val="tx1"/>
                </a:solidFill>
                <a:latin typeface="Arial" pitchFamily="-107" charset="0"/>
                <a:ea typeface="ＭＳ Ｐゴシック" pitchFamily="-107" charset="-128"/>
                <a:cs typeface="ＭＳ Ｐゴシック" pitchFamily="-107" charset="-128"/>
              </a:rPr>
              <a:t>subtype. As was mentioned, this signing process does not involve transforming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to be signed, so that the message is sent “in the clear.” Thus, recipients with</a:t>
            </a:r>
          </a:p>
          <a:p>
            <a:r>
              <a:rPr lang="en-US" sz="1200" kern="1200" baseline="0" dirty="0">
                <a:solidFill>
                  <a:schemeClr val="tx1"/>
                </a:solidFill>
                <a:latin typeface="Arial" pitchFamily="-107" charset="0"/>
                <a:ea typeface="ＭＳ Ｐゴシック" pitchFamily="-107" charset="-128"/>
                <a:cs typeface="ＭＳ Ｐゴシック" pitchFamily="-107" charset="-128"/>
              </a:rPr>
              <a:t>MIME capability but not S/MIME capability are able to read the incoming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 multipart/signed message has two parts. The first part can be any MIME</a:t>
            </a:r>
          </a:p>
          <a:p>
            <a:r>
              <a:rPr lang="en-US" sz="1200" kern="1200" baseline="0" dirty="0">
                <a:solidFill>
                  <a:schemeClr val="tx1"/>
                </a:solidFill>
                <a:latin typeface="Arial" pitchFamily="-107" charset="0"/>
                <a:ea typeface="ＭＳ Ｐゴシック" pitchFamily="-107" charset="-128"/>
                <a:cs typeface="ＭＳ Ｐゴシック" pitchFamily="-107" charset="-128"/>
              </a:rPr>
              <a:t>type but must be prepared so that it will not be altered during transfer from source</a:t>
            </a:r>
          </a:p>
          <a:p>
            <a:r>
              <a:rPr lang="en-US" sz="1200" kern="1200" baseline="0" dirty="0">
                <a:solidFill>
                  <a:schemeClr val="tx1"/>
                </a:solidFill>
                <a:latin typeface="Arial" pitchFamily="-107" charset="0"/>
                <a:ea typeface="ＭＳ Ｐゴシック" pitchFamily="-107" charset="-128"/>
                <a:cs typeface="ＭＳ Ｐゴシック" pitchFamily="-107" charset="-128"/>
              </a:rPr>
              <a:t>to destination. This means that if the first part is not 7bit, then it needs to be encoded</a:t>
            </a:r>
          </a:p>
          <a:p>
            <a:r>
              <a:rPr lang="en-US" sz="1200" kern="1200" baseline="0" dirty="0">
                <a:solidFill>
                  <a:schemeClr val="tx1"/>
                </a:solidFill>
                <a:latin typeface="Arial" pitchFamily="-107" charset="0"/>
                <a:ea typeface="ＭＳ Ｐゴシック" pitchFamily="-107" charset="-128"/>
                <a:cs typeface="ＭＳ Ｐゴシック" pitchFamily="-107" charset="-128"/>
              </a:rPr>
              <a:t>using base64 or quoted-printable. Then this part is processed in the same</a:t>
            </a:r>
          </a:p>
          <a:p>
            <a:r>
              <a:rPr lang="en-US" sz="1200" kern="1200" baseline="0" dirty="0">
                <a:solidFill>
                  <a:schemeClr val="tx1"/>
                </a:solidFill>
                <a:latin typeface="Arial" pitchFamily="-107" charset="0"/>
                <a:ea typeface="ＭＳ Ｐゴシック" pitchFamily="-107" charset="-128"/>
                <a:cs typeface="ＭＳ Ｐゴシック" pitchFamily="-107" charset="-128"/>
              </a:rPr>
              <a:t>manner as signedData , but in this case an object with signedData  format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created that has an empty message content field. This object is a detached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It is then transfer encoded using base64 to become the second part of the multipart/</a:t>
            </a:r>
          </a:p>
          <a:p>
            <a:r>
              <a:rPr lang="en-US" sz="1200" kern="1200" baseline="0" dirty="0">
                <a:solidFill>
                  <a:schemeClr val="tx1"/>
                </a:solidFill>
                <a:latin typeface="Arial" pitchFamily="-107" charset="0"/>
                <a:ea typeface="ＭＳ Ｐゴシック" pitchFamily="-107" charset="-128"/>
                <a:cs typeface="ＭＳ Ｐゴシック" pitchFamily="-107" charset="-128"/>
              </a:rPr>
              <a:t>signed message. This second part has a MIME content type of application and a</a:t>
            </a:r>
          </a:p>
          <a:p>
            <a:r>
              <a:rPr lang="en-US" sz="1200" kern="1200" baseline="0" dirty="0">
                <a:solidFill>
                  <a:schemeClr val="tx1"/>
                </a:solidFill>
                <a:latin typeface="Arial" pitchFamily="-107" charset="0"/>
                <a:ea typeface="ＭＳ Ｐゴシック" pitchFamily="-107" charset="-128"/>
                <a:cs typeface="ＭＳ Ｐゴシック" pitchFamily="-107" charset="-128"/>
              </a:rPr>
              <a:t>subtype of pkcs7-signature.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35</a:t>
            </a:fld>
            <a:endParaRPr lang="en-AU"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FF17E54-8133-D54E-A886-A89279324C10}" type="slidenum">
              <a:rPr lang="en-AU">
                <a:latin typeface="Arial" pitchFamily="-1" charset="0"/>
              </a:rPr>
              <a:pPr/>
              <a:t>36</a:t>
            </a:fld>
            <a:endParaRPr lang="en-AU" dirty="0">
              <a:latin typeface="Arial" pitchFamily="-1"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S/MIME uses public-key certificates that conform to version 3 of X.509 (see</a:t>
            </a:r>
          </a:p>
          <a:p>
            <a:r>
              <a:rPr lang="en-US" sz="1200" kern="1200" baseline="0" dirty="0">
                <a:solidFill>
                  <a:schemeClr val="tx1"/>
                </a:solidFill>
                <a:latin typeface="Arial" pitchFamily="-107" charset="0"/>
                <a:ea typeface="ＭＳ Ｐゴシック" pitchFamily="-107" charset="-128"/>
                <a:cs typeface="ＭＳ Ｐゴシック" pitchFamily="-107" charset="-128"/>
              </a:rPr>
              <a:t>Chapter 14). S/MIME managers and/or users must configure each client with a list of</a:t>
            </a:r>
          </a:p>
          <a:p>
            <a:r>
              <a:rPr lang="en-US" sz="1200" kern="1200" baseline="0" dirty="0">
                <a:solidFill>
                  <a:schemeClr val="tx1"/>
                </a:solidFill>
                <a:latin typeface="Arial" pitchFamily="-107" charset="0"/>
                <a:ea typeface="ＭＳ Ｐゴシック" pitchFamily="-107" charset="-128"/>
                <a:cs typeface="ＭＳ Ｐゴシック" pitchFamily="-107" charset="-128"/>
              </a:rPr>
              <a:t>trusted keys and with certificate revocation lists. That is, the responsibility is local for</a:t>
            </a:r>
          </a:p>
          <a:p>
            <a:r>
              <a:rPr lang="en-US" sz="1200" kern="1200" baseline="0" dirty="0">
                <a:solidFill>
                  <a:schemeClr val="tx1"/>
                </a:solidFill>
                <a:latin typeface="Arial" pitchFamily="-107" charset="0"/>
                <a:ea typeface="ＭＳ Ｐゴシック" pitchFamily="-107" charset="-128"/>
                <a:cs typeface="ＭＳ Ｐゴシック" pitchFamily="-107" charset="-128"/>
              </a:rPr>
              <a:t>maintaining the certificates needed to verify incoming signatures and to encrypt outgoing</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messages. On the other hand, the certificates are signed by certification authorities.</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An S/MIME user has several key-management functions to</a:t>
            </a:r>
          </a:p>
          <a:p>
            <a:r>
              <a:rPr lang="en-US" sz="1200" kern="1200" baseline="0" dirty="0">
                <a:solidFill>
                  <a:schemeClr val="tx1"/>
                </a:solidFill>
                <a:latin typeface="Arial" pitchFamily="-107" charset="0"/>
                <a:ea typeface="ＭＳ Ｐゴシック" pitchFamily="-107" charset="-128"/>
                <a:cs typeface="ＭＳ Ｐゴシック" pitchFamily="-107" charset="-128"/>
              </a:rPr>
              <a:t>perform.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Key generation:  The user of some related administrative utility (e.g., one associated</a:t>
            </a:r>
          </a:p>
          <a:p>
            <a:r>
              <a:rPr lang="en-US" sz="1200" kern="1200" baseline="0" dirty="0">
                <a:solidFill>
                  <a:schemeClr val="tx1"/>
                </a:solidFill>
                <a:latin typeface="Arial" pitchFamily="-107" charset="0"/>
                <a:ea typeface="ＭＳ Ｐゴシック" pitchFamily="-107" charset="-128"/>
                <a:cs typeface="ＭＳ Ｐゴシック" pitchFamily="-107" charset="-128"/>
              </a:rPr>
              <a:t>with LAN management) MUST be capable of generating separate</a:t>
            </a:r>
          </a:p>
          <a:p>
            <a:r>
              <a:rPr lang="en-US" sz="1200" kern="1200" baseline="0" dirty="0">
                <a:solidFill>
                  <a:schemeClr val="tx1"/>
                </a:solidFill>
                <a:latin typeface="Arial" pitchFamily="-107" charset="0"/>
                <a:ea typeface="ＭＳ Ｐゴシック" pitchFamily="-107" charset="-128"/>
                <a:cs typeface="ＭＳ Ｐゴシック" pitchFamily="-107" charset="-128"/>
              </a:rPr>
              <a:t>Diffie-Hellman and DSS key pairs and SHOULD be capable of generating</a:t>
            </a:r>
          </a:p>
          <a:p>
            <a:r>
              <a:rPr lang="en-US" sz="1200" kern="1200" baseline="0" dirty="0">
                <a:solidFill>
                  <a:schemeClr val="tx1"/>
                </a:solidFill>
                <a:latin typeface="Arial" pitchFamily="-107" charset="0"/>
                <a:ea typeface="ＭＳ Ｐゴシック" pitchFamily="-107" charset="-128"/>
                <a:cs typeface="ＭＳ Ｐゴシック" pitchFamily="-107" charset="-128"/>
              </a:rPr>
              <a:t>RSA key pairs. Each key pair MUST be generated from a good source of</a:t>
            </a:r>
          </a:p>
          <a:p>
            <a:r>
              <a:rPr lang="en-US" sz="1200" kern="1200" baseline="0" dirty="0">
                <a:solidFill>
                  <a:schemeClr val="tx1"/>
                </a:solidFill>
                <a:latin typeface="Arial" pitchFamily="-107" charset="0"/>
                <a:ea typeface="ＭＳ Ｐゴシック" pitchFamily="-107" charset="-128"/>
                <a:cs typeface="ＭＳ Ｐゴシック" pitchFamily="-107" charset="-128"/>
              </a:rPr>
              <a:t>nondeterministic random input and be protected in a secure fashion. A user</a:t>
            </a:r>
          </a:p>
          <a:p>
            <a:r>
              <a:rPr lang="en-US" sz="1200" kern="1200" baseline="0" dirty="0">
                <a:solidFill>
                  <a:schemeClr val="tx1"/>
                </a:solidFill>
                <a:latin typeface="Arial" pitchFamily="-107" charset="0"/>
                <a:ea typeface="ＭＳ Ｐゴシック" pitchFamily="-107" charset="-128"/>
                <a:cs typeface="ＭＳ Ｐゴシック" pitchFamily="-107" charset="-128"/>
              </a:rPr>
              <a:t>agent SHOULD generate RSA key pairs with a length in the range of 768 to</a:t>
            </a:r>
          </a:p>
          <a:p>
            <a:r>
              <a:rPr lang="en-US" sz="1200" kern="1200" baseline="0" dirty="0">
                <a:solidFill>
                  <a:schemeClr val="tx1"/>
                </a:solidFill>
                <a:latin typeface="Arial" pitchFamily="-107" charset="0"/>
                <a:ea typeface="ＭＳ Ｐゴシック" pitchFamily="-107" charset="-128"/>
                <a:cs typeface="ＭＳ Ｐゴシック" pitchFamily="-107" charset="-128"/>
              </a:rPr>
              <a:t>1024 bits and MUST NOT generate a length of less than 512 bits.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Registration:  A user’s public key must be registered with a certification authority</a:t>
            </a:r>
          </a:p>
          <a:p>
            <a:r>
              <a:rPr lang="en-US" sz="1200" kern="1200" baseline="0" dirty="0">
                <a:solidFill>
                  <a:schemeClr val="tx1"/>
                </a:solidFill>
                <a:latin typeface="Arial" pitchFamily="-107" charset="0"/>
                <a:ea typeface="ＭＳ Ｐゴシック" pitchFamily="-107" charset="-128"/>
                <a:cs typeface="ＭＳ Ｐゴシック" pitchFamily="-107" charset="-128"/>
              </a:rPr>
              <a:t>in order to receive an X.509 public-key certificate.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Certificate storage and retrieval:  A user requires access to a local list of certificates</a:t>
            </a:r>
          </a:p>
          <a:p>
            <a:r>
              <a:rPr lang="en-US" sz="1200" kern="1200" baseline="0" dirty="0">
                <a:solidFill>
                  <a:schemeClr val="tx1"/>
                </a:solidFill>
                <a:latin typeface="Arial" pitchFamily="-107" charset="0"/>
                <a:ea typeface="ＭＳ Ｐゴシック" pitchFamily="-107" charset="-128"/>
                <a:cs typeface="ＭＳ Ｐゴシック" pitchFamily="-107" charset="-128"/>
              </a:rPr>
              <a:t>in order to verify incoming signatures and to encrypt outgoing messages.</a:t>
            </a:r>
          </a:p>
          <a:p>
            <a:r>
              <a:rPr lang="en-US" sz="1200" kern="1200" baseline="0" dirty="0">
                <a:solidFill>
                  <a:schemeClr val="tx1"/>
                </a:solidFill>
                <a:latin typeface="Arial" pitchFamily="-107" charset="0"/>
                <a:ea typeface="ＭＳ Ｐゴシック" pitchFamily="-107" charset="-128"/>
                <a:cs typeface="ＭＳ Ｐゴシック" pitchFamily="-107" charset="-128"/>
              </a:rPr>
              <a:t>Such a list could be maintained by the user or by some local administrative</a:t>
            </a:r>
          </a:p>
          <a:p>
            <a:r>
              <a:rPr lang="en-US" sz="1200" kern="1200" baseline="0" dirty="0">
                <a:solidFill>
                  <a:schemeClr val="tx1"/>
                </a:solidFill>
                <a:latin typeface="Arial" pitchFamily="-107" charset="0"/>
                <a:ea typeface="ＭＳ Ｐゴシック" pitchFamily="-107" charset="-128"/>
                <a:cs typeface="ＭＳ Ｐゴシック" pitchFamily="-107" charset="-128"/>
              </a:rPr>
              <a:t>entity on behalf of a number of users.</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37</a:t>
            </a:fld>
            <a:endParaRPr lang="en-AU"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RFC 2634 defines four enhanced security services for S/MIME: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Signed receipts:  A signed receipt may be requested in a SignedData  object.</a:t>
            </a:r>
          </a:p>
          <a:p>
            <a:r>
              <a:rPr lang="en-US" sz="1200" kern="1200" baseline="0" dirty="0">
                <a:solidFill>
                  <a:schemeClr val="tx1"/>
                </a:solidFill>
                <a:latin typeface="Arial" pitchFamily="-107" charset="0"/>
                <a:ea typeface="ＭＳ Ｐゴシック" pitchFamily="-107" charset="-128"/>
                <a:cs typeface="ＭＳ Ｐゴシック" pitchFamily="-107" charset="-128"/>
              </a:rPr>
              <a:t>Returning a signed receipt provides proof of delivery to the originator of a</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and allows the originator to demonstrate to a third party that the recipient</a:t>
            </a:r>
          </a:p>
          <a:p>
            <a:r>
              <a:rPr lang="en-US" sz="1200" kern="1200" baseline="0" dirty="0">
                <a:solidFill>
                  <a:schemeClr val="tx1"/>
                </a:solidFill>
                <a:latin typeface="Arial" pitchFamily="-107" charset="0"/>
                <a:ea typeface="ＭＳ Ｐゴシック" pitchFamily="-107" charset="-128"/>
                <a:cs typeface="ＭＳ Ｐゴシック" pitchFamily="-107" charset="-128"/>
              </a:rPr>
              <a:t>received the message. In essence, the recipient signs the entire original</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plus the original (sender’s) signature and appends the new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to form a new S/MIME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Security labels:  A security label may be included in the authenticated attributes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 SignedData  object. A security label is a set of security information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regarding the sensitivity of the content that is protected by S/MIME encapsulation.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labels may be used for access control, by indicating which users are</a:t>
            </a:r>
          </a:p>
          <a:p>
            <a:r>
              <a:rPr lang="en-US" sz="1200" kern="1200" baseline="0" dirty="0">
                <a:solidFill>
                  <a:schemeClr val="tx1"/>
                </a:solidFill>
                <a:latin typeface="Arial" pitchFamily="-107" charset="0"/>
                <a:ea typeface="ＭＳ Ｐゴシック" pitchFamily="-107" charset="-128"/>
                <a:cs typeface="ＭＳ Ｐゴシック" pitchFamily="-107" charset="-128"/>
              </a:rPr>
              <a:t>permitted access to an object. Other uses include priority (secret, confidential,</a:t>
            </a:r>
          </a:p>
          <a:p>
            <a:r>
              <a:rPr lang="en-US" sz="1200" kern="1200" baseline="0" dirty="0">
                <a:solidFill>
                  <a:schemeClr val="tx1"/>
                </a:solidFill>
                <a:latin typeface="Arial" pitchFamily="-107" charset="0"/>
                <a:ea typeface="ＭＳ Ｐゴシック" pitchFamily="-107" charset="-128"/>
                <a:cs typeface="ＭＳ Ｐゴシック" pitchFamily="-107" charset="-128"/>
              </a:rPr>
              <a:t>restricted, and so on) or role based, describing which kind of people can see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information (e.g., patient’s health-care team, medical billing agents, etc.).</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Secure mailing lists: When a user sends a message to multiple recipients, a certain</a:t>
            </a:r>
          </a:p>
          <a:p>
            <a:r>
              <a:rPr lang="en-US" sz="1200" kern="1200" baseline="0" dirty="0">
                <a:solidFill>
                  <a:schemeClr val="tx1"/>
                </a:solidFill>
                <a:latin typeface="Arial" pitchFamily="-107" charset="0"/>
                <a:ea typeface="ＭＳ Ｐゴシック" pitchFamily="-107" charset="-128"/>
                <a:cs typeface="ＭＳ Ｐゴシック" pitchFamily="-107" charset="-128"/>
              </a:rPr>
              <a:t>amount of per-recipient processing is required, including the use of each</a:t>
            </a:r>
          </a:p>
          <a:p>
            <a:r>
              <a:rPr lang="en-US" sz="1200" kern="1200" baseline="0" dirty="0">
                <a:solidFill>
                  <a:schemeClr val="tx1"/>
                </a:solidFill>
                <a:latin typeface="Arial" pitchFamily="-107" charset="0"/>
                <a:ea typeface="ＭＳ Ｐゴシック" pitchFamily="-107" charset="-128"/>
                <a:cs typeface="ＭＳ Ｐゴシック" pitchFamily="-107" charset="-128"/>
              </a:rPr>
              <a:t>recipient’s public key. The user can be relieved of this work by employing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services of an S/MIME Mail List Agent (MLA). An MLA can take a single</a:t>
            </a:r>
          </a:p>
          <a:p>
            <a:r>
              <a:rPr lang="en-US" sz="1200" kern="1200" baseline="0" dirty="0">
                <a:solidFill>
                  <a:schemeClr val="tx1"/>
                </a:solidFill>
                <a:latin typeface="Arial" pitchFamily="-107" charset="0"/>
                <a:ea typeface="ＭＳ Ｐゴシック" pitchFamily="-107" charset="-128"/>
                <a:cs typeface="ＭＳ Ｐゴシック" pitchFamily="-107" charset="-128"/>
              </a:rPr>
              <a:t>incoming message, perform the recipient-specific encryption for each recipient,</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forward the message. The originator of a message need only send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to the MLA with encryption performed using the MLA’s public key.</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Signing certificates: This service is used to securely bind a sender’s certificate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to their signature through a signing certificate attribute.</a:t>
            </a:r>
            <a:endParaRPr lang="en-US" b="0" dirty="0">
              <a:latin typeface="Arial" pitchFamily="-1" charset="0"/>
              <a:ea typeface="ＭＳ Ｐゴシック" pitchFamily="-1" charset="-128"/>
              <a:cs typeface="ＭＳ Ｐゴシック" pitchFamily="-1" charset="-128"/>
            </a:endParaRPr>
          </a:p>
        </p:txBody>
      </p:sp>
      <p:sp>
        <p:nvSpPr>
          <p:cNvPr id="68612" name="Slide Number Placeholder 3"/>
          <p:cNvSpPr>
            <a:spLocks noGrp="1"/>
          </p:cNvSpPr>
          <p:nvPr>
            <p:ph type="sldNum" sz="quarter" idx="5"/>
          </p:nvPr>
        </p:nvSpPr>
        <p:spPr>
          <a:noFill/>
        </p:spPr>
        <p:txBody>
          <a:bodyPr/>
          <a:lstStyle/>
          <a:p>
            <a:fld id="{73C9CB29-376C-2242-9C92-664315DC148D}" type="slidenum">
              <a:rPr lang="en-AU" smtClean="0">
                <a:latin typeface="Arial" pitchFamily="-1" charset="0"/>
              </a:rPr>
              <a:pPr/>
              <a:t>38</a:t>
            </a:fld>
            <a:endParaRPr lang="en-AU" dirty="0">
              <a:latin typeface="Arial" pitchFamily="-1"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a:solidFill>
                  <a:schemeClr val="tx1"/>
                </a:solidFill>
                <a:latin typeface="Arial" pitchFamily="-107" charset="0"/>
                <a:ea typeface="ＭＳ Ｐゴシック" pitchFamily="-107" charset="-128"/>
                <a:cs typeface="ＭＳ Ｐゴシック" pitchFamily="-107" charset="-128"/>
              </a:rPr>
              <a:t>An alternative email security protocol is Pretty Good Privacy (PGP), which has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essentially the same functionality as S/MIME. PGP was created by Phil Zimmerman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and implemented as a product first released in 1991. It was made available free of</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charge and became quite popular for personal use. The initial PGP protocol was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proprietary and used some encryption algorithms with intellectual property restrictions.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In 1996, version 5.x of PGP was defined in IETF RFC 1991, PGP Message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Exchange Formats . Subsequently,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was developed as a new standard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protocol based on PGP version 5.x.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is defined in RFC 4880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Message Format , November 2007) and RFC 3156 (MIME Security with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August 2001).</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There are two significant differences between S/MIME and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Key Certification:  S/MIME uses X.509 certificates that are issued by Certificate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Authorities (or local agencies that have been delegated authority by a CA to</a:t>
            </a:r>
          </a:p>
          <a:p>
            <a:r>
              <a:rPr lang="en-US" sz="1200" b="0" kern="1200" baseline="0" dirty="0">
                <a:solidFill>
                  <a:schemeClr val="tx1"/>
                </a:solidFill>
                <a:latin typeface="Arial" pitchFamily="-107" charset="0"/>
                <a:ea typeface="ＭＳ Ｐゴシック" pitchFamily="-107" charset="-128"/>
                <a:cs typeface="ＭＳ Ｐゴシック" pitchFamily="-107" charset="-128"/>
              </a:rPr>
              <a:t>issue certificates). In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users generate their own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public</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and private keys and then solicit signatures for their public keys from individuals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or organizations to which they are known. Whereas X.509 certificates are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trusted if there is a valid PKIX chain to a trusted root, an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public key</a:t>
            </a:r>
          </a:p>
          <a:p>
            <a:r>
              <a:rPr lang="en-US" sz="1200" b="0" kern="1200" baseline="0" dirty="0">
                <a:solidFill>
                  <a:schemeClr val="tx1"/>
                </a:solidFill>
                <a:latin typeface="Arial" pitchFamily="-107" charset="0"/>
                <a:ea typeface="ＭＳ Ｐゴシック" pitchFamily="-107" charset="-128"/>
                <a:cs typeface="ＭＳ Ｐゴシック" pitchFamily="-107" charset="-128"/>
              </a:rPr>
              <a:t>is trusted if it is signed by another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public key that is trusted by the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recipient. This is called the Web-of-Trust .</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Key Distribution: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does not include the sender’s public key with</a:t>
            </a:r>
          </a:p>
          <a:p>
            <a:r>
              <a:rPr lang="en-US" sz="1200" b="0" kern="1200" baseline="0" dirty="0">
                <a:solidFill>
                  <a:schemeClr val="tx1"/>
                </a:solidFill>
                <a:latin typeface="Arial" pitchFamily="-107" charset="0"/>
                <a:ea typeface="ＭＳ Ｐゴシック" pitchFamily="-107" charset="-128"/>
                <a:cs typeface="ＭＳ Ｐゴシック" pitchFamily="-107" charset="-128"/>
              </a:rPr>
              <a:t>each message, so it is necessary for recipients of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messages to separately</a:t>
            </a:r>
          </a:p>
          <a:p>
            <a:r>
              <a:rPr lang="en-US" sz="1200" b="0" kern="1200" baseline="0" dirty="0">
                <a:solidFill>
                  <a:schemeClr val="tx1"/>
                </a:solidFill>
                <a:latin typeface="Arial" pitchFamily="-107" charset="0"/>
                <a:ea typeface="ＭＳ Ｐゴシック" pitchFamily="-107" charset="-128"/>
                <a:cs typeface="ＭＳ Ｐゴシック" pitchFamily="-107" charset="-128"/>
              </a:rPr>
              <a:t>obtain the sender’s public key in order to verify the message. Many</a:t>
            </a:r>
          </a:p>
          <a:p>
            <a:r>
              <a:rPr lang="en-US" sz="1200" b="0" kern="1200" baseline="0" dirty="0">
                <a:solidFill>
                  <a:schemeClr val="tx1"/>
                </a:solidFill>
                <a:latin typeface="Arial" pitchFamily="-107" charset="0"/>
                <a:ea typeface="ＭＳ Ｐゴシック" pitchFamily="-107" charset="-128"/>
                <a:cs typeface="ＭＳ Ｐゴシック" pitchFamily="-107" charset="-128"/>
              </a:rPr>
              <a:t>organizations post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keys on TLS-protected websites: People who</a:t>
            </a:r>
          </a:p>
          <a:p>
            <a:r>
              <a:rPr lang="en-US" sz="1200" b="0" kern="1200" baseline="0" dirty="0">
                <a:solidFill>
                  <a:schemeClr val="tx1"/>
                </a:solidFill>
                <a:latin typeface="Arial" pitchFamily="-107" charset="0"/>
                <a:ea typeface="ＭＳ Ｐゴシック" pitchFamily="-107" charset="-128"/>
                <a:cs typeface="ＭＳ Ｐゴシック" pitchFamily="-107" charset="-128"/>
              </a:rPr>
              <a:t>wish to verify digital signatures or send these organizations encrypted mail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need to manually download these keys and add them to their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clients. Keys may also be registered with the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public key servers,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which are servers that maintain a database of PGP public keys organized by</a:t>
            </a:r>
          </a:p>
          <a:p>
            <a:r>
              <a:rPr lang="en-US" sz="1200" b="0" kern="1200" baseline="0" dirty="0">
                <a:solidFill>
                  <a:schemeClr val="tx1"/>
                </a:solidFill>
                <a:latin typeface="Arial" pitchFamily="-107" charset="0"/>
                <a:ea typeface="ＭＳ Ｐゴシック" pitchFamily="-107" charset="-128"/>
                <a:cs typeface="ＭＳ Ｐゴシック" pitchFamily="-107" charset="-128"/>
              </a:rPr>
              <a:t>email address. Anyone may post a public key to the </a:t>
            </a:r>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key servers,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and that public key may contain any email address. There is no vetting of</a:t>
            </a:r>
          </a:p>
          <a:p>
            <a:r>
              <a:rPr lang="en-US" sz="1200" b="0" kern="1200" baseline="0" dirty="0" err="1">
                <a:solidFill>
                  <a:schemeClr val="tx1"/>
                </a:solidFill>
                <a:latin typeface="Arial" pitchFamily="-107" charset="0"/>
                <a:ea typeface="ＭＳ Ｐゴシック" pitchFamily="-107" charset="-128"/>
                <a:cs typeface="ＭＳ Ｐゴシック" pitchFamily="-107" charset="-128"/>
              </a:rPr>
              <a:t>OpenPGP</a:t>
            </a:r>
            <a:r>
              <a:rPr lang="en-US" sz="1200" b="0" kern="1200" baseline="0" dirty="0">
                <a:solidFill>
                  <a:schemeClr val="tx1"/>
                </a:solidFill>
                <a:latin typeface="Arial" pitchFamily="-107" charset="0"/>
                <a:ea typeface="ＭＳ Ｐゴシック" pitchFamily="-107" charset="-128"/>
                <a:cs typeface="ＭＳ Ｐゴシック" pitchFamily="-107" charset="-128"/>
              </a:rPr>
              <a:t> keys, so users must use the Web-of-Trust to decide whether to trust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 given public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NIST 800-177 recommends the use of S/MIME rather than PGP because of</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greater confidence in the CA system of verifying public keys.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Appendix P provides an overview of PGP.</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39</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SMTP encapsulates an email message in an envelope</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is used to relay the encapsulated messages from source to destination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through multiple </a:t>
            </a:r>
            <a:r>
              <a:rPr lang="en-US" sz="1200" kern="1200" baseline="0" dirty="0" err="1">
                <a:solidFill>
                  <a:schemeClr val="tx1"/>
                </a:solidFill>
                <a:latin typeface="Arial" pitchFamily="-107" charset="0"/>
                <a:ea typeface="ＭＳ Ｐゴシック" pitchFamily="-107" charset="-128"/>
                <a:cs typeface="ＭＳ Ｐゴシック" pitchFamily="-107" charset="-128"/>
              </a:rPr>
              <a:t>MTAs</a:t>
            </a:r>
            <a:r>
              <a:rPr lang="en-US" sz="1200" kern="1200" baseline="0" dirty="0">
                <a:solidFill>
                  <a:schemeClr val="tx1"/>
                </a:solidFill>
                <a:latin typeface="Arial" pitchFamily="-107" charset="0"/>
                <a:ea typeface="ＭＳ Ｐゴシック" pitchFamily="-107" charset="-128"/>
                <a:cs typeface="ＭＳ Ｐゴシック" pitchFamily="-107" charset="-128"/>
              </a:rPr>
              <a:t>. SMTP was originally specified in 1982 as RFC 821 and has</a:t>
            </a:r>
          </a:p>
          <a:p>
            <a:r>
              <a:rPr lang="en-US" sz="1200" kern="1200" baseline="0" dirty="0">
                <a:solidFill>
                  <a:schemeClr val="tx1"/>
                </a:solidFill>
                <a:latin typeface="Arial" pitchFamily="-107" charset="0"/>
                <a:ea typeface="ＭＳ Ｐゴシック" pitchFamily="-107" charset="-128"/>
                <a:cs typeface="ＭＳ Ｐゴシック" pitchFamily="-107" charset="-128"/>
              </a:rPr>
              <a:t>undergone several revisions, the most current being RFC 5321 (October 2008). These</a:t>
            </a:r>
          </a:p>
          <a:p>
            <a:r>
              <a:rPr lang="en-US" sz="1200" kern="1200" baseline="0" dirty="0">
                <a:solidFill>
                  <a:schemeClr val="tx1"/>
                </a:solidFill>
                <a:latin typeface="Arial" pitchFamily="-107" charset="0"/>
                <a:ea typeface="ＭＳ Ｐゴシック" pitchFamily="-107" charset="-128"/>
                <a:cs typeface="ＭＳ Ｐゴシック" pitchFamily="-107" charset="-128"/>
              </a:rPr>
              <a:t>revisions have added additional commands and introduced extensions. The term</a:t>
            </a:r>
          </a:p>
          <a:p>
            <a:r>
              <a:rPr lang="en-US" sz="1200" kern="1200" baseline="0" dirty="0">
                <a:solidFill>
                  <a:schemeClr val="tx1"/>
                </a:solidFill>
                <a:latin typeface="Arial" pitchFamily="-107" charset="0"/>
                <a:ea typeface="ＭＳ Ｐゴシック" pitchFamily="-107" charset="-128"/>
                <a:cs typeface="ＭＳ Ｐゴシック" pitchFamily="-107" charset="-128"/>
              </a:rPr>
              <a:t>Extended SMTP (ESMTP) is often used to refer to these later versions of SMTP.</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SMTP is a text-based client-server protocol where the client (email sender)</a:t>
            </a:r>
          </a:p>
          <a:p>
            <a:r>
              <a:rPr lang="en-US" sz="1200" kern="1200" baseline="0" dirty="0">
                <a:solidFill>
                  <a:schemeClr val="tx1"/>
                </a:solidFill>
                <a:latin typeface="Arial" pitchFamily="-107" charset="0"/>
                <a:ea typeface="ＭＳ Ｐゴシック" pitchFamily="-107" charset="-128"/>
                <a:cs typeface="ＭＳ Ｐゴシック" pitchFamily="-107" charset="-128"/>
              </a:rPr>
              <a:t>contacts the server (next-hop recipient) and issues a set of commands to tell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server about the message to be sent, then sending the message itself. The majority</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these commands are ASCII text messages sent by the client and a resulting return</a:t>
            </a:r>
          </a:p>
          <a:p>
            <a:r>
              <a:rPr lang="en-US" sz="1200" kern="1200" baseline="0" dirty="0">
                <a:solidFill>
                  <a:schemeClr val="tx1"/>
                </a:solidFill>
                <a:latin typeface="Arial" pitchFamily="-107" charset="0"/>
                <a:ea typeface="ＭＳ Ｐゴシック" pitchFamily="-107" charset="-128"/>
                <a:cs typeface="ＭＳ Ｐゴシック" pitchFamily="-107" charset="-128"/>
              </a:rPr>
              <a:t>code (and additional ASCII text) returned by the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transfer of a message from a source to its ultimate destination can occur</a:t>
            </a:r>
          </a:p>
          <a:p>
            <a:r>
              <a:rPr lang="en-US" sz="1200" kern="1200" baseline="0" dirty="0">
                <a:solidFill>
                  <a:schemeClr val="tx1"/>
                </a:solidFill>
                <a:latin typeface="Arial" pitchFamily="-107" charset="0"/>
                <a:ea typeface="ＭＳ Ｐゴシック" pitchFamily="-107" charset="-128"/>
                <a:cs typeface="ＭＳ Ｐゴシック" pitchFamily="-107" charset="-128"/>
              </a:rPr>
              <a:t>over a single SMTP client/server conversation over a single TCP connection.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Alternatively, an SMTP server may be an intermediate relay that assumes the role</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an SMTP client after receiving a message and then forwards that message to an</a:t>
            </a:r>
          </a:p>
          <a:p>
            <a:r>
              <a:rPr lang="en-US" sz="1200" kern="1200" baseline="0" dirty="0">
                <a:solidFill>
                  <a:schemeClr val="tx1"/>
                </a:solidFill>
                <a:latin typeface="Arial" pitchFamily="-107" charset="0"/>
                <a:ea typeface="ＭＳ Ｐゴシック" pitchFamily="-107" charset="-128"/>
                <a:cs typeface="ＭＳ Ｐゴシック" pitchFamily="-107" charset="-128"/>
              </a:rPr>
              <a:t>SMTP server along a route to the ultimate destination.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operation of SMTP consists of a series of commands and responses</a:t>
            </a:r>
          </a:p>
          <a:p>
            <a:r>
              <a:rPr lang="en-US" sz="1200" kern="1200" baseline="0" dirty="0">
                <a:solidFill>
                  <a:schemeClr val="tx1"/>
                </a:solidFill>
                <a:latin typeface="Arial" pitchFamily="-107" charset="0"/>
                <a:ea typeface="ＭＳ Ｐゴシック" pitchFamily="-107" charset="-128"/>
                <a:cs typeface="ＭＳ Ｐゴシック" pitchFamily="-107" charset="-128"/>
              </a:rPr>
              <a:t>exchanged between the SMTP sender and receiver. The initiative is with the SMTP</a:t>
            </a:r>
          </a:p>
          <a:p>
            <a:r>
              <a:rPr lang="en-US" sz="1200" kern="1200" baseline="0" dirty="0">
                <a:solidFill>
                  <a:schemeClr val="tx1"/>
                </a:solidFill>
                <a:latin typeface="Arial" pitchFamily="-107" charset="0"/>
                <a:ea typeface="ＭＳ Ｐゴシック" pitchFamily="-107" charset="-128"/>
                <a:cs typeface="ＭＳ Ｐゴシック" pitchFamily="-107" charset="-128"/>
              </a:rPr>
              <a:t>sender, who establishes the TCP connection. Once the connection is established,</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SMTP sender sends commands over the connection to the receiver. Each command</a:t>
            </a:r>
          </a:p>
          <a:p>
            <a:r>
              <a:rPr lang="en-US" sz="1200" kern="1200" baseline="0" dirty="0">
                <a:solidFill>
                  <a:schemeClr val="tx1"/>
                </a:solidFill>
                <a:latin typeface="Arial" pitchFamily="-107" charset="0"/>
                <a:ea typeface="ＭＳ Ｐゴシック" pitchFamily="-107" charset="-128"/>
                <a:cs typeface="ＭＳ Ｐゴシック" pitchFamily="-107" charset="-128"/>
              </a:rPr>
              <a:t>consists of a single line of text, beginning with a four-letter command code</a:t>
            </a:r>
          </a:p>
          <a:p>
            <a:r>
              <a:rPr lang="en-US" sz="1200" kern="1200" baseline="0" dirty="0">
                <a:solidFill>
                  <a:schemeClr val="tx1"/>
                </a:solidFill>
                <a:latin typeface="Arial" pitchFamily="-107" charset="0"/>
                <a:ea typeface="ＭＳ Ｐゴシック" pitchFamily="-107" charset="-128"/>
                <a:cs typeface="ＭＳ Ｐゴシック" pitchFamily="-107" charset="-128"/>
              </a:rPr>
              <a:t>followed in some cases by an argument field. Each command generates exactly one</a:t>
            </a:r>
          </a:p>
          <a:p>
            <a:r>
              <a:rPr lang="en-US" sz="1200" kern="1200" baseline="0" dirty="0">
                <a:solidFill>
                  <a:schemeClr val="tx1"/>
                </a:solidFill>
                <a:latin typeface="Arial" pitchFamily="-107" charset="0"/>
                <a:ea typeface="ＭＳ Ｐゴシック" pitchFamily="-107" charset="-128"/>
                <a:cs typeface="ＭＳ Ｐゴシック" pitchFamily="-107" charset="-128"/>
              </a:rPr>
              <a:t>reply from the SMTP receiver. Most replies are a single-line, although multiple-line</a:t>
            </a:r>
          </a:p>
          <a:p>
            <a:r>
              <a:rPr lang="en-US" sz="1200" kern="1200" baseline="0" dirty="0">
                <a:solidFill>
                  <a:schemeClr val="tx1"/>
                </a:solidFill>
                <a:latin typeface="Arial" pitchFamily="-107" charset="0"/>
                <a:ea typeface="ＭＳ Ｐゴシック" pitchFamily="-107" charset="-128"/>
                <a:cs typeface="ＭＳ Ｐゴシック" pitchFamily="-107" charset="-128"/>
              </a:rPr>
              <a:t>replies are possible. Each reply begins with a three-digit code and may be followed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additional information.</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a:t>
            </a:fld>
            <a:endParaRPr lang="en-AU"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DNS is a directory lookup service that provides a mapping between the name of a</a:t>
            </a:r>
          </a:p>
          <a:p>
            <a:r>
              <a:rPr lang="en-US" sz="1200" kern="1200" baseline="0" dirty="0">
                <a:solidFill>
                  <a:schemeClr val="tx1"/>
                </a:solidFill>
                <a:latin typeface="Arial" pitchFamily="-107" charset="0"/>
                <a:ea typeface="ＭＳ Ｐゴシック" pitchFamily="-107" charset="-128"/>
                <a:cs typeface="ＭＳ Ｐゴシック" pitchFamily="-107" charset="-128"/>
              </a:rPr>
              <a:t>host on the Internet and its numeric IP address. DNS is essential to the functioning</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Internet. The DNS is used by </a:t>
            </a:r>
            <a:r>
              <a:rPr lang="en-US" sz="1200" kern="1200" baseline="0" dirty="0" err="1">
                <a:solidFill>
                  <a:schemeClr val="tx1"/>
                </a:solidFill>
                <a:latin typeface="Arial" pitchFamily="-107" charset="0"/>
                <a:ea typeface="ＭＳ Ｐゴシック" pitchFamily="-107" charset="-128"/>
                <a:cs typeface="ＭＳ Ｐゴシック" pitchFamily="-107" charset="-128"/>
              </a:rPr>
              <a:t>MUAs</a:t>
            </a:r>
            <a:r>
              <a:rPr lang="en-US" sz="1200" kern="1200" baseline="0" dirty="0">
                <a:solidFill>
                  <a:schemeClr val="tx1"/>
                </a:solidFill>
                <a:latin typeface="Arial" pitchFamily="-107" charset="0"/>
                <a:ea typeface="ＭＳ Ｐゴシック" pitchFamily="-107" charset="-128"/>
                <a:cs typeface="ＭＳ Ｐゴシック" pitchFamily="-107" charset="-128"/>
              </a:rPr>
              <a:t> and </a:t>
            </a:r>
            <a:r>
              <a:rPr lang="en-US" sz="1200" kern="1200" baseline="0" dirty="0" err="1">
                <a:solidFill>
                  <a:schemeClr val="tx1"/>
                </a:solidFill>
                <a:latin typeface="Arial" pitchFamily="-107" charset="0"/>
                <a:ea typeface="ＭＳ Ｐゴシック" pitchFamily="-107" charset="-128"/>
                <a:cs typeface="ＭＳ Ｐゴシック" pitchFamily="-107" charset="-128"/>
              </a:rPr>
              <a:t>MTAs</a:t>
            </a:r>
            <a:r>
              <a:rPr lang="en-US" sz="1200" kern="1200" baseline="0" dirty="0">
                <a:solidFill>
                  <a:schemeClr val="tx1"/>
                </a:solidFill>
                <a:latin typeface="Arial" pitchFamily="-107" charset="0"/>
                <a:ea typeface="ＭＳ Ｐゴシック" pitchFamily="-107" charset="-128"/>
                <a:cs typeface="ＭＳ Ｐゴシック" pitchFamily="-107" charset="-128"/>
              </a:rPr>
              <a:t> to find the address of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next hop server for mail delivery. Sending </a:t>
            </a:r>
            <a:r>
              <a:rPr lang="en-US" sz="1200" kern="1200" baseline="0" dirty="0" err="1">
                <a:solidFill>
                  <a:schemeClr val="tx1"/>
                </a:solidFill>
                <a:latin typeface="Arial" pitchFamily="-107" charset="0"/>
                <a:ea typeface="ＭＳ Ｐゴシック" pitchFamily="-107" charset="-128"/>
                <a:cs typeface="ＭＳ Ｐゴシック" pitchFamily="-107" charset="-128"/>
              </a:rPr>
              <a:t>MTAs</a:t>
            </a:r>
            <a:r>
              <a:rPr lang="en-US" sz="1200" kern="1200" baseline="0" dirty="0">
                <a:solidFill>
                  <a:schemeClr val="tx1"/>
                </a:solidFill>
                <a:latin typeface="Arial" pitchFamily="-107" charset="0"/>
                <a:ea typeface="ＭＳ Ｐゴシック" pitchFamily="-107" charset="-128"/>
                <a:cs typeface="ＭＳ Ｐゴシック" pitchFamily="-107" charset="-128"/>
              </a:rPr>
              <a:t> query DNS for the Mail Exchange</a:t>
            </a:r>
          </a:p>
          <a:p>
            <a:r>
              <a:rPr lang="en-US" sz="1200" kern="1200" baseline="0" dirty="0">
                <a:solidFill>
                  <a:schemeClr val="tx1"/>
                </a:solidFill>
                <a:latin typeface="Arial" pitchFamily="-107" charset="0"/>
                <a:ea typeface="ＭＳ Ｐゴシック" pitchFamily="-107" charset="-128"/>
                <a:cs typeface="ＭＳ Ｐゴシック" pitchFamily="-107" charset="-128"/>
              </a:rPr>
              <a:t>Resource Record (MX RR) of the recipient’s domain (the right hand side of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 symbol) in order to find the receiving MTA to contact.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Four elements comprise the DNS: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Domain name space:  DNS uses a tree-structured name space to identify</a:t>
            </a:r>
          </a:p>
          <a:p>
            <a:r>
              <a:rPr lang="en-US" sz="1200" b="0" kern="1200" baseline="0" dirty="0">
                <a:solidFill>
                  <a:schemeClr val="tx1"/>
                </a:solidFill>
                <a:latin typeface="Arial" pitchFamily="-107" charset="0"/>
                <a:ea typeface="ＭＳ Ｐゴシック" pitchFamily="-107" charset="-128"/>
                <a:cs typeface="ＭＳ Ｐゴシック" pitchFamily="-107" charset="-128"/>
              </a:rPr>
              <a:t>resources on the Internet.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DNS database:  Conceptually, each node and leaf in the name space tree structure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names a set of information (e.g., IP address, name server for this domain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name) that is contained in resource record. The collection of all </a:t>
            </a:r>
            <a:r>
              <a:rPr lang="en-US" sz="1200" b="0" kern="1200" baseline="0" dirty="0" err="1">
                <a:solidFill>
                  <a:schemeClr val="tx1"/>
                </a:solidFill>
                <a:latin typeface="Arial" pitchFamily="-107" charset="0"/>
                <a:ea typeface="ＭＳ Ｐゴシック" pitchFamily="-107" charset="-128"/>
                <a:cs typeface="ＭＳ Ｐゴシック" pitchFamily="-107" charset="-128"/>
              </a:rPr>
              <a:t>RRs</a:t>
            </a:r>
            <a:r>
              <a:rPr lang="en-US" sz="1200" b="0" kern="1200" baseline="0" dirty="0">
                <a:solidFill>
                  <a:schemeClr val="tx1"/>
                </a:solidFill>
                <a:latin typeface="Arial" pitchFamily="-107" charset="0"/>
                <a:ea typeface="ＭＳ Ｐゴシック" pitchFamily="-107" charset="-128"/>
                <a:cs typeface="ＭＳ Ｐゴシック" pitchFamily="-107" charset="-128"/>
              </a:rPr>
              <a:t> is organized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into a distributed database.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Name servers:  These are server programs that hold information about a portion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of the domain name tree structure and the associated </a:t>
            </a:r>
            <a:r>
              <a:rPr lang="en-US" sz="1200" b="0" kern="1200" baseline="0" dirty="0" err="1">
                <a:solidFill>
                  <a:schemeClr val="tx1"/>
                </a:solidFill>
                <a:latin typeface="Arial" pitchFamily="-107" charset="0"/>
                <a:ea typeface="ＭＳ Ｐゴシック" pitchFamily="-107" charset="-128"/>
                <a:cs typeface="ＭＳ Ｐゴシック" pitchFamily="-107" charset="-128"/>
              </a:rPr>
              <a:t>RRs</a:t>
            </a:r>
            <a:r>
              <a:rPr lang="en-US" sz="1200" b="0" kern="1200" baseline="0" dirty="0">
                <a:solidFill>
                  <a:schemeClr val="tx1"/>
                </a:solidFill>
                <a:latin typeface="Arial" pitchFamily="-107" charset="0"/>
                <a:ea typeface="ＭＳ Ｐゴシック" pitchFamily="-107" charset="-128"/>
                <a:cs typeface="ＭＳ Ｐゴシック" pitchFamily="-107" charset="-128"/>
              </a:rPr>
              <a: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Resolvers:  These are programs that extract information from name servers in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response to client requests. A typical client request is for an IP address corresponding</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to a given domain name.</a:t>
            </a:r>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40</a:t>
            </a:fld>
            <a:endParaRPr lang="en-AU"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DNS is based on a hierarchical database containing resource</a:t>
            </a:r>
          </a:p>
          <a:p>
            <a:r>
              <a:rPr lang="en-US" sz="1200" kern="1200" baseline="0" dirty="0">
                <a:solidFill>
                  <a:schemeClr val="tx1"/>
                </a:solidFill>
                <a:latin typeface="Arial" pitchFamily="-107" charset="0"/>
                <a:ea typeface="ＭＳ Ｐゴシック" pitchFamily="-107" charset="-128"/>
                <a:cs typeface="ＭＳ Ｐゴシック" pitchFamily="-107" charset="-128"/>
              </a:rPr>
              <a:t>records (</a:t>
            </a:r>
            <a:r>
              <a:rPr lang="en-US" sz="1200" kern="1200" baseline="0" dirty="0" err="1">
                <a:solidFill>
                  <a:schemeClr val="tx1"/>
                </a:solidFill>
                <a:latin typeface="Arial" pitchFamily="-107" charset="0"/>
                <a:ea typeface="ＭＳ Ｐゴシック" pitchFamily="-107" charset="-128"/>
                <a:cs typeface="ＭＳ Ｐゴシック" pitchFamily="-107" charset="-128"/>
              </a:rPr>
              <a:t>RRs</a:t>
            </a:r>
            <a:r>
              <a:rPr lang="en-US" sz="1200" kern="1200" baseline="0" dirty="0">
                <a:solidFill>
                  <a:schemeClr val="tx1"/>
                </a:solidFill>
                <a:latin typeface="Arial" pitchFamily="-107" charset="0"/>
                <a:ea typeface="ＭＳ Ｐゴシック" pitchFamily="-107" charset="-128"/>
                <a:cs typeface="ＭＳ Ｐゴシック" pitchFamily="-107" charset="-128"/>
              </a:rPr>
              <a:t>)  that include the name, IP address, and other information about hosts.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key features of the database are as follows:</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Variable-depth hierarchy for names:  DNS allows essentially unlimited levels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uses the period (.) as the level delimiter in printed names, as described</a:t>
            </a:r>
          </a:p>
          <a:p>
            <a:r>
              <a:rPr lang="en-US" sz="1200" kern="1200" baseline="0" dirty="0">
                <a:solidFill>
                  <a:schemeClr val="tx1"/>
                </a:solidFill>
                <a:latin typeface="Arial" pitchFamily="-107" charset="0"/>
                <a:ea typeface="ＭＳ Ｐゴシック" pitchFamily="-107" charset="-128"/>
                <a:cs typeface="ＭＳ Ｐゴシック" pitchFamily="-107" charset="-128"/>
              </a:rPr>
              <a:t>earlier.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Distributed database: The database resides in DNS servers scattered throughout</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Internet.</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Distribution controlled by the database: The DNS database is divided into</a:t>
            </a:r>
          </a:p>
          <a:p>
            <a:r>
              <a:rPr lang="en-US" sz="1200" kern="1200" baseline="0" dirty="0">
                <a:solidFill>
                  <a:schemeClr val="tx1"/>
                </a:solidFill>
                <a:latin typeface="Arial" pitchFamily="-107" charset="0"/>
                <a:ea typeface="ＭＳ Ｐゴシック" pitchFamily="-107" charset="-128"/>
                <a:cs typeface="ＭＳ Ｐゴシック" pitchFamily="-107" charset="-128"/>
              </a:rPr>
              <a:t>thousands of separately managed zones, which are managed by separate</a:t>
            </a:r>
          </a:p>
          <a:p>
            <a:r>
              <a:rPr lang="en-US" sz="1200" kern="1200" baseline="0" dirty="0">
                <a:solidFill>
                  <a:schemeClr val="tx1"/>
                </a:solidFill>
                <a:latin typeface="Arial" pitchFamily="-107" charset="0"/>
                <a:ea typeface="ＭＳ Ｐゴシック" pitchFamily="-107" charset="-128"/>
                <a:cs typeface="ＭＳ Ｐゴシック" pitchFamily="-107" charset="-128"/>
              </a:rPr>
              <a:t>administrators. Distribution and update of records is controlled by the database</a:t>
            </a:r>
          </a:p>
          <a:p>
            <a:r>
              <a:rPr lang="en-US" sz="1200" kern="1200" baseline="0" dirty="0">
                <a:solidFill>
                  <a:schemeClr val="tx1"/>
                </a:solidFill>
                <a:latin typeface="Arial" pitchFamily="-107" charset="0"/>
                <a:ea typeface="ＭＳ Ｐゴシック" pitchFamily="-107" charset="-128"/>
                <a:cs typeface="ＭＳ Ｐゴシック" pitchFamily="-107" charset="-128"/>
              </a:rPr>
              <a:t>software.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Using this database, DNS servers provide a name-to-address directory service</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network applications that need to locate specific servers. For example, every</a:t>
            </a:r>
          </a:p>
          <a:p>
            <a:r>
              <a:rPr lang="en-US" sz="1200" kern="1200" baseline="0" dirty="0">
                <a:solidFill>
                  <a:schemeClr val="tx1"/>
                </a:solidFill>
                <a:latin typeface="Arial" pitchFamily="-107" charset="0"/>
                <a:ea typeface="ＭＳ Ｐゴシック" pitchFamily="-107" charset="-128"/>
                <a:cs typeface="ＭＳ Ｐゴシック" pitchFamily="-107" charset="-128"/>
              </a:rPr>
              <a:t>time an email message is sent or a Web page is accessed, there must be a DNS name</a:t>
            </a:r>
          </a:p>
          <a:p>
            <a:r>
              <a:rPr lang="en-US" sz="1200" kern="1200" baseline="0" dirty="0">
                <a:solidFill>
                  <a:schemeClr val="tx1"/>
                </a:solidFill>
                <a:latin typeface="Arial" pitchFamily="-107" charset="0"/>
                <a:ea typeface="ＭＳ Ｐゴシック" pitchFamily="-107" charset="-128"/>
                <a:cs typeface="ＭＳ Ｐゴシック" pitchFamily="-107" charset="-128"/>
              </a:rPr>
              <a:t>lookup to determine the IP address of the email server or Web server.</a:t>
            </a: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41</a:t>
            </a:fld>
            <a:endParaRPr lang="en-AU"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pitchFamily="-107" charset="0"/>
                <a:ea typeface="ＭＳ Ｐゴシック" pitchFamily="-107" charset="-128"/>
                <a:cs typeface="ＭＳ Ｐゴシック" pitchFamily="-107" charset="-128"/>
              </a:rPr>
              <a:t>Table 19.6 lists the various types of resource records.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42</a:t>
            </a:fld>
            <a:endParaRPr lang="en-AU"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DNS operation typically includes the following steps (Figure 19.6):</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A user program requests an IP address for a domain name.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A resolver module in the local host or local ISP queries a local name server in</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same domain as the resolver.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The local name server checks to see if the name is in its local database or cache,</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if so, returns the IP address to the requestor. Otherwise, the name server</a:t>
            </a:r>
          </a:p>
          <a:p>
            <a:r>
              <a:rPr lang="en-US" sz="1200" kern="1200" baseline="0" dirty="0">
                <a:solidFill>
                  <a:schemeClr val="tx1"/>
                </a:solidFill>
                <a:latin typeface="Arial" pitchFamily="-107" charset="0"/>
                <a:ea typeface="ＭＳ Ｐゴシック" pitchFamily="-107" charset="-128"/>
                <a:cs typeface="ＭＳ Ｐゴシック" pitchFamily="-107" charset="-128"/>
              </a:rPr>
              <a:t>queries other available name servers, if necessary going to the root server, as</a:t>
            </a:r>
          </a:p>
          <a:p>
            <a:r>
              <a:rPr lang="en-US" sz="1200" kern="1200" baseline="0" dirty="0">
                <a:solidFill>
                  <a:schemeClr val="tx1"/>
                </a:solidFill>
                <a:latin typeface="Arial" pitchFamily="-107" charset="0"/>
                <a:ea typeface="ＭＳ Ｐゴシック" pitchFamily="-107" charset="-128"/>
                <a:cs typeface="ＭＳ Ｐゴシック" pitchFamily="-107" charset="-128"/>
              </a:rPr>
              <a:t>explained subsequently.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When a response is received at the local name server, it stores the name/address</a:t>
            </a:r>
          </a:p>
          <a:p>
            <a:r>
              <a:rPr lang="en-US" sz="1200" kern="1200" baseline="0" dirty="0">
                <a:solidFill>
                  <a:schemeClr val="tx1"/>
                </a:solidFill>
                <a:latin typeface="Arial" pitchFamily="-107" charset="0"/>
                <a:ea typeface="ＭＳ Ｐゴシック" pitchFamily="-107" charset="-128"/>
                <a:cs typeface="ＭＳ Ｐゴシック" pitchFamily="-107" charset="-128"/>
              </a:rPr>
              <a:t>mapping in its local cache and may maintain this entry for the amount</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time specified in the time-to-live field of the retrieved RR.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228600" indent="-228600">
              <a:buAutoNum type="arabicPeriod" startAt="5"/>
            </a:pPr>
            <a:r>
              <a:rPr lang="en-US" sz="1200" kern="1200" baseline="0" dirty="0">
                <a:solidFill>
                  <a:schemeClr val="tx1"/>
                </a:solidFill>
                <a:latin typeface="Arial" pitchFamily="-107" charset="0"/>
                <a:ea typeface="ＭＳ Ｐゴシック" pitchFamily="-107" charset="-128"/>
                <a:cs typeface="ＭＳ Ｐゴシック" pitchFamily="-107" charset="-128"/>
              </a:rPr>
              <a:t>The user program is given the IP address or an error message.</a:t>
            </a:r>
          </a:p>
          <a:p>
            <a:pPr marL="228600" indent="-228600">
              <a:buAutoNum type="arabicPeriod" startAt="5"/>
            </a:pPr>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distributed DNS database that supports the DNS functionality must be</a:t>
            </a:r>
          </a:p>
          <a:p>
            <a:r>
              <a:rPr lang="en-US" sz="1200" kern="1200" baseline="0" dirty="0">
                <a:solidFill>
                  <a:schemeClr val="tx1"/>
                </a:solidFill>
                <a:latin typeface="Arial" pitchFamily="-107" charset="0"/>
                <a:ea typeface="ＭＳ Ｐゴシック" pitchFamily="-107" charset="-128"/>
                <a:cs typeface="ＭＳ Ｐゴシック" pitchFamily="-107" charset="-128"/>
              </a:rPr>
              <a:t>updated frequently because of the rapid and continued growth of the Internet.</a:t>
            </a:r>
          </a:p>
          <a:p>
            <a:r>
              <a:rPr lang="en-US" sz="1200" kern="1200" baseline="0" dirty="0">
                <a:solidFill>
                  <a:schemeClr val="tx1"/>
                </a:solidFill>
                <a:latin typeface="Arial" pitchFamily="-107" charset="0"/>
                <a:ea typeface="ＭＳ Ｐゴシック" pitchFamily="-107" charset="-128"/>
                <a:cs typeface="ＭＳ Ｐゴシック" pitchFamily="-107" charset="-128"/>
              </a:rPr>
              <a:t>Further, the DNS must cope with dynamic assignment of IP addresses, such as is</a:t>
            </a:r>
          </a:p>
          <a:p>
            <a:r>
              <a:rPr lang="en-US" sz="1200" kern="1200" baseline="0" dirty="0">
                <a:solidFill>
                  <a:schemeClr val="tx1"/>
                </a:solidFill>
                <a:latin typeface="Arial" pitchFamily="-107" charset="0"/>
                <a:ea typeface="ＭＳ Ｐゴシック" pitchFamily="-107" charset="-128"/>
                <a:cs typeface="ＭＳ Ｐゴシック" pitchFamily="-107" charset="-128"/>
              </a:rPr>
              <a:t>done for home DSL users by their ISP. Accordingly, dynamic updating functions</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DNS have been defined. In essence, DNS name servers automatically send out</a:t>
            </a:r>
          </a:p>
          <a:p>
            <a:r>
              <a:rPr lang="en-US" sz="1200" kern="1200" baseline="0" dirty="0">
                <a:solidFill>
                  <a:schemeClr val="tx1"/>
                </a:solidFill>
                <a:latin typeface="Arial" pitchFamily="-107" charset="0"/>
                <a:ea typeface="ＭＳ Ｐゴシック" pitchFamily="-107" charset="-128"/>
                <a:cs typeface="ＭＳ Ｐゴシック" pitchFamily="-107" charset="-128"/>
              </a:rPr>
              <a:t>updates to other relevant name servers as conditions warrant.</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43</a:t>
            </a:fld>
            <a:endParaRPr lang="en-AU"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a:solidFill>
                  <a:schemeClr val="tx1"/>
                </a:solidFill>
                <a:latin typeface="Arial" pitchFamily="-107" charset="0"/>
                <a:ea typeface="ＭＳ Ｐゴシック" pitchFamily="-107" charset="-128"/>
                <a:cs typeface="ＭＳ Ｐゴシック" pitchFamily="-107" charset="-128"/>
              </a:rPr>
              <a:t>DNSSEC provides end-to-end protection through the use of digital signatures that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are created by responding zone administrators and verified by a recipient’s resolver</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software. In particular, DNSSEC avoids the need to trust intermediate name servers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and resolvers that cache or route the DNS records originating from the responding</a:t>
            </a:r>
          </a:p>
          <a:p>
            <a:r>
              <a:rPr lang="en-US" sz="1200" b="0" kern="1200" baseline="0" dirty="0">
                <a:solidFill>
                  <a:schemeClr val="tx1"/>
                </a:solidFill>
                <a:latin typeface="Arial" pitchFamily="-107" charset="0"/>
                <a:ea typeface="ＭＳ Ｐゴシック" pitchFamily="-107" charset="-128"/>
                <a:cs typeface="ＭＳ Ｐゴシック" pitchFamily="-107" charset="-128"/>
              </a:rPr>
              <a:t>zone administrator before they reach the source of the query. DNSSEC consists of</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 set of new resource record types and modifications to the existing DNS protocol,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and is defined in the following documents: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RFC 4033, DNS Security Introduction and Requirements:  Introduces the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DNS security extensions and describes their capabilities and limitations. The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document also discusses the services that the DNS security extensions do and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do not provide.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RFC 4034, Resource Records for the DNS Security Extensions:  Defines four</a:t>
            </a:r>
          </a:p>
          <a:p>
            <a:r>
              <a:rPr lang="en-US" sz="1200" b="0" kern="1200" baseline="0" dirty="0">
                <a:solidFill>
                  <a:schemeClr val="tx1"/>
                </a:solidFill>
                <a:latin typeface="Arial" pitchFamily="-107" charset="0"/>
                <a:ea typeface="ＭＳ Ｐゴシック" pitchFamily="-107" charset="-128"/>
                <a:cs typeface="ＭＳ Ｐゴシック" pitchFamily="-107" charset="-128"/>
              </a:rPr>
              <a:t>new resource records that provide security for DNS.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RFC 4035, Protocol Modifications for the DNS Security Extensions: Defines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concept of a signed zone, along with the requirements for serving and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resolving by using DNSSEC. These techniques allow a security-aware resolver</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to authenticate both DNS resource records and authoritative DNS error</a:t>
            </a:r>
          </a:p>
          <a:p>
            <a:r>
              <a:rPr lang="en-US" sz="1200" b="0" kern="1200" baseline="0" dirty="0">
                <a:solidFill>
                  <a:schemeClr val="tx1"/>
                </a:solidFill>
                <a:latin typeface="Arial" pitchFamily="-107" charset="0"/>
                <a:ea typeface="ＭＳ Ｐゴシック" pitchFamily="-107" charset="-128"/>
                <a:cs typeface="ＭＳ Ｐゴシック" pitchFamily="-107" charset="-128"/>
              </a:rPr>
              <a:t>indications.</a:t>
            </a:r>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44</a:t>
            </a:fld>
            <a:endParaRPr lang="en-AU"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a:solidFill>
                  <a:schemeClr val="tx1"/>
                </a:solidFill>
                <a:latin typeface="Arial" pitchFamily="-107" charset="0"/>
                <a:ea typeface="ＭＳ Ｐゴシック" pitchFamily="-107" charset="-128"/>
                <a:cs typeface="ＭＳ Ｐゴシック" pitchFamily="-107" charset="-128"/>
              </a:rPr>
              <a:t>In essence, DNSSEC is designed to protect DNS clients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from accepting forged or altered DNS resource records. It does this by using digital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signatures to provide: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Data origin authentication:  Ensures that data has originated from the correct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source.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Data integrity verification:  Ensures that the content of a RR has not been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modified.</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The DNS zone administrator digitally signs every Resource Record set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t>
            </a:r>
            <a:r>
              <a:rPr lang="en-US" sz="1200" b="0" kern="1200" baseline="0" dirty="0" err="1">
                <a:solidFill>
                  <a:schemeClr val="tx1"/>
                </a:solidFill>
                <a:latin typeface="Arial" pitchFamily="-107" charset="0"/>
                <a:ea typeface="ＭＳ Ｐゴシック" pitchFamily="-107" charset="-128"/>
                <a:cs typeface="ＭＳ Ｐゴシック" pitchFamily="-107" charset="-128"/>
              </a:rPr>
              <a:t>RRset</a:t>
            </a:r>
            <a:r>
              <a:rPr lang="en-US" sz="1200" b="0" kern="1200" baseline="0" dirty="0">
                <a:solidFill>
                  <a:schemeClr val="tx1"/>
                </a:solidFill>
                <a:latin typeface="Arial" pitchFamily="-107" charset="0"/>
                <a:ea typeface="ＭＳ Ｐゴシック" pitchFamily="-107" charset="-128"/>
                <a:cs typeface="ＭＳ Ｐゴシック" pitchFamily="-107" charset="-128"/>
              </a:rPr>
              <a:t>) in the zone, and publishes this collection of digital signatures, along with</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zone administrator’s public key, in the DNS itself. In DNSSEC, trust in the public</a:t>
            </a:r>
          </a:p>
          <a:p>
            <a:r>
              <a:rPr lang="en-US" sz="1200" b="0" kern="1200" baseline="0" dirty="0">
                <a:solidFill>
                  <a:schemeClr val="tx1"/>
                </a:solidFill>
                <a:latin typeface="Arial" pitchFamily="-107" charset="0"/>
                <a:ea typeface="ＭＳ Ｐゴシック" pitchFamily="-107" charset="-128"/>
                <a:cs typeface="ＭＳ Ｐゴシック" pitchFamily="-107" charset="-128"/>
              </a:rPr>
              <a:t>key (for signature verification) of the source is established not by going to a third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party or a chain of third parties (as in public key infrastructure [PKI] chaining), but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by starting from a trusted zone (such as the root zone) and establishing the chain of</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trust down to the current source of response through successive verifications of signature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of the public key of a child by its parent. The public key of the trusted zone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is called the trust anchor .</a:t>
            </a:r>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45</a:t>
            </a:fld>
            <a:endParaRPr lang="en-AU"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RFC 4034 defines four new DNS resource</a:t>
            </a:r>
          </a:p>
          <a:p>
            <a:r>
              <a:rPr lang="en-US" sz="1200" kern="1200" baseline="0" dirty="0">
                <a:solidFill>
                  <a:schemeClr val="tx1"/>
                </a:solidFill>
                <a:latin typeface="Arial" pitchFamily="-107" charset="0"/>
                <a:ea typeface="ＭＳ Ｐゴシック" pitchFamily="-107" charset="-128"/>
                <a:cs typeface="ＭＳ Ｐゴシック" pitchFamily="-107" charset="-128"/>
              </a:rPr>
              <a:t>records:</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DNSKEY:  Contains a public key.</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RRSIG:  A resource record digital signature.</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NSEC:  Authenticated denial of existence record.</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DS:  Delegation signer.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 RRSIG is associated with each </a:t>
            </a:r>
            <a:r>
              <a:rPr lang="en-US" sz="1200" kern="1200" baseline="0" dirty="0" err="1">
                <a:solidFill>
                  <a:schemeClr val="tx1"/>
                </a:solidFill>
                <a:latin typeface="Arial" pitchFamily="-107" charset="0"/>
                <a:ea typeface="ＭＳ Ｐゴシック" pitchFamily="-107" charset="-128"/>
                <a:cs typeface="ＭＳ Ｐゴシック" pitchFamily="-107" charset="-128"/>
              </a:rPr>
              <a:t>RRset</a:t>
            </a:r>
            <a:r>
              <a:rPr lang="en-US" sz="1200" kern="1200" baseline="0" dirty="0">
                <a:solidFill>
                  <a:schemeClr val="tx1"/>
                </a:solidFill>
                <a:latin typeface="Arial" pitchFamily="-107" charset="0"/>
                <a:ea typeface="ＭＳ Ｐゴシック" pitchFamily="-107" charset="-128"/>
                <a:cs typeface="ＭＳ Ｐゴシック" pitchFamily="-107" charset="-128"/>
              </a:rPr>
              <a:t>, where an </a:t>
            </a:r>
            <a:r>
              <a:rPr lang="en-US" sz="1200" kern="1200" baseline="0" dirty="0" err="1">
                <a:solidFill>
                  <a:schemeClr val="tx1"/>
                </a:solidFill>
                <a:latin typeface="Arial" pitchFamily="-107" charset="0"/>
                <a:ea typeface="ＭＳ Ｐゴシック" pitchFamily="-107" charset="-128"/>
                <a:cs typeface="ＭＳ Ｐゴシック" pitchFamily="-107" charset="-128"/>
              </a:rPr>
              <a:t>RRset</a:t>
            </a:r>
            <a:r>
              <a:rPr lang="en-US" sz="1200" kern="1200" baseline="0" dirty="0">
                <a:solidFill>
                  <a:schemeClr val="tx1"/>
                </a:solidFill>
                <a:latin typeface="Arial" pitchFamily="-107" charset="0"/>
                <a:ea typeface="ＭＳ Ｐゴシック" pitchFamily="-107" charset="-128"/>
                <a:cs typeface="ＭＳ Ｐゴシック" pitchFamily="-107" charset="-128"/>
              </a:rPr>
              <a:t> is the set of</a:t>
            </a:r>
          </a:p>
          <a:p>
            <a:r>
              <a:rPr lang="en-US" sz="1200" kern="1200" baseline="0" dirty="0">
                <a:solidFill>
                  <a:schemeClr val="tx1"/>
                </a:solidFill>
                <a:latin typeface="Arial" pitchFamily="-107" charset="0"/>
                <a:ea typeface="ＭＳ Ｐゴシック" pitchFamily="-107" charset="-128"/>
                <a:cs typeface="ＭＳ Ｐゴシック" pitchFamily="-107" charset="-128"/>
              </a:rPr>
              <a:t>resource records that have the same label, class, and type. When a client requests</a:t>
            </a:r>
          </a:p>
          <a:p>
            <a:r>
              <a:rPr lang="en-US" sz="1200" kern="1200" baseline="0" dirty="0">
                <a:solidFill>
                  <a:schemeClr val="tx1"/>
                </a:solidFill>
                <a:latin typeface="Arial" pitchFamily="-107" charset="0"/>
                <a:ea typeface="ＭＳ Ｐゴシック" pitchFamily="-107" charset="-128"/>
                <a:cs typeface="ＭＳ Ｐゴシック" pitchFamily="-107" charset="-128"/>
              </a:rPr>
              <a:t>data, an </a:t>
            </a:r>
            <a:r>
              <a:rPr lang="en-US" sz="1200" kern="1200" baseline="0" dirty="0" err="1">
                <a:solidFill>
                  <a:schemeClr val="tx1"/>
                </a:solidFill>
                <a:latin typeface="Arial" pitchFamily="-107" charset="0"/>
                <a:ea typeface="ＭＳ Ｐゴシック" pitchFamily="-107" charset="-128"/>
                <a:cs typeface="ＭＳ Ｐゴシック" pitchFamily="-107" charset="-128"/>
              </a:rPr>
              <a:t>RRset</a:t>
            </a:r>
            <a:r>
              <a:rPr lang="en-US" sz="1200" kern="1200" baseline="0" dirty="0">
                <a:solidFill>
                  <a:schemeClr val="tx1"/>
                </a:solidFill>
                <a:latin typeface="Arial" pitchFamily="-107" charset="0"/>
                <a:ea typeface="ＭＳ Ｐゴシック" pitchFamily="-107" charset="-128"/>
                <a:cs typeface="ＭＳ Ｐゴシック" pitchFamily="-107" charset="-128"/>
              </a:rPr>
              <a:t> is returned, together with the associated digital signature in an</a:t>
            </a:r>
          </a:p>
          <a:p>
            <a:r>
              <a:rPr lang="en-US" sz="1200" kern="1200" baseline="0" dirty="0">
                <a:solidFill>
                  <a:schemeClr val="tx1"/>
                </a:solidFill>
                <a:latin typeface="Arial" pitchFamily="-107" charset="0"/>
                <a:ea typeface="ＭＳ Ｐゴシック" pitchFamily="-107" charset="-128"/>
                <a:cs typeface="ＭＳ Ｐゴシック" pitchFamily="-107" charset="-128"/>
              </a:rPr>
              <a:t>RRSIG record. The client obtains the relevant DNSKEY public key and verifies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signature for this </a:t>
            </a:r>
            <a:r>
              <a:rPr lang="en-US" sz="1200" kern="1200" baseline="0" dirty="0" err="1">
                <a:solidFill>
                  <a:schemeClr val="tx1"/>
                </a:solidFill>
                <a:latin typeface="Arial" pitchFamily="-107" charset="0"/>
                <a:ea typeface="ＭＳ Ｐゴシック" pitchFamily="-107" charset="-128"/>
                <a:cs typeface="ＭＳ Ｐゴシック" pitchFamily="-107" charset="-128"/>
              </a:rPr>
              <a:t>RRset</a:t>
            </a:r>
            <a:r>
              <a:rPr lang="en-US" sz="1200" kern="1200" baseline="0" dirty="0">
                <a:solidFill>
                  <a:schemeClr val="tx1"/>
                </a:solidFill>
                <a:latin typeface="Arial" pitchFamily="-107" charset="0"/>
                <a:ea typeface="ＭＳ Ｐゴシック" pitchFamily="-107" charset="-128"/>
                <a:cs typeface="ＭＳ Ｐゴシック" pitchFamily="-107" charset="-128"/>
              </a:rPr>
              <a: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DNSSEC depends on establishing the authenticity of the DNS hierarchy leading</a:t>
            </a:r>
          </a:p>
          <a:p>
            <a:r>
              <a:rPr lang="en-US" sz="1200" kern="1200" baseline="0" dirty="0">
                <a:solidFill>
                  <a:schemeClr val="tx1"/>
                </a:solidFill>
                <a:latin typeface="Arial" pitchFamily="-107" charset="0"/>
                <a:ea typeface="ＭＳ Ｐゴシック" pitchFamily="-107" charset="-128"/>
                <a:cs typeface="ＭＳ Ｐゴシック" pitchFamily="-107" charset="-128"/>
              </a:rPr>
              <a:t>to the domain name in question, and thus its operation depends on beginning</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use of cryptographic digital signatures in the root zone. The DS resource record</a:t>
            </a:r>
          </a:p>
          <a:p>
            <a:r>
              <a:rPr lang="en-US" sz="1200" kern="1200" baseline="0" dirty="0">
                <a:solidFill>
                  <a:schemeClr val="tx1"/>
                </a:solidFill>
                <a:latin typeface="Arial" pitchFamily="-107" charset="0"/>
                <a:ea typeface="ＭＳ Ｐゴシック" pitchFamily="-107" charset="-128"/>
                <a:cs typeface="ＭＳ Ｐゴシック" pitchFamily="-107" charset="-128"/>
              </a:rPr>
              <a:t>facilitates key signing and authentication between DNS zones to create an authentication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chain, or trusted sequence of signed data, from the root of the DNS tree</a:t>
            </a:r>
          </a:p>
          <a:p>
            <a:r>
              <a:rPr lang="en-US" sz="1200" kern="1200" baseline="0" dirty="0">
                <a:solidFill>
                  <a:schemeClr val="tx1"/>
                </a:solidFill>
                <a:latin typeface="Arial" pitchFamily="-107" charset="0"/>
                <a:ea typeface="ＭＳ Ｐゴシック" pitchFamily="-107" charset="-128"/>
                <a:cs typeface="ＭＳ Ｐゴシック" pitchFamily="-107" charset="-128"/>
              </a:rPr>
              <a:t>down to a specific domain name. To secure all DNS lookups, including those for</a:t>
            </a:r>
          </a:p>
          <a:p>
            <a:r>
              <a:rPr lang="en-US" sz="1200" kern="1200" baseline="0" dirty="0">
                <a:solidFill>
                  <a:schemeClr val="tx1"/>
                </a:solidFill>
                <a:latin typeface="Arial" pitchFamily="-107" charset="0"/>
                <a:ea typeface="ＭＳ Ｐゴシック" pitchFamily="-107" charset="-128"/>
                <a:cs typeface="ＭＳ Ｐゴシック" pitchFamily="-107" charset="-128"/>
              </a:rPr>
              <a:t>non-existent domain names and record types, DNSSEC uses the NSEC resource</a:t>
            </a:r>
          </a:p>
          <a:p>
            <a:r>
              <a:rPr lang="en-US" sz="1200" kern="1200" baseline="0" dirty="0">
                <a:solidFill>
                  <a:schemeClr val="tx1"/>
                </a:solidFill>
                <a:latin typeface="Arial" pitchFamily="-107" charset="0"/>
                <a:ea typeface="ＭＳ Ｐゴシック" pitchFamily="-107" charset="-128"/>
                <a:cs typeface="ＭＳ Ｐゴシック" pitchFamily="-107" charset="-128"/>
              </a:rPr>
              <a:t>record to authenticate negative responses to queries. NSEC is used to identify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range of DNS names or resource record types that do not exist among the sequence</a:t>
            </a:r>
          </a:p>
          <a:p>
            <a:r>
              <a:rPr lang="en-US" sz="1200" kern="1200" baseline="0" dirty="0">
                <a:solidFill>
                  <a:schemeClr val="tx1"/>
                </a:solidFill>
                <a:latin typeface="Arial" pitchFamily="-107" charset="0"/>
                <a:ea typeface="ＭＳ Ｐゴシック" pitchFamily="-107" charset="-128"/>
                <a:cs typeface="ＭＳ Ｐゴシック" pitchFamily="-107" charset="-128"/>
              </a:rPr>
              <a:t>of domain names in a zone.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46</a:t>
            </a:fld>
            <a:endParaRPr lang="en-AU"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DANE is a protocol to allow X.509 certificates, commonly used for Transport Layer</a:t>
            </a:r>
          </a:p>
          <a:p>
            <a:r>
              <a:rPr lang="en-US" sz="1200" kern="1200" baseline="0" dirty="0">
                <a:solidFill>
                  <a:schemeClr val="tx1"/>
                </a:solidFill>
                <a:latin typeface="Arial" pitchFamily="-107" charset="0"/>
                <a:ea typeface="ＭＳ Ｐゴシック" pitchFamily="-107" charset="-128"/>
                <a:cs typeface="ＭＳ Ｐゴシック" pitchFamily="-107" charset="-128"/>
              </a:rPr>
              <a:t>Security (TLS), to be bound to DNS names using DNSSEC. It is proposed in RFC</a:t>
            </a:r>
          </a:p>
          <a:p>
            <a:r>
              <a:rPr lang="en-US" sz="1200" kern="1200" baseline="0" dirty="0">
                <a:solidFill>
                  <a:schemeClr val="tx1"/>
                </a:solidFill>
                <a:latin typeface="Arial" pitchFamily="-107" charset="0"/>
                <a:ea typeface="ＭＳ Ｐゴシック" pitchFamily="-107" charset="-128"/>
                <a:cs typeface="ＭＳ Ｐゴシック" pitchFamily="-107" charset="-128"/>
              </a:rPr>
              <a:t>6698 as a way to authenticate TLS client and server entities without a certificate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authority (CA).</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rationale for DANE is the vulnerability of the use of </a:t>
            </a:r>
            <a:r>
              <a:rPr lang="en-US" sz="1200" kern="1200" baseline="0" dirty="0" err="1">
                <a:solidFill>
                  <a:schemeClr val="tx1"/>
                </a:solidFill>
                <a:latin typeface="Arial" pitchFamily="-107" charset="0"/>
                <a:ea typeface="ＭＳ Ｐゴシック" pitchFamily="-107" charset="-128"/>
                <a:cs typeface="ＭＳ Ｐゴシック" pitchFamily="-107" charset="-128"/>
              </a:rPr>
              <a:t>CAs</a:t>
            </a:r>
            <a:r>
              <a:rPr lang="en-US" sz="1200" kern="1200" baseline="0" dirty="0">
                <a:solidFill>
                  <a:schemeClr val="tx1"/>
                </a:solidFill>
                <a:latin typeface="Arial" pitchFamily="-107" charset="0"/>
                <a:ea typeface="ＭＳ Ｐゴシック" pitchFamily="-107" charset="-128"/>
                <a:cs typeface="ＭＳ Ｐゴシック" pitchFamily="-107" charset="-128"/>
              </a:rPr>
              <a:t> in a global PKI</a:t>
            </a:r>
          </a:p>
          <a:p>
            <a:r>
              <a:rPr lang="en-US" sz="1200" kern="1200" baseline="0" dirty="0">
                <a:solidFill>
                  <a:schemeClr val="tx1"/>
                </a:solidFill>
                <a:latin typeface="Arial" pitchFamily="-107" charset="0"/>
                <a:ea typeface="ＭＳ Ｐゴシック" pitchFamily="-107" charset="-128"/>
                <a:cs typeface="ＭＳ Ｐゴシック" pitchFamily="-107" charset="-128"/>
              </a:rPr>
              <a:t>system. Every browser developer and operating system supplier maintains a list of</a:t>
            </a:r>
          </a:p>
          <a:p>
            <a:r>
              <a:rPr lang="en-US" sz="1200" kern="1200" baseline="0" dirty="0">
                <a:solidFill>
                  <a:schemeClr val="tx1"/>
                </a:solidFill>
                <a:latin typeface="Arial" pitchFamily="-107" charset="0"/>
                <a:ea typeface="ＭＳ Ｐゴシック" pitchFamily="-107" charset="-128"/>
                <a:cs typeface="ＭＳ Ｐゴシック" pitchFamily="-107" charset="-128"/>
              </a:rPr>
              <a:t>CA root certificates as trust anchors. These are called the software’s root certificates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are stored in its root certificate store. The PKIX procedure allows a certificate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recipient to trace a certificate back to the root. So long as the root certificate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remains trustworthy, and the authentication concludes successfully, the client can</a:t>
            </a:r>
          </a:p>
          <a:p>
            <a:r>
              <a:rPr lang="en-US" sz="1200" kern="1200" baseline="0" dirty="0">
                <a:solidFill>
                  <a:schemeClr val="tx1"/>
                </a:solidFill>
                <a:latin typeface="Arial" pitchFamily="-107" charset="0"/>
                <a:ea typeface="ＭＳ Ｐゴシック" pitchFamily="-107" charset="-128"/>
                <a:cs typeface="ＭＳ Ｐゴシック" pitchFamily="-107" charset="-128"/>
              </a:rPr>
              <a:t>proceed with the connection.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However, if any of the hundreds of </a:t>
            </a:r>
            <a:r>
              <a:rPr lang="en-US" sz="1200" kern="1200" baseline="0" dirty="0" err="1">
                <a:solidFill>
                  <a:schemeClr val="tx1"/>
                </a:solidFill>
                <a:latin typeface="Arial" pitchFamily="-107" charset="0"/>
                <a:ea typeface="ＭＳ Ｐゴシック" pitchFamily="-107" charset="-128"/>
                <a:cs typeface="ＭＳ Ｐゴシック" pitchFamily="-107" charset="-128"/>
              </a:rPr>
              <a:t>CAs</a:t>
            </a:r>
            <a:r>
              <a:rPr lang="en-US" sz="1200" kern="1200" baseline="0" dirty="0">
                <a:solidFill>
                  <a:schemeClr val="tx1"/>
                </a:solidFill>
                <a:latin typeface="Arial" pitchFamily="-107" charset="0"/>
                <a:ea typeface="ＭＳ Ｐゴシック" pitchFamily="-107" charset="-128"/>
                <a:cs typeface="ＭＳ Ｐゴシック" pitchFamily="-107" charset="-128"/>
              </a:rPr>
              <a:t> operating on the Internet is compromised,</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effects can be widespread. The attacker can obtain the </a:t>
            </a:r>
            <a:r>
              <a:rPr lang="en-US" sz="1200" kern="1200" baseline="0" dirty="0" err="1">
                <a:solidFill>
                  <a:schemeClr val="tx1"/>
                </a:solidFill>
                <a:latin typeface="Arial" pitchFamily="-107" charset="0"/>
                <a:ea typeface="ＭＳ Ｐゴシック" pitchFamily="-107" charset="-128"/>
                <a:cs typeface="ＭＳ Ｐゴシック" pitchFamily="-107" charset="-128"/>
              </a:rPr>
              <a:t>CA’s</a:t>
            </a:r>
            <a:r>
              <a:rPr lang="en-US" sz="1200" kern="1200" baseline="0" dirty="0">
                <a:solidFill>
                  <a:schemeClr val="tx1"/>
                </a:solidFill>
                <a:latin typeface="Arial" pitchFamily="-107" charset="0"/>
                <a:ea typeface="ＭＳ Ｐゴシック" pitchFamily="-107" charset="-128"/>
                <a:cs typeface="ＭＳ Ｐゴシック" pitchFamily="-107" charset="-128"/>
              </a:rPr>
              <a:t> private key,</a:t>
            </a:r>
          </a:p>
          <a:p>
            <a:r>
              <a:rPr lang="en-US" sz="1200" kern="1200" baseline="0" dirty="0">
                <a:solidFill>
                  <a:schemeClr val="tx1"/>
                </a:solidFill>
                <a:latin typeface="Arial" pitchFamily="-107" charset="0"/>
                <a:ea typeface="ＭＳ Ｐゴシック" pitchFamily="-107" charset="-128"/>
                <a:cs typeface="ＭＳ Ｐゴシック" pitchFamily="-107" charset="-128"/>
              </a:rPr>
              <a:t>get issued certificates under a false name, or introduce new bogus root certificates</a:t>
            </a:r>
          </a:p>
          <a:p>
            <a:r>
              <a:rPr lang="en-US" sz="1200" kern="1200" baseline="0" dirty="0">
                <a:solidFill>
                  <a:schemeClr val="tx1"/>
                </a:solidFill>
                <a:latin typeface="Arial" pitchFamily="-107" charset="0"/>
                <a:ea typeface="ＭＳ Ｐゴシック" pitchFamily="-107" charset="-128"/>
                <a:cs typeface="ＭＳ Ｐゴシック" pitchFamily="-107" charset="-128"/>
              </a:rPr>
              <a:t>into a root certificate store. There is no limitation of scope for the global PKI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a compromise of a single CA damages the integrity of the entire PKI system. In</a:t>
            </a:r>
          </a:p>
          <a:p>
            <a:r>
              <a:rPr lang="en-US" sz="1200" kern="1200" baseline="0" dirty="0">
                <a:solidFill>
                  <a:schemeClr val="tx1"/>
                </a:solidFill>
                <a:latin typeface="Arial" pitchFamily="-107" charset="0"/>
                <a:ea typeface="ＭＳ Ｐゴシック" pitchFamily="-107" charset="-128"/>
                <a:cs typeface="ＭＳ Ｐゴシック" pitchFamily="-107" charset="-128"/>
              </a:rPr>
              <a:t>addition, some </a:t>
            </a:r>
            <a:r>
              <a:rPr lang="en-US" sz="1200" kern="1200" baseline="0" dirty="0" err="1">
                <a:solidFill>
                  <a:schemeClr val="tx1"/>
                </a:solidFill>
                <a:latin typeface="Arial" pitchFamily="-107" charset="0"/>
                <a:ea typeface="ＭＳ Ｐゴシック" pitchFamily="-107" charset="-128"/>
                <a:cs typeface="ＭＳ Ｐゴシック" pitchFamily="-107" charset="-128"/>
              </a:rPr>
              <a:t>CAs</a:t>
            </a:r>
            <a:r>
              <a:rPr lang="en-US" sz="1200" kern="1200" baseline="0" dirty="0">
                <a:solidFill>
                  <a:schemeClr val="tx1"/>
                </a:solidFill>
                <a:latin typeface="Arial" pitchFamily="-107" charset="0"/>
                <a:ea typeface="ＭＳ Ｐゴシック" pitchFamily="-107" charset="-128"/>
                <a:cs typeface="ＭＳ Ｐゴシック" pitchFamily="-107" charset="-128"/>
              </a:rPr>
              <a:t> have engaged in poor security practices. For example, some</a:t>
            </a:r>
          </a:p>
          <a:p>
            <a:r>
              <a:rPr lang="en-US" sz="1200" kern="1200" baseline="0" dirty="0" err="1">
                <a:solidFill>
                  <a:schemeClr val="tx1"/>
                </a:solidFill>
                <a:latin typeface="Arial" pitchFamily="-107" charset="0"/>
                <a:ea typeface="ＭＳ Ｐゴシック" pitchFamily="-107" charset="-128"/>
                <a:cs typeface="ＭＳ Ｐゴシック" pitchFamily="-107" charset="-128"/>
              </a:rPr>
              <a:t>CAs</a:t>
            </a:r>
            <a:r>
              <a:rPr lang="en-US" sz="1200" kern="1200" baseline="0" dirty="0">
                <a:solidFill>
                  <a:schemeClr val="tx1"/>
                </a:solidFill>
                <a:latin typeface="Arial" pitchFamily="-107" charset="0"/>
                <a:ea typeface="ＭＳ Ｐゴシック" pitchFamily="-107" charset="-128"/>
                <a:cs typeface="ＭＳ Ｐゴシック" pitchFamily="-107" charset="-128"/>
              </a:rPr>
              <a:t> have issued wildcard certificates that allow the holder to issue sub-certificates</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any domain or entity, anywhere in the world.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purpose of DANE is to replace reliance on the security of the CA system</a:t>
            </a:r>
          </a:p>
          <a:p>
            <a:r>
              <a:rPr lang="en-US" sz="1200" kern="1200" baseline="0" dirty="0">
                <a:solidFill>
                  <a:schemeClr val="tx1"/>
                </a:solidFill>
                <a:latin typeface="Arial" pitchFamily="-107" charset="0"/>
                <a:ea typeface="ＭＳ Ｐゴシック" pitchFamily="-107" charset="-128"/>
                <a:cs typeface="ＭＳ Ｐゴシック" pitchFamily="-107" charset="-128"/>
              </a:rPr>
              <a:t>with reliance on the security provided by DNSSEC. Given that the DNS administrator</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a domain name is authorized to give identifying information about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zone, it makes sense to allow that administrator to also make an authoritative binding</a:t>
            </a:r>
          </a:p>
          <a:p>
            <a:r>
              <a:rPr lang="en-US" sz="1200" kern="1200" baseline="0" dirty="0">
                <a:solidFill>
                  <a:schemeClr val="tx1"/>
                </a:solidFill>
                <a:latin typeface="Arial" pitchFamily="-107" charset="0"/>
                <a:ea typeface="ＭＳ Ｐゴシック" pitchFamily="-107" charset="-128"/>
                <a:cs typeface="ＭＳ Ｐゴシック" pitchFamily="-107" charset="-128"/>
              </a:rPr>
              <a:t>between the domain name and a certificate that might be used by a host at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domain name.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47</a:t>
            </a:fld>
            <a:endParaRPr lang="en-AU"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a:solidFill>
                  <a:schemeClr val="tx1"/>
                </a:solidFill>
                <a:latin typeface="Arial" pitchFamily="-107" charset="0"/>
                <a:ea typeface="ＭＳ Ｐゴシック" pitchFamily="-107" charset="-128"/>
                <a:cs typeface="ＭＳ Ｐゴシック" pitchFamily="-107" charset="-128"/>
              </a:rPr>
              <a:t>DANE defines a new DNS record type, TLSA, that can be used for a secure method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of authenticating SSL/TLS certificates. The TLSA provides for:</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Specifying constraints on which CA can vouch for a certificate, or which</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specific PKIX end-entity certificate is valid.</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Specifying that a service certificate or a CA can be directly authenticated in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DNS itself.</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The TLSA RR enables certificate issue and delivery to be tied to a given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domain. A server domain owner creates a TLSA resource record that identifies the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certificate and its public key. When a client receives an X.509 certificate in the TLS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negotiation, it looks up the TLSA RR for that domain and matches the TLSA data</a:t>
            </a:r>
          </a:p>
          <a:p>
            <a:r>
              <a:rPr lang="en-US" sz="1200" b="0" kern="1200" baseline="0" dirty="0">
                <a:solidFill>
                  <a:schemeClr val="tx1"/>
                </a:solidFill>
                <a:latin typeface="Arial" pitchFamily="-107" charset="0"/>
                <a:ea typeface="ＭＳ Ｐゴシック" pitchFamily="-107" charset="-128"/>
                <a:cs typeface="ＭＳ Ｐゴシック" pitchFamily="-107" charset="-128"/>
              </a:rPr>
              <a:t>against the certificate as part of the client’s certificate validation procedure.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Figure 19.7 shows the format of a TLSA RR as it is transmitted to a requesting</a:t>
            </a:r>
          </a:p>
          <a:p>
            <a:r>
              <a:rPr lang="en-US" sz="1200" b="0" kern="1200" baseline="0" dirty="0">
                <a:solidFill>
                  <a:schemeClr val="tx1"/>
                </a:solidFill>
                <a:latin typeface="Arial" pitchFamily="-107" charset="0"/>
                <a:ea typeface="ＭＳ Ｐゴシック" pitchFamily="-107" charset="-128"/>
                <a:cs typeface="ＭＳ Ｐゴシック" pitchFamily="-107" charset="-128"/>
              </a:rPr>
              <a:t>entity. It contains four fields. The Certificate Usage  field defines four different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usage models, to accommodate users who require different forms of authentication.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usage models are: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PKIX-TA (CA constraint):  Specifies which CA should be trusted to authenticate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certificate for the service. This usage model limits which CA can be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used to issue certificates for a given service on a host. The server certificate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chain must pass PKIX validation that terminates with a trusted root certificate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stored in the client.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PKIX-EE (service certificate constraint):  Defines which specific end entity</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service certificate should be trusted for the service. This usage model limits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which end entity certificate can be used by a given service on a host. The server</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certificate chain must pass PKIX validation that terminates with a trusted root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certificate stored in the client.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DANE-TA (trust anchor assertion):  Specifies a domain-operated CA to be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used as a trust anchor. This usage model allows a domain name administrator</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to specify a new trust anchor—for example, if the domain issues its own certificates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under its own CA that is not expected to be in the end users’ collection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of trust anchors. The server certificate chain is self-issued and does not need to</a:t>
            </a:r>
          </a:p>
          <a:p>
            <a:r>
              <a:rPr lang="en-US" sz="1200" b="0" kern="1200" baseline="0" dirty="0">
                <a:solidFill>
                  <a:schemeClr val="tx1"/>
                </a:solidFill>
                <a:latin typeface="Arial" pitchFamily="-107" charset="0"/>
                <a:ea typeface="ＭＳ Ｐゴシック" pitchFamily="-107" charset="-128"/>
                <a:cs typeface="ＭＳ Ｐゴシック" pitchFamily="-107" charset="-128"/>
              </a:rPr>
              <a:t>verify against a trusted root stored in the client.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DANE-EE (domain-issued certificate):  Specifies a domain-operated CA to</a:t>
            </a:r>
          </a:p>
          <a:p>
            <a:r>
              <a:rPr lang="en-US" sz="1200" b="0" kern="1200" baseline="0" dirty="0">
                <a:solidFill>
                  <a:schemeClr val="tx1"/>
                </a:solidFill>
                <a:latin typeface="Arial" pitchFamily="-107" charset="0"/>
                <a:ea typeface="ＭＳ Ｐゴシック" pitchFamily="-107" charset="-128"/>
                <a:cs typeface="ＭＳ Ｐゴシック" pitchFamily="-107" charset="-128"/>
              </a:rPr>
              <a:t>be used as a trust anchor. This certificate usage allows a domain name administrator</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to issue certificates for a domain without involving a third-party CA.</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server certificate chain is self-issued and does not need to verify against a</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trusted root stored in the client.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The first two usage models are designed to co-exist with and strengthen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public CA system. The final two usage models operate without the use of</a:t>
            </a:r>
          </a:p>
          <a:p>
            <a:r>
              <a:rPr lang="en-US" sz="1200" b="0" kern="1200" baseline="0" dirty="0">
                <a:solidFill>
                  <a:schemeClr val="tx1"/>
                </a:solidFill>
                <a:latin typeface="Arial" pitchFamily="-107" charset="0"/>
                <a:ea typeface="ＭＳ Ｐゴシック" pitchFamily="-107" charset="-128"/>
                <a:cs typeface="ＭＳ Ｐゴシック" pitchFamily="-107" charset="-128"/>
              </a:rPr>
              <a:t>public </a:t>
            </a:r>
            <a:r>
              <a:rPr lang="en-US" sz="1200" b="0" kern="1200" baseline="0" dirty="0" err="1">
                <a:solidFill>
                  <a:schemeClr val="tx1"/>
                </a:solidFill>
                <a:latin typeface="Arial" pitchFamily="-107" charset="0"/>
                <a:ea typeface="ＭＳ Ｐゴシック" pitchFamily="-107" charset="-128"/>
                <a:cs typeface="ＭＳ Ｐゴシック" pitchFamily="-107" charset="-128"/>
              </a:rPr>
              <a:t>CAs</a:t>
            </a:r>
            <a:r>
              <a:rPr lang="en-US" sz="1200" b="0" kern="1200" baseline="0" dirty="0">
                <a:solidFill>
                  <a:schemeClr val="tx1"/>
                </a:solidFill>
                <a:latin typeface="Arial" pitchFamily="-107" charset="0"/>
                <a:ea typeface="ＭＳ Ｐゴシック" pitchFamily="-107" charset="-128"/>
                <a:cs typeface="ＭＳ Ｐゴシック" pitchFamily="-107" charset="-128"/>
              </a:rPr>
              <a: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The Selector  field indicates whether the full certificate will be matched or just</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value of the public key. The match is made between the certificate presented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in TLS negotiation and the certificate in the TLSA RR. The Matching Type  field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indicates how the match of the certificate is made. The options are exact match,</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SHA-256 hash match, or SHA-512 hash match. The Certificate Association Data  is</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raw certificate data in hex format.</a:t>
            </a:r>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48</a:t>
            </a:fld>
            <a:endParaRPr lang="en-AU"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SPF is the standardized way for a sending domain to identify and assert the 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senders for a given domain. The problem that SPF addresses is the following: With</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current email infrastructure, any host can use any domain name for each of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various identifiers in the mail header, not just the domain name where the host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located. Two major drawbacks of this freedom are:</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It is a major obstacle to reducing unsolicited bulk email (UBE), also known as</a:t>
            </a:r>
          </a:p>
          <a:p>
            <a:r>
              <a:rPr lang="en-US" sz="1200" kern="1200" baseline="0" dirty="0">
                <a:solidFill>
                  <a:schemeClr val="tx1"/>
                </a:solidFill>
                <a:latin typeface="Arial" pitchFamily="-107" charset="0"/>
                <a:ea typeface="ＭＳ Ｐゴシック" pitchFamily="-107" charset="-128"/>
                <a:cs typeface="ＭＳ Ｐゴシック" pitchFamily="-107" charset="-128"/>
              </a:rPr>
              <a:t>spam. It makes it difficult for mail handlers to filter out emails on the basis of</a:t>
            </a:r>
          </a:p>
          <a:p>
            <a:r>
              <a:rPr lang="en-US" sz="1200" kern="1200" baseline="0" dirty="0">
                <a:solidFill>
                  <a:schemeClr val="tx1"/>
                </a:solidFill>
                <a:latin typeface="Arial" pitchFamily="-107" charset="0"/>
                <a:ea typeface="ＭＳ Ｐゴシック" pitchFamily="-107" charset="-128"/>
                <a:cs typeface="ＭＳ Ｐゴシック" pitchFamily="-107" charset="-128"/>
              </a:rPr>
              <a:t>known UBE sources.</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a:t>
            </a:r>
            <a:r>
              <a:rPr lang="en-US" sz="1200" b="1" kern="1200" baseline="0" dirty="0" err="1">
                <a:solidFill>
                  <a:schemeClr val="tx1"/>
                </a:solidFill>
                <a:latin typeface="Arial" pitchFamily="-107" charset="0"/>
                <a:ea typeface="ＭＳ Ｐゴシック" pitchFamily="-107" charset="-128"/>
                <a:cs typeface="ＭＳ Ｐゴシック" pitchFamily="-107" charset="-128"/>
              </a:rPr>
              <a:t>ADMDs</a:t>
            </a:r>
            <a:r>
              <a:rPr lang="en-US" sz="1200" b="1" kern="1200" baseline="0" dirty="0">
                <a:solidFill>
                  <a:schemeClr val="tx1"/>
                </a:solidFill>
                <a:latin typeface="Arial" pitchFamily="-107" charset="0"/>
                <a:ea typeface="ＭＳ Ｐゴシック" pitchFamily="-107" charset="-128"/>
                <a:cs typeface="ＭＳ Ｐゴシック" pitchFamily="-107" charset="-128"/>
              </a:rPr>
              <a:t> (see Section 19.1) are understandably concerned about the ease with</a:t>
            </a:r>
          </a:p>
          <a:p>
            <a:r>
              <a:rPr lang="en-US" sz="1200" kern="1200" baseline="0" dirty="0">
                <a:solidFill>
                  <a:schemeClr val="tx1"/>
                </a:solidFill>
                <a:latin typeface="Arial" pitchFamily="-107" charset="0"/>
                <a:ea typeface="ＭＳ Ｐゴシック" pitchFamily="-107" charset="-128"/>
                <a:cs typeface="ＭＳ Ｐゴシック" pitchFamily="-107" charset="-128"/>
              </a:rPr>
              <a:t>which other entities can make use of their domain names, often with malicious</a:t>
            </a:r>
          </a:p>
          <a:p>
            <a:r>
              <a:rPr lang="en-US" sz="1200" kern="1200" baseline="0" dirty="0">
                <a:solidFill>
                  <a:schemeClr val="tx1"/>
                </a:solidFill>
                <a:latin typeface="Arial" pitchFamily="-107" charset="0"/>
                <a:ea typeface="ＭＳ Ｐゴシック" pitchFamily="-107" charset="-128"/>
                <a:cs typeface="ＭＳ Ｐゴシック" pitchFamily="-107" charset="-128"/>
              </a:rPr>
              <a:t>intent.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RFC 7208 defines the SPF. It provides a protocol by which </a:t>
            </a:r>
            <a:r>
              <a:rPr lang="en-US" sz="1200" kern="1200" baseline="0" dirty="0" err="1">
                <a:solidFill>
                  <a:schemeClr val="tx1"/>
                </a:solidFill>
                <a:latin typeface="Arial" pitchFamily="-107" charset="0"/>
                <a:ea typeface="ＭＳ Ｐゴシック" pitchFamily="-107" charset="-128"/>
                <a:cs typeface="ＭＳ Ｐゴシック" pitchFamily="-107" charset="-128"/>
              </a:rPr>
              <a:t>ADMDs</a:t>
            </a:r>
            <a:r>
              <a:rPr lang="en-US" sz="1200" kern="1200" baseline="0" dirty="0">
                <a:solidFill>
                  <a:schemeClr val="tx1"/>
                </a:solidFill>
                <a:latin typeface="Arial" pitchFamily="-107" charset="0"/>
                <a:ea typeface="ＭＳ Ｐゴシック" pitchFamily="-107" charset="-128"/>
                <a:cs typeface="ＭＳ Ｐゴシック" pitchFamily="-107" charset="-128"/>
              </a:rPr>
              <a:t> can</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authorize hosts to use their domain names in the “MAIL FROM” or “HELO”</a:t>
            </a:r>
          </a:p>
          <a:p>
            <a:r>
              <a:rPr lang="en-US" sz="1200" kern="1200" baseline="0" dirty="0">
                <a:solidFill>
                  <a:schemeClr val="tx1"/>
                </a:solidFill>
                <a:latin typeface="Arial" pitchFamily="-107" charset="0"/>
                <a:ea typeface="ＭＳ Ｐゴシック" pitchFamily="-107" charset="-128"/>
                <a:cs typeface="ＭＳ Ｐゴシック" pitchFamily="-107" charset="-128"/>
              </a:rPr>
              <a:t>identities. Compliant </a:t>
            </a:r>
            <a:r>
              <a:rPr lang="en-US" sz="1200" kern="1200" baseline="0" dirty="0" err="1">
                <a:solidFill>
                  <a:schemeClr val="tx1"/>
                </a:solidFill>
                <a:latin typeface="Arial" pitchFamily="-107" charset="0"/>
                <a:ea typeface="ＭＳ Ｐゴシック" pitchFamily="-107" charset="-128"/>
                <a:cs typeface="ＭＳ Ｐゴシック" pitchFamily="-107" charset="-128"/>
              </a:rPr>
              <a:t>ADMDs</a:t>
            </a:r>
            <a:r>
              <a:rPr lang="en-US" sz="1200" kern="1200" baseline="0" dirty="0">
                <a:solidFill>
                  <a:schemeClr val="tx1"/>
                </a:solidFill>
                <a:latin typeface="Arial" pitchFamily="-107" charset="0"/>
                <a:ea typeface="ＭＳ Ｐゴシック" pitchFamily="-107" charset="-128"/>
                <a:cs typeface="ＭＳ Ｐゴシック" pitchFamily="-107" charset="-128"/>
              </a:rPr>
              <a:t> publish Sender Policy Framework (SPF) records in</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DNS specifying which hosts are permitted to use their names, and compliant</a:t>
            </a:r>
          </a:p>
          <a:p>
            <a:r>
              <a:rPr lang="en-US" sz="1200" kern="1200" baseline="0" dirty="0">
                <a:solidFill>
                  <a:schemeClr val="tx1"/>
                </a:solidFill>
                <a:latin typeface="Arial" pitchFamily="-107" charset="0"/>
                <a:ea typeface="ＭＳ Ｐゴシック" pitchFamily="-107" charset="-128"/>
                <a:cs typeface="ＭＳ Ｐゴシック" pitchFamily="-107" charset="-128"/>
              </a:rPr>
              <a:t>mail receivers use the published SPF records to test the authorization of sending</a:t>
            </a:r>
          </a:p>
          <a:p>
            <a:r>
              <a:rPr lang="en-US" sz="1200" kern="1200" baseline="0" dirty="0">
                <a:solidFill>
                  <a:schemeClr val="tx1"/>
                </a:solidFill>
                <a:latin typeface="Arial" pitchFamily="-107" charset="0"/>
                <a:ea typeface="ＭＳ Ｐゴシック" pitchFamily="-107" charset="-128"/>
                <a:cs typeface="ＭＳ Ｐゴシック" pitchFamily="-107" charset="-128"/>
              </a:rPr>
              <a:t>Mail Transfer Agents (</a:t>
            </a:r>
            <a:r>
              <a:rPr lang="en-US" sz="1200" kern="1200" baseline="0" dirty="0" err="1">
                <a:solidFill>
                  <a:schemeClr val="tx1"/>
                </a:solidFill>
                <a:latin typeface="Arial" pitchFamily="-107" charset="0"/>
                <a:ea typeface="ＭＳ Ｐゴシック" pitchFamily="-107" charset="-128"/>
                <a:cs typeface="ＭＳ Ｐゴシック" pitchFamily="-107" charset="-128"/>
              </a:rPr>
              <a:t>MTAs</a:t>
            </a:r>
            <a:r>
              <a:rPr lang="en-US" sz="1200" kern="1200" baseline="0" dirty="0">
                <a:solidFill>
                  <a:schemeClr val="tx1"/>
                </a:solidFill>
                <a:latin typeface="Arial" pitchFamily="-107" charset="0"/>
                <a:ea typeface="ＭＳ Ｐゴシック" pitchFamily="-107" charset="-128"/>
                <a:cs typeface="ＭＳ Ｐゴシック" pitchFamily="-107" charset="-128"/>
              </a:rPr>
              <a:t>) using a given “HELO” or “MAIL FROM” identity</a:t>
            </a:r>
          </a:p>
          <a:p>
            <a:r>
              <a:rPr lang="en-US" sz="1200" kern="1200" baseline="0" dirty="0">
                <a:solidFill>
                  <a:schemeClr val="tx1"/>
                </a:solidFill>
                <a:latin typeface="Arial" pitchFamily="-107" charset="0"/>
                <a:ea typeface="ＭＳ Ｐゴシック" pitchFamily="-107" charset="-128"/>
                <a:cs typeface="ＭＳ Ｐゴシック" pitchFamily="-107" charset="-128"/>
              </a:rPr>
              <a:t>during a mail transaction.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SPF works by checking a sender’s IP address against the policy encoded in any</a:t>
            </a:r>
          </a:p>
          <a:p>
            <a:r>
              <a:rPr lang="en-US" sz="1200" kern="1200" baseline="0" dirty="0">
                <a:solidFill>
                  <a:schemeClr val="tx1"/>
                </a:solidFill>
                <a:latin typeface="Arial" pitchFamily="-107" charset="0"/>
                <a:ea typeface="ＭＳ Ｐゴシック" pitchFamily="-107" charset="-128"/>
                <a:cs typeface="ＭＳ Ｐゴシック" pitchFamily="-107" charset="-128"/>
              </a:rPr>
              <a:t>SPF record found at the sending domain. The sending domain is the domain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in the SMTP connection, not the domain indicated in the message header as displayed</a:t>
            </a:r>
          </a:p>
          <a:p>
            <a:r>
              <a:rPr lang="en-US" sz="1200" kern="1200" baseline="0" dirty="0">
                <a:solidFill>
                  <a:schemeClr val="tx1"/>
                </a:solidFill>
                <a:latin typeface="Arial" pitchFamily="-107" charset="0"/>
                <a:ea typeface="ＭＳ Ｐゴシック" pitchFamily="-107" charset="-128"/>
                <a:cs typeface="ＭＳ Ｐゴシック" pitchFamily="-107" charset="-128"/>
              </a:rPr>
              <a:t>in the MUA. This means that SPF checks can be applied before the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content is received from the sender.</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49</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Figure 19.2 illustrates the SMTP exchange between a client (C) and server (S).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interchange begins with the client establishing a TCP connection to TCP port</a:t>
            </a:r>
          </a:p>
          <a:p>
            <a:r>
              <a:rPr lang="en-US" sz="1200" kern="1200" baseline="0" dirty="0">
                <a:solidFill>
                  <a:schemeClr val="tx1"/>
                </a:solidFill>
                <a:latin typeface="Arial" pitchFamily="-107" charset="0"/>
                <a:ea typeface="ＭＳ Ｐゴシック" pitchFamily="-107" charset="-128"/>
                <a:cs typeface="ＭＳ Ｐゴシック" pitchFamily="-107" charset="-128"/>
              </a:rPr>
              <a:t>25 on the server (not shown in figure). This causes the server to activate SMTP</a:t>
            </a:r>
          </a:p>
          <a:p>
            <a:r>
              <a:rPr lang="en-US" sz="1200" kern="1200" baseline="0" dirty="0">
                <a:solidFill>
                  <a:schemeClr val="tx1"/>
                </a:solidFill>
                <a:latin typeface="Arial" pitchFamily="-107" charset="0"/>
                <a:ea typeface="ＭＳ Ｐゴシック" pitchFamily="-107" charset="-128"/>
                <a:cs typeface="ＭＳ Ｐゴシック" pitchFamily="-107" charset="-128"/>
              </a:rPr>
              <a:t> and send a 220 reply to the client. The HELO command identifies the sending</a:t>
            </a:r>
          </a:p>
          <a:p>
            <a:r>
              <a:rPr lang="en-US" sz="1200" kern="1200" baseline="0" dirty="0">
                <a:solidFill>
                  <a:schemeClr val="tx1"/>
                </a:solidFill>
                <a:latin typeface="Arial" pitchFamily="-107" charset="0"/>
                <a:ea typeface="ＭＳ Ｐゴシック" pitchFamily="-107" charset="-128"/>
                <a:cs typeface="ＭＳ Ｐゴシック" pitchFamily="-107" charset="-128"/>
              </a:rPr>
              <a:t>domain, which the server acknowledges and accepts with a 250 reply. The SMTP</a:t>
            </a:r>
          </a:p>
          <a:p>
            <a:r>
              <a:rPr lang="en-US" sz="1200" kern="1200" baseline="0" dirty="0">
                <a:solidFill>
                  <a:schemeClr val="tx1"/>
                </a:solidFill>
                <a:latin typeface="Arial" pitchFamily="-107" charset="0"/>
                <a:ea typeface="ＭＳ Ｐゴシック" pitchFamily="-107" charset="-128"/>
                <a:cs typeface="ＭＳ Ｐゴシック" pitchFamily="-107" charset="-128"/>
              </a:rPr>
              <a:t>sender is transmitting mail that originates with the user </a:t>
            </a:r>
            <a:r>
              <a:rPr lang="en-US" sz="1200" kern="1200" baseline="0" dirty="0" err="1">
                <a:solidFill>
                  <a:schemeClr val="tx1"/>
                </a:solidFill>
                <a:latin typeface="Arial" pitchFamily="-107" charset="0"/>
                <a:ea typeface="ＭＳ Ｐゴシック" pitchFamily="-107" charset="-128"/>
                <a:cs typeface="ＭＳ Ｐゴシック" pitchFamily="-107" charset="-128"/>
              </a:rPr>
              <a:t>Smith@bar.com</a:t>
            </a:r>
            <a:r>
              <a:rPr lang="en-US" sz="1200" kern="1200" baseline="0" dirty="0">
                <a:solidFill>
                  <a:schemeClr val="tx1"/>
                </a:solidFill>
                <a:latin typeface="Arial" pitchFamily="-107" charset="0"/>
                <a:ea typeface="ＭＳ Ｐゴシック" pitchFamily="-107" charset="-128"/>
                <a:cs typeface="ＭＳ Ｐゴシック" pitchFamily="-107" charset="-128"/>
              </a:rPr>
              <a:t>. The 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command</a:t>
            </a:r>
          </a:p>
          <a:p>
            <a:r>
              <a:rPr lang="en-US" sz="1200" kern="1200" baseline="0" dirty="0">
                <a:solidFill>
                  <a:schemeClr val="tx1"/>
                </a:solidFill>
                <a:latin typeface="Arial" pitchFamily="-107" charset="0"/>
                <a:ea typeface="ＭＳ Ｐゴシック" pitchFamily="-107" charset="-128"/>
                <a:cs typeface="ＭＳ Ｐゴシック" pitchFamily="-107" charset="-128"/>
              </a:rPr>
              <a:t>identifies the originator of the message. The message is addressed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three users on machine </a:t>
            </a:r>
            <a:r>
              <a:rPr lang="en-US" sz="1200" kern="1200" baseline="0" dirty="0" err="1">
                <a:solidFill>
                  <a:schemeClr val="tx1"/>
                </a:solidFill>
                <a:latin typeface="Arial" pitchFamily="-107" charset="0"/>
                <a:ea typeface="ＭＳ Ｐゴシック" pitchFamily="-107" charset="-128"/>
                <a:cs typeface="ＭＳ Ｐゴシック" pitchFamily="-107" charset="-128"/>
              </a:rPr>
              <a:t>foo.com</a:t>
            </a:r>
            <a:r>
              <a:rPr lang="en-US" sz="1200" kern="1200" baseline="0" dirty="0">
                <a:solidFill>
                  <a:schemeClr val="tx1"/>
                </a:solidFill>
                <a:latin typeface="Arial" pitchFamily="-107" charset="0"/>
                <a:ea typeface="ＭＳ Ｐゴシック" pitchFamily="-107" charset="-128"/>
                <a:cs typeface="ＭＳ Ｐゴシック" pitchFamily="-107" charset="-128"/>
              </a:rPr>
              <a:t>, namely, Jones, Green, and Brown. The client identifies</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of these in a separate RCPT command. The SMTP receiver indicates</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it has mailboxes for Jones and Brown but does not have information on Green.</a:t>
            </a:r>
          </a:p>
          <a:p>
            <a:r>
              <a:rPr lang="en-US" sz="1200" kern="1200" baseline="0" dirty="0">
                <a:solidFill>
                  <a:schemeClr val="tx1"/>
                </a:solidFill>
                <a:latin typeface="Arial" pitchFamily="-107" charset="0"/>
                <a:ea typeface="ＭＳ Ｐゴシック" pitchFamily="-107" charset="-128"/>
                <a:cs typeface="ＭＳ Ｐゴシック" pitchFamily="-107" charset="-128"/>
              </a:rPr>
              <a:t>Because at least one of the intended recipients has been verified, the client proceeds</a:t>
            </a:r>
          </a:p>
          <a:p>
            <a:r>
              <a:rPr lang="en-US" sz="1200" kern="1200" baseline="0" dirty="0">
                <a:solidFill>
                  <a:schemeClr val="tx1"/>
                </a:solidFill>
                <a:latin typeface="Arial" pitchFamily="-107" charset="0"/>
                <a:ea typeface="ＭＳ Ｐゴシック" pitchFamily="-107" charset="-128"/>
                <a:cs typeface="ＭＳ Ｐゴシック" pitchFamily="-107" charset="-128"/>
              </a:rPr>
              <a:t>to send the text message, by first sending a DATA command to ensure the server</a:t>
            </a:r>
          </a:p>
          <a:p>
            <a:r>
              <a:rPr lang="en-US" sz="1200" kern="1200" baseline="0" dirty="0">
                <a:solidFill>
                  <a:schemeClr val="tx1"/>
                </a:solidFill>
                <a:latin typeface="Arial" pitchFamily="-107" charset="0"/>
                <a:ea typeface="ＭＳ Ｐゴシック" pitchFamily="-107" charset="-128"/>
                <a:cs typeface="ＭＳ Ｐゴシック" pitchFamily="-107" charset="-128"/>
              </a:rPr>
              <a:t>is ready for the data. After the server acknowledges receipt of all the data, it issues</a:t>
            </a:r>
          </a:p>
          <a:p>
            <a:r>
              <a:rPr lang="en-US" sz="1200" kern="1200" baseline="0" dirty="0">
                <a:solidFill>
                  <a:schemeClr val="tx1"/>
                </a:solidFill>
                <a:latin typeface="Arial" pitchFamily="-107" charset="0"/>
                <a:ea typeface="ＭＳ Ｐゴシック" pitchFamily="-107" charset="-128"/>
                <a:cs typeface="ＭＳ Ｐゴシック" pitchFamily="-107" charset="-128"/>
              </a:rPr>
              <a:t>a 250 OK message. Then the client issues a QUIT command and the server closes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connection.</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a:t>
            </a:fld>
            <a:endParaRPr lang="en-AU"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Figure 19.8 is an example in which SPF would come into play. Assume that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sender’s IP address is 192.168.0.1. The message arrives from the MTA with domain</a:t>
            </a:r>
          </a:p>
          <a:p>
            <a:r>
              <a:rPr lang="en-US" sz="1200" kern="1200" baseline="0" dirty="0" err="1">
                <a:solidFill>
                  <a:schemeClr val="tx1"/>
                </a:solidFill>
                <a:latin typeface="Arial" pitchFamily="-107" charset="0"/>
                <a:ea typeface="ＭＳ Ｐゴシック" pitchFamily="-107" charset="-128"/>
                <a:cs typeface="ＭＳ Ｐゴシック" pitchFamily="-107" charset="-128"/>
              </a:rPr>
              <a:t>mta.example.net</a:t>
            </a:r>
            <a:r>
              <a:rPr lang="en-US" sz="1200" kern="1200" baseline="0" dirty="0">
                <a:solidFill>
                  <a:schemeClr val="tx1"/>
                </a:solidFill>
                <a:latin typeface="Arial" pitchFamily="-107" charset="0"/>
                <a:ea typeface="ＭＳ Ｐゴシック" pitchFamily="-107" charset="-128"/>
                <a:cs typeface="ＭＳ Ｐゴシック" pitchFamily="-107" charset="-128"/>
              </a:rPr>
              <a:t>. The sender uses the MAIL FROM tag of </a:t>
            </a:r>
            <a:r>
              <a:rPr lang="en-US" sz="1200" kern="1200" baseline="0" dirty="0" err="1">
                <a:solidFill>
                  <a:schemeClr val="tx1"/>
                </a:solidFill>
                <a:latin typeface="Arial" pitchFamily="-107" charset="0"/>
                <a:ea typeface="ＭＳ Ｐゴシック" pitchFamily="-107" charset="-128"/>
                <a:cs typeface="ＭＳ Ｐゴシック" pitchFamily="-107" charset="-128"/>
              </a:rPr>
              <a:t>alice@example.org</a:t>
            </a:r>
            <a:r>
              <a:rPr lang="en-US" sz="1200" kern="1200" baseline="0" dirty="0">
                <a:solidFill>
                  <a:schemeClr val="tx1"/>
                </a:solidFill>
                <a:latin typeface="Arial" pitchFamily="-107" charset="0"/>
                <a:ea typeface="ＭＳ Ｐゴシック" pitchFamily="-107" charset="-128"/>
                <a:cs typeface="ＭＳ Ｐゴシック" pitchFamily="-107" charset="-128"/>
              </a:rPr>
              <a:t>,</a:t>
            </a:r>
          </a:p>
          <a:p>
            <a:r>
              <a:rPr lang="en-US" sz="1200" kern="1200" baseline="0" dirty="0">
                <a:solidFill>
                  <a:schemeClr val="tx1"/>
                </a:solidFill>
                <a:latin typeface="Arial" pitchFamily="-107" charset="0"/>
                <a:ea typeface="ＭＳ Ｐゴシック" pitchFamily="-107" charset="-128"/>
                <a:cs typeface="ＭＳ Ｐゴシック" pitchFamily="-107" charset="-128"/>
              </a:rPr>
              <a:t>indicating that the message originates in the </a:t>
            </a:r>
            <a:r>
              <a:rPr lang="en-US" sz="1200" kern="1200" baseline="0" dirty="0" err="1">
                <a:solidFill>
                  <a:schemeClr val="tx1"/>
                </a:solidFill>
                <a:latin typeface="Arial" pitchFamily="-107" charset="0"/>
                <a:ea typeface="ＭＳ Ｐゴシック" pitchFamily="-107" charset="-128"/>
                <a:cs typeface="ＭＳ Ｐゴシック" pitchFamily="-107" charset="-128"/>
              </a:rPr>
              <a:t>example.org</a:t>
            </a:r>
            <a:r>
              <a:rPr lang="en-US" sz="1200" kern="1200" baseline="0" dirty="0">
                <a:solidFill>
                  <a:schemeClr val="tx1"/>
                </a:solidFill>
                <a:latin typeface="Arial" pitchFamily="-107" charset="0"/>
                <a:ea typeface="ＭＳ Ｐゴシック" pitchFamily="-107" charset="-128"/>
                <a:cs typeface="ＭＳ Ｐゴシック" pitchFamily="-107" charset="-128"/>
              </a:rPr>
              <a:t> domain. But the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header specifies </a:t>
            </a:r>
            <a:r>
              <a:rPr lang="en-US" sz="1200" kern="1200" baseline="0" dirty="0" err="1">
                <a:solidFill>
                  <a:schemeClr val="tx1"/>
                </a:solidFill>
                <a:latin typeface="Arial" pitchFamily="-107" charset="0"/>
                <a:ea typeface="ＭＳ Ｐゴシック" pitchFamily="-107" charset="-128"/>
                <a:cs typeface="ＭＳ Ｐゴシック" pitchFamily="-107" charset="-128"/>
              </a:rPr>
              <a:t>alice.sender@example.net</a:t>
            </a:r>
            <a:r>
              <a:rPr lang="en-US" sz="1200" kern="1200" baseline="0" dirty="0">
                <a:solidFill>
                  <a:schemeClr val="tx1"/>
                </a:solidFill>
                <a:latin typeface="Arial" pitchFamily="-107" charset="0"/>
                <a:ea typeface="ＭＳ Ｐゴシック" pitchFamily="-107" charset="-128"/>
                <a:cs typeface="ＭＳ Ｐゴシック" pitchFamily="-107" charset="-128"/>
              </a:rPr>
              <a:t>. The receiver uses SPF to query for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SPF RR that corresponds to </a:t>
            </a:r>
            <a:r>
              <a:rPr lang="en-US" sz="1200" kern="1200" baseline="0" dirty="0" err="1">
                <a:solidFill>
                  <a:schemeClr val="tx1"/>
                </a:solidFill>
                <a:latin typeface="Arial" pitchFamily="-107" charset="0"/>
                <a:ea typeface="ＭＳ Ｐゴシック" pitchFamily="-107" charset="-128"/>
                <a:cs typeface="ＭＳ Ｐゴシック" pitchFamily="-107" charset="-128"/>
              </a:rPr>
              <a:t>example.com</a:t>
            </a:r>
            <a:r>
              <a:rPr lang="en-US" sz="1200" kern="1200" baseline="0" dirty="0">
                <a:solidFill>
                  <a:schemeClr val="tx1"/>
                </a:solidFill>
                <a:latin typeface="Arial" pitchFamily="-107" charset="0"/>
                <a:ea typeface="ＭＳ Ｐゴシック" pitchFamily="-107" charset="-128"/>
                <a:cs typeface="ＭＳ Ｐゴシック" pitchFamily="-107" charset="-128"/>
              </a:rPr>
              <a:t> to check if the IP address 192.168.0.1 is</a:t>
            </a:r>
          </a:p>
          <a:p>
            <a:r>
              <a:rPr lang="en-US" sz="1200" kern="1200" baseline="0" dirty="0">
                <a:solidFill>
                  <a:schemeClr val="tx1"/>
                </a:solidFill>
                <a:latin typeface="Arial" pitchFamily="-107" charset="0"/>
                <a:ea typeface="ＭＳ Ｐゴシック" pitchFamily="-107" charset="-128"/>
                <a:cs typeface="ＭＳ Ｐゴシック" pitchFamily="-107" charset="-128"/>
              </a:rPr>
              <a:t> listed as a valid sender, and then takes appropriate action based on the results of</a:t>
            </a:r>
          </a:p>
          <a:p>
            <a:r>
              <a:rPr lang="en-US" sz="1200" kern="1200" baseline="0" dirty="0">
                <a:solidFill>
                  <a:schemeClr val="tx1"/>
                </a:solidFill>
                <a:latin typeface="Arial" pitchFamily="-107" charset="0"/>
                <a:ea typeface="ＭＳ Ｐゴシック" pitchFamily="-107" charset="-128"/>
                <a:cs typeface="ＭＳ Ｐゴシック" pitchFamily="-107" charset="-128"/>
              </a:rPr>
              <a:t>checking the RR.</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50</a:t>
            </a:fld>
            <a:endParaRPr lang="en-AU"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 sending domain needs to identify all the senders for a given domain and add</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information into the DNS as a separate resource record. Next, the sending</a:t>
            </a:r>
          </a:p>
          <a:p>
            <a:r>
              <a:rPr lang="en-US" sz="1200" kern="1200" baseline="0" dirty="0">
                <a:solidFill>
                  <a:schemeClr val="tx1"/>
                </a:solidFill>
                <a:latin typeface="Arial" pitchFamily="-107" charset="0"/>
                <a:ea typeface="ＭＳ Ｐゴシック" pitchFamily="-107" charset="-128"/>
                <a:cs typeface="ＭＳ Ｐゴシック" pitchFamily="-107" charset="-128"/>
              </a:rPr>
              <a:t>domain encodes the appropriate policy for each sender using the SPF syntax.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encoding is done in a TXT DNS resource record as a list of mechanisms and modifiers.</a:t>
            </a:r>
          </a:p>
          <a:p>
            <a:r>
              <a:rPr lang="en-US" sz="1200" kern="1200" baseline="0" dirty="0">
                <a:solidFill>
                  <a:schemeClr val="tx1"/>
                </a:solidFill>
                <a:latin typeface="Arial" pitchFamily="-107" charset="0"/>
                <a:ea typeface="ＭＳ Ｐゴシック" pitchFamily="-107" charset="-128"/>
                <a:cs typeface="ＭＳ Ｐゴシック" pitchFamily="-107" charset="-128"/>
              </a:rPr>
              <a:t>Mechanisms are used to define an IP address or range of addresses to be</a:t>
            </a:r>
          </a:p>
          <a:p>
            <a:r>
              <a:rPr lang="en-US" sz="1200" kern="1200" baseline="0" dirty="0">
                <a:solidFill>
                  <a:schemeClr val="tx1"/>
                </a:solidFill>
                <a:latin typeface="Arial" pitchFamily="-107" charset="0"/>
                <a:ea typeface="ＭＳ Ｐゴシック" pitchFamily="-107" charset="-128"/>
                <a:cs typeface="ＭＳ Ｐゴシック" pitchFamily="-107" charset="-128"/>
              </a:rPr>
              <a:t>matched, and modifiers indicate the policy for a given match. Table 19.7 lists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most important mechanisms and modifiers used in SPF.</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SPF syntax is fairly complex and can express complex relationships</a:t>
            </a:r>
          </a:p>
          <a:p>
            <a:r>
              <a:rPr lang="en-US" sz="1200" kern="1200" baseline="0" dirty="0">
                <a:solidFill>
                  <a:schemeClr val="tx1"/>
                </a:solidFill>
                <a:latin typeface="Arial" pitchFamily="-107" charset="0"/>
                <a:ea typeface="ＭＳ Ｐゴシック" pitchFamily="-107" charset="-128"/>
                <a:cs typeface="ＭＳ Ｐゴシック" pitchFamily="-107" charset="-128"/>
              </a:rPr>
              <a:t>between senders. For more detail, see RFC 7208.</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51</a:t>
            </a:fld>
            <a:endParaRPr lang="en-AU"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If SPF is implemented at a receiver, the SPF entity uses the SMTP envelope 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FROM: address domain and the IP address of the sender to query an SPF TXT RR.</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SPF checks can be started before the body of the email message is received,</a:t>
            </a:r>
          </a:p>
          <a:p>
            <a:r>
              <a:rPr lang="en-US" sz="1200" kern="1200" baseline="0" dirty="0">
                <a:solidFill>
                  <a:schemeClr val="tx1"/>
                </a:solidFill>
                <a:latin typeface="Arial" pitchFamily="-107" charset="0"/>
                <a:ea typeface="ＭＳ Ｐゴシック" pitchFamily="-107" charset="-128"/>
                <a:cs typeface="ＭＳ Ｐゴシック" pitchFamily="-107" charset="-128"/>
              </a:rPr>
              <a:t>which may result in blocking the transmission of the email content. Alternatively,</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entire message can be absorbed and buffered until all the checks are finished.</a:t>
            </a:r>
          </a:p>
          <a:p>
            <a:r>
              <a:rPr lang="en-US" sz="1200" kern="1200" baseline="0" dirty="0">
                <a:solidFill>
                  <a:schemeClr val="tx1"/>
                </a:solidFill>
                <a:latin typeface="Arial" pitchFamily="-107" charset="0"/>
                <a:ea typeface="ＭＳ Ｐゴシック" pitchFamily="-107" charset="-128"/>
                <a:cs typeface="ＭＳ Ｐゴシック" pitchFamily="-107" charset="-128"/>
              </a:rPr>
              <a:t>In either case, checks must be completed before the mail message is sent to the end</a:t>
            </a:r>
          </a:p>
          <a:p>
            <a:r>
              <a:rPr lang="en-US" sz="1200" kern="1200" baseline="0" dirty="0">
                <a:solidFill>
                  <a:schemeClr val="tx1"/>
                </a:solidFill>
                <a:latin typeface="Arial" pitchFamily="-107" charset="0"/>
                <a:ea typeface="ＭＳ Ｐゴシック" pitchFamily="-107" charset="-128"/>
                <a:cs typeface="ＭＳ Ｐゴシック" pitchFamily="-107" charset="-128"/>
              </a:rPr>
              <a:t>user’s inbox.</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checking involves the following rules: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If no SPF TXT RR is returned, the default behavior is to accept the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If the SPF TXT RR has formatting errors, the default behavior is to accept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Otherwise the mechanisms and modifiers in the RR are used to determine</a:t>
            </a:r>
          </a:p>
          <a:p>
            <a:r>
              <a:rPr lang="en-US" sz="1200" kern="1200" baseline="0" dirty="0">
                <a:solidFill>
                  <a:schemeClr val="tx1"/>
                </a:solidFill>
                <a:latin typeface="Arial" pitchFamily="-107" charset="0"/>
                <a:ea typeface="ＭＳ Ｐゴシック" pitchFamily="-107" charset="-128"/>
                <a:cs typeface="ＭＳ Ｐゴシック" pitchFamily="-107" charset="-128"/>
              </a:rPr>
              <a:t>disposition of the email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Figure 19.9 illustrates SPF operation.</a:t>
            </a:r>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52</a:t>
            </a:fld>
            <a:endParaRPr lang="en-AU"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DomainKeys Identified Mail (DKIM) is a specification for cryptographically signing</a:t>
            </a:r>
          </a:p>
          <a:p>
            <a:r>
              <a:rPr lang="en-US" sz="1200" kern="1200" baseline="0" dirty="0">
                <a:solidFill>
                  <a:schemeClr val="tx1"/>
                </a:solidFill>
                <a:latin typeface="Arial" pitchFamily="-107" charset="0"/>
                <a:ea typeface="ＭＳ Ｐゴシック" pitchFamily="-107" charset="-128"/>
                <a:cs typeface="ＭＳ Ｐゴシック" pitchFamily="-107" charset="-128"/>
              </a:rPr>
              <a:t>e-mail messages, permitting a signing domain to claim responsibility for a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in the mail stream. Message recipients (or agents acting in their behalf) can verify</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signature by querying the signer’s domain directly to retrieve the appropriate</a:t>
            </a:r>
          </a:p>
          <a:p>
            <a:r>
              <a:rPr lang="en-US" sz="1200" kern="1200" baseline="0" dirty="0">
                <a:solidFill>
                  <a:schemeClr val="tx1"/>
                </a:solidFill>
                <a:latin typeface="Arial" pitchFamily="-107" charset="0"/>
                <a:ea typeface="ＭＳ Ｐゴシック" pitchFamily="-107" charset="-128"/>
                <a:cs typeface="ＭＳ Ｐゴシック" pitchFamily="-107" charset="-128"/>
              </a:rPr>
              <a:t>public key and thereby can confirm that the message was attested to by a party in</a:t>
            </a:r>
          </a:p>
          <a:p>
            <a:r>
              <a:rPr lang="en-US" sz="1200" kern="1200" baseline="0" dirty="0">
                <a:solidFill>
                  <a:schemeClr val="tx1"/>
                </a:solidFill>
                <a:latin typeface="Arial" pitchFamily="-107" charset="0"/>
                <a:ea typeface="ＭＳ Ｐゴシック" pitchFamily="-107" charset="-128"/>
                <a:cs typeface="ＭＳ Ｐゴシック" pitchFamily="-107" charset="-128"/>
              </a:rPr>
              <a:t>possession of the private key for the signing domain. DKIM is a proposed Internet</a:t>
            </a:r>
          </a:p>
          <a:p>
            <a:r>
              <a:rPr lang="en-US" sz="1200" kern="1200" baseline="0" dirty="0">
                <a:solidFill>
                  <a:schemeClr val="tx1"/>
                </a:solidFill>
                <a:latin typeface="Arial" pitchFamily="-107" charset="0"/>
                <a:ea typeface="ＭＳ Ｐゴシック" pitchFamily="-107" charset="-128"/>
                <a:cs typeface="ＭＳ Ｐゴシック" pitchFamily="-107" charset="-128"/>
              </a:rPr>
              <a:t>Standard (RFC 6376: </a:t>
            </a:r>
            <a:r>
              <a:rPr lang="en-US" sz="1200" i="1" kern="1200" baseline="0" dirty="0">
                <a:solidFill>
                  <a:schemeClr val="tx1"/>
                </a:solidFill>
                <a:latin typeface="Arial" pitchFamily="-107" charset="0"/>
                <a:ea typeface="ＭＳ Ｐゴシック" pitchFamily="-107" charset="-128"/>
                <a:cs typeface="ＭＳ Ｐゴシック" pitchFamily="-107" charset="-128"/>
              </a:rPr>
              <a:t>DomainKeys Identified Mail (DKIM) Signatures </a:t>
            </a:r>
            <a:r>
              <a:rPr lang="en-US" sz="1200" kern="1200" baseline="0" dirty="0">
                <a:solidFill>
                  <a:schemeClr val="tx1"/>
                </a:solidFill>
                <a:latin typeface="Arial" pitchFamily="-107" charset="0"/>
                <a:ea typeface="ＭＳ Ｐゴシック" pitchFamily="-107" charset="-128"/>
                <a:cs typeface="ＭＳ Ｐゴシック" pitchFamily="-107" charset="-128"/>
              </a:rPr>
              <a:t>). DKIM has</a:t>
            </a:r>
          </a:p>
          <a:p>
            <a:r>
              <a:rPr lang="en-US" sz="1200" kern="1200" baseline="0" dirty="0">
                <a:solidFill>
                  <a:schemeClr val="tx1"/>
                </a:solidFill>
                <a:latin typeface="Arial" pitchFamily="-107" charset="0"/>
                <a:ea typeface="ＭＳ Ｐゴシック" pitchFamily="-107" charset="-128"/>
                <a:cs typeface="ＭＳ Ｐゴシック" pitchFamily="-107" charset="-128"/>
              </a:rPr>
              <a:t>been widely adopted by a range of e-mail providers, including corporations, government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agencies, gmail, Yahoo!, and many Internet Service Providers (ISPs).</a:t>
            </a:r>
            <a:endParaRPr lang="en-US" dirty="0">
              <a:latin typeface="Arial" pitchFamily="-1" charset="0"/>
              <a:ea typeface="ＭＳ Ｐゴシック" pitchFamily="-1" charset="-128"/>
              <a:cs typeface="ＭＳ Ｐゴシック" pitchFamily="-1" charset="-128"/>
            </a:endParaRPr>
          </a:p>
        </p:txBody>
      </p:sp>
      <p:sp>
        <p:nvSpPr>
          <p:cNvPr id="70660" name="Slide Number Placeholder 3"/>
          <p:cNvSpPr>
            <a:spLocks noGrp="1"/>
          </p:cNvSpPr>
          <p:nvPr>
            <p:ph type="sldNum" sz="quarter" idx="5"/>
          </p:nvPr>
        </p:nvSpPr>
        <p:spPr>
          <a:noFill/>
        </p:spPr>
        <p:txBody>
          <a:bodyPr/>
          <a:lstStyle/>
          <a:p>
            <a:fld id="{EFDD9883-232B-4C43-90AA-D078E12B6389}" type="slidenum">
              <a:rPr lang="en-AU" smtClean="0">
                <a:latin typeface="Arial" pitchFamily="-1" charset="0"/>
              </a:rPr>
              <a:pPr/>
              <a:t>53</a:t>
            </a:fld>
            <a:endParaRPr lang="en-AU" dirty="0">
              <a:latin typeface="Arial" pitchFamily="-1"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a:ln/>
        </p:spPr>
      </p:sp>
      <p:sp>
        <p:nvSpPr>
          <p:cNvPr id="74755"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RFC 4686 (</a:t>
            </a:r>
            <a:r>
              <a:rPr lang="en-US" sz="1200" i="1" kern="1200" baseline="0" dirty="0">
                <a:solidFill>
                  <a:schemeClr val="tx1"/>
                </a:solidFill>
                <a:latin typeface="Arial" pitchFamily="-107" charset="0"/>
                <a:ea typeface="ＭＳ Ｐゴシック" pitchFamily="-107" charset="-128"/>
                <a:cs typeface="ＭＳ Ｐゴシック" pitchFamily="-107" charset="-128"/>
              </a:rPr>
              <a:t>Analysis of Threats Motivating </a:t>
            </a:r>
            <a:r>
              <a:rPr lang="en-US" sz="1200" i="1" kern="1200" baseline="0" dirty="0" err="1">
                <a:solidFill>
                  <a:schemeClr val="tx1"/>
                </a:solidFill>
                <a:latin typeface="Arial" pitchFamily="-107" charset="0"/>
                <a:ea typeface="ＭＳ Ｐゴシック" pitchFamily="-107" charset="-128"/>
                <a:cs typeface="ＭＳ Ｐゴシック" pitchFamily="-107" charset="-128"/>
              </a:rPr>
              <a:t>DomainKeys</a:t>
            </a:r>
            <a:r>
              <a:rPr lang="en-US" sz="1200" i="1" kern="1200" baseline="0" dirty="0">
                <a:solidFill>
                  <a:schemeClr val="tx1"/>
                </a:solidFill>
                <a:latin typeface="Arial" pitchFamily="-107" charset="0"/>
                <a:ea typeface="ＭＳ Ｐゴシック" pitchFamily="-107" charset="-128"/>
                <a:cs typeface="ＭＳ Ｐゴシック" pitchFamily="-107" charset="-128"/>
              </a:rPr>
              <a:t> Identified Mail </a:t>
            </a:r>
            <a:r>
              <a:rPr lang="en-US" sz="1200" kern="1200" baseline="0" dirty="0">
                <a:solidFill>
                  <a:schemeClr val="tx1"/>
                </a:solidFill>
                <a:latin typeface="Arial" pitchFamily="-107" charset="0"/>
                <a:ea typeface="ＭＳ Ｐゴシック" pitchFamily="-107" charset="-128"/>
                <a:cs typeface="ＭＳ Ｐゴシック" pitchFamily="-107" charset="-128"/>
              </a:rPr>
              <a:t>) describes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threats being addressed by DKIM in terms of the characteristics, capabilities,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location of potential attackers.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RFC 4686 characterizes the range of attackers on a spectrum of</a:t>
            </a:r>
          </a:p>
          <a:p>
            <a:r>
              <a:rPr lang="en-US" sz="1200" kern="1200" baseline="0" dirty="0">
                <a:solidFill>
                  <a:schemeClr val="tx1"/>
                </a:solidFill>
                <a:latin typeface="Arial" pitchFamily="-107" charset="0"/>
                <a:ea typeface="ＭＳ Ｐゴシック" pitchFamily="-107" charset="-128"/>
                <a:cs typeface="ＭＳ Ｐゴシック" pitchFamily="-107" charset="-128"/>
              </a:rPr>
              <a:t>three levels of threat.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At the low end are attackers who simply want to send e-mail that a recipient</a:t>
            </a:r>
          </a:p>
          <a:p>
            <a:r>
              <a:rPr lang="en-US" sz="1200" kern="1200" baseline="0" dirty="0">
                <a:solidFill>
                  <a:schemeClr val="tx1"/>
                </a:solidFill>
                <a:latin typeface="Arial" pitchFamily="-107" charset="0"/>
                <a:ea typeface="ＭＳ Ｐゴシック" pitchFamily="-107" charset="-128"/>
                <a:cs typeface="ＭＳ Ｐゴシック" pitchFamily="-107" charset="-128"/>
              </a:rPr>
              <a:t>does not want to receive. The attacker can use one of a number of commercially</a:t>
            </a:r>
          </a:p>
          <a:p>
            <a:r>
              <a:rPr lang="en-US" sz="1200" kern="1200" baseline="0" dirty="0">
                <a:solidFill>
                  <a:schemeClr val="tx1"/>
                </a:solidFill>
                <a:latin typeface="Arial" pitchFamily="-107" charset="0"/>
                <a:ea typeface="ＭＳ Ｐゴシック" pitchFamily="-107" charset="-128"/>
                <a:cs typeface="ＭＳ Ｐゴシック" pitchFamily="-107" charset="-128"/>
              </a:rPr>
              <a:t>available tools that allow the sender to falsify the origin address of</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messages. This makes it difficult for the receiver to filter spam on the basis of</a:t>
            </a:r>
          </a:p>
          <a:p>
            <a:r>
              <a:rPr lang="en-US" sz="1200" kern="1200" baseline="0" dirty="0">
                <a:solidFill>
                  <a:schemeClr val="tx1"/>
                </a:solidFill>
                <a:latin typeface="Arial" pitchFamily="-107" charset="0"/>
                <a:ea typeface="ＭＳ Ｐゴシック" pitchFamily="-107" charset="-128"/>
                <a:cs typeface="ＭＳ Ｐゴシック" pitchFamily="-107" charset="-128"/>
              </a:rPr>
              <a:t>originating address or domain.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At the next level are professional senders of bulk spam mail. These attackers</a:t>
            </a:r>
          </a:p>
          <a:p>
            <a:r>
              <a:rPr lang="en-US" sz="1200" kern="1200" baseline="0" dirty="0">
                <a:solidFill>
                  <a:schemeClr val="tx1"/>
                </a:solidFill>
                <a:latin typeface="Arial" pitchFamily="-107" charset="0"/>
                <a:ea typeface="ＭＳ Ｐゴシック" pitchFamily="-107" charset="-128"/>
                <a:cs typeface="ＭＳ Ｐゴシック" pitchFamily="-107" charset="-128"/>
              </a:rPr>
              <a:t>often operate as commercial enterprises and send messages on behalf of third</a:t>
            </a:r>
          </a:p>
          <a:p>
            <a:r>
              <a:rPr lang="en-US" sz="1200" kern="1200" baseline="0" dirty="0">
                <a:solidFill>
                  <a:schemeClr val="tx1"/>
                </a:solidFill>
                <a:latin typeface="Arial" pitchFamily="-107" charset="0"/>
                <a:ea typeface="ＭＳ Ｐゴシック" pitchFamily="-107" charset="-128"/>
                <a:cs typeface="ＭＳ Ｐゴシック" pitchFamily="-107" charset="-128"/>
              </a:rPr>
              <a:t>parties. They employ more comprehensive tools for attack, including 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Transfer Agents (MTAs) and registered domains and networks of compromised</a:t>
            </a:r>
          </a:p>
          <a:p>
            <a:r>
              <a:rPr lang="en-US" sz="1200" kern="1200" baseline="0" dirty="0">
                <a:solidFill>
                  <a:schemeClr val="tx1"/>
                </a:solidFill>
                <a:latin typeface="Arial" pitchFamily="-107" charset="0"/>
                <a:ea typeface="ＭＳ Ｐゴシック" pitchFamily="-107" charset="-128"/>
                <a:cs typeface="ＭＳ Ｐゴシック" pitchFamily="-107" charset="-128"/>
              </a:rPr>
              <a:t>computers (zombies) to send messages and (in some cases) to harvest</a:t>
            </a:r>
          </a:p>
          <a:p>
            <a:r>
              <a:rPr lang="en-US" sz="1200" kern="1200" baseline="0" dirty="0">
                <a:solidFill>
                  <a:schemeClr val="tx1"/>
                </a:solidFill>
                <a:latin typeface="Arial" pitchFamily="-107" charset="0"/>
                <a:ea typeface="ＭＳ Ｐゴシック" pitchFamily="-107" charset="-128"/>
                <a:cs typeface="ＭＳ Ｐゴシック" pitchFamily="-107" charset="-128"/>
              </a:rPr>
              <a:t>addresses to which to send.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The most sophisticated and financially motivated senders of messages are</a:t>
            </a:r>
          </a:p>
          <a:p>
            <a:r>
              <a:rPr lang="en-US" sz="1200" kern="1200" baseline="0" dirty="0">
                <a:solidFill>
                  <a:schemeClr val="tx1"/>
                </a:solidFill>
                <a:latin typeface="Arial" pitchFamily="-107" charset="0"/>
                <a:ea typeface="ＭＳ Ｐゴシック" pitchFamily="-107" charset="-128"/>
                <a:cs typeface="ＭＳ Ｐゴシック" pitchFamily="-107" charset="-128"/>
              </a:rPr>
              <a:t>those who stand to receive substantial financial benefit, such as from an</a:t>
            </a:r>
          </a:p>
          <a:p>
            <a:r>
              <a:rPr lang="en-US" sz="1200" kern="1200" baseline="0" dirty="0">
                <a:solidFill>
                  <a:schemeClr val="tx1"/>
                </a:solidFill>
                <a:latin typeface="Arial" pitchFamily="-107" charset="0"/>
                <a:ea typeface="ＭＳ Ｐゴシック" pitchFamily="-107" charset="-128"/>
                <a:cs typeface="ＭＳ Ｐゴシック" pitchFamily="-107" charset="-128"/>
              </a:rPr>
              <a:t>E-mail-based fraud scheme. These attackers can be expected to employ all of</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above mechanisms and additionally may attack the Internet infrastructure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itself, including DNS cache-poisoning attacks and IP routing attacks.</a:t>
            </a:r>
            <a:endParaRPr lang="en-US" dirty="0">
              <a:latin typeface="Arial" pitchFamily="-1" charset="0"/>
              <a:ea typeface="ＭＳ Ｐゴシック" pitchFamily="-1" charset="-128"/>
              <a:cs typeface="ＭＳ Ｐゴシック" pitchFamily="-1" charset="-128"/>
            </a:endParaRPr>
          </a:p>
        </p:txBody>
      </p:sp>
      <p:sp>
        <p:nvSpPr>
          <p:cNvPr id="74756" name="Slide Number Placeholder 3"/>
          <p:cNvSpPr>
            <a:spLocks noGrp="1"/>
          </p:cNvSpPr>
          <p:nvPr>
            <p:ph type="sldNum" sz="quarter" idx="5"/>
          </p:nvPr>
        </p:nvSpPr>
        <p:spPr>
          <a:noFill/>
        </p:spPr>
        <p:txBody>
          <a:bodyPr/>
          <a:lstStyle/>
          <a:p>
            <a:fld id="{A5E25E52-D2C5-CD47-9CA4-47426E1B153D}" type="slidenum">
              <a:rPr lang="en-AU" smtClean="0">
                <a:latin typeface="Arial" pitchFamily="-1" charset="0"/>
              </a:rPr>
              <a:pPr/>
              <a:t>54</a:t>
            </a:fld>
            <a:endParaRPr lang="en-AU" dirty="0">
              <a:latin typeface="Arial" pitchFamily="-1"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xfrm>
            <a:off x="685800" y="4343400"/>
            <a:ext cx="5486400" cy="4341813"/>
          </a:xfrm>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DKIM is designed to provide an e-mail authentication technique that is transparent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to the end user. In essence, a user’s e-mail message is signed by a private key of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administrative domain from which the e-mail originates. The signature covers all of</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content of the message and some of the RFC 5322 message headers. At the receiving</a:t>
            </a:r>
          </a:p>
          <a:p>
            <a:r>
              <a:rPr lang="en-US" sz="1200" kern="1200" baseline="0" dirty="0">
                <a:solidFill>
                  <a:schemeClr val="tx1"/>
                </a:solidFill>
                <a:latin typeface="Arial" pitchFamily="-107" charset="0"/>
                <a:ea typeface="ＭＳ Ｐゴシック" pitchFamily="-107" charset="-128"/>
                <a:cs typeface="ＭＳ Ｐゴシック" pitchFamily="-107" charset="-128"/>
              </a:rPr>
              <a:t>end, the MDA can access the corresponding public key via a DNS and verify</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signature, thus authenticating that the message comes from the claimed administrative</a:t>
            </a:r>
          </a:p>
          <a:p>
            <a:r>
              <a:rPr lang="en-US" sz="1200" kern="1200" baseline="0" dirty="0">
                <a:solidFill>
                  <a:schemeClr val="tx1"/>
                </a:solidFill>
                <a:latin typeface="Arial" pitchFamily="-107" charset="0"/>
                <a:ea typeface="ＭＳ Ｐゴシック" pitchFamily="-107" charset="-128"/>
                <a:cs typeface="ＭＳ Ｐゴシック" pitchFamily="-107" charset="-128"/>
              </a:rPr>
              <a:t>domain. Thus, mail that originates from somewhere else but claims to come</a:t>
            </a:r>
          </a:p>
          <a:p>
            <a:r>
              <a:rPr lang="en-US" sz="1200" kern="1200" baseline="0" dirty="0">
                <a:solidFill>
                  <a:schemeClr val="tx1"/>
                </a:solidFill>
                <a:latin typeface="Arial" pitchFamily="-107" charset="0"/>
                <a:ea typeface="ＭＳ Ｐゴシック" pitchFamily="-107" charset="-128"/>
                <a:cs typeface="ＭＳ Ｐゴシック" pitchFamily="-107" charset="-128"/>
              </a:rPr>
              <a:t>from a given domain will not pass the authentication test and can be rejected. This</a:t>
            </a:r>
          </a:p>
          <a:p>
            <a:r>
              <a:rPr lang="en-US" sz="1200" kern="1200" baseline="0" dirty="0">
                <a:solidFill>
                  <a:schemeClr val="tx1"/>
                </a:solidFill>
                <a:latin typeface="Arial" pitchFamily="-107" charset="0"/>
                <a:ea typeface="ＭＳ Ｐゴシック" pitchFamily="-107" charset="-128"/>
                <a:cs typeface="ＭＳ Ｐゴシック" pitchFamily="-107" charset="-128"/>
              </a:rPr>
              <a:t>approach differs from that of S/MIME and PGP, which use the originator’s private</a:t>
            </a:r>
          </a:p>
          <a:p>
            <a:r>
              <a:rPr lang="en-US" sz="1200" kern="1200" baseline="0" dirty="0">
                <a:solidFill>
                  <a:schemeClr val="tx1"/>
                </a:solidFill>
                <a:latin typeface="Arial" pitchFamily="-107" charset="0"/>
                <a:ea typeface="ＭＳ Ｐゴシック" pitchFamily="-107" charset="-128"/>
                <a:cs typeface="ＭＳ Ｐゴシック" pitchFamily="-107" charset="-128"/>
              </a:rPr>
              <a:t>key to sign the content of the message. The motivation for DKIM is based on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following reasoning.</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S/MIME depends on both the sending and receiving users employing S/MIME.</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almost all users, the bulk of incoming mail does not use S/MIME, and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bulk of the mail the user wants to send is to recipients not using S/MIME.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S/MIME signs only the message content. Thus, RFC 5322 header information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concerning origin can be compromised.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DKIM is not implemented in client programs (MUAs) and is therefore transparent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to the user; the user need take no action.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DKIM applies to all mail from cooperating domains.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5. DKIM allows good senders to prove that they did send a particular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to prevent forgers from masquerading as good senders.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Figure 19.10 is a simple example of the operation of DKIM. We begin with a</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generated by a user and transmitted into the MHS to an MSA that is within</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user’s administrative domain. An e-mail message is generated by an e-mail client</a:t>
            </a:r>
          </a:p>
          <a:p>
            <a:r>
              <a:rPr lang="en-US" sz="1200" kern="1200" baseline="0" dirty="0">
                <a:solidFill>
                  <a:schemeClr val="tx1"/>
                </a:solidFill>
                <a:latin typeface="Arial" pitchFamily="-107" charset="0"/>
                <a:ea typeface="ＭＳ Ｐゴシック" pitchFamily="-107" charset="-128"/>
                <a:cs typeface="ＭＳ Ｐゴシック" pitchFamily="-107" charset="-128"/>
              </a:rPr>
              <a:t>program. The content of the message, plus selected RFC 5322 headers, is signed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the e-mail provider using the provider’s private key. The signer is associated</a:t>
            </a:r>
          </a:p>
          <a:p>
            <a:r>
              <a:rPr lang="en-US" sz="1200" kern="1200" baseline="0" dirty="0">
                <a:solidFill>
                  <a:schemeClr val="tx1"/>
                </a:solidFill>
                <a:latin typeface="Arial" pitchFamily="-107" charset="0"/>
                <a:ea typeface="ＭＳ Ｐゴシック" pitchFamily="-107" charset="-128"/>
                <a:cs typeface="ＭＳ Ｐゴシック" pitchFamily="-107" charset="-128"/>
              </a:rPr>
              <a:t>with a domain, which could be a corporate local network, an ISP, or a public e-mail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facility such as gmail. The signed message then passes through the Internet via a</a:t>
            </a:r>
          </a:p>
          <a:p>
            <a:r>
              <a:rPr lang="en-US" sz="1200" kern="1200" baseline="0" dirty="0">
                <a:solidFill>
                  <a:schemeClr val="tx1"/>
                </a:solidFill>
                <a:latin typeface="Arial" pitchFamily="-107" charset="0"/>
                <a:ea typeface="ＭＳ Ｐゴシック" pitchFamily="-107" charset="-128"/>
                <a:cs typeface="ＭＳ Ｐゴシック" pitchFamily="-107" charset="-128"/>
              </a:rPr>
              <a:t>sequence of MTAs. At the destination, the MDA retrieves the public key for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incoming signature and verifies the signature before passing the message on to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destination e-mail client. The default signing algorithm is RSA with SHA-256. RSA</a:t>
            </a:r>
          </a:p>
          <a:p>
            <a:r>
              <a:rPr lang="en-US" sz="1200" kern="1200" baseline="0" dirty="0">
                <a:solidFill>
                  <a:schemeClr val="tx1"/>
                </a:solidFill>
                <a:latin typeface="Arial" pitchFamily="-107" charset="0"/>
                <a:ea typeface="ＭＳ Ｐゴシック" pitchFamily="-107" charset="-128"/>
                <a:cs typeface="ＭＳ Ｐゴシック" pitchFamily="-107" charset="-128"/>
              </a:rPr>
              <a:t>with SHA-1 also may be used.</a:t>
            </a:r>
            <a:endParaRPr lang="en-US" dirty="0">
              <a:latin typeface="Arial" pitchFamily="-1" charset="0"/>
              <a:ea typeface="ＭＳ Ｐゴシック" pitchFamily="-1" charset="-128"/>
              <a:cs typeface="ＭＳ Ｐゴシック" pitchFamily="-1" charset="-128"/>
            </a:endParaRPr>
          </a:p>
        </p:txBody>
      </p:sp>
      <p:sp>
        <p:nvSpPr>
          <p:cNvPr id="76804" name="Slide Number Placeholder 3"/>
          <p:cNvSpPr>
            <a:spLocks noGrp="1"/>
          </p:cNvSpPr>
          <p:nvPr>
            <p:ph type="sldNum" sz="quarter" idx="5"/>
          </p:nvPr>
        </p:nvSpPr>
        <p:spPr>
          <a:noFill/>
        </p:spPr>
        <p:txBody>
          <a:bodyPr/>
          <a:lstStyle/>
          <a:p>
            <a:fld id="{849E86ED-1E11-024B-BF54-7A3F5A3A6676}" type="slidenum">
              <a:rPr lang="en-AU" smtClean="0">
                <a:latin typeface="Arial" pitchFamily="-1" charset="0"/>
              </a:rPr>
              <a:pPr/>
              <a:t>55</a:t>
            </a:fld>
            <a:endParaRPr lang="en-AU" dirty="0">
              <a:latin typeface="Arial" pitchFamily="-1"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p:cNvSpPr>
          <p:nvPr>
            <p:ph type="sldImg"/>
          </p:nvPr>
        </p:nvSpPr>
        <p:spPr>
          <a:ln/>
        </p:spPr>
      </p:sp>
      <p:sp>
        <p:nvSpPr>
          <p:cNvPr id="78851"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Figure 19.11 provides a more detailed look at the elements of DKIM operation. Basic</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processing is divided between a signing Administrative Management Domain</a:t>
            </a:r>
          </a:p>
          <a:p>
            <a:r>
              <a:rPr lang="en-US" sz="1200" kern="1200" baseline="0" dirty="0">
                <a:solidFill>
                  <a:schemeClr val="tx1"/>
                </a:solidFill>
                <a:latin typeface="Arial" pitchFamily="-107" charset="0"/>
                <a:ea typeface="ＭＳ Ｐゴシック" pitchFamily="-107" charset="-128"/>
                <a:cs typeface="ＭＳ Ｐゴシック" pitchFamily="-107" charset="-128"/>
              </a:rPr>
              <a:t>(ADMD) and a verifying ADMD. At its simplest, this is between the originating ADMD</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the delivering ADMD, but it can involve other ADMDs in the handling path.</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Signing is performed by an authorized module within the signing ADMD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uses private information from a Key Store. Within the originating ADMD, this</a:t>
            </a:r>
          </a:p>
          <a:p>
            <a:r>
              <a:rPr lang="en-US" sz="1200" kern="1200" baseline="0" dirty="0">
                <a:solidFill>
                  <a:schemeClr val="tx1"/>
                </a:solidFill>
                <a:latin typeface="Arial" pitchFamily="-107" charset="0"/>
                <a:ea typeface="ＭＳ Ｐゴシック" pitchFamily="-107" charset="-128"/>
                <a:cs typeface="ＭＳ Ｐゴシック" pitchFamily="-107" charset="-128"/>
              </a:rPr>
              <a:t>might be performed by the MUA, MSA, or an MTA. Verifying is performed by</a:t>
            </a:r>
          </a:p>
          <a:p>
            <a:r>
              <a:rPr lang="en-US" sz="1200" kern="1200" baseline="0" dirty="0">
                <a:solidFill>
                  <a:schemeClr val="tx1"/>
                </a:solidFill>
                <a:latin typeface="Arial" pitchFamily="-107" charset="0"/>
                <a:ea typeface="ＭＳ Ｐゴシック" pitchFamily="-107" charset="-128"/>
                <a:cs typeface="ＭＳ Ｐゴシック" pitchFamily="-107" charset="-128"/>
              </a:rPr>
              <a:t>an authorized module within the verifying ADMD. Within a delivering ADMD,</a:t>
            </a:r>
          </a:p>
          <a:p>
            <a:r>
              <a:rPr lang="en-US" sz="1200" kern="1200" baseline="0" dirty="0">
                <a:solidFill>
                  <a:schemeClr val="tx1"/>
                </a:solidFill>
                <a:latin typeface="Arial" pitchFamily="-107" charset="0"/>
                <a:ea typeface="ＭＳ Ｐゴシック" pitchFamily="-107" charset="-128"/>
                <a:cs typeface="ＭＳ Ｐゴシック" pitchFamily="-107" charset="-128"/>
              </a:rPr>
              <a:t>verifying might be performed by an MTA, MDA, or MUA. The module verifies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signature or determines whether a particular signature was required. Verifying</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signature uses public information from the Key Store. If the signature passes,</a:t>
            </a:r>
          </a:p>
          <a:p>
            <a:r>
              <a:rPr lang="en-US" sz="1200" kern="1200" baseline="0" dirty="0">
                <a:solidFill>
                  <a:schemeClr val="tx1"/>
                </a:solidFill>
                <a:latin typeface="Arial" pitchFamily="-107" charset="0"/>
                <a:ea typeface="ＭＳ Ｐゴシック" pitchFamily="-107" charset="-128"/>
                <a:cs typeface="ＭＳ Ｐゴシック" pitchFamily="-107" charset="-128"/>
              </a:rPr>
              <a:t> reputation information is used to assess the signer and that information is passed</a:t>
            </a:r>
          </a:p>
          <a:p>
            <a:r>
              <a:rPr lang="en-US" sz="1200" kern="1200" baseline="0" dirty="0">
                <a:solidFill>
                  <a:schemeClr val="tx1"/>
                </a:solidFill>
                <a:latin typeface="Arial" pitchFamily="-107" charset="0"/>
                <a:ea typeface="ＭＳ Ｐゴシック" pitchFamily="-107" charset="-128"/>
                <a:cs typeface="ＭＳ Ｐゴシック" pitchFamily="-107" charset="-128"/>
              </a:rPr>
              <a:t>to the message filtering system. If the signature fails or there is no signature using</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author’s domain, information about signing practices related to the author can</a:t>
            </a:r>
          </a:p>
          <a:p>
            <a:r>
              <a:rPr lang="en-US" sz="1200" kern="1200" baseline="0" dirty="0">
                <a:solidFill>
                  <a:schemeClr val="tx1"/>
                </a:solidFill>
                <a:latin typeface="Arial" pitchFamily="-107" charset="0"/>
                <a:ea typeface="ＭＳ Ｐゴシック" pitchFamily="-107" charset="-128"/>
                <a:cs typeface="ＭＳ Ｐゴシック" pitchFamily="-107" charset="-128"/>
              </a:rPr>
              <a:t>be retrieved remotely and/or locally, and that information is passed to the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filtering system. For example, if the sender (e.g., gmail) uses DKIM but no DKIM</a:t>
            </a:r>
          </a:p>
          <a:p>
            <a:r>
              <a:rPr lang="en-US" sz="1200" kern="1200" baseline="0" dirty="0">
                <a:solidFill>
                  <a:schemeClr val="tx1"/>
                </a:solidFill>
                <a:latin typeface="Arial" pitchFamily="-107" charset="0"/>
                <a:ea typeface="ＭＳ Ｐゴシック" pitchFamily="-107" charset="-128"/>
                <a:cs typeface="ＭＳ Ｐゴシック" pitchFamily="-107" charset="-128"/>
              </a:rPr>
              <a:t>signature is present, then the message may be considered fraudulent.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signature is inserted into the RFC 5322 message as an additional header</a:t>
            </a:r>
          </a:p>
          <a:p>
            <a:r>
              <a:rPr lang="en-US" sz="1200" kern="1200" baseline="0" dirty="0">
                <a:solidFill>
                  <a:schemeClr val="tx1"/>
                </a:solidFill>
                <a:latin typeface="Arial" pitchFamily="-107" charset="0"/>
                <a:ea typeface="ＭＳ Ｐゴシック" pitchFamily="-107" charset="-128"/>
                <a:cs typeface="ＭＳ Ｐゴシック" pitchFamily="-107" charset="-128"/>
              </a:rPr>
              <a:t>entry, starting with the keyword Dkim-Signature . You can view examples from</a:t>
            </a:r>
          </a:p>
          <a:p>
            <a:r>
              <a:rPr lang="en-US" sz="1200" kern="1200" baseline="0" dirty="0">
                <a:solidFill>
                  <a:schemeClr val="tx1"/>
                </a:solidFill>
                <a:latin typeface="Arial" pitchFamily="-107" charset="0"/>
                <a:ea typeface="ＭＳ Ｐゴシック" pitchFamily="-107" charset="-128"/>
                <a:cs typeface="ＭＳ Ｐゴシック" pitchFamily="-107" charset="-128"/>
              </a:rPr>
              <a:t>your own incoming mail by using the View Long Headers (or similar wording)</a:t>
            </a:r>
          </a:p>
          <a:p>
            <a:r>
              <a:rPr lang="en-US" sz="1200" kern="1200" baseline="0" dirty="0">
                <a:solidFill>
                  <a:schemeClr val="tx1"/>
                </a:solidFill>
                <a:latin typeface="Arial" pitchFamily="-107" charset="0"/>
                <a:ea typeface="ＭＳ Ｐゴシック" pitchFamily="-107" charset="-128"/>
                <a:cs typeface="ＭＳ Ｐゴシック" pitchFamily="-107" charset="-128"/>
              </a:rPr>
              <a:t>option for an incoming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Before a message is signed, a process known as canonicalization is performed</a:t>
            </a:r>
          </a:p>
          <a:p>
            <a:r>
              <a:rPr lang="en-US" sz="1200" kern="1200" baseline="0" dirty="0">
                <a:solidFill>
                  <a:schemeClr val="tx1"/>
                </a:solidFill>
                <a:latin typeface="Arial" pitchFamily="-107" charset="0"/>
                <a:ea typeface="ＭＳ Ｐゴシック" pitchFamily="-107" charset="-128"/>
                <a:cs typeface="ＭＳ Ｐゴシック" pitchFamily="-107" charset="-128"/>
              </a:rPr>
              <a:t>on both the header and body of the RFC 5322 message. Canonicalization is necessary</a:t>
            </a:r>
          </a:p>
          <a:p>
            <a:r>
              <a:rPr lang="en-US" sz="1200" kern="1200" baseline="0" dirty="0">
                <a:solidFill>
                  <a:schemeClr val="tx1"/>
                </a:solidFill>
                <a:latin typeface="Arial" pitchFamily="-107" charset="0"/>
                <a:ea typeface="ＭＳ Ｐゴシック" pitchFamily="-107" charset="-128"/>
                <a:cs typeface="ＭＳ Ｐゴシック" pitchFamily="-107" charset="-128"/>
              </a:rPr>
              <a:t>to deal with the possibility of minor changes in the message made en route,</a:t>
            </a:r>
          </a:p>
          <a:p>
            <a:r>
              <a:rPr lang="en-US" sz="1200" kern="1200" baseline="0" dirty="0">
                <a:solidFill>
                  <a:schemeClr val="tx1"/>
                </a:solidFill>
                <a:latin typeface="Arial" pitchFamily="-107" charset="0"/>
                <a:ea typeface="ＭＳ Ｐゴシック" pitchFamily="-107" charset="-128"/>
                <a:cs typeface="ＭＳ Ｐゴシック" pitchFamily="-107" charset="-128"/>
              </a:rPr>
              <a:t>including character encoding, treatment of trailing white space in message lines,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“folding” and “unfolding” of header lines. The intent of canonicalization is to</a:t>
            </a:r>
          </a:p>
          <a:p>
            <a:r>
              <a:rPr lang="en-US" sz="1200" kern="1200" baseline="0" dirty="0">
                <a:solidFill>
                  <a:schemeClr val="tx1"/>
                </a:solidFill>
                <a:latin typeface="Arial" pitchFamily="-107" charset="0"/>
                <a:ea typeface="ＭＳ Ｐゴシック" pitchFamily="-107" charset="-128"/>
                <a:cs typeface="ＭＳ Ｐゴシック" pitchFamily="-107" charset="-128"/>
              </a:rPr>
              <a:t>make a minimal transformation of the message (for the purpose of signing; the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itself is not changed, so the canonicalization must be performed again by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verifier) that will give it its best chance of producing the same canonical value at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receiving end. DKIM defines two header canonicalization algorithms (“simple”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“relaxed”) and two for the body (with the same names). The simple algorithm tolerates</a:t>
            </a:r>
          </a:p>
          <a:p>
            <a:r>
              <a:rPr lang="en-US" sz="1200" kern="1200" baseline="0" dirty="0">
                <a:solidFill>
                  <a:schemeClr val="tx1"/>
                </a:solidFill>
                <a:latin typeface="Arial" pitchFamily="-107" charset="0"/>
                <a:ea typeface="ＭＳ Ｐゴシック" pitchFamily="-107" charset="-128"/>
                <a:cs typeface="ＭＳ Ｐゴシック" pitchFamily="-107" charset="-128"/>
              </a:rPr>
              <a:t>almost no modification, while the relaxed tolerates common modifications.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signature includes a number of fields. Each field begins with a tag consisting</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 tag code followed by an equals sign and ends with a semicolon.</a:t>
            </a:r>
            <a:endParaRPr lang="en-US" dirty="0">
              <a:latin typeface="Arial" pitchFamily="-1" charset="0"/>
              <a:ea typeface="ＭＳ Ｐゴシック" pitchFamily="-1" charset="-128"/>
              <a:cs typeface="ＭＳ Ｐゴシック" pitchFamily="-1" charset="-128"/>
            </a:endParaRPr>
          </a:p>
        </p:txBody>
      </p:sp>
      <p:sp>
        <p:nvSpPr>
          <p:cNvPr id="78852" name="Slide Number Placeholder 3"/>
          <p:cNvSpPr>
            <a:spLocks noGrp="1"/>
          </p:cNvSpPr>
          <p:nvPr>
            <p:ph type="sldNum" sz="quarter" idx="5"/>
          </p:nvPr>
        </p:nvSpPr>
        <p:spPr>
          <a:noFill/>
        </p:spPr>
        <p:txBody>
          <a:bodyPr/>
          <a:lstStyle/>
          <a:p>
            <a:fld id="{D9897F92-9C8F-5042-8DB6-3F1DE6035B76}" type="slidenum">
              <a:rPr lang="en-AU" smtClean="0">
                <a:latin typeface="Arial" pitchFamily="-1" charset="0"/>
              </a:rPr>
              <a:pPr/>
              <a:t>56</a:t>
            </a:fld>
            <a:endParaRPr lang="en-AU" dirty="0">
              <a:latin typeface="Arial" pitchFamily="-1"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Domain-Based Message Authentication, Reporting, and Conformance (DMARC)</a:t>
            </a:r>
          </a:p>
          <a:p>
            <a:r>
              <a:rPr lang="en-US" sz="1200" kern="1200" baseline="0" dirty="0">
                <a:solidFill>
                  <a:schemeClr val="tx1"/>
                </a:solidFill>
                <a:latin typeface="Arial" pitchFamily="-107" charset="0"/>
                <a:ea typeface="ＭＳ Ｐゴシック" pitchFamily="-107" charset="-128"/>
                <a:cs typeface="ＭＳ Ｐゴシック" pitchFamily="-107" charset="-128"/>
              </a:rPr>
              <a:t>allows</a:t>
            </a:r>
          </a:p>
          <a:p>
            <a:r>
              <a:rPr lang="en-US" sz="1200" kern="1200" baseline="0" dirty="0">
                <a:solidFill>
                  <a:schemeClr val="tx1"/>
                </a:solidFill>
                <a:latin typeface="Arial" pitchFamily="-107" charset="0"/>
                <a:ea typeface="ＭＳ Ｐゴシック" pitchFamily="-107" charset="-128"/>
                <a:cs typeface="ＭＳ Ｐゴシック" pitchFamily="-107" charset="-128"/>
              </a:rPr>
              <a:t>email senders to specify policy on how their mail should be handled,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types of reports that receivers can send back, and the frequency those reports</a:t>
            </a:r>
          </a:p>
          <a:p>
            <a:r>
              <a:rPr lang="en-US" sz="1200" kern="1200" baseline="0" dirty="0">
                <a:solidFill>
                  <a:schemeClr val="tx1"/>
                </a:solidFill>
                <a:latin typeface="Arial" pitchFamily="-107" charset="0"/>
                <a:ea typeface="ＭＳ Ｐゴシック" pitchFamily="-107" charset="-128"/>
                <a:cs typeface="ＭＳ Ｐゴシック" pitchFamily="-107" charset="-128"/>
              </a:rPr>
              <a:t>should be sent. It is defined in RFC 7489 (Domain-based Message Authentication,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Reporting, and Conformance , March 2015).</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DMARC works with SPF and DKIM. SPF and DKM enable senders to advise</a:t>
            </a:r>
          </a:p>
          <a:p>
            <a:r>
              <a:rPr lang="en-US" sz="1200" kern="1200" baseline="0" dirty="0">
                <a:solidFill>
                  <a:schemeClr val="tx1"/>
                </a:solidFill>
                <a:latin typeface="Arial" pitchFamily="-107" charset="0"/>
                <a:ea typeface="ＭＳ Ｐゴシック" pitchFamily="-107" charset="-128"/>
                <a:cs typeface="ＭＳ Ｐゴシック" pitchFamily="-107" charset="-128"/>
              </a:rPr>
              <a:t>receivers, via DNS, whether mail purporting to come from the sender is valid,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whether it should be delivered, flagged, or discarded. However, neither SPF nor</a:t>
            </a:r>
          </a:p>
          <a:p>
            <a:r>
              <a:rPr lang="en-US" sz="1200" kern="1200" baseline="0" dirty="0">
                <a:solidFill>
                  <a:schemeClr val="tx1"/>
                </a:solidFill>
                <a:latin typeface="Arial" pitchFamily="-107" charset="0"/>
                <a:ea typeface="ＭＳ Ｐゴシック" pitchFamily="-107" charset="-128"/>
                <a:cs typeface="ＭＳ Ｐゴシック" pitchFamily="-107" charset="-128"/>
              </a:rPr>
              <a:t>DKIM include a mechanism to tell receivers if SPF or DKIM are in use, nor do they</a:t>
            </a:r>
          </a:p>
          <a:p>
            <a:r>
              <a:rPr lang="en-US" sz="1200" kern="1200" baseline="0" dirty="0">
                <a:solidFill>
                  <a:schemeClr val="tx1"/>
                </a:solidFill>
                <a:latin typeface="Arial" pitchFamily="-107" charset="0"/>
                <a:ea typeface="ＭＳ Ｐゴシック" pitchFamily="-107" charset="-128"/>
                <a:cs typeface="ＭＳ Ｐゴシック" pitchFamily="-107" charset="-128"/>
              </a:rPr>
              <a:t>have feedback mechanism to inform senders of the effectiveness of the anti-spam</a:t>
            </a:r>
          </a:p>
          <a:p>
            <a:r>
              <a:rPr lang="en-US" sz="1200" kern="1200" baseline="0" dirty="0">
                <a:solidFill>
                  <a:schemeClr val="tx1"/>
                </a:solidFill>
                <a:latin typeface="Arial" pitchFamily="-107" charset="0"/>
                <a:ea typeface="ＭＳ Ｐゴシック" pitchFamily="-107" charset="-128"/>
                <a:cs typeface="ＭＳ Ｐゴシック" pitchFamily="-107" charset="-128"/>
              </a:rPr>
              <a:t>techniques. For example, if a message arrives at a receiver without a DKIM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DKIM provides no mechanism to allow the receiver to learn if the message is</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authentic but was sent from a sender that did not implement DKIM, or if the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is a spoof. DMARC addresses these issues essentially by standardizing how</a:t>
            </a:r>
          </a:p>
          <a:p>
            <a:r>
              <a:rPr lang="en-US" sz="1200" kern="1200" baseline="0" dirty="0">
                <a:solidFill>
                  <a:schemeClr val="tx1"/>
                </a:solidFill>
                <a:latin typeface="Arial" pitchFamily="-107" charset="0"/>
                <a:ea typeface="ＭＳ Ｐゴシック" pitchFamily="-107" charset="-128"/>
                <a:cs typeface="ＭＳ Ｐゴシック" pitchFamily="-107" charset="-128"/>
              </a:rPr>
              <a:t>email receivers perform email authentication using SPF and DKIM mechanisms.</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57</a:t>
            </a:fld>
            <a:endParaRPr lang="en-AU"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Figure 19.12, based on one at </a:t>
            </a:r>
            <a:r>
              <a:rPr lang="en-US" sz="1200" kern="1200" baseline="0" dirty="0" err="1">
                <a:solidFill>
                  <a:schemeClr val="tx1"/>
                </a:solidFill>
                <a:latin typeface="Arial" pitchFamily="-107" charset="0"/>
                <a:ea typeface="ＭＳ Ｐゴシック" pitchFamily="-107" charset="-128"/>
                <a:cs typeface="ＭＳ Ｐゴシック" pitchFamily="-107" charset="-128"/>
              </a:rPr>
              <a:t>DMARC.org</a:t>
            </a:r>
            <a:r>
              <a:rPr lang="en-US" sz="1200" kern="1200" baseline="0" dirty="0">
                <a:solidFill>
                  <a:schemeClr val="tx1"/>
                </a:solidFill>
                <a:latin typeface="Arial" pitchFamily="-107" charset="0"/>
                <a:ea typeface="ＭＳ Ｐゴシック" pitchFamily="-107" charset="-128"/>
                <a:cs typeface="ＭＳ Ｐゴシック" pitchFamily="-107" charset="-128"/>
              </a:rPr>
              <a:t>, summarizes the sending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receiving functional flow.</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58</a:t>
            </a:fld>
            <a:endParaRPr lang="en-AU"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latin typeface="Arial" pitchFamily="-107" charset="0"/>
                <a:ea typeface="ＭＳ Ｐゴシック" pitchFamily="-107" charset="-128"/>
                <a:cs typeface="ＭＳ Ｐゴシック" pitchFamily="-107" charset="-128"/>
              </a:rPr>
              <a:t>Table 19.8  DMARC Tag and Value Descriptions</a:t>
            </a:r>
            <a:r>
              <a:rPr lang="en-US" b="0" dirty="0"/>
              <a:t> </a:t>
            </a: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59</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 significant security-related extension for SMTP, called STARTTLS, is</a:t>
            </a:r>
          </a:p>
          <a:p>
            <a:r>
              <a:rPr lang="en-US" sz="1200" kern="1200" baseline="0" dirty="0">
                <a:solidFill>
                  <a:schemeClr val="tx1"/>
                </a:solidFill>
                <a:latin typeface="Arial" pitchFamily="-107" charset="0"/>
                <a:ea typeface="ＭＳ Ｐゴシック" pitchFamily="-107" charset="-128"/>
                <a:cs typeface="ＭＳ Ｐゴシック" pitchFamily="-107" charset="-128"/>
              </a:rPr>
              <a:t>defined in RFC 3207 (SMTP Service Extension for Secure SMTP over Transport</a:t>
            </a:r>
          </a:p>
          <a:p>
            <a:r>
              <a:rPr lang="en-US" sz="1200" kern="1200" baseline="0" dirty="0">
                <a:solidFill>
                  <a:schemeClr val="tx1"/>
                </a:solidFill>
                <a:latin typeface="Arial" pitchFamily="-107" charset="0"/>
                <a:ea typeface="ＭＳ Ｐゴシック" pitchFamily="-107" charset="-128"/>
                <a:cs typeface="ＭＳ Ｐゴシック" pitchFamily="-107" charset="-128"/>
              </a:rPr>
              <a:t>Layer Security , February 2002). STARTTLS enables the addition of confidentiality</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authentication in the exchange between SMTP agents. This gives SMTP agents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ability to protect some or all of their communications from eavesdroppers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attackers. If the client does initiate the connection over a TLS-enabled port</a:t>
            </a:r>
          </a:p>
          <a:p>
            <a:r>
              <a:rPr lang="en-US" sz="1200" kern="1200" baseline="0" dirty="0">
                <a:solidFill>
                  <a:schemeClr val="tx1"/>
                </a:solidFill>
                <a:latin typeface="Arial" pitchFamily="-107" charset="0"/>
                <a:ea typeface="ＭＳ Ｐゴシック" pitchFamily="-107" charset="-128"/>
                <a:cs typeface="ＭＳ Ｐゴシック" pitchFamily="-107" charset="-128"/>
              </a:rPr>
              <a:t>(e.g., port 465 was previously used for SMTP over SSL), the server may prompt with</a:t>
            </a:r>
          </a:p>
          <a:p>
            <a:r>
              <a:rPr lang="en-US" sz="1200" kern="1200" baseline="0" dirty="0">
                <a:solidFill>
                  <a:schemeClr val="tx1"/>
                </a:solidFill>
                <a:latin typeface="Arial" pitchFamily="-107" charset="0"/>
                <a:ea typeface="ＭＳ Ｐゴシック" pitchFamily="-107" charset="-128"/>
                <a:cs typeface="ＭＳ Ｐゴシック" pitchFamily="-107" charset="-128"/>
              </a:rPr>
              <a:t>a message indicating that the STARTTLS option is available. The client can then</a:t>
            </a:r>
          </a:p>
          <a:p>
            <a:r>
              <a:rPr lang="en-US" sz="1200" kern="1200" baseline="0" dirty="0">
                <a:solidFill>
                  <a:schemeClr val="tx1"/>
                </a:solidFill>
                <a:latin typeface="Arial" pitchFamily="-107" charset="0"/>
                <a:ea typeface="ＭＳ Ｐゴシック" pitchFamily="-107" charset="-128"/>
                <a:cs typeface="ＭＳ Ｐゴシック" pitchFamily="-107" charset="-128"/>
              </a:rPr>
              <a:t>issue the STARTTLS command in the SMTP command stream, and the two parties</a:t>
            </a:r>
          </a:p>
          <a:p>
            <a:r>
              <a:rPr lang="en-US" sz="1200" kern="1200" baseline="0" dirty="0">
                <a:solidFill>
                  <a:schemeClr val="tx1"/>
                </a:solidFill>
                <a:latin typeface="Arial" pitchFamily="-107" charset="0"/>
                <a:ea typeface="ＭＳ Ｐゴシック" pitchFamily="-107" charset="-128"/>
                <a:cs typeface="ＭＳ Ｐゴシック" pitchFamily="-107" charset="-128"/>
              </a:rPr>
              <a:t>proceed to establish a secure TLS connection. An advantage of using STARTTLS</a:t>
            </a:r>
          </a:p>
          <a:p>
            <a:r>
              <a:rPr lang="en-US" sz="1200" kern="1200" baseline="0" dirty="0">
                <a:solidFill>
                  <a:schemeClr val="tx1"/>
                </a:solidFill>
                <a:latin typeface="Arial" pitchFamily="-107" charset="0"/>
                <a:ea typeface="ＭＳ Ｐゴシック" pitchFamily="-107" charset="-128"/>
                <a:cs typeface="ＭＳ Ｐゴシック" pitchFamily="-107" charset="-128"/>
              </a:rPr>
              <a:t>is that the server can offer SMTP service on a single port, rather than requiring</a:t>
            </a:r>
          </a:p>
          <a:p>
            <a:r>
              <a:rPr lang="en-US" sz="1200" kern="1200" baseline="0" dirty="0">
                <a:solidFill>
                  <a:schemeClr val="tx1"/>
                </a:solidFill>
                <a:latin typeface="Arial" pitchFamily="-107" charset="0"/>
                <a:ea typeface="ＭＳ Ｐゴシック" pitchFamily="-107" charset="-128"/>
                <a:cs typeface="ＭＳ Ｐゴシック" pitchFamily="-107" charset="-128"/>
              </a:rPr>
              <a:t>separate port numbers for secure and </a:t>
            </a:r>
            <a:r>
              <a:rPr lang="en-US" sz="1200" kern="1200" baseline="0" dirty="0" err="1">
                <a:solidFill>
                  <a:schemeClr val="tx1"/>
                </a:solidFill>
                <a:latin typeface="Arial" pitchFamily="-107" charset="0"/>
                <a:ea typeface="ＭＳ Ｐゴシック" pitchFamily="-107" charset="-128"/>
                <a:cs typeface="ＭＳ Ｐゴシック" pitchFamily="-107" charset="-128"/>
              </a:rPr>
              <a:t>cleartext</a:t>
            </a:r>
            <a:r>
              <a:rPr lang="en-US" sz="1200" kern="1200" baseline="0" dirty="0">
                <a:solidFill>
                  <a:schemeClr val="tx1"/>
                </a:solidFill>
                <a:latin typeface="Arial" pitchFamily="-107" charset="0"/>
                <a:ea typeface="ＭＳ Ｐゴシック" pitchFamily="-107" charset="-128"/>
                <a:cs typeface="ＭＳ Ｐゴシック" pitchFamily="-107" charset="-128"/>
              </a:rPr>
              <a:t> operations. Similar mechanisms are</a:t>
            </a:r>
          </a:p>
          <a:p>
            <a:r>
              <a:rPr lang="en-US" sz="1200" kern="1200" baseline="0" dirty="0">
                <a:solidFill>
                  <a:schemeClr val="tx1"/>
                </a:solidFill>
                <a:latin typeface="Arial" pitchFamily="-107" charset="0"/>
                <a:ea typeface="ＭＳ Ｐゴシック" pitchFamily="-107" charset="-128"/>
                <a:cs typeface="ＭＳ Ｐゴシック" pitchFamily="-107" charset="-128"/>
              </a:rPr>
              <a:t>available for running TLS over IMAP and POP protocols.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Historically, MUA/MSA message transfers have used SMTP. The standard</a:t>
            </a:r>
          </a:p>
          <a:p>
            <a:r>
              <a:rPr lang="en-US" sz="1200" kern="1200" baseline="0" dirty="0">
                <a:solidFill>
                  <a:schemeClr val="tx1"/>
                </a:solidFill>
                <a:latin typeface="Arial" pitchFamily="-107" charset="0"/>
                <a:ea typeface="ＭＳ Ｐゴシック" pitchFamily="-107" charset="-128"/>
                <a:cs typeface="ＭＳ Ｐゴシック" pitchFamily="-107" charset="-128"/>
              </a:rPr>
              <a:t>currently preferred is SUBMISSION, defined in RFC 6409 (Message Submission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Mail , November 2011). Although SUBMISSION derives from SMTP, it uses a</a:t>
            </a:r>
          </a:p>
          <a:p>
            <a:r>
              <a:rPr lang="en-US" sz="1200" kern="1200" baseline="0" dirty="0">
                <a:solidFill>
                  <a:schemeClr val="tx1"/>
                </a:solidFill>
                <a:latin typeface="Arial" pitchFamily="-107" charset="0"/>
                <a:ea typeface="ＭＳ Ｐゴシック" pitchFamily="-107" charset="-128"/>
                <a:cs typeface="ＭＳ Ｐゴシック" pitchFamily="-107" charset="-128"/>
              </a:rPr>
              <a:t>separate TCP port and imposes distinct requirements, such as access authorization.</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6</a:t>
            </a:fld>
            <a:endParaRPr lang="en-AU"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60</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19 summary.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Post Office Protocol (POP3) allows an</a:t>
            </a:r>
          </a:p>
          <a:p>
            <a:r>
              <a:rPr lang="en-US" sz="1200" kern="1200" baseline="0" dirty="0">
                <a:solidFill>
                  <a:schemeClr val="tx1"/>
                </a:solidFill>
                <a:latin typeface="Arial" pitchFamily="-107" charset="0"/>
                <a:ea typeface="ＭＳ Ｐゴシック" pitchFamily="-107" charset="-128"/>
                <a:cs typeface="ＭＳ Ｐゴシック" pitchFamily="-107" charset="-128"/>
              </a:rPr>
              <a:t>email client (user agent) to download an email from an email server (MTA). POP3</a:t>
            </a:r>
          </a:p>
          <a:p>
            <a:r>
              <a:rPr lang="en-US" sz="1200" kern="1200" baseline="0" dirty="0">
                <a:solidFill>
                  <a:schemeClr val="tx1"/>
                </a:solidFill>
                <a:latin typeface="Arial" pitchFamily="-107" charset="0"/>
                <a:ea typeface="ＭＳ Ｐゴシック" pitchFamily="-107" charset="-128"/>
                <a:cs typeface="ＭＳ Ｐゴシック" pitchFamily="-107" charset="-128"/>
              </a:rPr>
              <a:t>user agents connect via TCP to the server (typically port 110). The user agent enters</a:t>
            </a:r>
          </a:p>
          <a:p>
            <a:r>
              <a:rPr lang="en-US" sz="1200" kern="1200" baseline="0" dirty="0">
                <a:solidFill>
                  <a:schemeClr val="tx1"/>
                </a:solidFill>
                <a:latin typeface="Arial" pitchFamily="-107" charset="0"/>
                <a:ea typeface="ＭＳ Ｐゴシック" pitchFamily="-107" charset="-128"/>
                <a:cs typeface="ＭＳ Ｐゴシック" pitchFamily="-107" charset="-128"/>
              </a:rPr>
              <a:t>a username and password (either stored internally for convenience or entered</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time by the user for stronger security). After authorization, the UA can issue POP3</a:t>
            </a:r>
          </a:p>
          <a:p>
            <a:r>
              <a:rPr lang="en-US" sz="1200" kern="1200" baseline="0" dirty="0">
                <a:solidFill>
                  <a:schemeClr val="tx1"/>
                </a:solidFill>
                <a:latin typeface="Arial" pitchFamily="-107" charset="0"/>
                <a:ea typeface="ＭＳ Ｐゴシック" pitchFamily="-107" charset="-128"/>
                <a:cs typeface="ＭＳ Ｐゴシック" pitchFamily="-107" charset="-128"/>
              </a:rPr>
              <a:t>commands to retrieve and delete mail.</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As with POP3, Internet Mail Access Protocol (IMAP) also enables an email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client to access mail on an email server. IMAP also uses TCP, with server TCP port</a:t>
            </a:r>
          </a:p>
          <a:p>
            <a:r>
              <a:rPr lang="en-US" sz="1200" kern="1200" baseline="0" dirty="0">
                <a:solidFill>
                  <a:schemeClr val="tx1"/>
                </a:solidFill>
                <a:latin typeface="Arial" pitchFamily="-107" charset="0"/>
                <a:ea typeface="ＭＳ Ｐゴシック" pitchFamily="-107" charset="-128"/>
                <a:cs typeface="ＭＳ Ｐゴシック" pitchFamily="-107" charset="-128"/>
              </a:rPr>
              <a:t>143. IMAP is more complex than POP3. IMAP provides stronger authentication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than POP3 and provides other functions not supported by POP3.</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7</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RFC 5322 defines a format for text messages that are sent using electronic mail. It</a:t>
            </a:r>
          </a:p>
          <a:p>
            <a:r>
              <a:rPr lang="en-US" sz="1200" kern="1200" baseline="0" dirty="0">
                <a:solidFill>
                  <a:schemeClr val="tx1"/>
                </a:solidFill>
                <a:latin typeface="Arial" pitchFamily="-107" charset="0"/>
                <a:ea typeface="ＭＳ Ｐゴシック" pitchFamily="-107" charset="-128"/>
                <a:cs typeface="ＭＳ Ｐゴシック" pitchFamily="-107" charset="-128"/>
              </a:rPr>
              <a:t>has been the standard for Internet-based text mail messages and remains in common</a:t>
            </a:r>
          </a:p>
          <a:p>
            <a:r>
              <a:rPr lang="en-US" sz="1200" kern="1200" baseline="0" dirty="0">
                <a:solidFill>
                  <a:schemeClr val="tx1"/>
                </a:solidFill>
                <a:latin typeface="Arial" pitchFamily="-107" charset="0"/>
                <a:ea typeface="ＭＳ Ｐゴシック" pitchFamily="-107" charset="-128"/>
                <a:cs typeface="ＭＳ Ｐゴシック" pitchFamily="-107" charset="-128"/>
              </a:rPr>
              <a:t>use. In the RFC 5322 context, messages are viewed as having an envelope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contents. The envelope contains whatever information is needed to accomplish</a:t>
            </a:r>
          </a:p>
          <a:p>
            <a:r>
              <a:rPr lang="en-US" sz="1200" kern="1200" baseline="0" dirty="0">
                <a:solidFill>
                  <a:schemeClr val="tx1"/>
                </a:solidFill>
                <a:latin typeface="Arial" pitchFamily="-107" charset="0"/>
                <a:ea typeface="ＭＳ Ｐゴシック" pitchFamily="-107" charset="-128"/>
                <a:cs typeface="ＭＳ Ｐゴシック" pitchFamily="-107" charset="-128"/>
              </a:rPr>
              <a:t>transmission and delivery. The contents compose the object to be delivered to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recipient. The RFC 5322 standard applies only to the contents. However, the content</a:t>
            </a:r>
          </a:p>
          <a:p>
            <a:r>
              <a:rPr lang="en-US" sz="1200" kern="1200" baseline="0" dirty="0">
                <a:solidFill>
                  <a:schemeClr val="tx1"/>
                </a:solidFill>
                <a:latin typeface="Arial" pitchFamily="-107" charset="0"/>
                <a:ea typeface="ＭＳ Ｐゴシック" pitchFamily="-107" charset="-128"/>
                <a:cs typeface="ＭＳ Ｐゴシック" pitchFamily="-107" charset="-128"/>
              </a:rPr>
              <a:t>standard includes a set of header fields that may be used by the mail system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create the envelope, and the standard is intended to facilitate the acquisition of such</a:t>
            </a:r>
          </a:p>
          <a:p>
            <a:r>
              <a:rPr lang="en-US" sz="1200" kern="1200" baseline="0" dirty="0">
                <a:solidFill>
                  <a:schemeClr val="tx1"/>
                </a:solidFill>
                <a:latin typeface="Arial" pitchFamily="-107" charset="0"/>
                <a:ea typeface="ＭＳ Ｐゴシック" pitchFamily="-107" charset="-128"/>
                <a:cs typeface="ＭＳ Ｐゴシック" pitchFamily="-107" charset="-128"/>
              </a:rPr>
              <a:t>information by programs.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overall structure of a message that conforms to RFC 5322 is very simple.</a:t>
            </a:r>
          </a:p>
          <a:p>
            <a:r>
              <a:rPr lang="en-US" sz="1200" kern="1200" baseline="0" dirty="0">
                <a:solidFill>
                  <a:schemeClr val="tx1"/>
                </a:solidFill>
                <a:latin typeface="Arial" pitchFamily="-107" charset="0"/>
                <a:ea typeface="ＭＳ Ｐゴシック" pitchFamily="-107" charset="-128"/>
                <a:cs typeface="ＭＳ Ｐゴシック" pitchFamily="-107" charset="-128"/>
              </a:rPr>
              <a:t>A message consists of some number of header lines (the header ) followed by unrestricted</a:t>
            </a:r>
          </a:p>
          <a:p>
            <a:r>
              <a:rPr lang="en-US" sz="1200" kern="1200" baseline="0" dirty="0">
                <a:solidFill>
                  <a:schemeClr val="tx1"/>
                </a:solidFill>
                <a:latin typeface="Arial" pitchFamily="-107" charset="0"/>
                <a:ea typeface="ＭＳ Ｐゴシック" pitchFamily="-107" charset="-128"/>
                <a:cs typeface="ＭＳ Ｐゴシック" pitchFamily="-107" charset="-128"/>
              </a:rPr>
              <a:t>text (the body ). The header is separated from the body by a blank line. Put</a:t>
            </a:r>
          </a:p>
          <a:p>
            <a:r>
              <a:rPr lang="en-US" sz="1200" kern="1200" baseline="0" dirty="0">
                <a:solidFill>
                  <a:schemeClr val="tx1"/>
                </a:solidFill>
                <a:latin typeface="Arial" pitchFamily="-107" charset="0"/>
                <a:ea typeface="ＭＳ Ｐゴシック" pitchFamily="-107" charset="-128"/>
                <a:cs typeface="ＭＳ Ｐゴシック" pitchFamily="-107" charset="-128"/>
              </a:rPr>
              <a:t>differently, a message is ASCII text, and all lines up to the first blank line are assumed</a:t>
            </a:r>
          </a:p>
          <a:p>
            <a:r>
              <a:rPr lang="en-US" sz="1200" kern="1200" baseline="0" dirty="0">
                <a:solidFill>
                  <a:schemeClr val="tx1"/>
                </a:solidFill>
                <a:latin typeface="Arial" pitchFamily="-107" charset="0"/>
                <a:ea typeface="ＭＳ Ｐゴシック" pitchFamily="-107" charset="-128"/>
                <a:cs typeface="ＭＳ Ｐゴシック" pitchFamily="-107" charset="-128"/>
              </a:rPr>
              <a:t>to be header lines used by the user agent part of the mail system.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 header line usually consists of a keyword, followed by a colon, followed by</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keyword’s arguments; the format allows a long line to be broken up into several</a:t>
            </a:r>
          </a:p>
          <a:p>
            <a:r>
              <a:rPr lang="en-US" sz="1200" kern="1200" baseline="0" dirty="0">
                <a:solidFill>
                  <a:schemeClr val="tx1"/>
                </a:solidFill>
                <a:latin typeface="Arial" pitchFamily="-107" charset="0"/>
                <a:ea typeface="ＭＳ Ｐゴシック" pitchFamily="-107" charset="-128"/>
                <a:cs typeface="ＭＳ Ｐゴシック" pitchFamily="-107" charset="-128"/>
              </a:rPr>
              <a:t>lines. The most frequently used keywords are From , To , Subject , and Date .</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Another field that is commonly found in RFC 5322 headers is Message-ID .</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field contains a unique identifier associated with this message.</a:t>
            </a: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Example message.</a:t>
            </a: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6969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969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dirty="0"/>
              <a:t>© 2017 Pearson Education, Ltd., All rights reserved.         </a:t>
            </a:r>
          </a:p>
        </p:txBody>
      </p:sp>
      <p:sp>
        <p:nvSpPr>
          <p:cNvPr id="70" name="Rectangle 1094"/>
          <p:cNvSpPr>
            <a:spLocks noGrp="1" noChangeArrowheads="1"/>
          </p:cNvSpPr>
          <p:nvPr>
            <p:ph type="sldNum" sz="quarter" idx="12"/>
          </p:nvPr>
        </p:nvSpPr>
        <p:spPr/>
        <p:txBody>
          <a:bodyPr/>
          <a:lstStyle>
            <a:lvl1pPr>
              <a:defRPr/>
            </a:lvl1pPr>
          </a:lstStyle>
          <a:p>
            <a:pPr>
              <a:defRPr/>
            </a:pPr>
            <a:fld id="{2F3F2AB2-B8DE-BE47-A013-645DD366DA5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69"/>
          <p:cNvSpPr>
            <a:spLocks noGrp="1" noChangeArrowheads="1"/>
          </p:cNvSpPr>
          <p:nvPr>
            <p:ph type="sldNum" sz="quarter" idx="12"/>
          </p:nvPr>
        </p:nvSpPr>
        <p:spPr>
          <a:ln/>
        </p:spPr>
        <p:txBody>
          <a:bodyPr/>
          <a:lstStyle>
            <a:lvl1pPr>
              <a:defRPr/>
            </a:lvl1pPr>
          </a:lstStyle>
          <a:p>
            <a:pPr>
              <a:defRPr/>
            </a:pPr>
            <a:fld id="{0A784ACF-4DF9-724B-8937-0CD171B77DE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69"/>
          <p:cNvSpPr>
            <a:spLocks noGrp="1" noChangeArrowheads="1"/>
          </p:cNvSpPr>
          <p:nvPr>
            <p:ph type="sldNum" sz="quarter" idx="12"/>
          </p:nvPr>
        </p:nvSpPr>
        <p:spPr>
          <a:ln/>
        </p:spPr>
        <p:txBody>
          <a:bodyPr/>
          <a:lstStyle>
            <a:lvl1pPr>
              <a:defRPr/>
            </a:lvl1pPr>
          </a:lstStyle>
          <a:p>
            <a:pPr>
              <a:defRPr/>
            </a:pPr>
            <a:fld id="{5248521D-1F4E-784B-85AE-CEB7B598060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69"/>
          <p:cNvSpPr>
            <a:spLocks noGrp="1" noChangeArrowheads="1"/>
          </p:cNvSpPr>
          <p:nvPr>
            <p:ph type="sldNum" sz="quarter" idx="12"/>
          </p:nvPr>
        </p:nvSpPr>
        <p:spPr>
          <a:ln/>
        </p:spPr>
        <p:txBody>
          <a:bodyPr/>
          <a:lstStyle>
            <a:lvl1pPr>
              <a:defRPr/>
            </a:lvl1pPr>
          </a:lstStyle>
          <a:p>
            <a:pPr>
              <a:defRPr/>
            </a:pPr>
            <a:fld id="{43425F2E-304D-7D47-8BFB-18F22DFB059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69"/>
          <p:cNvSpPr>
            <a:spLocks noGrp="1" noChangeArrowheads="1"/>
          </p:cNvSpPr>
          <p:nvPr>
            <p:ph type="sldNum" sz="quarter" idx="12"/>
          </p:nvPr>
        </p:nvSpPr>
        <p:spPr>
          <a:ln/>
        </p:spPr>
        <p:txBody>
          <a:bodyPr/>
          <a:lstStyle>
            <a:lvl1pPr>
              <a:defRPr/>
            </a:lvl1pPr>
          </a:lstStyle>
          <a:p>
            <a:pPr>
              <a:defRPr/>
            </a:pPr>
            <a:fld id="{B1DEA97C-F765-254E-B8F0-D14BC8CC341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7" name="Rectangle 69"/>
          <p:cNvSpPr>
            <a:spLocks noGrp="1" noChangeArrowheads="1"/>
          </p:cNvSpPr>
          <p:nvPr>
            <p:ph type="sldNum" sz="quarter" idx="12"/>
          </p:nvPr>
        </p:nvSpPr>
        <p:spPr>
          <a:ln/>
        </p:spPr>
        <p:txBody>
          <a:bodyPr/>
          <a:lstStyle>
            <a:lvl1pPr>
              <a:defRPr/>
            </a:lvl1pPr>
          </a:lstStyle>
          <a:p>
            <a:pPr>
              <a:defRPr/>
            </a:pPr>
            <a:fld id="{0C2342BA-D990-8442-B68C-9929AF8682C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9" name="Rectangle 69"/>
          <p:cNvSpPr>
            <a:spLocks noGrp="1" noChangeArrowheads="1"/>
          </p:cNvSpPr>
          <p:nvPr>
            <p:ph type="sldNum" sz="quarter" idx="12"/>
          </p:nvPr>
        </p:nvSpPr>
        <p:spPr>
          <a:ln/>
        </p:spPr>
        <p:txBody>
          <a:bodyPr/>
          <a:lstStyle>
            <a:lvl1pPr>
              <a:defRPr/>
            </a:lvl1pPr>
          </a:lstStyle>
          <a:p>
            <a:pPr>
              <a:defRPr/>
            </a:pPr>
            <a:fld id="{6D5C0AA9-1731-DB48-8BC9-0A079BBDC74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5" name="Rectangle 69"/>
          <p:cNvSpPr>
            <a:spLocks noGrp="1" noChangeArrowheads="1"/>
          </p:cNvSpPr>
          <p:nvPr>
            <p:ph type="sldNum" sz="quarter" idx="12"/>
          </p:nvPr>
        </p:nvSpPr>
        <p:spPr>
          <a:ln/>
        </p:spPr>
        <p:txBody>
          <a:bodyPr/>
          <a:lstStyle>
            <a:lvl1pPr>
              <a:defRPr/>
            </a:lvl1pPr>
          </a:lstStyle>
          <a:p>
            <a:pPr>
              <a:defRPr/>
            </a:pPr>
            <a:fld id="{8188C0FA-934D-F44B-9062-2F8EA31D77D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4" name="Rectangle 69"/>
          <p:cNvSpPr>
            <a:spLocks noGrp="1" noChangeArrowheads="1"/>
          </p:cNvSpPr>
          <p:nvPr>
            <p:ph type="sldNum" sz="quarter" idx="12"/>
          </p:nvPr>
        </p:nvSpPr>
        <p:spPr>
          <a:ln/>
        </p:spPr>
        <p:txBody>
          <a:bodyPr/>
          <a:lstStyle>
            <a:lvl1pPr>
              <a:defRPr/>
            </a:lvl1pPr>
          </a:lstStyle>
          <a:p>
            <a:pPr>
              <a:defRPr/>
            </a:pPr>
            <a:fld id="{C74D2808-C20F-B845-A3F1-3BE5A6762A7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7" name="Rectangle 69"/>
          <p:cNvSpPr>
            <a:spLocks noGrp="1" noChangeArrowheads="1"/>
          </p:cNvSpPr>
          <p:nvPr>
            <p:ph type="sldNum" sz="quarter" idx="12"/>
          </p:nvPr>
        </p:nvSpPr>
        <p:spPr>
          <a:ln/>
        </p:spPr>
        <p:txBody>
          <a:bodyPr/>
          <a:lstStyle>
            <a:lvl1pPr>
              <a:defRPr/>
            </a:lvl1pPr>
          </a:lstStyle>
          <a:p>
            <a:pPr>
              <a:defRPr/>
            </a:pPr>
            <a:fld id="{6428AAE1-20AC-F044-AB6C-5ECE1B3CBC7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7" name="Rectangle 69"/>
          <p:cNvSpPr>
            <a:spLocks noGrp="1" noChangeArrowheads="1"/>
          </p:cNvSpPr>
          <p:nvPr>
            <p:ph type="sldNum" sz="quarter" idx="12"/>
          </p:nvPr>
        </p:nvSpPr>
        <p:spPr>
          <a:ln/>
        </p:spPr>
        <p:txBody>
          <a:bodyPr/>
          <a:lstStyle>
            <a:lvl1pPr>
              <a:defRPr/>
            </a:lvl1pPr>
          </a:lstStyle>
          <a:p>
            <a:pPr>
              <a:defRPr/>
            </a:pPr>
            <a:fld id="{6BB4B591-ED0D-1E4B-9651-87E1B8B4B9D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6861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686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686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6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686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6867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6867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6867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6867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dirty="0"/>
              <a:t>© 2017 Pearson Education, Ltd., All rights reserved.         </a:t>
            </a:r>
          </a:p>
        </p:txBody>
      </p:sp>
      <p:sp>
        <p:nvSpPr>
          <p:cNvPr id="6867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BAE742E5-0B39-C148-A46B-D9A9B26A77B5}" type="slidenum">
              <a:rPr lang="en-US"/>
              <a:pPr>
                <a:defRPr/>
              </a:pPr>
              <a:t>‹#›</a:t>
            </a:fld>
            <a:endParaRPr lang="en-US" dirty="0"/>
          </a:p>
        </p:txBody>
      </p:sp>
      <p:sp>
        <p:nvSpPr>
          <p:cNvPr id="6867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1"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1"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7.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42.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43.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7.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48.xml"/><Relationship Id="rId1" Type="http://schemas.openxmlformats.org/officeDocument/2006/relationships/slideLayout" Target="../slideLayouts/slideLayout19.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package" Target="../embeddings/Microsoft_Word_Document.docx"/></Relationships>
</file>

<file path=ppt/slides/_rels/slide50.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50.xml"/><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51.xml"/><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52.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4.xml"/><Relationship Id="rId1" Type="http://schemas.openxmlformats.org/officeDocument/2006/relationships/slideLayout" Target="../slideLayouts/slideLayout1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55.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56.xml"/><Relationship Id="rId1" Type="http://schemas.openxmlformats.org/officeDocument/2006/relationships/slideLayout" Target="../slideLayouts/slideLayout19.xml"/><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58.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3" Type="http://schemas.openxmlformats.org/officeDocument/2006/relationships/image" Target="../media/image50.pdf"/><Relationship Id="rId2" Type="http://schemas.openxmlformats.org/officeDocument/2006/relationships/notesSlide" Target="../notesSlides/notesSlide59.xml"/><Relationship Id="rId1" Type="http://schemas.openxmlformats.org/officeDocument/2006/relationships/slideLayout" Target="../slideLayouts/slideLayout19.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200400"/>
            <a:ext cx="5446713" cy="1470025"/>
          </a:xfrm>
        </p:spPr>
        <p:txBody>
          <a:bodyPr rtlCol="0">
            <a:noAutofit/>
          </a:bodyPr>
          <a:lstStyle/>
          <a:p>
            <a:pPr fontAlgn="auto">
              <a:spcAft>
                <a:spcPts val="0"/>
              </a:spcAft>
              <a:defRPr/>
            </a:pPr>
            <a:r>
              <a:rPr lang="en-US" dirty="0">
                <a:ea typeface="+mj-ea"/>
                <a:cs typeface="+mj-cs"/>
              </a:rPr>
              <a:t>Chapter 19</a:t>
            </a:r>
          </a:p>
        </p:txBody>
      </p:sp>
      <p:sp>
        <p:nvSpPr>
          <p:cNvPr id="30723" name="Subtitle 13"/>
          <p:cNvSpPr>
            <a:spLocks noGrp="1"/>
          </p:cNvSpPr>
          <p:nvPr>
            <p:ph type="subTitle" idx="1"/>
          </p:nvPr>
        </p:nvSpPr>
        <p:spPr>
          <a:xfrm>
            <a:off x="1524000" y="5029200"/>
            <a:ext cx="6096000" cy="852488"/>
          </a:xfrm>
        </p:spPr>
        <p:txBody>
          <a:bodyPr>
            <a:normAutofit/>
          </a:bodyPr>
          <a:lstStyle/>
          <a:p>
            <a:r>
              <a:rPr lang="en-AU" sz="3600" dirty="0"/>
              <a:t>Electronic Mail Security</a:t>
            </a:r>
            <a:endParaRPr lang="en-US" sz="3600" dirty="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50" dirty="0"/>
              <a:t>© 2017 Pearson Education, Ltd., All rights reserved.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Multipurpose Internet Mail Extensions (MIME)</a:t>
            </a:r>
          </a:p>
        </p:txBody>
      </p:sp>
      <p:sp>
        <p:nvSpPr>
          <p:cNvPr id="3" name="Content Placeholder 2"/>
          <p:cNvSpPr>
            <a:spLocks noGrp="1"/>
          </p:cNvSpPr>
          <p:nvPr>
            <p:ph sz="half" idx="1"/>
          </p:nvPr>
        </p:nvSpPr>
        <p:spPr>
          <a:xfrm>
            <a:off x="0" y="1905000"/>
            <a:ext cx="3566160" cy="4379913"/>
          </a:xfrm>
        </p:spPr>
        <p:txBody>
          <a:bodyPr>
            <a:normAutofit fontScale="40000" lnSpcReduction="20000"/>
          </a:bodyPr>
          <a:lstStyle/>
          <a:p>
            <a:r>
              <a:rPr lang="en-US" sz="4632" dirty="0"/>
              <a:t>An extension to the RFC 5322 framework that is intended to address some of the problems and limitations of the use of Simple Mail Transfer Protocol (SMTP)</a:t>
            </a:r>
          </a:p>
          <a:p>
            <a:pPr lvl="1"/>
            <a:r>
              <a:rPr lang="en-US" sz="4632" dirty="0"/>
              <a:t>Is intended to resolve these problems in a manner that is compatible with existing RFC 5322 implementations</a:t>
            </a:r>
          </a:p>
          <a:p>
            <a:pPr lvl="1"/>
            <a:r>
              <a:rPr lang="en-US" sz="4632" dirty="0"/>
              <a:t>The specification is provided in RFCs 2045 through 2049</a:t>
            </a:r>
          </a:p>
          <a:p>
            <a:endParaRPr lang="en-US" dirty="0"/>
          </a:p>
        </p:txBody>
      </p:sp>
      <p:sp>
        <p:nvSpPr>
          <p:cNvPr id="4" name="Content Placeholder 3"/>
          <p:cNvSpPr>
            <a:spLocks noGrp="1"/>
          </p:cNvSpPr>
          <p:nvPr>
            <p:ph sz="half" idx="2"/>
          </p:nvPr>
        </p:nvSpPr>
        <p:spPr>
          <a:xfrm>
            <a:off x="4114800" y="1676400"/>
            <a:ext cx="4724400" cy="457200"/>
          </a:xfrm>
        </p:spPr>
        <p:txBody>
          <a:bodyPr>
            <a:normAutofit fontScale="40000" lnSpcReduction="20000"/>
          </a:bodyPr>
          <a:lstStyle/>
          <a:p>
            <a:pPr>
              <a:buNone/>
            </a:pPr>
            <a:r>
              <a:rPr lang="en-US" sz="3520" b="1" dirty="0"/>
              <a:t>    MIME specification includes the following elements:</a:t>
            </a:r>
          </a:p>
          <a:p>
            <a:endParaRPr lang="en-US" dirty="0"/>
          </a:p>
        </p:txBody>
      </p:sp>
      <p:graphicFrame>
        <p:nvGraphicFramePr>
          <p:cNvPr id="5" name="Diagram 4"/>
          <p:cNvGraphicFramePr/>
          <p:nvPr/>
        </p:nvGraphicFramePr>
        <p:xfrm>
          <a:off x="3200400" y="2590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572000" cy="365125"/>
          </a:xfrm>
        </p:spPr>
        <p:txBody>
          <a:bodyPr/>
          <a:lstStyle/>
          <a:p>
            <a:pPr>
              <a:defRPr/>
            </a:pPr>
            <a:r>
              <a:rPr lang="en-US" sz="1050" dirty="0"/>
              <a:t>© 2017 Pearson Education, Ltd., All rights reserved.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9688"/>
            <a:ext cx="9143999" cy="1412875"/>
          </a:xfrm>
        </p:spPr>
        <p:txBody>
          <a:bodyPr/>
          <a:lstStyle/>
          <a:p>
            <a:r>
              <a:rPr lang="en-US" dirty="0"/>
              <a:t>Limitations of the SMTP/5322 Scheme</a:t>
            </a:r>
          </a:p>
        </p:txBody>
      </p:sp>
      <p:sp>
        <p:nvSpPr>
          <p:cNvPr id="7" name="Content Placeholder 6"/>
          <p:cNvSpPr>
            <a:spLocks noGrp="1"/>
          </p:cNvSpPr>
          <p:nvPr>
            <p:ph idx="1"/>
          </p:nvPr>
        </p:nvSpPr>
        <p:spPr>
          <a:xfrm>
            <a:off x="762000" y="1676400"/>
            <a:ext cx="7570787" cy="4867275"/>
          </a:xfrm>
        </p:spPr>
        <p:txBody>
          <a:bodyPr>
            <a:normAutofit fontScale="77500" lnSpcReduction="20000"/>
          </a:bodyPr>
          <a:lstStyle/>
          <a:p>
            <a:r>
              <a:rPr lang="en-US" dirty="0"/>
              <a:t>SMTP cannot transmit executable files or other binary objects</a:t>
            </a:r>
          </a:p>
          <a:p>
            <a:r>
              <a:rPr lang="en-US" dirty="0"/>
              <a:t>SMTP cannot transmit text data that includes national language characters</a:t>
            </a:r>
          </a:p>
          <a:p>
            <a:r>
              <a:rPr lang="en-US" dirty="0"/>
              <a:t>SMTP servers may reject mail message over a certain size</a:t>
            </a:r>
          </a:p>
          <a:p>
            <a:r>
              <a:rPr lang="en-US" dirty="0"/>
              <a:t>SMTP gateways that translate between ASCII and the character code EBCDIC do not use a consistent set of mappings, resulting in translation problems</a:t>
            </a:r>
          </a:p>
          <a:p>
            <a:r>
              <a:rPr lang="en-US" dirty="0"/>
              <a:t>SMTP gateways to X.400 electronic mail networks cannot handle </a:t>
            </a:r>
            <a:r>
              <a:rPr lang="en-US" dirty="0" err="1"/>
              <a:t>nontextual</a:t>
            </a:r>
            <a:r>
              <a:rPr lang="en-US" dirty="0"/>
              <a:t> data included in X.400 messages</a:t>
            </a:r>
          </a:p>
          <a:p>
            <a:r>
              <a:rPr lang="en-US" dirty="0"/>
              <a:t>Some SMTP implementations do not adhere completely to the SMTP standards defined in RFC 821</a:t>
            </a:r>
          </a:p>
        </p:txBody>
      </p:sp>
      <p:sp>
        <p:nvSpPr>
          <p:cNvPr id="5" name="Footer Placeholder 4"/>
          <p:cNvSpPr>
            <a:spLocks noGrp="1"/>
          </p:cNvSpPr>
          <p:nvPr>
            <p:ph type="ftr" sz="quarter" idx="11"/>
          </p:nvPr>
        </p:nvSpPr>
        <p:spPr>
          <a:xfrm>
            <a:off x="0" y="6492875"/>
            <a:ext cx="6781800" cy="365125"/>
          </a:xfrm>
        </p:spPr>
        <p:txBody>
          <a:bodyPr/>
          <a:lstStyle/>
          <a:p>
            <a:pPr>
              <a:defRPr/>
            </a:pPr>
            <a:r>
              <a:rPr lang="en-US" sz="1050" dirty="0"/>
              <a:t>© 2017 Pearson Education, Ltd., All rights reserved.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MIME Specifications</a:t>
            </a:r>
          </a:p>
        </p:txBody>
      </p:sp>
      <p:sp>
        <p:nvSpPr>
          <p:cNvPr id="7" name="Content Placeholder 6"/>
          <p:cNvSpPr>
            <a:spLocks noGrp="1"/>
          </p:cNvSpPr>
          <p:nvPr>
            <p:ph idx="1"/>
          </p:nvPr>
        </p:nvSpPr>
        <p:spPr/>
        <p:txBody>
          <a:bodyPr/>
          <a:lstStyle/>
          <a:p>
            <a:r>
              <a:rPr lang="en-US" dirty="0"/>
              <a:t>The MIME specification includes the following elements:</a:t>
            </a:r>
          </a:p>
          <a:p>
            <a:pPr lvl="1"/>
            <a:r>
              <a:rPr lang="en-US" dirty="0"/>
              <a:t>Five new message header fields are defined, which may be included in an RFC 5322 header</a:t>
            </a:r>
          </a:p>
          <a:p>
            <a:pPr lvl="1"/>
            <a:r>
              <a:rPr lang="en-US" dirty="0"/>
              <a:t>A number of content formats are defined, thus standardizing representations that support multimedia electronic mail</a:t>
            </a:r>
          </a:p>
          <a:p>
            <a:pPr lvl="1"/>
            <a:r>
              <a:rPr lang="en-US" dirty="0"/>
              <a:t>Transfer encodings are defined that enable the conversion of any content format into a form that is protected from alteration by the mail system</a:t>
            </a:r>
          </a:p>
        </p:txBody>
      </p:sp>
      <p:sp>
        <p:nvSpPr>
          <p:cNvPr id="5" name="Footer Placeholder 4"/>
          <p:cNvSpPr>
            <a:spLocks noGrp="1"/>
          </p:cNvSpPr>
          <p:nvPr>
            <p:ph type="ftr" sz="quarter" idx="11"/>
          </p:nvPr>
        </p:nvSpPr>
        <p:spPr>
          <a:xfrm>
            <a:off x="0" y="6492875"/>
            <a:ext cx="6705600" cy="365125"/>
          </a:xfrm>
        </p:spPr>
        <p:txBody>
          <a:bodyPr/>
          <a:lstStyle/>
          <a:p>
            <a:pPr>
              <a:defRPr/>
            </a:pPr>
            <a:r>
              <a:rPr lang="en-US" sz="1050" dirty="0"/>
              <a:t>© 2017 Pearson Education, Ltd., All rights reserved.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Five Header Fields Defined in MIME </a:t>
            </a:r>
          </a:p>
        </p:txBody>
      </p:sp>
      <p:graphicFrame>
        <p:nvGraphicFramePr>
          <p:cNvPr id="4" name="Content Placeholder 3"/>
          <p:cNvGraphicFramePr>
            <a:graphicFrameLocks noGrp="1"/>
          </p:cNvGraphicFramePr>
          <p:nvPr>
            <p:ph idx="1"/>
          </p:nvPr>
        </p:nvGraphicFramePr>
        <p:xfrm>
          <a:off x="792163" y="1600201"/>
          <a:ext cx="7570787"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867400" cy="365125"/>
          </a:xfrm>
        </p:spPr>
        <p:txBody>
          <a:bodyPr/>
          <a:lstStyle/>
          <a:p>
            <a:pPr>
              <a:defRPr/>
            </a:pPr>
            <a:r>
              <a:rPr lang="en-US" sz="1050" dirty="0"/>
              <a:t>© 2017 Pearson Education, Ltd., All rights reserved.   </a:t>
            </a:r>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52400" y="0"/>
            <a:ext cx="7091321" cy="6705600"/>
          </a:xfrm>
          <a:prstGeom prst="rect">
            <a:avLst/>
          </a:prstGeom>
        </p:spPr>
      </p:pic>
      <p:sp>
        <p:nvSpPr>
          <p:cNvPr id="5" name="Rectangle 4"/>
          <p:cNvSpPr/>
          <p:nvPr/>
        </p:nvSpPr>
        <p:spPr>
          <a:xfrm>
            <a:off x="7162800" y="1219200"/>
            <a:ext cx="1981200" cy="3046988"/>
          </a:xfrm>
          <a:prstGeom prst="rect">
            <a:avLst/>
          </a:prstGeom>
        </p:spPr>
        <p:txBody>
          <a:bodyPr wrap="square">
            <a:spAutoFit/>
          </a:bodyPr>
          <a:lstStyle/>
          <a:p>
            <a:pPr algn="ctr"/>
            <a:r>
              <a:rPr lang="en-US" sz="3200" dirty="0">
                <a:latin typeface="+mn-lt"/>
              </a:rPr>
              <a:t>Table 19.1  </a:t>
            </a:r>
          </a:p>
          <a:p>
            <a:pPr algn="ctr"/>
            <a:endParaRPr lang="en-US" sz="3200" dirty="0">
              <a:latin typeface="+mn-lt"/>
            </a:endParaRPr>
          </a:p>
          <a:p>
            <a:pPr algn="ctr"/>
            <a:endParaRPr lang="en-US" sz="3200" dirty="0">
              <a:latin typeface="+mn-lt"/>
            </a:endParaRPr>
          </a:p>
          <a:p>
            <a:pPr algn="ctr"/>
            <a:r>
              <a:rPr lang="en-US" sz="3200" dirty="0">
                <a:latin typeface="+mn-lt"/>
              </a:rPr>
              <a:t>MIME Content Types </a:t>
            </a:r>
          </a:p>
        </p:txBody>
      </p:sp>
      <p:sp>
        <p:nvSpPr>
          <p:cNvPr id="6" name="Footer Placeholder 5"/>
          <p:cNvSpPr>
            <a:spLocks noGrp="1"/>
          </p:cNvSpPr>
          <p:nvPr>
            <p:ph type="ftr" sz="quarter" idx="11"/>
          </p:nvPr>
        </p:nvSpPr>
        <p:spPr>
          <a:xfrm>
            <a:off x="0" y="6492875"/>
            <a:ext cx="7010400" cy="365125"/>
          </a:xfrm>
        </p:spPr>
        <p:txBody>
          <a:bodyPr/>
          <a:lstStyle/>
          <a:p>
            <a:pPr>
              <a:defRPr/>
            </a:pPr>
            <a:r>
              <a:rPr lang="en-US" sz="1050" dirty="0"/>
              <a:t>© 2017 Pearson Education, Ltd., All rights reserved.</a:t>
            </a:r>
            <a:r>
              <a:rPr lang="en-US" dirty="0"/>
              <a:t>         </a:t>
            </a:r>
          </a:p>
        </p:txBody>
      </p:sp>
      <p:sp>
        <p:nvSpPr>
          <p:cNvPr id="7" name="TextBox 6"/>
          <p:cNvSpPr txBox="1"/>
          <p:nvPr/>
        </p:nvSpPr>
        <p:spPr>
          <a:xfrm>
            <a:off x="7391400" y="6248400"/>
            <a:ext cx="1752600" cy="461665"/>
          </a:xfrm>
          <a:prstGeom prst="rect">
            <a:avLst/>
          </a:prstGeom>
          <a:noFill/>
        </p:spPr>
        <p:txBody>
          <a:bodyPr wrap="square" rtlCol="0">
            <a:spAutoFit/>
          </a:bodyPr>
          <a:lstStyle/>
          <a:p>
            <a:r>
              <a:rPr lang="en-US" sz="1200" dirty="0"/>
              <a:t>(Table is on page 602 in textbook) </a:t>
            </a: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28600" y="1600200"/>
            <a:ext cx="8763000" cy="4656489"/>
          </a:xfrm>
          <a:prstGeom prst="rect">
            <a:avLst/>
          </a:prstGeom>
        </p:spPr>
      </p:pic>
      <p:sp>
        <p:nvSpPr>
          <p:cNvPr id="3" name="Rectangle 2"/>
          <p:cNvSpPr/>
          <p:nvPr/>
        </p:nvSpPr>
        <p:spPr>
          <a:xfrm>
            <a:off x="0" y="0"/>
            <a:ext cx="9144000" cy="1569660"/>
          </a:xfrm>
          <a:prstGeom prst="rect">
            <a:avLst/>
          </a:prstGeom>
        </p:spPr>
        <p:txBody>
          <a:bodyPr wrap="square">
            <a:spAutoFit/>
          </a:bodyPr>
          <a:lstStyle/>
          <a:p>
            <a:pPr algn="ctr"/>
            <a:r>
              <a:rPr lang="en-US" sz="4800" dirty="0">
                <a:latin typeface="+mn-lt"/>
              </a:rPr>
              <a:t>Table 19.2  </a:t>
            </a:r>
          </a:p>
          <a:p>
            <a:pPr algn="ctr"/>
            <a:r>
              <a:rPr lang="en-US" sz="4800" dirty="0">
                <a:latin typeface="+mn-lt"/>
              </a:rPr>
              <a:t>MIME Transfer Encodings </a:t>
            </a:r>
          </a:p>
        </p:txBody>
      </p:sp>
      <p:sp>
        <p:nvSpPr>
          <p:cNvPr id="4" name="Footer Placeholder 3"/>
          <p:cNvSpPr>
            <a:spLocks noGrp="1"/>
          </p:cNvSpPr>
          <p:nvPr>
            <p:ph type="ftr" sz="quarter" idx="11"/>
          </p:nvPr>
        </p:nvSpPr>
        <p:spPr>
          <a:xfrm>
            <a:off x="0" y="6492875"/>
            <a:ext cx="6019800" cy="365125"/>
          </a:xfrm>
        </p:spPr>
        <p:txBody>
          <a:bodyPr/>
          <a:lstStyle/>
          <a:p>
            <a:pPr>
              <a:defRPr/>
            </a:pPr>
            <a:r>
              <a:rPr lang="en-US" sz="1050" dirty="0"/>
              <a:t>© 2017 Pearson Education, Ltd., All rights reserved.         </a:t>
            </a:r>
          </a:p>
        </p:txBody>
      </p:sp>
      <p:sp>
        <p:nvSpPr>
          <p:cNvPr id="5" name="TextBox 4"/>
          <p:cNvSpPr txBox="1"/>
          <p:nvPr/>
        </p:nvSpPr>
        <p:spPr>
          <a:xfrm>
            <a:off x="6629400" y="6248400"/>
            <a:ext cx="2514600" cy="276999"/>
          </a:xfrm>
          <a:prstGeom prst="rect">
            <a:avLst/>
          </a:prstGeom>
          <a:noFill/>
        </p:spPr>
        <p:txBody>
          <a:bodyPr wrap="square" rtlCol="0">
            <a:spAutoFit/>
          </a:bodyPr>
          <a:lstStyle/>
          <a:p>
            <a:r>
              <a:rPr lang="en-US" sz="1200" dirty="0"/>
              <a:t>(Table is on page 605 in textbook) </a:t>
            </a:r>
          </a:p>
        </p:txBody>
      </p:sp>
    </p:spTree>
  </p:cSld>
  <p:clrMapOvr>
    <a:masterClrMapping/>
  </p:clrMapOvr>
  <p:transition spd="med">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3636" b="19091"/>
              <a:stretch>
                <a:fillRect/>
              </a:stretch>
            </p:blipFill>
          </mc:Choice>
          <mc:Fallback>
            <p:blipFill>
              <a:blip r:embed="rId4"/>
              <a:srcRect t="3636" b="19091"/>
              <a:stretch>
                <a:fillRect/>
              </a:stretch>
            </p:blipFill>
          </mc:Fallback>
        </mc:AlternateContent>
        <p:spPr>
          <a:xfrm>
            <a:off x="838200" y="-152400"/>
            <a:ext cx="6858076" cy="6858000"/>
          </a:xfrm>
          <a:prstGeom prst="rect">
            <a:avLst/>
          </a:prstGeom>
        </p:spPr>
      </p:pic>
      <p:sp>
        <p:nvSpPr>
          <p:cNvPr id="3" name="Footer Placeholder 2"/>
          <p:cNvSpPr>
            <a:spLocks noGrp="1"/>
          </p:cNvSpPr>
          <p:nvPr>
            <p:ph type="ftr" sz="quarter" idx="11"/>
          </p:nvPr>
        </p:nvSpPr>
        <p:spPr>
          <a:xfrm>
            <a:off x="0" y="6492875"/>
            <a:ext cx="5943600" cy="365125"/>
          </a:xfrm>
        </p:spPr>
        <p:txBody>
          <a:bodyPr/>
          <a:lstStyle/>
          <a:p>
            <a:pPr>
              <a:defRPr/>
            </a:pPr>
            <a:r>
              <a:rPr lang="en-US" sz="1050" dirty="0"/>
              <a:t>© 2017 Pearson Education, Ltd., All rights reserved.         </a:t>
            </a:r>
          </a:p>
        </p:txBody>
      </p:sp>
      <p:sp>
        <p:nvSpPr>
          <p:cNvPr id="4" name="TextBox 3"/>
          <p:cNvSpPr txBox="1"/>
          <p:nvPr/>
        </p:nvSpPr>
        <p:spPr>
          <a:xfrm>
            <a:off x="7010400" y="6172200"/>
            <a:ext cx="1981200" cy="461665"/>
          </a:xfrm>
          <a:prstGeom prst="rect">
            <a:avLst/>
          </a:prstGeom>
          <a:noFill/>
        </p:spPr>
        <p:txBody>
          <a:bodyPr wrap="square" rtlCol="0">
            <a:spAutoFit/>
          </a:bodyPr>
          <a:lstStyle/>
          <a:p>
            <a:r>
              <a:rPr lang="en-US" sz="1200" dirty="0"/>
              <a:t>(Figure is on page 606 in textbook) </a:t>
            </a:r>
          </a:p>
        </p:txBody>
      </p:sp>
    </p:spTree>
  </p:cSld>
  <p:clrMapOvr>
    <a:masterClrMapping/>
  </p:clrMapOvr>
  <p:transition spd="med">
    <p:pull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Formats</a:t>
            </a:r>
          </a:p>
        </p:txBody>
      </p:sp>
      <p:sp>
        <p:nvSpPr>
          <p:cNvPr id="7" name="Text Placeholder 6"/>
          <p:cNvSpPr>
            <a:spLocks noGrp="1"/>
          </p:cNvSpPr>
          <p:nvPr>
            <p:ph type="body" idx="1"/>
          </p:nvPr>
        </p:nvSpPr>
        <p:spPr>
          <a:xfrm>
            <a:off x="762000" y="1676400"/>
            <a:ext cx="3566160" cy="639762"/>
          </a:xfrm>
        </p:spPr>
        <p:txBody>
          <a:bodyPr/>
          <a:lstStyle/>
          <a:p>
            <a:r>
              <a:rPr lang="en-US" dirty="0">
                <a:ln>
                  <a:solidFill>
                    <a:schemeClr val="tx2"/>
                  </a:solidFill>
                </a:ln>
              </a:rPr>
              <a:t>Native Form</a:t>
            </a:r>
          </a:p>
        </p:txBody>
      </p:sp>
      <p:sp>
        <p:nvSpPr>
          <p:cNvPr id="8" name="Content Placeholder 7"/>
          <p:cNvSpPr>
            <a:spLocks noGrp="1"/>
          </p:cNvSpPr>
          <p:nvPr>
            <p:ph sz="half" idx="2"/>
          </p:nvPr>
        </p:nvSpPr>
        <p:spPr>
          <a:xfrm>
            <a:off x="777240" y="2514601"/>
            <a:ext cx="3566160" cy="3962400"/>
          </a:xfrm>
        </p:spPr>
        <p:txBody>
          <a:bodyPr>
            <a:normAutofit fontScale="77500" lnSpcReduction="20000"/>
          </a:bodyPr>
          <a:lstStyle/>
          <a:p>
            <a:pPr>
              <a:spcBef>
                <a:spcPts val="1200"/>
              </a:spcBef>
            </a:pPr>
            <a:r>
              <a:rPr lang="en-US" dirty="0"/>
              <a:t>The body to be transmitted is created in the system’s native format</a:t>
            </a:r>
          </a:p>
          <a:p>
            <a:pPr>
              <a:spcBef>
                <a:spcPts val="1200"/>
              </a:spcBef>
            </a:pPr>
            <a:r>
              <a:rPr lang="en-US" dirty="0"/>
              <a:t>The native character set is used and, where appropriate, local end-of-line conventions are used as well</a:t>
            </a:r>
          </a:p>
          <a:p>
            <a:pPr>
              <a:spcBef>
                <a:spcPts val="1200"/>
              </a:spcBef>
            </a:pPr>
            <a:r>
              <a:rPr lang="en-US" dirty="0"/>
              <a:t>The body may be any format that corresponds to the local model for the representation of some form of information</a:t>
            </a:r>
          </a:p>
          <a:p>
            <a:pPr>
              <a:spcBef>
                <a:spcPts val="1200"/>
              </a:spcBef>
            </a:pPr>
            <a:r>
              <a:rPr lang="en-US" dirty="0"/>
              <a:t>Examples include a UNIX-style text file, or a Sun raster image, or a VMS indexed file, and audio data in a system-dependent format stored only in memory</a:t>
            </a:r>
          </a:p>
        </p:txBody>
      </p:sp>
      <p:sp>
        <p:nvSpPr>
          <p:cNvPr id="9" name="Text Placeholder 8"/>
          <p:cNvSpPr>
            <a:spLocks noGrp="1"/>
          </p:cNvSpPr>
          <p:nvPr>
            <p:ph type="body" sz="quarter" idx="3"/>
          </p:nvPr>
        </p:nvSpPr>
        <p:spPr>
          <a:xfrm>
            <a:off x="4724400" y="1676400"/>
            <a:ext cx="3566160" cy="639762"/>
          </a:xfrm>
        </p:spPr>
        <p:txBody>
          <a:bodyPr/>
          <a:lstStyle/>
          <a:p>
            <a:r>
              <a:rPr lang="en-US" dirty="0">
                <a:ln>
                  <a:solidFill>
                    <a:schemeClr val="tx2"/>
                  </a:solidFill>
                </a:ln>
              </a:rPr>
              <a:t>Canonical Form</a:t>
            </a:r>
          </a:p>
        </p:txBody>
      </p:sp>
      <p:sp>
        <p:nvSpPr>
          <p:cNvPr id="10" name="Content Placeholder 9"/>
          <p:cNvSpPr>
            <a:spLocks noGrp="1"/>
          </p:cNvSpPr>
          <p:nvPr>
            <p:ph sz="quarter" idx="4"/>
          </p:nvPr>
        </p:nvSpPr>
        <p:spPr>
          <a:xfrm>
            <a:off x="4766048" y="2438400"/>
            <a:ext cx="3566160" cy="4191000"/>
          </a:xfrm>
        </p:spPr>
        <p:txBody>
          <a:bodyPr>
            <a:normAutofit lnSpcReduction="10000"/>
          </a:bodyPr>
          <a:lstStyle/>
          <a:p>
            <a:pPr>
              <a:spcBef>
                <a:spcPts val="1200"/>
              </a:spcBef>
            </a:pPr>
            <a:r>
              <a:rPr lang="en-US" sz="1700" dirty="0"/>
              <a:t>The entire body, including out-of-band information such as record lengths and possibly file attribute information, is converted to a universal canonical form</a:t>
            </a:r>
          </a:p>
          <a:p>
            <a:pPr>
              <a:spcBef>
                <a:spcPts val="1200"/>
              </a:spcBef>
            </a:pPr>
            <a:r>
              <a:rPr lang="en-US" sz="1700" dirty="0"/>
              <a:t>The specific media type of the body as well as its associated attributes dictates the nature of the canonical form that is used</a:t>
            </a:r>
          </a:p>
          <a:p>
            <a:pPr>
              <a:spcBef>
                <a:spcPts val="1200"/>
              </a:spcBef>
            </a:pPr>
            <a:r>
              <a:rPr lang="en-US" sz="1700" dirty="0"/>
              <a:t>Conversion to the proper canonical form may involve character set conversion, transformation of audio data, compression, or various other operations specific to the various media types</a:t>
            </a:r>
          </a:p>
        </p:txBody>
      </p:sp>
      <p:sp>
        <p:nvSpPr>
          <p:cNvPr id="5" name="Footer Placeholder 4"/>
          <p:cNvSpPr>
            <a:spLocks noGrp="1"/>
          </p:cNvSpPr>
          <p:nvPr>
            <p:ph type="ftr" sz="quarter" idx="11"/>
          </p:nvPr>
        </p:nvSpPr>
        <p:spPr>
          <a:xfrm>
            <a:off x="0" y="6492875"/>
            <a:ext cx="4724400" cy="365125"/>
          </a:xfrm>
        </p:spPr>
        <p:txBody>
          <a:bodyPr/>
          <a:lstStyle/>
          <a:p>
            <a:pPr>
              <a:defRPr/>
            </a:pPr>
            <a:r>
              <a:rPr lang="en-US" sz="1050" dirty="0"/>
              <a:t>© 2017 Pearson Education, Ltd., All rights reserved.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Email Security Threats</a:t>
            </a:r>
          </a:p>
        </p:txBody>
      </p:sp>
      <p:sp>
        <p:nvSpPr>
          <p:cNvPr id="7" name="Content Placeholder 6"/>
          <p:cNvSpPr>
            <a:spLocks noGrp="1"/>
          </p:cNvSpPr>
          <p:nvPr>
            <p:ph idx="1"/>
          </p:nvPr>
        </p:nvSpPr>
        <p:spPr/>
        <p:txBody>
          <a:bodyPr>
            <a:normAutofit fontScale="77500" lnSpcReduction="20000"/>
          </a:bodyPr>
          <a:lstStyle/>
          <a:p>
            <a:r>
              <a:rPr lang="en-US" dirty="0"/>
              <a:t>Authenticity-related threats</a:t>
            </a:r>
          </a:p>
          <a:p>
            <a:pPr lvl="1"/>
            <a:r>
              <a:rPr lang="en-US" dirty="0"/>
              <a:t>Could result in unauthorized access to an enterprise’s email system</a:t>
            </a:r>
          </a:p>
          <a:p>
            <a:r>
              <a:rPr lang="en-US" dirty="0"/>
              <a:t>Integrity-related threats</a:t>
            </a:r>
          </a:p>
          <a:p>
            <a:pPr lvl="1"/>
            <a:r>
              <a:rPr lang="en-US" dirty="0"/>
              <a:t>Could result in unauthorized modification of email content</a:t>
            </a:r>
          </a:p>
          <a:p>
            <a:r>
              <a:rPr lang="en-US" dirty="0"/>
              <a:t>Confidentiality-related threats</a:t>
            </a:r>
          </a:p>
          <a:p>
            <a:pPr lvl="1"/>
            <a:r>
              <a:rPr lang="en-US" dirty="0"/>
              <a:t>Could result in unauthorized disclosure of sensitive information</a:t>
            </a:r>
          </a:p>
          <a:p>
            <a:r>
              <a:rPr lang="en-US" dirty="0"/>
              <a:t>Availability-related threats</a:t>
            </a:r>
          </a:p>
          <a:p>
            <a:pPr lvl="1"/>
            <a:r>
              <a:rPr lang="en-US" dirty="0"/>
              <a:t>Could prevent end users from being able to send or receive mail</a:t>
            </a:r>
          </a:p>
        </p:txBody>
      </p:sp>
      <p:sp>
        <p:nvSpPr>
          <p:cNvPr id="5" name="Footer Placeholder 4"/>
          <p:cNvSpPr>
            <a:spLocks noGrp="1"/>
          </p:cNvSpPr>
          <p:nvPr>
            <p:ph type="ftr" sz="quarter" idx="11"/>
          </p:nvPr>
        </p:nvSpPr>
        <p:spPr>
          <a:xfrm>
            <a:off x="0" y="6492875"/>
            <a:ext cx="4953000" cy="365125"/>
          </a:xfrm>
        </p:spPr>
        <p:txBody>
          <a:bodyPr/>
          <a:lstStyle/>
          <a:p>
            <a:pPr>
              <a:defRPr/>
            </a:pPr>
            <a:r>
              <a:rPr lang="en-US" sz="1050" dirty="0"/>
              <a:t>© 2017 Pearson Education, Ltd., All rights reserved.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3267075" cy="365125"/>
          </a:xfrm>
        </p:spPr>
        <p:txBody>
          <a:bodyPr/>
          <a:lstStyle/>
          <a:p>
            <a:pPr>
              <a:defRPr/>
            </a:pPr>
            <a:r>
              <a:rPr lang="en-US" sz="950" dirty="0"/>
              <a:t>© 2017 Pearson Education, Ltd., All rights reserved.         </a:t>
            </a:r>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281754" y="0"/>
            <a:ext cx="5862246" cy="7012665"/>
          </a:xfrm>
          <a:prstGeom prst="rect">
            <a:avLst/>
          </a:prstGeom>
        </p:spPr>
      </p:pic>
      <p:sp>
        <p:nvSpPr>
          <p:cNvPr id="6" name="TextBox 5"/>
          <p:cNvSpPr txBox="1"/>
          <p:nvPr/>
        </p:nvSpPr>
        <p:spPr>
          <a:xfrm>
            <a:off x="228600" y="1320800"/>
            <a:ext cx="2819400" cy="2800767"/>
          </a:xfrm>
          <a:prstGeom prst="rect">
            <a:avLst/>
          </a:prstGeom>
          <a:noFill/>
        </p:spPr>
        <p:txBody>
          <a:bodyPr wrap="square" rtlCol="0">
            <a:spAutoFit/>
          </a:bodyPr>
          <a:lstStyle/>
          <a:p>
            <a:pPr algn="ctr"/>
            <a:r>
              <a:rPr lang="en-US" sz="3600" b="1" dirty="0">
                <a:latin typeface="+mn-lt"/>
              </a:rPr>
              <a:t>Table 19.3    </a:t>
            </a:r>
          </a:p>
          <a:p>
            <a:pPr algn="ctr"/>
            <a:endParaRPr lang="en-US" sz="2800" b="1" dirty="0">
              <a:latin typeface="+mn-lt"/>
            </a:endParaRPr>
          </a:p>
          <a:p>
            <a:pPr algn="ctr"/>
            <a:endParaRPr lang="en-US" sz="2800" b="1" dirty="0">
              <a:latin typeface="+mn-lt"/>
            </a:endParaRPr>
          </a:p>
          <a:p>
            <a:pPr algn="ctr"/>
            <a:r>
              <a:rPr lang="en-US" sz="2800" b="1" dirty="0">
                <a:latin typeface="+mn-lt"/>
              </a:rPr>
              <a:t>Email Threats </a:t>
            </a:r>
          </a:p>
          <a:p>
            <a:pPr algn="ctr"/>
            <a:r>
              <a:rPr lang="en-US" sz="2800" b="1" dirty="0">
                <a:latin typeface="+mn-lt"/>
              </a:rPr>
              <a:t>and </a:t>
            </a:r>
          </a:p>
          <a:p>
            <a:pPr algn="ctr"/>
            <a:r>
              <a:rPr lang="en-US" sz="2800" b="1" dirty="0">
                <a:latin typeface="+mn-lt"/>
              </a:rPr>
              <a:t>Mitigations </a:t>
            </a:r>
          </a:p>
        </p:txBody>
      </p:sp>
      <p:sp>
        <p:nvSpPr>
          <p:cNvPr id="7" name="TextBox 6"/>
          <p:cNvSpPr txBox="1"/>
          <p:nvPr/>
        </p:nvSpPr>
        <p:spPr>
          <a:xfrm>
            <a:off x="228600" y="4800600"/>
            <a:ext cx="2819400" cy="461665"/>
          </a:xfrm>
          <a:prstGeom prst="rect">
            <a:avLst/>
          </a:prstGeom>
          <a:noFill/>
        </p:spPr>
        <p:txBody>
          <a:bodyPr wrap="square" rtlCol="0">
            <a:spAutoFit/>
          </a:bodyPr>
          <a:lstStyle/>
          <a:p>
            <a:r>
              <a:rPr lang="en-US" sz="1200" dirty="0"/>
              <a:t>(Table can be found on page 608 in the textbook)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172200" cy="365125"/>
          </a:xfrm>
        </p:spPr>
        <p:txBody>
          <a:bodyPr/>
          <a:lstStyle/>
          <a:p>
            <a:pPr>
              <a:defRPr/>
            </a:pPr>
            <a:r>
              <a:rPr lang="en-US" sz="1050" dirty="0"/>
              <a:t>© 2017 Pearson Education, Ltd., All rights reserved.         </a:t>
            </a:r>
          </a:p>
        </p:txBody>
      </p:sp>
      <p:pic>
        <p:nvPicPr>
          <p:cNvPr id="5" name="Picture 4"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5455" b="5455"/>
              <a:stretch>
                <a:fillRect/>
              </a:stretch>
            </p:blipFill>
          </mc:Choice>
          <mc:Fallback>
            <p:blipFill>
              <a:blip r:embed="rId4"/>
              <a:srcRect t="15455" b="5455"/>
              <a:stretch>
                <a:fillRect/>
              </a:stretch>
            </p:blipFill>
          </mc:Fallback>
        </mc:AlternateContent>
        <p:spPr>
          <a:xfrm>
            <a:off x="1447800" y="-228600"/>
            <a:ext cx="6858000" cy="7019273"/>
          </a:xfrm>
          <a:prstGeom prst="rect">
            <a:avLst/>
          </a:prstGeom>
        </p:spPr>
      </p:pic>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Threat Protocols</a:t>
            </a:r>
          </a:p>
        </p:txBody>
      </p:sp>
      <p:sp>
        <p:nvSpPr>
          <p:cNvPr id="3" name="Content Placeholder 2"/>
          <p:cNvSpPr>
            <a:spLocks noGrp="1"/>
          </p:cNvSpPr>
          <p:nvPr>
            <p:ph idx="1"/>
          </p:nvPr>
        </p:nvSpPr>
        <p:spPr>
          <a:xfrm>
            <a:off x="792163" y="1762125"/>
            <a:ext cx="7570787" cy="4714875"/>
          </a:xfrm>
        </p:spPr>
        <p:txBody>
          <a:bodyPr>
            <a:normAutofit fontScale="77500" lnSpcReduction="20000"/>
          </a:bodyPr>
          <a:lstStyle/>
          <a:p>
            <a:r>
              <a:rPr lang="en-US" dirty="0"/>
              <a:t>SP800-177 recommends use of a variety of standardized protocols as a means for countering threats:</a:t>
            </a:r>
          </a:p>
          <a:p>
            <a:pPr lvl="2"/>
            <a:r>
              <a:rPr lang="en-US" dirty="0"/>
              <a:t>STARTTLS</a:t>
            </a:r>
          </a:p>
          <a:p>
            <a:pPr lvl="3"/>
            <a:r>
              <a:rPr lang="en-US" dirty="0"/>
              <a:t>An SMPT security extension that provides authentication, integrity, non-repudiation and confidentiality for the entire SMTP message by running SMTP over TLS</a:t>
            </a:r>
          </a:p>
          <a:p>
            <a:pPr lvl="2"/>
            <a:r>
              <a:rPr lang="en-US" dirty="0"/>
              <a:t>S/MIME</a:t>
            </a:r>
          </a:p>
          <a:p>
            <a:pPr lvl="3"/>
            <a:r>
              <a:rPr lang="en-US" dirty="0"/>
              <a:t>Provides authentication, integrity, non-repudiation and confidentiality of the message body carried in SMTP messages</a:t>
            </a:r>
          </a:p>
          <a:p>
            <a:pPr lvl="2"/>
            <a:r>
              <a:rPr lang="en-US" dirty="0"/>
              <a:t>DNS Security Extensions (DNSSEC)</a:t>
            </a:r>
          </a:p>
          <a:p>
            <a:pPr lvl="3"/>
            <a:r>
              <a:rPr lang="en-US" dirty="0"/>
              <a:t>Provides authentication and integrity protection of DNS data, and is an underlying tool used by various email security protocols</a:t>
            </a:r>
          </a:p>
          <a:p>
            <a:pPr lvl="2"/>
            <a:r>
              <a:rPr lang="en-US" dirty="0"/>
              <a:t>DNS-based Authentication of Named Entities (DANE)</a:t>
            </a:r>
          </a:p>
          <a:p>
            <a:pPr lvl="3"/>
            <a:r>
              <a:rPr lang="en-US" dirty="0"/>
              <a:t>Is designed to overcome problems in the certificate authority (CA) system by providing an alternative channel for authenticating public keys based on DNSSEC, with the result that the same trust relationships used to certify IP addresses are used to certify servers operating on those addresses</a:t>
            </a:r>
          </a:p>
        </p:txBody>
      </p:sp>
      <p:sp>
        <p:nvSpPr>
          <p:cNvPr id="4" name="Footer Placeholder 3"/>
          <p:cNvSpPr>
            <a:spLocks noGrp="1"/>
          </p:cNvSpPr>
          <p:nvPr>
            <p:ph type="ftr" sz="quarter" idx="11"/>
          </p:nvPr>
        </p:nvSpPr>
        <p:spPr>
          <a:xfrm>
            <a:off x="0" y="6492875"/>
            <a:ext cx="6781800" cy="365125"/>
          </a:xfrm>
        </p:spPr>
        <p:txBody>
          <a:bodyPr/>
          <a:lstStyle/>
          <a:p>
            <a:pPr>
              <a:defRPr/>
            </a:pPr>
            <a:r>
              <a:rPr lang="en-US" sz="1050" dirty="0"/>
              <a:t>© 2017 Pearson Education, Ltd., All rights reserved.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Threat Protocols</a:t>
            </a:r>
          </a:p>
        </p:txBody>
      </p:sp>
      <p:sp>
        <p:nvSpPr>
          <p:cNvPr id="3" name="Content Placeholder 2"/>
          <p:cNvSpPr>
            <a:spLocks noGrp="1"/>
          </p:cNvSpPr>
          <p:nvPr>
            <p:ph idx="1"/>
          </p:nvPr>
        </p:nvSpPr>
        <p:spPr>
          <a:xfrm>
            <a:off x="762000" y="1600200"/>
            <a:ext cx="7570787" cy="5095875"/>
          </a:xfrm>
        </p:spPr>
        <p:txBody>
          <a:bodyPr>
            <a:normAutofit fontScale="85000" lnSpcReduction="20000"/>
          </a:bodyPr>
          <a:lstStyle/>
          <a:p>
            <a:r>
              <a:rPr lang="en-US" dirty="0"/>
              <a:t>SP800-177 recommends use of a variety of standardized protocols as a means for countering threats:</a:t>
            </a:r>
          </a:p>
          <a:p>
            <a:pPr lvl="2"/>
            <a:r>
              <a:rPr lang="en-US" dirty="0"/>
              <a:t>Sender Policy Framework (SPF)</a:t>
            </a:r>
          </a:p>
          <a:p>
            <a:pPr lvl="3"/>
            <a:r>
              <a:rPr lang="en-US" dirty="0"/>
              <a:t>Uses the Domain Name System (DNS) to allow domain owners to create records that associate the domain name with a specific IP address range of authorized message senders.</a:t>
            </a:r>
          </a:p>
          <a:p>
            <a:pPr lvl="2"/>
            <a:r>
              <a:rPr lang="en-US" dirty="0" err="1"/>
              <a:t>DomainKeys</a:t>
            </a:r>
            <a:r>
              <a:rPr lang="en-US" dirty="0"/>
              <a:t> Identified Mail (DKIM)</a:t>
            </a:r>
          </a:p>
          <a:p>
            <a:pPr lvl="3"/>
            <a:r>
              <a:rPr lang="en-US" dirty="0"/>
              <a:t>Enables an MTA to sign selected headers and the body of a message.  This validates the source domain of the mail and provides message body integrity</a:t>
            </a:r>
          </a:p>
          <a:p>
            <a:pPr lvl="2"/>
            <a:r>
              <a:rPr lang="en-US" dirty="0"/>
              <a:t>Domain-based Message Authentication, Reporting, and Conformance (DMARC)</a:t>
            </a:r>
          </a:p>
          <a:p>
            <a:pPr lvl="3"/>
            <a:r>
              <a:rPr lang="en-US" dirty="0"/>
              <a:t>Lets senders know the proportionate effectiveness of their SPF and DKIM policies, and signals to receivers what action should be taken in various individual and bulk attack scenarios</a:t>
            </a:r>
          </a:p>
        </p:txBody>
      </p:sp>
      <p:sp>
        <p:nvSpPr>
          <p:cNvPr id="4" name="Footer Placeholder 3"/>
          <p:cNvSpPr>
            <a:spLocks noGrp="1"/>
          </p:cNvSpPr>
          <p:nvPr>
            <p:ph type="ftr" sz="quarter" idx="11"/>
          </p:nvPr>
        </p:nvSpPr>
        <p:spPr>
          <a:xfrm>
            <a:off x="0" y="6492875"/>
            <a:ext cx="6781800" cy="365125"/>
          </a:xfrm>
        </p:spPr>
        <p:txBody>
          <a:bodyPr/>
          <a:lstStyle/>
          <a:p>
            <a:pPr>
              <a:defRPr/>
            </a:pPr>
            <a:r>
              <a:rPr lang="en-US" sz="1050" dirty="0"/>
              <a:t>© 2017 Pearson Education, Ltd., All rights reserved.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00600" cy="365125"/>
          </a:xfrm>
        </p:spPr>
        <p:txBody>
          <a:bodyPr/>
          <a:lstStyle/>
          <a:p>
            <a:pPr>
              <a:defRPr/>
            </a:pPr>
            <a:r>
              <a:rPr lang="en-US" sz="1050" dirty="0"/>
              <a:t>© 2017 Pearson Education, Ltd., All rights reserved.         </a:t>
            </a:r>
          </a:p>
        </p:txBody>
      </p:sp>
      <p:pic>
        <p:nvPicPr>
          <p:cNvPr id="5" name="Picture 4" descr="f0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524000" y="-685800"/>
            <a:ext cx="5943600" cy="76917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sz="4800" dirty="0"/>
              <a:t>Secure/Multipurpose Internet Mail Extension (S/MIME)</a:t>
            </a:r>
          </a:p>
        </p:txBody>
      </p:sp>
      <p:sp>
        <p:nvSpPr>
          <p:cNvPr id="3" name="Content Placeholder 2"/>
          <p:cNvSpPr>
            <a:spLocks noGrp="1"/>
          </p:cNvSpPr>
          <p:nvPr>
            <p:ph idx="1"/>
          </p:nvPr>
        </p:nvSpPr>
        <p:spPr>
          <a:xfrm>
            <a:off x="533400" y="1828800"/>
            <a:ext cx="7239000" cy="4876800"/>
          </a:xfrm>
        </p:spPr>
        <p:txBody>
          <a:bodyPr>
            <a:normAutofit fontScale="77500" lnSpcReduction="20000"/>
          </a:bodyPr>
          <a:lstStyle/>
          <a:p>
            <a:r>
              <a:rPr lang="en-US" dirty="0"/>
              <a:t>A security enhancement to the MIME Internet e-mail format standard based on technology from RSA Data Security</a:t>
            </a:r>
          </a:p>
          <a:p>
            <a:r>
              <a:rPr lang="en-US" dirty="0"/>
              <a:t>The most important documents relevant to S/MIME include:</a:t>
            </a:r>
          </a:p>
          <a:p>
            <a:pPr lvl="1"/>
            <a:r>
              <a:rPr lang="en-US" dirty="0"/>
              <a:t>RFC 5750, S/MIME Version 3.2 Certificate Handling</a:t>
            </a:r>
          </a:p>
          <a:p>
            <a:pPr lvl="1"/>
            <a:r>
              <a:rPr lang="en-US" dirty="0"/>
              <a:t>RFC 5751, S/MIME Version 3.2 Message Specification</a:t>
            </a:r>
          </a:p>
          <a:p>
            <a:pPr lvl="1"/>
            <a:r>
              <a:rPr lang="en-US" dirty="0"/>
              <a:t>RFC 4134, Examples of S/MIME Messages</a:t>
            </a:r>
          </a:p>
          <a:p>
            <a:pPr lvl="1"/>
            <a:r>
              <a:rPr lang="en-US" dirty="0"/>
              <a:t>RFC 2634, Enhanced Security Services for S/MIME</a:t>
            </a:r>
          </a:p>
          <a:p>
            <a:pPr lvl="1"/>
            <a:r>
              <a:rPr lang="en-US" dirty="0"/>
              <a:t>RFC 5652, Cryptographic Message Syntax (CMS)</a:t>
            </a:r>
          </a:p>
          <a:p>
            <a:pPr lvl="1"/>
            <a:r>
              <a:rPr lang="en-US" dirty="0"/>
              <a:t>RFC 3370, CMS Algorithms</a:t>
            </a:r>
          </a:p>
          <a:p>
            <a:pPr lvl="1"/>
            <a:r>
              <a:rPr lang="en-US" dirty="0"/>
              <a:t>RFC 5752, Multiple Signatures in CMS</a:t>
            </a:r>
          </a:p>
          <a:p>
            <a:pPr lvl="1"/>
            <a:r>
              <a:rPr lang="en-US" dirty="0"/>
              <a:t>RFC 1847, Security </a:t>
            </a:r>
            <a:r>
              <a:rPr lang="en-US" dirty="0" err="1"/>
              <a:t>Multiparts</a:t>
            </a:r>
            <a:r>
              <a:rPr lang="en-US" dirty="0"/>
              <a:t> for MIME –                    Multipart/Signed and Multipart/Encrypted</a:t>
            </a:r>
          </a:p>
        </p:txBody>
      </p:sp>
      <p:pic>
        <p:nvPicPr>
          <p:cNvPr id="4" name="Picture 3"/>
          <p:cNvPicPr>
            <a:picLocks noChangeAspect="1"/>
          </p:cNvPicPr>
          <p:nvPr/>
        </p:nvPicPr>
        <p:blipFill>
          <a:blip r:embed="rId3"/>
          <a:stretch>
            <a:fillRect/>
          </a:stretch>
        </p:blipFill>
        <p:spPr>
          <a:xfrm>
            <a:off x="6705600" y="4495800"/>
            <a:ext cx="1993677" cy="2171458"/>
          </a:xfrm>
          <a:prstGeom prst="rect">
            <a:avLst/>
          </a:prstGeom>
        </p:spPr>
      </p:pic>
      <p:sp>
        <p:nvSpPr>
          <p:cNvPr id="5" name="Footer Placeholder 4"/>
          <p:cNvSpPr>
            <a:spLocks noGrp="1"/>
          </p:cNvSpPr>
          <p:nvPr>
            <p:ph type="ftr" sz="quarter" idx="11"/>
          </p:nvPr>
        </p:nvSpPr>
        <p:spPr>
          <a:xfrm>
            <a:off x="0" y="6492875"/>
            <a:ext cx="5334000" cy="365125"/>
          </a:xfrm>
        </p:spPr>
        <p:txBody>
          <a:bodyPr/>
          <a:lstStyle/>
          <a:p>
            <a:pPr>
              <a:defRPr/>
            </a:pPr>
            <a:r>
              <a:rPr lang="en-US" sz="1050" dirty="0"/>
              <a:t>© 2017 Pearson Education, Ltd., All rights reserved.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1000" y="1295400"/>
            <a:ext cx="8532886" cy="5391070"/>
          </a:xfrm>
          <a:prstGeom prst="rect">
            <a:avLst/>
          </a:prstGeom>
        </p:spPr>
      </p:pic>
      <p:sp>
        <p:nvSpPr>
          <p:cNvPr id="9" name="TextBox 8"/>
          <p:cNvSpPr txBox="1"/>
          <p:nvPr/>
        </p:nvSpPr>
        <p:spPr>
          <a:xfrm>
            <a:off x="0" y="0"/>
            <a:ext cx="9144000" cy="1477328"/>
          </a:xfrm>
          <a:prstGeom prst="rect">
            <a:avLst/>
          </a:prstGeom>
          <a:noFill/>
        </p:spPr>
        <p:txBody>
          <a:bodyPr wrap="square" rtlCol="0">
            <a:spAutoFit/>
          </a:bodyPr>
          <a:lstStyle/>
          <a:p>
            <a:pPr algn="ctr"/>
            <a:r>
              <a:rPr lang="en-US" sz="3600" dirty="0">
                <a:latin typeface="+mn-lt"/>
              </a:rPr>
              <a:t>Table 19.4</a:t>
            </a:r>
            <a:endParaRPr lang="en-US" sz="1600" dirty="0">
              <a:latin typeface="+mn-lt"/>
            </a:endParaRPr>
          </a:p>
          <a:p>
            <a:pPr algn="ctr">
              <a:lnSpc>
                <a:spcPct val="0"/>
              </a:lnSpc>
            </a:pPr>
            <a:endParaRPr lang="en-US" sz="3600" dirty="0">
              <a:latin typeface="+mn-lt"/>
            </a:endParaRPr>
          </a:p>
          <a:p>
            <a:pPr algn="ctr">
              <a:lnSpc>
                <a:spcPct val="0"/>
              </a:lnSpc>
            </a:pPr>
            <a:r>
              <a:rPr lang="en-US" sz="3600" dirty="0">
                <a:latin typeface="+mn-lt"/>
              </a:rPr>
              <a:t>  </a:t>
            </a:r>
          </a:p>
          <a:p>
            <a:pPr algn="ctr"/>
            <a:r>
              <a:rPr lang="en-US" sz="3600" dirty="0">
                <a:latin typeface="+mn-lt"/>
              </a:rPr>
              <a:t>Summary of S/MIME Services</a:t>
            </a:r>
          </a:p>
          <a:p>
            <a:endParaRPr lang="en-US" dirty="0"/>
          </a:p>
        </p:txBody>
      </p:sp>
      <p:sp>
        <p:nvSpPr>
          <p:cNvPr id="4" name="Footer Placeholder 3"/>
          <p:cNvSpPr>
            <a:spLocks noGrp="1"/>
          </p:cNvSpPr>
          <p:nvPr>
            <p:ph type="ftr" sz="quarter" idx="11"/>
          </p:nvPr>
        </p:nvSpPr>
        <p:spPr>
          <a:xfrm>
            <a:off x="0" y="6492875"/>
            <a:ext cx="5181600" cy="365125"/>
          </a:xfrm>
        </p:spPr>
        <p:txBody>
          <a:bodyPr/>
          <a:lstStyle/>
          <a:p>
            <a:pPr>
              <a:defRPr/>
            </a:pPr>
            <a:r>
              <a:rPr lang="en-US" sz="1050" dirty="0"/>
              <a:t>© 2017 Pearson Education, Ltd., All rights reserved.         </a:t>
            </a:r>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Authentication </a:t>
            </a:r>
          </a:p>
        </p:txBody>
      </p:sp>
      <p:sp>
        <p:nvSpPr>
          <p:cNvPr id="7" name="Content Placeholder 6"/>
          <p:cNvSpPr>
            <a:spLocks noGrp="1"/>
          </p:cNvSpPr>
          <p:nvPr>
            <p:ph idx="1"/>
          </p:nvPr>
        </p:nvSpPr>
        <p:spPr>
          <a:xfrm>
            <a:off x="381000" y="1600200"/>
            <a:ext cx="7723187" cy="5095875"/>
          </a:xfrm>
        </p:spPr>
        <p:txBody>
          <a:bodyPr>
            <a:normAutofit fontScale="77500" lnSpcReduction="20000"/>
          </a:bodyPr>
          <a:lstStyle/>
          <a:p>
            <a:r>
              <a:rPr lang="en-US" dirty="0"/>
              <a:t>Provided by means of a digital signature</a:t>
            </a:r>
          </a:p>
          <a:p>
            <a:pPr lvl="1"/>
            <a:r>
              <a:rPr lang="en-US" dirty="0"/>
              <a:t>The sender creates a message</a:t>
            </a:r>
          </a:p>
          <a:p>
            <a:pPr lvl="1"/>
            <a:r>
              <a:rPr lang="en-US" dirty="0"/>
              <a:t>SHA-256 is used to generate a 256-bit message digest of the message</a:t>
            </a:r>
          </a:p>
          <a:p>
            <a:pPr lvl="1"/>
            <a:r>
              <a:rPr lang="en-US" dirty="0"/>
              <a:t>The message digest is encrypted with RSA using the sender’s private key, and the result is appended to the message.  Also appended is identifying information for the signer, which will enable the receiver to retrieve the signer’s public key</a:t>
            </a:r>
          </a:p>
          <a:p>
            <a:pPr lvl="1"/>
            <a:r>
              <a:rPr lang="en-US" dirty="0"/>
              <a:t>The receiver uses RSA with the sender’s public key to decrypt and recover the message digest</a:t>
            </a:r>
          </a:p>
          <a:p>
            <a:pPr lvl="1"/>
            <a:r>
              <a:rPr lang="en-US" dirty="0"/>
              <a:t>The receiver generates a new message digest for the message and compares it with the decrypted hash code.  If the two match, the message is accepted as authentic</a:t>
            </a:r>
          </a:p>
          <a:p>
            <a:r>
              <a:rPr lang="en-US" dirty="0"/>
              <a:t>Detached signatures are supported</a:t>
            </a:r>
          </a:p>
          <a:p>
            <a:pPr lvl="1"/>
            <a:r>
              <a:rPr lang="en-US" dirty="0"/>
              <a:t>A detached signature may be stored and                       transmitted separately from the message it signs</a:t>
            </a:r>
          </a:p>
          <a:p>
            <a:endParaRPr lang="en-US" dirty="0"/>
          </a:p>
        </p:txBody>
      </p:sp>
      <p:sp>
        <p:nvSpPr>
          <p:cNvPr id="4" name="Footer Placeholder 3"/>
          <p:cNvSpPr>
            <a:spLocks noGrp="1"/>
          </p:cNvSpPr>
          <p:nvPr>
            <p:ph type="ftr" sz="quarter" idx="11"/>
          </p:nvPr>
        </p:nvSpPr>
        <p:spPr>
          <a:xfrm>
            <a:off x="0" y="6492875"/>
            <a:ext cx="4876800" cy="365125"/>
          </a:xfrm>
        </p:spPr>
        <p:txBody>
          <a:bodyPr/>
          <a:lstStyle/>
          <a:p>
            <a:r>
              <a:rPr lang="en-US" sz="1050" dirty="0"/>
              <a:t>© 2017 Pearson Education, Ltd., All rights reserved.         </a:t>
            </a:r>
          </a:p>
        </p:txBody>
      </p:sp>
      <p:pic>
        <p:nvPicPr>
          <p:cNvPr id="8" name="Picture 7"/>
          <p:cNvPicPr>
            <a:picLocks noChangeAspect="1"/>
          </p:cNvPicPr>
          <p:nvPr/>
        </p:nvPicPr>
        <p:blipFill>
          <a:blip r:embed="rId3"/>
          <a:stretch>
            <a:fillRect/>
          </a:stretch>
        </p:blipFill>
        <p:spPr>
          <a:xfrm>
            <a:off x="6400800" y="4813300"/>
            <a:ext cx="2603500" cy="20447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Confidentiality </a:t>
            </a:r>
          </a:p>
        </p:txBody>
      </p:sp>
      <p:sp>
        <p:nvSpPr>
          <p:cNvPr id="7" name="Content Placeholder 6"/>
          <p:cNvSpPr>
            <a:spLocks noGrp="1"/>
          </p:cNvSpPr>
          <p:nvPr>
            <p:ph idx="1"/>
          </p:nvPr>
        </p:nvSpPr>
        <p:spPr>
          <a:xfrm>
            <a:off x="762000" y="1676400"/>
            <a:ext cx="7570787" cy="4791075"/>
          </a:xfrm>
        </p:spPr>
        <p:txBody>
          <a:bodyPr>
            <a:normAutofit fontScale="77500" lnSpcReduction="20000"/>
          </a:bodyPr>
          <a:lstStyle/>
          <a:p>
            <a:pPr>
              <a:spcBef>
                <a:spcPts val="1200"/>
              </a:spcBef>
            </a:pPr>
            <a:r>
              <a:rPr lang="en-US" dirty="0"/>
              <a:t>S/MIME provides confidentiality by encrypting messages</a:t>
            </a:r>
          </a:p>
          <a:p>
            <a:pPr lvl="1">
              <a:spcBef>
                <a:spcPts val="1200"/>
              </a:spcBef>
            </a:pPr>
            <a:r>
              <a:rPr lang="en-US" dirty="0"/>
              <a:t>Most commonly AES with a 128-bit key is used, with the cipher block chaining (CBC) mode</a:t>
            </a:r>
          </a:p>
          <a:p>
            <a:pPr marL="342900" lvl="1" indent="-342900">
              <a:spcBef>
                <a:spcPts val="1200"/>
              </a:spcBef>
              <a:buClr>
                <a:srgbClr val="BAABE3"/>
              </a:buClr>
            </a:pPr>
            <a:r>
              <a:rPr lang="en-US" sz="2800" dirty="0">
                <a:cs typeface="ＭＳ Ｐゴシック" pitchFamily="-84" charset="-128"/>
              </a:rPr>
              <a:t>The key itself is also encrypted, typically with RSA</a:t>
            </a:r>
          </a:p>
          <a:p>
            <a:pPr marL="342900" lvl="1" indent="-342900">
              <a:spcBef>
                <a:spcPts val="1200"/>
              </a:spcBef>
              <a:buClr>
                <a:srgbClr val="BAABE3"/>
              </a:buClr>
            </a:pPr>
            <a:r>
              <a:rPr lang="en-US" sz="2800" dirty="0">
                <a:cs typeface="ＭＳ Ｐゴシック" pitchFamily="-84" charset="-128"/>
              </a:rPr>
              <a:t>Each symmetric key, referred to as a content-encryption key, is used only once</a:t>
            </a:r>
          </a:p>
          <a:p>
            <a:pPr marL="692150" lvl="2" indent="-342900">
              <a:spcBef>
                <a:spcPts val="1200"/>
              </a:spcBef>
            </a:pPr>
            <a:r>
              <a:rPr lang="en-US" dirty="0">
                <a:cs typeface="ＭＳ Ｐゴシック" pitchFamily="-84" charset="-128"/>
              </a:rPr>
              <a:t>A new key is generated as a random number for each message</a:t>
            </a:r>
          </a:p>
          <a:p>
            <a:pPr marL="692150" lvl="2" indent="-342900">
              <a:spcBef>
                <a:spcPts val="1200"/>
              </a:spcBef>
            </a:pPr>
            <a:r>
              <a:rPr lang="en-US" dirty="0">
                <a:cs typeface="ＭＳ Ｐゴシック" pitchFamily="-84" charset="-128"/>
              </a:rPr>
              <a:t>Because it is to be used only once, the content-encryption key is bound to the message and transmitted with it</a:t>
            </a:r>
          </a:p>
          <a:p>
            <a:pPr marL="692150" lvl="2" indent="-342900">
              <a:spcBef>
                <a:spcPts val="1200"/>
              </a:spcBef>
            </a:pPr>
            <a:r>
              <a:rPr lang="en-US" dirty="0">
                <a:cs typeface="ＭＳ Ｐゴシック" pitchFamily="-84" charset="-128"/>
              </a:rPr>
              <a:t>To protect the key, it is encrypted with the receiver’s public key</a:t>
            </a:r>
          </a:p>
          <a:p>
            <a:pPr marL="692150" lvl="2" indent="-342900">
              <a:spcBef>
                <a:spcPts val="1200"/>
              </a:spcBef>
            </a:pPr>
            <a:r>
              <a:rPr lang="en-US" dirty="0">
                <a:cs typeface="ＭＳ Ｐゴシック" pitchFamily="-84" charset="-128"/>
              </a:rPr>
              <a:t>To reduce encryption time, the combination of symmetric and public-key encryption is used</a:t>
            </a:r>
          </a:p>
          <a:p>
            <a:pPr marL="692150" lvl="2" indent="-342900">
              <a:spcBef>
                <a:spcPts val="1200"/>
              </a:spcBef>
            </a:pPr>
            <a:r>
              <a:rPr lang="en-US" dirty="0">
                <a:cs typeface="ＭＳ Ｐゴシック" pitchFamily="-84" charset="-128"/>
              </a:rPr>
              <a:t>Only the recipient is able to recover the session key that is bound to the message</a:t>
            </a:r>
          </a:p>
          <a:p>
            <a:pPr lvl="1"/>
            <a:endParaRPr lang="en-US" dirty="0"/>
          </a:p>
        </p:txBody>
      </p:sp>
      <p:sp>
        <p:nvSpPr>
          <p:cNvPr id="5" name="Footer Placeholder 4"/>
          <p:cNvSpPr>
            <a:spLocks noGrp="1"/>
          </p:cNvSpPr>
          <p:nvPr>
            <p:ph type="ftr" sz="quarter" idx="11"/>
          </p:nvPr>
        </p:nvSpPr>
        <p:spPr>
          <a:xfrm>
            <a:off x="0" y="6492875"/>
            <a:ext cx="5638800" cy="365125"/>
          </a:xfrm>
        </p:spPr>
        <p:txBody>
          <a:bodyPr/>
          <a:lstStyle/>
          <a:p>
            <a:pPr>
              <a:defRPr/>
            </a:pPr>
            <a:r>
              <a:rPr lang="en-US" sz="1050" dirty="0"/>
              <a:t>© 2017 Pearson Education, Ltd., All rights reserved.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953000" cy="365125"/>
          </a:xfrm>
        </p:spPr>
        <p:txBody>
          <a:bodyPr/>
          <a:lstStyle/>
          <a:p>
            <a:pPr>
              <a:defRPr/>
            </a:pPr>
            <a:r>
              <a:rPr lang="en-US" sz="1050" dirty="0"/>
              <a:t>© 2017 Pearson Education, Ltd., All rights reserved.         </a:t>
            </a:r>
          </a:p>
        </p:txBody>
      </p:sp>
      <p:pic>
        <p:nvPicPr>
          <p:cNvPr id="5" name="Picture 4"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b="10000"/>
              <a:stretch>
                <a:fillRect/>
              </a:stretch>
            </p:blipFill>
          </mc:Choice>
          <mc:Fallback>
            <p:blipFill>
              <a:blip r:embed="rId4"/>
              <a:srcRect b="10000"/>
              <a:stretch>
                <a:fillRect/>
              </a:stretch>
            </p:blipFill>
          </mc:Fallback>
        </mc:AlternateContent>
        <p:spPr>
          <a:xfrm>
            <a:off x="1524000" y="-228600"/>
            <a:ext cx="5861619" cy="682707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E-mail Compatibility</a:t>
            </a:r>
            <a:endParaRPr lang="en-AU" dirty="0"/>
          </a:p>
        </p:txBody>
      </p:sp>
      <p:sp>
        <p:nvSpPr>
          <p:cNvPr id="55299" name="Rectangle 3"/>
          <p:cNvSpPr>
            <a:spLocks noGrp="1" noChangeArrowheads="1"/>
          </p:cNvSpPr>
          <p:nvPr>
            <p:ph idx="1"/>
          </p:nvPr>
        </p:nvSpPr>
        <p:spPr>
          <a:xfrm>
            <a:off x="609600" y="1600200"/>
            <a:ext cx="8153400" cy="5029200"/>
          </a:xfrm>
        </p:spPr>
        <p:txBody>
          <a:bodyPr>
            <a:normAutofit fontScale="92500" lnSpcReduction="10000"/>
          </a:bodyPr>
          <a:lstStyle/>
          <a:p>
            <a:r>
              <a:rPr lang="en-US" dirty="0"/>
              <a:t>Many electronic mail systems only permit the use of blocks consisting of ASCII text</a:t>
            </a:r>
          </a:p>
          <a:p>
            <a:pPr lvl="1"/>
            <a:r>
              <a:rPr lang="en-US" sz="2400" dirty="0"/>
              <a:t>To accommodate this restriction, S/MIME provides the service of converting the raw 8-bit binary stream to a stream of printable ASCII characters</a:t>
            </a:r>
          </a:p>
          <a:p>
            <a:pPr lvl="1"/>
            <a:r>
              <a:rPr lang="en-US" sz="2400" dirty="0"/>
              <a:t>The scheme used for this purpose is Base-64 conversion</a:t>
            </a:r>
          </a:p>
          <a:p>
            <a:pPr lvl="2"/>
            <a:r>
              <a:rPr lang="en-US" sz="2000" dirty="0"/>
              <a:t>Each group of three octets of binary data is mapped into four ASCII characters</a:t>
            </a:r>
          </a:p>
          <a:p>
            <a:pPr lvl="2"/>
            <a:r>
              <a:rPr lang="en-AU" sz="2000" dirty="0"/>
              <a:t>The Base64 algorithm blindly converts the input stream to Base64 format regardless of content, even if the input happens to be ASCII text</a:t>
            </a:r>
          </a:p>
          <a:p>
            <a:pPr marL="342900" lvl="1" indent="-342900">
              <a:spcBef>
                <a:spcPts val="2400"/>
              </a:spcBef>
              <a:buClr>
                <a:srgbClr val="BAABE3"/>
              </a:buClr>
            </a:pPr>
            <a:r>
              <a:rPr lang="en-AU" sz="2595" dirty="0">
                <a:cs typeface="ＭＳ Ｐゴシック" pitchFamily="-84" charset="-128"/>
              </a:rPr>
              <a:t>RFC 5751 recommends that even if outer 7-bit encoding is not used, the original MIME content should be 7-bit encoded</a:t>
            </a:r>
          </a:p>
        </p:txBody>
      </p:sp>
      <p:sp>
        <p:nvSpPr>
          <p:cNvPr id="4" name="Footer Placeholder 3"/>
          <p:cNvSpPr>
            <a:spLocks noGrp="1"/>
          </p:cNvSpPr>
          <p:nvPr>
            <p:ph type="ftr" sz="quarter" idx="11"/>
          </p:nvPr>
        </p:nvSpPr>
        <p:spPr>
          <a:xfrm>
            <a:off x="0" y="6492875"/>
            <a:ext cx="5334000" cy="365125"/>
          </a:xfrm>
        </p:spPr>
        <p:txBody>
          <a:bodyPr/>
          <a:lstStyle/>
          <a:p>
            <a:pPr>
              <a:defRPr/>
            </a:pPr>
            <a:r>
              <a:rPr lang="en-US" sz="1050" dirty="0"/>
              <a:t>© 2017 Pearson Education, Ltd., All rights reserved.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Compression</a:t>
            </a:r>
            <a:endParaRPr lang="en-AU" dirty="0"/>
          </a:p>
        </p:txBody>
      </p:sp>
      <p:sp>
        <p:nvSpPr>
          <p:cNvPr id="54275" name="Rectangle 3"/>
          <p:cNvSpPr>
            <a:spLocks noGrp="1" noChangeArrowheads="1"/>
          </p:cNvSpPr>
          <p:nvPr>
            <p:ph idx="1"/>
          </p:nvPr>
        </p:nvSpPr>
        <p:spPr>
          <a:xfrm>
            <a:off x="304800" y="1828800"/>
            <a:ext cx="7162800" cy="5029200"/>
          </a:xfrm>
        </p:spPr>
        <p:txBody>
          <a:bodyPr>
            <a:normAutofit fontScale="85000" lnSpcReduction="10000"/>
          </a:bodyPr>
          <a:lstStyle/>
          <a:p>
            <a:r>
              <a:rPr lang="en-US" dirty="0"/>
              <a:t>S/MIME offers the ability to compress a message</a:t>
            </a:r>
          </a:p>
          <a:p>
            <a:r>
              <a:rPr lang="en-US" sz="2595" dirty="0"/>
              <a:t>This has the benefit of saving space both for email transmission and for file storage</a:t>
            </a:r>
          </a:p>
          <a:p>
            <a:r>
              <a:rPr lang="en-US" sz="2595" dirty="0"/>
              <a:t>Compression can be applied in any order with respect to the signing and message encryption operations</a:t>
            </a:r>
          </a:p>
          <a:p>
            <a:r>
              <a:rPr lang="en-US" sz="2595" dirty="0"/>
              <a:t>RFC 5751 provides these guidelines:</a:t>
            </a:r>
          </a:p>
          <a:p>
            <a:pPr lvl="1"/>
            <a:r>
              <a:rPr lang="en-US" sz="2395" dirty="0"/>
              <a:t>Compression of binary encoded encrypted data is discouraged, since it will not yield significant compression; Base64 encrypted data could very well benefit, however</a:t>
            </a:r>
          </a:p>
          <a:p>
            <a:pPr lvl="1"/>
            <a:r>
              <a:rPr lang="en-US" sz="2395" dirty="0"/>
              <a:t>If a </a:t>
            </a:r>
            <a:r>
              <a:rPr lang="en-US" sz="2395" dirty="0" err="1"/>
              <a:t>lossy</a:t>
            </a:r>
            <a:r>
              <a:rPr lang="en-US" sz="2395" dirty="0"/>
              <a:t> compression algorithm is used with signing, you will need to compress first, then sign</a:t>
            </a:r>
            <a:endParaRPr lang="en-AU" sz="2395" dirty="0"/>
          </a:p>
        </p:txBody>
      </p:sp>
      <p:pic>
        <p:nvPicPr>
          <p:cNvPr id="5" name="Picture 4"/>
          <p:cNvPicPr>
            <a:picLocks noChangeAspect="1"/>
          </p:cNvPicPr>
          <p:nvPr/>
        </p:nvPicPr>
        <p:blipFill>
          <a:blip r:embed="rId3"/>
          <a:stretch>
            <a:fillRect/>
          </a:stretch>
        </p:blipFill>
        <p:spPr>
          <a:xfrm>
            <a:off x="7467600" y="5181600"/>
            <a:ext cx="1479550" cy="1469485"/>
          </a:xfrm>
          <a:prstGeom prst="rect">
            <a:avLst/>
          </a:prstGeom>
        </p:spPr>
      </p:pic>
      <p:sp>
        <p:nvSpPr>
          <p:cNvPr id="6" name="Footer Placeholder 5"/>
          <p:cNvSpPr>
            <a:spLocks noGrp="1"/>
          </p:cNvSpPr>
          <p:nvPr>
            <p:ph type="ftr" sz="quarter" idx="11"/>
          </p:nvPr>
        </p:nvSpPr>
        <p:spPr>
          <a:xfrm>
            <a:off x="0" y="6492875"/>
            <a:ext cx="5715000" cy="365125"/>
          </a:xfrm>
        </p:spPr>
        <p:txBody>
          <a:bodyPr/>
          <a:lstStyle/>
          <a:p>
            <a:pPr>
              <a:defRPr/>
            </a:pPr>
            <a:r>
              <a:rPr lang="en-US" sz="1050" dirty="0"/>
              <a:t>© 2017 Pearson Education, Ltd., All rights reserved.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Email Protocols</a:t>
            </a:r>
          </a:p>
        </p:txBody>
      </p:sp>
      <p:sp>
        <p:nvSpPr>
          <p:cNvPr id="7" name="Content Placeholder 6"/>
          <p:cNvSpPr>
            <a:spLocks noGrp="1"/>
          </p:cNvSpPr>
          <p:nvPr>
            <p:ph idx="1"/>
          </p:nvPr>
        </p:nvSpPr>
        <p:spPr>
          <a:xfrm>
            <a:off x="838200" y="1828800"/>
            <a:ext cx="7570787" cy="4289425"/>
          </a:xfrm>
        </p:spPr>
        <p:txBody>
          <a:bodyPr/>
          <a:lstStyle/>
          <a:p>
            <a:r>
              <a:rPr lang="en-US" dirty="0"/>
              <a:t>Two types of protocols are used for transferring email:</a:t>
            </a:r>
          </a:p>
          <a:p>
            <a:pPr lvl="1"/>
            <a:r>
              <a:rPr lang="en-US" dirty="0"/>
              <a:t>Used to move messages through the Internet from source to destination</a:t>
            </a:r>
          </a:p>
          <a:p>
            <a:pPr lvl="2"/>
            <a:r>
              <a:rPr lang="en-US" dirty="0"/>
              <a:t>Simple Mail Transfer Protocol (SMTP)</a:t>
            </a:r>
          </a:p>
          <a:p>
            <a:pPr lvl="1"/>
            <a:r>
              <a:rPr lang="en-US" dirty="0"/>
              <a:t>Used to transfer messages between mail servers</a:t>
            </a:r>
          </a:p>
          <a:p>
            <a:pPr lvl="2"/>
            <a:r>
              <a:rPr lang="en-US" dirty="0"/>
              <a:t>IMAP and POP are the most commonly used</a:t>
            </a:r>
          </a:p>
          <a:p>
            <a:pPr lvl="1">
              <a:buNone/>
            </a:pPr>
            <a:r>
              <a:rPr lang="en-US" dirty="0"/>
              <a:t> </a:t>
            </a:r>
          </a:p>
        </p:txBody>
      </p:sp>
      <p:sp>
        <p:nvSpPr>
          <p:cNvPr id="5" name="Footer Placeholder 4"/>
          <p:cNvSpPr>
            <a:spLocks noGrp="1"/>
          </p:cNvSpPr>
          <p:nvPr>
            <p:ph type="ftr" sz="quarter" idx="11"/>
          </p:nvPr>
        </p:nvSpPr>
        <p:spPr>
          <a:xfrm>
            <a:off x="0" y="6492875"/>
            <a:ext cx="6019800" cy="365125"/>
          </a:xfrm>
        </p:spPr>
        <p:txBody>
          <a:bodyPr/>
          <a:lstStyle/>
          <a:p>
            <a:pPr>
              <a:defRPr/>
            </a:pPr>
            <a:r>
              <a:rPr lang="en-US" sz="1050" dirty="0"/>
              <a:t>© 2017 Pearson Education, Ltd., All rights reserved.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296399" cy="1412875"/>
          </a:xfrm>
        </p:spPr>
        <p:txBody>
          <a:bodyPr/>
          <a:lstStyle/>
          <a:p>
            <a:r>
              <a:rPr lang="en-US" dirty="0"/>
              <a:t>S/MIME Message </a:t>
            </a:r>
            <a:br>
              <a:rPr lang="en-US" dirty="0"/>
            </a:br>
            <a:r>
              <a:rPr lang="en-US" dirty="0"/>
              <a:t>Content Types</a:t>
            </a:r>
          </a:p>
        </p:txBody>
      </p:sp>
      <p:sp>
        <p:nvSpPr>
          <p:cNvPr id="3" name="Content Placeholder 2"/>
          <p:cNvSpPr>
            <a:spLocks noGrp="1"/>
          </p:cNvSpPr>
          <p:nvPr>
            <p:ph idx="1"/>
          </p:nvPr>
        </p:nvSpPr>
        <p:spPr>
          <a:xfrm>
            <a:off x="609600" y="1762125"/>
            <a:ext cx="8229600" cy="5095875"/>
          </a:xfrm>
        </p:spPr>
        <p:txBody>
          <a:bodyPr>
            <a:normAutofit fontScale="70000" lnSpcReduction="20000"/>
          </a:bodyPr>
          <a:lstStyle/>
          <a:p>
            <a:pPr>
              <a:spcBef>
                <a:spcPts val="800"/>
              </a:spcBef>
            </a:pPr>
            <a:r>
              <a:rPr lang="en-US" dirty="0"/>
              <a:t>Defined in RFC 5652, Cryptographic Message Syntax</a:t>
            </a:r>
          </a:p>
          <a:p>
            <a:pPr lvl="1">
              <a:spcBef>
                <a:spcPts val="800"/>
              </a:spcBef>
            </a:pPr>
            <a:r>
              <a:rPr lang="en-US" dirty="0"/>
              <a:t>Data</a:t>
            </a:r>
          </a:p>
          <a:p>
            <a:pPr lvl="2">
              <a:spcBef>
                <a:spcPts val="800"/>
              </a:spcBef>
            </a:pPr>
            <a:r>
              <a:rPr lang="en-US" sz="2065" dirty="0"/>
              <a:t>Refers to the inner MIME-encoded message content, which may then be encapsulated in a </a:t>
            </a:r>
            <a:r>
              <a:rPr lang="en-US" sz="2065" dirty="0" err="1"/>
              <a:t>SignedData</a:t>
            </a:r>
            <a:r>
              <a:rPr lang="en-US" sz="2065" dirty="0"/>
              <a:t>, </a:t>
            </a:r>
            <a:r>
              <a:rPr lang="en-US" sz="2065" dirty="0" err="1"/>
              <a:t>EnvelopedData</a:t>
            </a:r>
            <a:r>
              <a:rPr lang="en-US" sz="2065" dirty="0"/>
              <a:t>, or </a:t>
            </a:r>
            <a:r>
              <a:rPr lang="en-US" sz="2065" dirty="0" err="1"/>
              <a:t>CompressedData</a:t>
            </a:r>
            <a:r>
              <a:rPr lang="en-US" sz="2065" dirty="0"/>
              <a:t> content type</a:t>
            </a:r>
          </a:p>
          <a:p>
            <a:pPr lvl="1">
              <a:spcBef>
                <a:spcPts val="800"/>
              </a:spcBef>
            </a:pPr>
            <a:r>
              <a:rPr lang="en-US" dirty="0" err="1"/>
              <a:t>SignedData</a:t>
            </a:r>
            <a:endParaRPr lang="en-US" dirty="0"/>
          </a:p>
          <a:p>
            <a:pPr lvl="2">
              <a:spcBef>
                <a:spcPts val="800"/>
              </a:spcBef>
            </a:pPr>
            <a:r>
              <a:rPr lang="en-US" sz="2065" dirty="0"/>
              <a:t>Used to apply a digital signature to a message</a:t>
            </a:r>
          </a:p>
          <a:p>
            <a:pPr lvl="1">
              <a:spcBef>
                <a:spcPts val="800"/>
              </a:spcBef>
            </a:pPr>
            <a:r>
              <a:rPr lang="en-US" dirty="0" err="1"/>
              <a:t>EnvelopedData</a:t>
            </a:r>
            <a:endParaRPr lang="en-US" dirty="0"/>
          </a:p>
          <a:p>
            <a:pPr lvl="2">
              <a:spcBef>
                <a:spcPts val="800"/>
              </a:spcBef>
            </a:pPr>
            <a:r>
              <a:rPr lang="en-US" sz="2065" dirty="0"/>
              <a:t>This consists of encrypted content of any type and encrypted content encryption keys for one or more recipients</a:t>
            </a:r>
          </a:p>
          <a:p>
            <a:pPr lvl="1">
              <a:spcBef>
                <a:spcPts val="800"/>
              </a:spcBef>
            </a:pPr>
            <a:r>
              <a:rPr lang="en-US" dirty="0" err="1"/>
              <a:t>CompressedData</a:t>
            </a:r>
            <a:endParaRPr lang="en-US" dirty="0"/>
          </a:p>
          <a:p>
            <a:pPr lvl="2">
              <a:spcBef>
                <a:spcPts val="800"/>
              </a:spcBef>
            </a:pPr>
            <a:r>
              <a:rPr lang="en-US" sz="2118" dirty="0"/>
              <a:t>Used to apply data compression to a message</a:t>
            </a:r>
          </a:p>
          <a:p>
            <a:pPr marL="342900" lvl="2" indent="-342900">
              <a:spcBef>
                <a:spcPts val="800"/>
              </a:spcBef>
            </a:pPr>
            <a:r>
              <a:rPr lang="en-US" sz="2824" dirty="0"/>
              <a:t>Clear signing</a:t>
            </a:r>
          </a:p>
          <a:p>
            <a:pPr marL="679450" lvl="3" indent="-342900">
              <a:spcBef>
                <a:spcPts val="800"/>
              </a:spcBef>
            </a:pPr>
            <a:r>
              <a:rPr lang="en-US" sz="2571" dirty="0">
                <a:cs typeface="ＭＳ Ｐゴシック" pitchFamily="-84" charset="-128"/>
              </a:rPr>
              <a:t>A digital signature is calculated for a MIME-encoded message and the two parts, the message and signature, form a multipart MIME message</a:t>
            </a:r>
          </a:p>
          <a:p>
            <a:pPr marL="679450" lvl="3" indent="-342900">
              <a:spcBef>
                <a:spcPts val="800"/>
              </a:spcBef>
            </a:pPr>
            <a:r>
              <a:rPr lang="en-US" sz="2571" dirty="0">
                <a:cs typeface="ＭＳ Ｐゴシック" pitchFamily="-84" charset="-128"/>
              </a:rPr>
              <a:t>Can be read and their signatures verified by email entities that do not implement S/MIME</a:t>
            </a:r>
          </a:p>
          <a:p>
            <a:pPr lvl="2"/>
            <a:endParaRPr lang="en-US" dirty="0"/>
          </a:p>
          <a:p>
            <a:pPr lvl="1"/>
            <a:endParaRPr lang="en-US" dirty="0"/>
          </a:p>
          <a:p>
            <a:pPr lvl="1"/>
            <a:endParaRPr lang="en-US" dirty="0"/>
          </a:p>
        </p:txBody>
      </p:sp>
      <p:sp>
        <p:nvSpPr>
          <p:cNvPr id="4" name="Footer Placeholder 3"/>
          <p:cNvSpPr>
            <a:spLocks noGrp="1"/>
          </p:cNvSpPr>
          <p:nvPr>
            <p:ph type="ftr" sz="quarter" idx="11"/>
          </p:nvPr>
        </p:nvSpPr>
        <p:spPr>
          <a:xfrm>
            <a:off x="0" y="6492875"/>
            <a:ext cx="6934200" cy="365125"/>
          </a:xfrm>
        </p:spPr>
        <p:txBody>
          <a:bodyPr/>
          <a:lstStyle/>
          <a:p>
            <a:pPr>
              <a:defRPr/>
            </a:pPr>
            <a:r>
              <a:rPr lang="en-US" sz="1050" dirty="0"/>
              <a:t>© 2017 Pearson Education, Ltd., All rights reserved.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943725" cy="365125"/>
          </a:xfrm>
        </p:spPr>
        <p:txBody>
          <a:bodyPr/>
          <a:lstStyle/>
          <a:p>
            <a:pPr>
              <a:defRPr/>
            </a:pPr>
            <a:r>
              <a:rPr lang="en-US" sz="1050" dirty="0"/>
              <a:t>© 2017 Pearson Education, Ltd., All rights reserved.         </a:t>
            </a:r>
          </a:p>
        </p:txBody>
      </p:sp>
      <p:pic>
        <p:nvPicPr>
          <p:cNvPr id="7" name="Picture 6"/>
          <p:cNvPicPr>
            <a:picLocks noChangeAspect="1"/>
          </p:cNvPicPr>
          <p:nvPr/>
        </p:nvPicPr>
        <p:blipFill>
          <a:blip r:embed="rId3"/>
          <a:stretch>
            <a:fillRect/>
          </a:stretch>
        </p:blipFill>
        <p:spPr>
          <a:xfrm>
            <a:off x="457200" y="1295400"/>
            <a:ext cx="8459230" cy="5249333"/>
          </a:xfrm>
          <a:prstGeom prst="rect">
            <a:avLst/>
          </a:prstGeom>
        </p:spPr>
      </p:pic>
      <p:sp>
        <p:nvSpPr>
          <p:cNvPr id="8" name="TextBox 7"/>
          <p:cNvSpPr txBox="1"/>
          <p:nvPr/>
        </p:nvSpPr>
        <p:spPr>
          <a:xfrm>
            <a:off x="1242371" y="0"/>
            <a:ext cx="6889752" cy="1015663"/>
          </a:xfrm>
          <a:prstGeom prst="rect">
            <a:avLst/>
          </a:prstGeom>
          <a:noFill/>
        </p:spPr>
        <p:txBody>
          <a:bodyPr wrap="none" rtlCol="0">
            <a:spAutoFit/>
          </a:bodyPr>
          <a:lstStyle/>
          <a:p>
            <a:pPr algn="ctr"/>
            <a:r>
              <a:rPr lang="en-US" sz="3200" dirty="0"/>
              <a:t>Table 19.5  </a:t>
            </a:r>
          </a:p>
          <a:p>
            <a:pPr algn="ctr"/>
            <a:r>
              <a:rPr lang="en-US" sz="2800" dirty="0"/>
              <a:t>Cryptographic Algorithms Used in S/MIME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a MIME Entity</a:t>
            </a:r>
          </a:p>
        </p:txBody>
      </p:sp>
      <p:sp>
        <p:nvSpPr>
          <p:cNvPr id="3" name="Content Placeholder 2"/>
          <p:cNvSpPr>
            <a:spLocks noGrp="1"/>
          </p:cNvSpPr>
          <p:nvPr>
            <p:ph idx="1"/>
          </p:nvPr>
        </p:nvSpPr>
        <p:spPr>
          <a:xfrm>
            <a:off x="792163" y="1762125"/>
            <a:ext cx="7570787" cy="4638675"/>
          </a:xfrm>
        </p:spPr>
        <p:txBody>
          <a:bodyPr>
            <a:normAutofit fontScale="92500" lnSpcReduction="20000"/>
          </a:bodyPr>
          <a:lstStyle/>
          <a:p>
            <a:r>
              <a:rPr lang="en-US" dirty="0"/>
              <a:t>S/MIME secures a MIME entity with a signature, encryption, or both</a:t>
            </a:r>
          </a:p>
          <a:p>
            <a:r>
              <a:rPr lang="en-US" dirty="0"/>
              <a:t>The MIME entity is prepared according to the normal rules for MIME message preparation</a:t>
            </a:r>
          </a:p>
          <a:p>
            <a:pPr lvl="1"/>
            <a:r>
              <a:rPr lang="en-US" dirty="0"/>
              <a:t>The MIME entity plus some security-related data, such as algorithm identifiers and certificates, are processed by S/MIME to produce what is known as a PKCS object</a:t>
            </a:r>
          </a:p>
          <a:p>
            <a:pPr lvl="1"/>
            <a:r>
              <a:rPr lang="en-US" dirty="0"/>
              <a:t>A PKCS object is then treated as message content and wrapped in MIME</a:t>
            </a:r>
          </a:p>
          <a:p>
            <a:r>
              <a:rPr lang="en-US" dirty="0"/>
              <a:t>In all cases the message to be sent is converted to canonical form</a:t>
            </a:r>
          </a:p>
          <a:p>
            <a:endParaRPr lang="en-US" dirty="0"/>
          </a:p>
        </p:txBody>
      </p:sp>
      <p:sp>
        <p:nvSpPr>
          <p:cNvPr id="4" name="Footer Placeholder 3"/>
          <p:cNvSpPr>
            <a:spLocks noGrp="1"/>
          </p:cNvSpPr>
          <p:nvPr>
            <p:ph type="ftr" sz="quarter" idx="11"/>
          </p:nvPr>
        </p:nvSpPr>
        <p:spPr>
          <a:xfrm>
            <a:off x="0" y="6492875"/>
            <a:ext cx="5105400" cy="365125"/>
          </a:xfrm>
        </p:spPr>
        <p:txBody>
          <a:bodyPr/>
          <a:lstStyle/>
          <a:p>
            <a:pPr>
              <a:defRPr/>
            </a:pPr>
            <a:r>
              <a:rPr lang="en-US" sz="1050" dirty="0"/>
              <a:t>© 2017 Pearson Education, Ltd., All rights reserved.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EnvelopedData </a:t>
            </a:r>
          </a:p>
        </p:txBody>
      </p:sp>
      <p:sp>
        <p:nvSpPr>
          <p:cNvPr id="3" name="Content Placeholder 2"/>
          <p:cNvSpPr>
            <a:spLocks noGrp="1"/>
          </p:cNvSpPr>
          <p:nvPr>
            <p:ph idx="1"/>
          </p:nvPr>
        </p:nvSpPr>
        <p:spPr>
          <a:xfrm>
            <a:off x="457200" y="1524000"/>
            <a:ext cx="8305800" cy="838200"/>
          </a:xfrm>
        </p:spPr>
        <p:txBody>
          <a:bodyPr>
            <a:normAutofit fontScale="92500"/>
          </a:bodyPr>
          <a:lstStyle/>
          <a:p>
            <a:r>
              <a:rPr lang="en-US" dirty="0"/>
              <a:t>The steps for preparing an envelopedData MIME are:</a:t>
            </a:r>
          </a:p>
        </p:txBody>
      </p:sp>
      <p:graphicFrame>
        <p:nvGraphicFramePr>
          <p:cNvPr id="5" name="Diagram 4"/>
          <p:cNvGraphicFramePr/>
          <p:nvPr/>
        </p:nvGraphicFramePr>
        <p:xfrm>
          <a:off x="609600" y="21336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876800" cy="365125"/>
          </a:xfrm>
        </p:spPr>
        <p:txBody>
          <a:bodyPr/>
          <a:lstStyle/>
          <a:p>
            <a:pPr>
              <a:defRPr/>
            </a:pPr>
            <a:r>
              <a:rPr lang="en-US" sz="1050" dirty="0"/>
              <a:t>© 2017 Pearson Education, Ltd., All rights reserved.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SignedData</a:t>
            </a:r>
          </a:p>
        </p:txBody>
      </p:sp>
      <p:sp>
        <p:nvSpPr>
          <p:cNvPr id="5" name="Content Placeholder 4"/>
          <p:cNvSpPr>
            <a:spLocks noGrp="1"/>
          </p:cNvSpPr>
          <p:nvPr>
            <p:ph idx="1"/>
          </p:nvPr>
        </p:nvSpPr>
        <p:spPr>
          <a:xfrm>
            <a:off x="0" y="1905000"/>
            <a:ext cx="4876800" cy="828675"/>
          </a:xfrm>
        </p:spPr>
        <p:txBody>
          <a:bodyPr>
            <a:normAutofit fontScale="92500" lnSpcReduction="10000"/>
          </a:bodyPr>
          <a:lstStyle/>
          <a:p>
            <a:r>
              <a:rPr lang="en-US" dirty="0"/>
              <a:t>The steps for preparing a signedData MIME are:</a:t>
            </a:r>
          </a:p>
        </p:txBody>
      </p:sp>
      <p:graphicFrame>
        <p:nvGraphicFramePr>
          <p:cNvPr id="6" name="Diagram 5"/>
          <p:cNvGraphicFramePr/>
          <p:nvPr/>
        </p:nvGraphicFramePr>
        <p:xfrm>
          <a:off x="228600" y="1447800"/>
          <a:ext cx="8915400" cy="520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0" y="6492875"/>
            <a:ext cx="5029200" cy="365125"/>
          </a:xfrm>
        </p:spPr>
        <p:txBody>
          <a:bodyPr/>
          <a:lstStyle/>
          <a:p>
            <a:pPr>
              <a:defRPr/>
            </a:pPr>
            <a:r>
              <a:rPr lang="en-US" sz="1050" dirty="0"/>
              <a:t>© 2017 Pearson Education, Ltd., All rights reserved.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 Signing</a:t>
            </a:r>
          </a:p>
        </p:txBody>
      </p:sp>
      <p:sp>
        <p:nvSpPr>
          <p:cNvPr id="3" name="Content Placeholder 2"/>
          <p:cNvSpPr>
            <a:spLocks noGrp="1"/>
          </p:cNvSpPr>
          <p:nvPr>
            <p:ph idx="1"/>
          </p:nvPr>
        </p:nvSpPr>
        <p:spPr/>
        <p:txBody>
          <a:bodyPr/>
          <a:lstStyle/>
          <a:p>
            <a:r>
              <a:rPr lang="en-US" dirty="0"/>
              <a:t>Achieved using the multipart content type with a signed subtype</a:t>
            </a:r>
          </a:p>
          <a:p>
            <a:r>
              <a:rPr lang="en-US" dirty="0"/>
              <a:t>This signing process does not involve transforming the message to be signed</a:t>
            </a:r>
          </a:p>
          <a:p>
            <a:r>
              <a:rPr lang="en-US" dirty="0"/>
              <a:t>Recipients with MIME capability but not           S/MIME capability are able to read the incoming message</a:t>
            </a:r>
          </a:p>
        </p:txBody>
      </p:sp>
      <p:sp>
        <p:nvSpPr>
          <p:cNvPr id="4" name="Footer Placeholder 3"/>
          <p:cNvSpPr>
            <a:spLocks noGrp="1"/>
          </p:cNvSpPr>
          <p:nvPr>
            <p:ph type="ftr" sz="quarter" idx="11"/>
          </p:nvPr>
        </p:nvSpPr>
        <p:spPr>
          <a:xfrm>
            <a:off x="0" y="6492875"/>
            <a:ext cx="4572000" cy="365125"/>
          </a:xfrm>
        </p:spPr>
        <p:txBody>
          <a:bodyPr/>
          <a:lstStyle/>
          <a:p>
            <a:pPr>
              <a:defRPr/>
            </a:pPr>
            <a:r>
              <a:rPr lang="en-US" sz="1050" dirty="0"/>
              <a:t>© 2017 Pearson Education, Ltd., All rights reserved.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39688"/>
            <a:ext cx="9143999" cy="1412875"/>
          </a:xfrm>
        </p:spPr>
        <p:txBody>
          <a:bodyPr/>
          <a:lstStyle/>
          <a:p>
            <a:r>
              <a:rPr lang="en-AU" dirty="0"/>
              <a:t>S/MIME Certificate Processing</a:t>
            </a:r>
          </a:p>
        </p:txBody>
      </p:sp>
      <p:sp>
        <p:nvSpPr>
          <p:cNvPr id="65539" name="Rectangle 3"/>
          <p:cNvSpPr>
            <a:spLocks noGrp="1" noChangeArrowheads="1"/>
          </p:cNvSpPr>
          <p:nvPr>
            <p:ph idx="1"/>
          </p:nvPr>
        </p:nvSpPr>
        <p:spPr>
          <a:xfrm>
            <a:off x="792163" y="1762125"/>
            <a:ext cx="7570787" cy="4638675"/>
          </a:xfrm>
        </p:spPr>
        <p:txBody>
          <a:bodyPr>
            <a:normAutofit fontScale="92500" lnSpcReduction="10000"/>
          </a:bodyPr>
          <a:lstStyle/>
          <a:p>
            <a:r>
              <a:rPr lang="en-AU" dirty="0"/>
              <a:t>S/MIME uses public-key certificates that conform to version 3 of X.509</a:t>
            </a:r>
          </a:p>
          <a:p>
            <a:r>
              <a:rPr lang="en-AU" dirty="0"/>
              <a:t>S/MIME managers and/or users must configure each client with a list of trusted keys and with certificate revocation lists</a:t>
            </a:r>
          </a:p>
          <a:p>
            <a:pPr lvl="1"/>
            <a:r>
              <a:rPr lang="en-AU" dirty="0"/>
              <a:t>The responsibility is local for maintaining the certificates needed to verify incoming signatures and to encrypt outgoing messages</a:t>
            </a:r>
          </a:p>
          <a:p>
            <a:r>
              <a:rPr lang="en-AU" dirty="0"/>
              <a:t>The certificates are signed by certification authorities </a:t>
            </a:r>
          </a:p>
        </p:txBody>
      </p:sp>
      <p:sp>
        <p:nvSpPr>
          <p:cNvPr id="4" name="Footer Placeholder 3"/>
          <p:cNvSpPr>
            <a:spLocks noGrp="1"/>
          </p:cNvSpPr>
          <p:nvPr>
            <p:ph type="ftr" sz="quarter" idx="11"/>
          </p:nvPr>
        </p:nvSpPr>
        <p:spPr>
          <a:xfrm>
            <a:off x="0" y="6492875"/>
            <a:ext cx="5029200" cy="365125"/>
          </a:xfrm>
        </p:spPr>
        <p:txBody>
          <a:bodyPr/>
          <a:lstStyle/>
          <a:p>
            <a:pPr>
              <a:defRPr/>
            </a:pPr>
            <a:r>
              <a:rPr lang="en-US" sz="1050" dirty="0"/>
              <a:t>© 2017 Pearson Education, Ltd., All rights reserved.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Agent Role</a:t>
            </a:r>
          </a:p>
        </p:txBody>
      </p:sp>
      <p:sp>
        <p:nvSpPr>
          <p:cNvPr id="3" name="Content Placeholder 2"/>
          <p:cNvSpPr>
            <a:spLocks noGrp="1"/>
          </p:cNvSpPr>
          <p:nvPr>
            <p:ph idx="1"/>
          </p:nvPr>
        </p:nvSpPr>
        <p:spPr>
          <a:xfrm>
            <a:off x="152400" y="1447800"/>
            <a:ext cx="9144000" cy="752475"/>
          </a:xfrm>
        </p:spPr>
        <p:txBody>
          <a:bodyPr>
            <a:normAutofit fontScale="92500" lnSpcReduction="20000"/>
          </a:bodyPr>
          <a:lstStyle/>
          <a:p>
            <a:r>
              <a:rPr lang="en-US" dirty="0"/>
              <a:t>An S/MIME user has several key-management functions to  				perform:</a:t>
            </a:r>
          </a:p>
        </p:txBody>
      </p:sp>
      <p:graphicFrame>
        <p:nvGraphicFramePr>
          <p:cNvPr id="4" name="Diagram 3"/>
          <p:cNvGraphicFramePr/>
          <p:nvPr/>
        </p:nvGraphicFramePr>
        <p:xfrm>
          <a:off x="228600" y="1143000"/>
          <a:ext cx="8763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7010400" cy="365125"/>
          </a:xfrm>
        </p:spPr>
        <p:txBody>
          <a:bodyPr/>
          <a:lstStyle/>
          <a:p>
            <a:pPr>
              <a:defRPr/>
            </a:pPr>
            <a:r>
              <a:rPr lang="en-US" sz="1050" dirty="0"/>
              <a:t>© 2017 Pearson Education, Ltd., All rights reserved.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Enhanced Security Services</a:t>
            </a:r>
          </a:p>
        </p:txBody>
      </p:sp>
      <p:sp>
        <p:nvSpPr>
          <p:cNvPr id="8" name="Content Placeholder 7"/>
          <p:cNvSpPr>
            <a:spLocks noGrp="1"/>
          </p:cNvSpPr>
          <p:nvPr>
            <p:ph idx="1"/>
          </p:nvPr>
        </p:nvSpPr>
        <p:spPr>
          <a:xfrm>
            <a:off x="792163" y="1762125"/>
            <a:ext cx="7570787" cy="4791075"/>
          </a:xfrm>
        </p:spPr>
        <p:txBody>
          <a:bodyPr>
            <a:normAutofit fontScale="77500" lnSpcReduction="20000"/>
          </a:bodyPr>
          <a:lstStyle/>
          <a:p>
            <a:r>
              <a:rPr lang="en-US" dirty="0"/>
              <a:t>RFC 2634 defines four enhanced security services for S/MIME:</a:t>
            </a:r>
          </a:p>
          <a:p>
            <a:pPr lvl="1"/>
            <a:r>
              <a:rPr lang="en-US" dirty="0"/>
              <a:t>Signed receipt</a:t>
            </a:r>
          </a:p>
          <a:p>
            <a:pPr lvl="2"/>
            <a:r>
              <a:rPr lang="en-US" dirty="0"/>
              <a:t>Returning a signed receipt provides proof of delivery to the originator of a message and allows the originator to demonstrate to a third party that the recipient received the message</a:t>
            </a:r>
          </a:p>
          <a:p>
            <a:pPr lvl="1"/>
            <a:r>
              <a:rPr lang="en-US" dirty="0"/>
              <a:t>Security labels</a:t>
            </a:r>
          </a:p>
          <a:p>
            <a:pPr lvl="2"/>
            <a:r>
              <a:rPr lang="en-US" dirty="0"/>
              <a:t>A set of security information regarding the sensitivity of the content that is protected by S/MIME encapsulation</a:t>
            </a:r>
          </a:p>
          <a:p>
            <a:pPr lvl="1"/>
            <a:r>
              <a:rPr lang="en-US" dirty="0"/>
              <a:t>Secure mailing lists</a:t>
            </a:r>
          </a:p>
          <a:p>
            <a:pPr lvl="2"/>
            <a:r>
              <a:rPr lang="en-US" dirty="0"/>
              <a:t>An S/MIME Mail List Agent (MLA) can take a single incoming message, perform the recipient-specific encryption for each recipient, and forward the message</a:t>
            </a:r>
          </a:p>
          <a:p>
            <a:pPr lvl="1"/>
            <a:r>
              <a:rPr lang="en-US" sz="2588" dirty="0"/>
              <a:t>Signing certificates</a:t>
            </a:r>
          </a:p>
          <a:p>
            <a:pPr lvl="2"/>
            <a:r>
              <a:rPr lang="en-US" sz="2388" dirty="0"/>
              <a:t>This service is used to securely bind a sender’s certificate to their signature through a signing certificate attribute</a:t>
            </a:r>
          </a:p>
        </p:txBody>
      </p:sp>
      <p:sp>
        <p:nvSpPr>
          <p:cNvPr id="4" name="Footer Placeholder 3"/>
          <p:cNvSpPr>
            <a:spLocks noGrp="1"/>
          </p:cNvSpPr>
          <p:nvPr>
            <p:ph type="ftr" sz="quarter" idx="11"/>
          </p:nvPr>
        </p:nvSpPr>
        <p:spPr>
          <a:xfrm>
            <a:off x="0" y="6492875"/>
            <a:ext cx="6629400" cy="365125"/>
          </a:xfrm>
        </p:spPr>
        <p:txBody>
          <a:bodyPr/>
          <a:lstStyle/>
          <a:p>
            <a:pPr>
              <a:defRPr/>
            </a:pPr>
            <a:r>
              <a:rPr lang="en-US" sz="1050" dirty="0"/>
              <a:t>© 2017 Pearson Education, Ltd., All rights reserved.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Pretty Good Privacy (PGP)</a:t>
            </a:r>
          </a:p>
        </p:txBody>
      </p:sp>
      <p:sp>
        <p:nvSpPr>
          <p:cNvPr id="3" name="Content Placeholder 2"/>
          <p:cNvSpPr>
            <a:spLocks noGrp="1"/>
          </p:cNvSpPr>
          <p:nvPr>
            <p:ph idx="1"/>
          </p:nvPr>
        </p:nvSpPr>
        <p:spPr>
          <a:xfrm>
            <a:off x="685800" y="1762125"/>
            <a:ext cx="7924799" cy="5095875"/>
          </a:xfrm>
        </p:spPr>
        <p:txBody>
          <a:bodyPr>
            <a:normAutofit fontScale="62500" lnSpcReduction="20000"/>
          </a:bodyPr>
          <a:lstStyle/>
          <a:p>
            <a:pPr>
              <a:spcBef>
                <a:spcPts val="1200"/>
              </a:spcBef>
            </a:pPr>
            <a:r>
              <a:rPr lang="en-US" dirty="0"/>
              <a:t>Alternative email security protocol which has essentially the same functionality as S/MIME</a:t>
            </a:r>
          </a:p>
          <a:p>
            <a:pPr>
              <a:spcBef>
                <a:spcPts val="1200"/>
              </a:spcBef>
            </a:pPr>
            <a:r>
              <a:rPr lang="en-US" dirty="0"/>
              <a:t>PGP was created by Phil Zimmerman and implemented as a product first released in 1991</a:t>
            </a:r>
          </a:p>
          <a:p>
            <a:pPr>
              <a:spcBef>
                <a:spcPts val="1200"/>
              </a:spcBef>
            </a:pPr>
            <a:r>
              <a:rPr lang="en-US" dirty="0"/>
              <a:t>It was made available free of charge and became popular for personal use</a:t>
            </a:r>
          </a:p>
          <a:p>
            <a:pPr>
              <a:spcBef>
                <a:spcPts val="1200"/>
              </a:spcBef>
            </a:pPr>
            <a:r>
              <a:rPr lang="en-US" dirty="0"/>
              <a:t>The initial protocol was proprietary and used some encryption algorithms with intellectual property restrictions</a:t>
            </a:r>
          </a:p>
          <a:p>
            <a:pPr>
              <a:spcBef>
                <a:spcPts val="1200"/>
              </a:spcBef>
            </a:pPr>
            <a:r>
              <a:rPr lang="en-US" dirty="0" err="1"/>
              <a:t>OpenPGP</a:t>
            </a:r>
            <a:r>
              <a:rPr lang="en-US" dirty="0"/>
              <a:t> was developed as a new standard protocol based on PGP version 5.x</a:t>
            </a:r>
          </a:p>
          <a:p>
            <a:pPr>
              <a:spcBef>
                <a:spcPts val="1200"/>
              </a:spcBef>
            </a:pPr>
            <a:r>
              <a:rPr lang="en-US" dirty="0" err="1"/>
              <a:t>OpenPGP</a:t>
            </a:r>
            <a:r>
              <a:rPr lang="en-US" dirty="0"/>
              <a:t> is defined in RFC 4880 and RFC 3156</a:t>
            </a:r>
          </a:p>
          <a:p>
            <a:pPr>
              <a:spcBef>
                <a:spcPts val="1200"/>
              </a:spcBef>
            </a:pPr>
            <a:r>
              <a:rPr lang="en-US" dirty="0"/>
              <a:t>There are two significant differences between S/MIME and </a:t>
            </a:r>
            <a:r>
              <a:rPr lang="en-US" dirty="0" err="1"/>
              <a:t>OpenPGP</a:t>
            </a:r>
            <a:r>
              <a:rPr lang="en-US" dirty="0"/>
              <a:t>:</a:t>
            </a:r>
          </a:p>
          <a:p>
            <a:pPr lvl="2">
              <a:lnSpc>
                <a:spcPct val="90000"/>
              </a:lnSpc>
            </a:pPr>
            <a:r>
              <a:rPr lang="en-US" dirty="0"/>
              <a:t>Key Certification</a:t>
            </a:r>
          </a:p>
          <a:p>
            <a:pPr lvl="2">
              <a:lnSpc>
                <a:spcPct val="90000"/>
              </a:lnSpc>
            </a:pPr>
            <a:r>
              <a:rPr lang="en-US" dirty="0"/>
              <a:t>Key Distribution</a:t>
            </a:r>
          </a:p>
          <a:p>
            <a:pPr marL="342900" lvl="1" indent="-342900">
              <a:spcBef>
                <a:spcPts val="1200"/>
              </a:spcBef>
              <a:buClr>
                <a:srgbClr val="BAABE3"/>
              </a:buClr>
            </a:pPr>
            <a:r>
              <a:rPr lang="en-US" sz="2880" dirty="0">
                <a:cs typeface="ＭＳ Ｐゴシック" pitchFamily="-84" charset="-128"/>
              </a:rPr>
              <a:t>NIST 800-177 recommends the use of S/MIME rather than PGP because of the greater confidence in the CA system of verifying public keys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a:xfrm>
            <a:off x="0" y="6492875"/>
            <a:ext cx="5715000" cy="365125"/>
          </a:xfrm>
        </p:spPr>
        <p:txBody>
          <a:bodyPr/>
          <a:lstStyle/>
          <a:p>
            <a:pPr>
              <a:defRPr/>
            </a:pPr>
            <a:r>
              <a:rPr lang="en-US" sz="1050" dirty="0"/>
              <a:t>© 2017 Pearson Education, Ltd., All rights reserved.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9688"/>
            <a:ext cx="9143999" cy="1412875"/>
          </a:xfrm>
        </p:spPr>
        <p:txBody>
          <a:bodyPr/>
          <a:lstStyle/>
          <a:p>
            <a:r>
              <a:rPr lang="en-US" dirty="0"/>
              <a:t>SMTP</a:t>
            </a:r>
          </a:p>
        </p:txBody>
      </p:sp>
      <p:graphicFrame>
        <p:nvGraphicFramePr>
          <p:cNvPr id="14" name="Content Placeholder 13"/>
          <p:cNvGraphicFramePr>
            <a:graphicFrameLocks noGrp="1"/>
          </p:cNvGraphicFramePr>
          <p:nvPr>
            <p:ph idx="1"/>
          </p:nvPr>
        </p:nvGraphicFramePr>
        <p:xfrm>
          <a:off x="304800" y="1524001"/>
          <a:ext cx="8534399"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705600" cy="365125"/>
          </a:xfrm>
        </p:spPr>
        <p:txBody>
          <a:bodyPr/>
          <a:lstStyle/>
          <a:p>
            <a:pPr>
              <a:defRPr/>
            </a:pPr>
            <a:r>
              <a:rPr lang="en-US" sz="1050" dirty="0"/>
              <a:t>© 2017 Pearson Education, Ltd., All rights reserved.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System (DNS)</a:t>
            </a:r>
          </a:p>
        </p:txBody>
      </p:sp>
      <p:sp>
        <p:nvSpPr>
          <p:cNvPr id="3" name="Content Placeholder 2"/>
          <p:cNvSpPr>
            <a:spLocks noGrp="1"/>
          </p:cNvSpPr>
          <p:nvPr>
            <p:ph idx="1"/>
          </p:nvPr>
        </p:nvSpPr>
        <p:spPr>
          <a:xfrm>
            <a:off x="792163" y="1762125"/>
            <a:ext cx="7570787" cy="4791075"/>
          </a:xfrm>
        </p:spPr>
        <p:txBody>
          <a:bodyPr>
            <a:normAutofit fontScale="85000" lnSpcReduction="20000"/>
          </a:bodyPr>
          <a:lstStyle/>
          <a:p>
            <a:r>
              <a:rPr lang="en-US" dirty="0"/>
              <a:t>A directory lookup service that provides a mapping between the name of a host on the Internet and its numeric IP address</a:t>
            </a:r>
          </a:p>
          <a:p>
            <a:r>
              <a:rPr lang="en-US" dirty="0"/>
              <a:t>Is essential to the functioning of the Internet</a:t>
            </a:r>
          </a:p>
          <a:p>
            <a:r>
              <a:rPr lang="en-US" dirty="0"/>
              <a:t>Is used by </a:t>
            </a:r>
            <a:r>
              <a:rPr lang="en-US" dirty="0" err="1"/>
              <a:t>MUAs</a:t>
            </a:r>
            <a:r>
              <a:rPr lang="en-US" dirty="0"/>
              <a:t> and </a:t>
            </a:r>
            <a:r>
              <a:rPr lang="en-US" dirty="0" err="1"/>
              <a:t>MTAs</a:t>
            </a:r>
            <a:r>
              <a:rPr lang="en-US" dirty="0"/>
              <a:t> to find the address of the next hop server for mail delivery</a:t>
            </a:r>
          </a:p>
          <a:p>
            <a:r>
              <a:rPr lang="en-US" dirty="0"/>
              <a:t>Is comprised of four elements:</a:t>
            </a:r>
          </a:p>
          <a:p>
            <a:pPr lvl="1"/>
            <a:r>
              <a:rPr lang="en-US" dirty="0"/>
              <a:t>Domain name space</a:t>
            </a:r>
          </a:p>
          <a:p>
            <a:pPr lvl="1"/>
            <a:r>
              <a:rPr lang="en-US" dirty="0"/>
              <a:t>DNS database</a:t>
            </a:r>
          </a:p>
          <a:p>
            <a:pPr lvl="1"/>
            <a:r>
              <a:rPr lang="en-US" dirty="0"/>
              <a:t>Name servers</a:t>
            </a:r>
          </a:p>
          <a:p>
            <a:pPr lvl="1"/>
            <a:r>
              <a:rPr lang="en-US" dirty="0"/>
              <a:t>Resolvers </a:t>
            </a:r>
          </a:p>
        </p:txBody>
      </p:sp>
      <p:sp>
        <p:nvSpPr>
          <p:cNvPr id="4" name="Footer Placeholder 3"/>
          <p:cNvSpPr>
            <a:spLocks noGrp="1"/>
          </p:cNvSpPr>
          <p:nvPr>
            <p:ph type="ftr" sz="quarter" idx="11"/>
          </p:nvPr>
        </p:nvSpPr>
        <p:spPr>
          <a:xfrm>
            <a:off x="0" y="6492875"/>
            <a:ext cx="5257800" cy="365125"/>
          </a:xfrm>
        </p:spPr>
        <p:txBody>
          <a:bodyPr/>
          <a:lstStyle/>
          <a:p>
            <a:pPr>
              <a:defRPr/>
            </a:pPr>
            <a:r>
              <a:rPr lang="en-US" sz="1050" dirty="0"/>
              <a:t>© 2017 Pearson Education, Ltd., All rights reserved.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Database</a:t>
            </a:r>
          </a:p>
        </p:txBody>
      </p:sp>
      <p:sp>
        <p:nvSpPr>
          <p:cNvPr id="3" name="Content Placeholder 2"/>
          <p:cNvSpPr>
            <a:spLocks noGrp="1"/>
          </p:cNvSpPr>
          <p:nvPr>
            <p:ph idx="1"/>
          </p:nvPr>
        </p:nvSpPr>
        <p:spPr>
          <a:xfrm>
            <a:off x="792163" y="1762125"/>
            <a:ext cx="7570787" cy="4638675"/>
          </a:xfrm>
        </p:spPr>
        <p:txBody>
          <a:bodyPr>
            <a:normAutofit fontScale="92500"/>
          </a:bodyPr>
          <a:lstStyle/>
          <a:p>
            <a:r>
              <a:rPr lang="en-US" dirty="0"/>
              <a:t>DNS is based on a hierarchical database containing resource records (</a:t>
            </a:r>
            <a:r>
              <a:rPr lang="en-US" dirty="0" err="1"/>
              <a:t>RRs</a:t>
            </a:r>
            <a:r>
              <a:rPr lang="en-US" dirty="0"/>
              <a:t>) that include the name, IP address, and other information about hosts</a:t>
            </a:r>
          </a:p>
          <a:p>
            <a:r>
              <a:rPr lang="en-US" dirty="0"/>
              <a:t>The key features of the database are:</a:t>
            </a:r>
          </a:p>
          <a:p>
            <a:pPr lvl="1"/>
            <a:r>
              <a:rPr lang="en-US" dirty="0"/>
              <a:t>Variable-depth hierarchy for names</a:t>
            </a:r>
          </a:p>
          <a:p>
            <a:pPr lvl="1"/>
            <a:r>
              <a:rPr lang="en-US" dirty="0"/>
              <a:t>Distributed database</a:t>
            </a:r>
          </a:p>
          <a:p>
            <a:pPr lvl="1"/>
            <a:r>
              <a:rPr lang="en-US" dirty="0"/>
              <a:t>Distribution controlled by the database</a:t>
            </a:r>
          </a:p>
          <a:p>
            <a:pPr lvl="1"/>
            <a:r>
              <a:rPr lang="en-US" dirty="0"/>
              <a:t>Using this database, DNS servers provide a name-to-address directory service for network applications that need to locate specific servers</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050" dirty="0"/>
              <a:t>© 2017 Pearson Education, Ltd., All rights reserved.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019800" cy="365125"/>
          </a:xfrm>
        </p:spPr>
        <p:txBody>
          <a:bodyPr/>
          <a:lstStyle/>
          <a:p>
            <a:pPr>
              <a:defRPr/>
            </a:pPr>
            <a:r>
              <a:rPr lang="en-US" sz="1050" dirty="0"/>
              <a:t>© 2017 Pearson Education, Ltd., All rights reserved.         </a:t>
            </a:r>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219200" y="762000"/>
            <a:ext cx="6781800" cy="5918148"/>
          </a:xfrm>
          <a:prstGeom prst="rect">
            <a:avLst/>
          </a:prstGeom>
        </p:spPr>
      </p:pic>
      <p:sp>
        <p:nvSpPr>
          <p:cNvPr id="6" name="TextBox 5"/>
          <p:cNvSpPr txBox="1"/>
          <p:nvPr/>
        </p:nvSpPr>
        <p:spPr>
          <a:xfrm>
            <a:off x="0" y="0"/>
            <a:ext cx="9144000" cy="769441"/>
          </a:xfrm>
          <a:prstGeom prst="rect">
            <a:avLst/>
          </a:prstGeom>
          <a:noFill/>
        </p:spPr>
        <p:txBody>
          <a:bodyPr wrap="square" rtlCol="0">
            <a:spAutoFit/>
          </a:bodyPr>
          <a:lstStyle/>
          <a:p>
            <a:pPr algn="ctr"/>
            <a:r>
              <a:rPr lang="en-US" sz="2400" dirty="0"/>
              <a:t>Table 19.6   </a:t>
            </a:r>
          </a:p>
          <a:p>
            <a:pPr algn="ctr"/>
            <a:r>
              <a:rPr lang="en-US" sz="2000" dirty="0"/>
              <a:t>Resource Record Types </a:t>
            </a:r>
          </a:p>
        </p:txBody>
      </p:sp>
      <p:sp>
        <p:nvSpPr>
          <p:cNvPr id="7" name="TextBox 6"/>
          <p:cNvSpPr txBox="1"/>
          <p:nvPr/>
        </p:nvSpPr>
        <p:spPr>
          <a:xfrm>
            <a:off x="6172200" y="6581001"/>
            <a:ext cx="2751174" cy="276999"/>
          </a:xfrm>
          <a:prstGeom prst="rect">
            <a:avLst/>
          </a:prstGeom>
          <a:noFill/>
        </p:spPr>
        <p:txBody>
          <a:bodyPr wrap="none" rtlCol="0">
            <a:spAutoFit/>
          </a:bodyPr>
          <a:lstStyle/>
          <a:p>
            <a:r>
              <a:rPr lang="en-US" sz="1200" dirty="0"/>
              <a:t>(Table is on page 622 in the textbook)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724400" cy="365125"/>
          </a:xfrm>
        </p:spPr>
        <p:txBody>
          <a:bodyPr/>
          <a:lstStyle/>
          <a:p>
            <a:pPr>
              <a:defRPr/>
            </a:pPr>
            <a:r>
              <a:rPr lang="en-US" sz="1050" dirty="0"/>
              <a:t>© 2017 Pearson Education, Ltd., All rights reserved.         </a:t>
            </a:r>
          </a:p>
        </p:txBody>
      </p:sp>
      <p:pic>
        <p:nvPicPr>
          <p:cNvPr id="5" name="Picture 4" descr="f0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0909" b="27273"/>
              <a:stretch>
                <a:fillRect/>
              </a:stretch>
            </p:blipFill>
          </mc:Choice>
          <mc:Fallback>
            <p:blipFill>
              <a:blip r:embed="rId4"/>
              <a:srcRect t="20909" b="27273"/>
              <a:stretch>
                <a:fillRect/>
              </a:stretch>
            </p:blipFill>
          </mc:Fallback>
        </mc:AlternateContent>
        <p:spPr>
          <a:xfrm>
            <a:off x="-990600" y="-228600"/>
            <a:ext cx="10567732" cy="70866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DNSSEC</a:t>
            </a:r>
          </a:p>
        </p:txBody>
      </p:sp>
      <p:sp>
        <p:nvSpPr>
          <p:cNvPr id="3" name="Content Placeholder 2"/>
          <p:cNvSpPr>
            <a:spLocks noGrp="1"/>
          </p:cNvSpPr>
          <p:nvPr>
            <p:ph idx="1"/>
          </p:nvPr>
        </p:nvSpPr>
        <p:spPr>
          <a:xfrm>
            <a:off x="762000" y="1600200"/>
            <a:ext cx="7646987" cy="5095875"/>
          </a:xfrm>
        </p:spPr>
        <p:txBody>
          <a:bodyPr>
            <a:normAutofit fontScale="70000" lnSpcReduction="20000"/>
          </a:bodyPr>
          <a:lstStyle/>
          <a:p>
            <a:r>
              <a:rPr lang="en-US" dirty="0"/>
              <a:t>DNS Security Extensions</a:t>
            </a:r>
          </a:p>
          <a:p>
            <a:r>
              <a:rPr lang="en-US" dirty="0"/>
              <a:t>Provides end-to-end protection through the use of digital signatures that are created by responding zone administrators and verified by a recipient’s resolver software</a:t>
            </a:r>
          </a:p>
          <a:p>
            <a:r>
              <a:rPr lang="en-US" dirty="0"/>
              <a:t>Avoids the need to trust intermediate name servers and resolvers that cache or route the DNS records originating from the responding zone administrator before they reach the source of the query</a:t>
            </a:r>
          </a:p>
          <a:p>
            <a:r>
              <a:rPr lang="en-US" dirty="0"/>
              <a:t>Consists of a set of new resource record types and modifications to the existing DNS protocol</a:t>
            </a:r>
          </a:p>
          <a:p>
            <a:r>
              <a:rPr lang="en-US" dirty="0"/>
              <a:t>Defined in these documents:</a:t>
            </a:r>
          </a:p>
          <a:p>
            <a:pPr lvl="1"/>
            <a:r>
              <a:rPr lang="en-US" dirty="0"/>
              <a:t>RFC 4033, DNS Security Introduction and Requirements</a:t>
            </a:r>
          </a:p>
          <a:p>
            <a:pPr lvl="1"/>
            <a:r>
              <a:rPr lang="en-US" dirty="0"/>
              <a:t>RFC 4034, Resource Records for the DNS Security Extensions</a:t>
            </a:r>
          </a:p>
          <a:p>
            <a:pPr lvl="1"/>
            <a:r>
              <a:rPr lang="en-US" dirty="0"/>
              <a:t>RFC 4035, Protocol Modifications for the DNS Security Extensions</a:t>
            </a:r>
          </a:p>
        </p:txBody>
      </p:sp>
      <p:sp>
        <p:nvSpPr>
          <p:cNvPr id="4" name="Footer Placeholder 3"/>
          <p:cNvSpPr>
            <a:spLocks noGrp="1"/>
          </p:cNvSpPr>
          <p:nvPr>
            <p:ph type="ftr" sz="quarter" idx="11"/>
          </p:nvPr>
        </p:nvSpPr>
        <p:spPr>
          <a:xfrm>
            <a:off x="0" y="6492875"/>
            <a:ext cx="4724400" cy="365125"/>
          </a:xfrm>
        </p:spPr>
        <p:txBody>
          <a:bodyPr/>
          <a:lstStyle/>
          <a:p>
            <a:pPr>
              <a:defRPr/>
            </a:pPr>
            <a:r>
              <a:rPr lang="en-US" sz="1050" dirty="0"/>
              <a:t>© 2017 Pearson Education, Ltd., All rights reserved.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DNSSEC Operation</a:t>
            </a:r>
          </a:p>
        </p:txBody>
      </p:sp>
      <p:sp>
        <p:nvSpPr>
          <p:cNvPr id="3" name="Content Placeholder 2"/>
          <p:cNvSpPr>
            <a:spLocks noGrp="1"/>
          </p:cNvSpPr>
          <p:nvPr>
            <p:ph idx="1"/>
          </p:nvPr>
        </p:nvSpPr>
        <p:spPr>
          <a:xfrm>
            <a:off x="792163" y="1762125"/>
            <a:ext cx="7570787" cy="4714875"/>
          </a:xfrm>
        </p:spPr>
        <p:txBody>
          <a:bodyPr>
            <a:normAutofit fontScale="77500" lnSpcReduction="20000"/>
          </a:bodyPr>
          <a:lstStyle/>
          <a:p>
            <a:r>
              <a:rPr lang="en-US" dirty="0"/>
              <a:t>In essence, DNSSEC is designed to protect DNS clients from accepting forged or altered DNS resource records</a:t>
            </a:r>
          </a:p>
          <a:p>
            <a:r>
              <a:rPr lang="en-US" dirty="0"/>
              <a:t>It does this by using digital signatures to provide:</a:t>
            </a:r>
          </a:p>
          <a:p>
            <a:pPr lvl="1"/>
            <a:r>
              <a:rPr lang="en-US" dirty="0"/>
              <a:t>Data origin authentication</a:t>
            </a:r>
          </a:p>
          <a:p>
            <a:pPr lvl="2"/>
            <a:r>
              <a:rPr lang="en-US" dirty="0"/>
              <a:t>Ensures that data has originated from the correct source</a:t>
            </a:r>
          </a:p>
          <a:p>
            <a:pPr lvl="1"/>
            <a:r>
              <a:rPr lang="en-US" dirty="0"/>
              <a:t>Data integrity verification</a:t>
            </a:r>
          </a:p>
          <a:p>
            <a:pPr lvl="2"/>
            <a:r>
              <a:rPr lang="en-US" dirty="0"/>
              <a:t>Ensures that the content of a RR has not been modified</a:t>
            </a:r>
          </a:p>
          <a:p>
            <a:pPr marL="342900" lvl="2" indent="-342900">
              <a:spcBef>
                <a:spcPts val="2400"/>
              </a:spcBef>
            </a:pPr>
            <a:r>
              <a:rPr lang="en-US" sz="2824" dirty="0">
                <a:cs typeface="ＭＳ Ｐゴシック" pitchFamily="-84" charset="-128"/>
              </a:rPr>
              <a:t>Trust in the public key of the source is established by starting from a trusted zone and establishing the chain of trust down to the current source of response through successive verifications of signature of the public key of a child by its parent</a:t>
            </a:r>
          </a:p>
          <a:p>
            <a:pPr marL="679450" lvl="3" indent="-342900">
              <a:spcBef>
                <a:spcPts val="1200"/>
              </a:spcBef>
            </a:pPr>
            <a:r>
              <a:rPr lang="en-US" sz="2624" dirty="0">
                <a:cs typeface="ＭＳ Ｐゴシック" pitchFamily="-84" charset="-128"/>
              </a:rPr>
              <a:t>The public key of the trusted zone is called the </a:t>
            </a:r>
            <a:r>
              <a:rPr lang="en-US" sz="2624" i="1" dirty="0">
                <a:cs typeface="ＭＳ Ｐゴシック" pitchFamily="-84" charset="-128"/>
              </a:rPr>
              <a:t>trust anchor</a:t>
            </a:r>
            <a:endParaRPr lang="en-US" sz="2624" dirty="0">
              <a:cs typeface="ＭＳ Ｐゴシック" pitchFamily="-84" charset="-128"/>
            </a:endParaRPr>
          </a:p>
        </p:txBody>
      </p:sp>
      <p:sp>
        <p:nvSpPr>
          <p:cNvPr id="4" name="Footer Placeholder 3"/>
          <p:cNvSpPr>
            <a:spLocks noGrp="1"/>
          </p:cNvSpPr>
          <p:nvPr>
            <p:ph type="ftr" sz="quarter" idx="11"/>
          </p:nvPr>
        </p:nvSpPr>
        <p:spPr>
          <a:xfrm>
            <a:off x="0" y="6492875"/>
            <a:ext cx="6629400" cy="365125"/>
          </a:xfrm>
        </p:spPr>
        <p:txBody>
          <a:bodyPr/>
          <a:lstStyle/>
          <a:p>
            <a:pPr>
              <a:defRPr/>
            </a:pPr>
            <a:r>
              <a:rPr lang="en-US" sz="1050" dirty="0"/>
              <a:t>© 2017 Pearson Education, Ltd., All rights reserved.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Records for DNSSEC</a:t>
            </a:r>
          </a:p>
        </p:txBody>
      </p:sp>
      <p:sp>
        <p:nvSpPr>
          <p:cNvPr id="3" name="Content Placeholder 2"/>
          <p:cNvSpPr>
            <a:spLocks noGrp="1"/>
          </p:cNvSpPr>
          <p:nvPr>
            <p:ph idx="1"/>
          </p:nvPr>
        </p:nvSpPr>
        <p:spPr>
          <a:xfrm>
            <a:off x="533400" y="1676400"/>
            <a:ext cx="8153400" cy="5181600"/>
          </a:xfrm>
        </p:spPr>
        <p:txBody>
          <a:bodyPr>
            <a:normAutofit fontScale="55000" lnSpcReduction="20000"/>
          </a:bodyPr>
          <a:lstStyle/>
          <a:p>
            <a:pPr>
              <a:lnSpc>
                <a:spcPct val="120000"/>
              </a:lnSpc>
              <a:spcBef>
                <a:spcPts val="800"/>
              </a:spcBef>
            </a:pPr>
            <a:r>
              <a:rPr lang="en-US" dirty="0"/>
              <a:t>RFC 4034 defines four new DNS resource records:</a:t>
            </a:r>
          </a:p>
          <a:p>
            <a:pPr lvl="1">
              <a:lnSpc>
                <a:spcPct val="120000"/>
              </a:lnSpc>
              <a:spcBef>
                <a:spcPts val="200"/>
              </a:spcBef>
            </a:pPr>
            <a:r>
              <a:rPr lang="en-US" dirty="0"/>
              <a:t>DNSKEY</a:t>
            </a:r>
          </a:p>
          <a:p>
            <a:pPr lvl="2">
              <a:lnSpc>
                <a:spcPct val="120000"/>
              </a:lnSpc>
              <a:spcBef>
                <a:spcPts val="200"/>
              </a:spcBef>
            </a:pPr>
            <a:r>
              <a:rPr lang="en-US" dirty="0"/>
              <a:t>Contains a public key</a:t>
            </a:r>
          </a:p>
          <a:p>
            <a:pPr lvl="1">
              <a:lnSpc>
                <a:spcPct val="120000"/>
              </a:lnSpc>
              <a:spcBef>
                <a:spcPts val="200"/>
              </a:spcBef>
            </a:pPr>
            <a:r>
              <a:rPr lang="en-US" dirty="0"/>
              <a:t>RRSIG</a:t>
            </a:r>
          </a:p>
          <a:p>
            <a:pPr lvl="2">
              <a:lnSpc>
                <a:spcPct val="120000"/>
              </a:lnSpc>
              <a:spcBef>
                <a:spcPts val="200"/>
              </a:spcBef>
            </a:pPr>
            <a:r>
              <a:rPr lang="en-US" dirty="0"/>
              <a:t>A resource record digital signature</a:t>
            </a:r>
          </a:p>
          <a:p>
            <a:pPr lvl="1">
              <a:lnSpc>
                <a:spcPct val="120000"/>
              </a:lnSpc>
              <a:spcBef>
                <a:spcPts val="200"/>
              </a:spcBef>
            </a:pPr>
            <a:r>
              <a:rPr lang="en-US" dirty="0"/>
              <a:t>NSEC</a:t>
            </a:r>
          </a:p>
          <a:p>
            <a:pPr lvl="2">
              <a:lnSpc>
                <a:spcPct val="120000"/>
              </a:lnSpc>
              <a:spcBef>
                <a:spcPts val="200"/>
              </a:spcBef>
            </a:pPr>
            <a:r>
              <a:rPr lang="en-US" dirty="0"/>
              <a:t>Authenticated denial of existence record</a:t>
            </a:r>
          </a:p>
          <a:p>
            <a:pPr lvl="1">
              <a:lnSpc>
                <a:spcPct val="120000"/>
              </a:lnSpc>
              <a:spcBef>
                <a:spcPts val="200"/>
              </a:spcBef>
            </a:pPr>
            <a:r>
              <a:rPr lang="en-US" dirty="0"/>
              <a:t>DS</a:t>
            </a:r>
          </a:p>
          <a:p>
            <a:pPr lvl="2">
              <a:lnSpc>
                <a:spcPct val="120000"/>
              </a:lnSpc>
              <a:spcBef>
                <a:spcPts val="200"/>
              </a:spcBef>
            </a:pPr>
            <a:r>
              <a:rPr lang="en-US" dirty="0"/>
              <a:t>Delegation signer</a:t>
            </a:r>
          </a:p>
          <a:p>
            <a:pPr marL="342900" lvl="2" indent="-342900">
              <a:lnSpc>
                <a:spcPct val="120000"/>
              </a:lnSpc>
              <a:spcBef>
                <a:spcPts val="800"/>
              </a:spcBef>
            </a:pPr>
            <a:r>
              <a:rPr lang="en-US" sz="2811" dirty="0">
                <a:cs typeface="ＭＳ Ｐゴシック" pitchFamily="-84" charset="-128"/>
              </a:rPr>
              <a:t>DNSSEC depends on establishing the authenticity of the DNS hierarchy leading to the domain name in question, and thus its operation depends on beginning the use of cryptographic digital signatures in the root zone</a:t>
            </a:r>
          </a:p>
          <a:p>
            <a:pPr marL="342900" lvl="2" indent="-342900">
              <a:lnSpc>
                <a:spcPct val="120000"/>
              </a:lnSpc>
              <a:spcBef>
                <a:spcPts val="800"/>
              </a:spcBef>
            </a:pPr>
            <a:r>
              <a:rPr lang="en-US" sz="2811" dirty="0">
                <a:cs typeface="ＭＳ Ｐゴシック" pitchFamily="-84" charset="-128"/>
              </a:rPr>
              <a:t>The DS resource record facilitates key signing and authentication between DNS zones to create an authentication chain from the root of the DNS tree down to a specific domain name</a:t>
            </a:r>
          </a:p>
          <a:p>
            <a:pPr marL="342900" lvl="2" indent="-342900">
              <a:lnSpc>
                <a:spcPct val="120000"/>
              </a:lnSpc>
              <a:spcBef>
                <a:spcPts val="800"/>
              </a:spcBef>
            </a:pPr>
            <a:r>
              <a:rPr lang="en-US" sz="2811" dirty="0">
                <a:cs typeface="ＭＳ Ｐゴシック" pitchFamily="-84" charset="-128"/>
              </a:rPr>
              <a:t>To secure all DNS lookups DNSSEC uses the NSEC resource record to authenticate negative responses to queries</a:t>
            </a:r>
          </a:p>
          <a:p>
            <a:pPr marL="342900" lvl="2" indent="-342900">
              <a:lnSpc>
                <a:spcPct val="120000"/>
              </a:lnSpc>
              <a:spcBef>
                <a:spcPts val="800"/>
              </a:spcBef>
            </a:pPr>
            <a:r>
              <a:rPr lang="en-US" sz="2811" dirty="0">
                <a:cs typeface="ＭＳ Ｐゴシック" pitchFamily="-84" charset="-128"/>
              </a:rPr>
              <a:t>NSEC is used to identify the range of DNS names or resource record types that do not exist among the sequence of domain names in a zone</a:t>
            </a:r>
          </a:p>
          <a:p>
            <a:pPr marL="342900" lvl="2" indent="-342900">
              <a:spcBef>
                <a:spcPts val="2400"/>
              </a:spcBef>
            </a:pPr>
            <a:endParaRPr lang="en-US" sz="2811" dirty="0">
              <a:cs typeface="ＭＳ Ｐゴシック" pitchFamily="-84" charset="-128"/>
            </a:endParaRPr>
          </a:p>
          <a:p>
            <a:pPr lvl="2"/>
            <a:endParaRPr lang="en-US" dirty="0"/>
          </a:p>
        </p:txBody>
      </p:sp>
      <p:sp>
        <p:nvSpPr>
          <p:cNvPr id="4" name="Footer Placeholder 3"/>
          <p:cNvSpPr>
            <a:spLocks noGrp="1"/>
          </p:cNvSpPr>
          <p:nvPr>
            <p:ph type="ftr" sz="quarter" idx="11"/>
          </p:nvPr>
        </p:nvSpPr>
        <p:spPr>
          <a:xfrm>
            <a:off x="0" y="6492875"/>
            <a:ext cx="5715000" cy="365125"/>
          </a:xfrm>
        </p:spPr>
        <p:txBody>
          <a:bodyPr/>
          <a:lstStyle/>
          <a:p>
            <a:pPr>
              <a:defRPr/>
            </a:pPr>
            <a:r>
              <a:rPr lang="en-US" sz="1050" dirty="0"/>
              <a:t>© 2017 Pearson Education, Ltd., All rights reserved.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DANE</a:t>
            </a:r>
          </a:p>
        </p:txBody>
      </p:sp>
      <p:graphicFrame>
        <p:nvGraphicFramePr>
          <p:cNvPr id="5" name="Content Placeholder 4"/>
          <p:cNvGraphicFramePr>
            <a:graphicFrameLocks noGrp="1"/>
          </p:cNvGraphicFramePr>
          <p:nvPr>
            <p:ph idx="1"/>
          </p:nvPr>
        </p:nvGraphicFramePr>
        <p:xfrm>
          <a:off x="792163" y="1762125"/>
          <a:ext cx="7570787" cy="4638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638800" cy="365125"/>
          </a:xfrm>
        </p:spPr>
        <p:txBody>
          <a:bodyPr/>
          <a:lstStyle/>
          <a:p>
            <a:pPr>
              <a:defRPr/>
            </a:pPr>
            <a:r>
              <a:rPr lang="en-US" sz="1050" dirty="0"/>
              <a:t>© 2017 Pearson Education, Ltd., All rights reserved.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562600" cy="365125"/>
          </a:xfrm>
        </p:spPr>
        <p:txBody>
          <a:bodyPr/>
          <a:lstStyle/>
          <a:p>
            <a:pPr>
              <a:defRPr/>
            </a:pPr>
            <a:r>
              <a:rPr lang="en-US" sz="1050" dirty="0"/>
              <a:t>© 2017 Pearson Education, Ltd., All rights reserved.         </a:t>
            </a:r>
          </a:p>
        </p:txBody>
      </p:sp>
      <p:pic>
        <p:nvPicPr>
          <p:cNvPr id="5" name="Picture 4" descr="f0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18182" r="7059" b="51818"/>
              <a:stretch>
                <a:fillRect/>
              </a:stretch>
            </p:blipFill>
          </mc:Choice>
          <mc:Fallback>
            <p:blipFill>
              <a:blip r:embed="rId4"/>
              <a:srcRect l="4706" t="18182" r="7059" b="51818"/>
              <a:stretch>
                <a:fillRect/>
              </a:stretch>
            </p:blipFill>
          </mc:Fallback>
        </mc:AlternateContent>
        <p:spPr>
          <a:xfrm>
            <a:off x="0" y="1371600"/>
            <a:ext cx="9524730" cy="4190999"/>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Sender Policy Framework (SPF)</a:t>
            </a:r>
          </a:p>
        </p:txBody>
      </p:sp>
      <p:sp>
        <p:nvSpPr>
          <p:cNvPr id="3" name="Content Placeholder 2"/>
          <p:cNvSpPr>
            <a:spLocks noGrp="1"/>
          </p:cNvSpPr>
          <p:nvPr>
            <p:ph idx="1"/>
          </p:nvPr>
        </p:nvSpPr>
        <p:spPr>
          <a:xfrm>
            <a:off x="792163" y="1762125"/>
            <a:ext cx="7570787" cy="4638675"/>
          </a:xfrm>
        </p:spPr>
        <p:txBody>
          <a:bodyPr>
            <a:normAutofit fontScale="92500" lnSpcReduction="20000"/>
          </a:bodyPr>
          <a:lstStyle/>
          <a:p>
            <a:r>
              <a:rPr lang="en-US" dirty="0"/>
              <a:t>SPF is the standardized way for a sending domain to identify and assert the mail senders for a given domain</a:t>
            </a:r>
          </a:p>
          <a:p>
            <a:r>
              <a:rPr lang="en-US" dirty="0"/>
              <a:t>RFC 7208 defines the SPF</a:t>
            </a:r>
          </a:p>
          <a:p>
            <a:pPr lvl="1"/>
            <a:r>
              <a:rPr lang="en-US" dirty="0"/>
              <a:t>It provides a protocol by which </a:t>
            </a:r>
            <a:r>
              <a:rPr lang="en-US" dirty="0" err="1"/>
              <a:t>ADMDs</a:t>
            </a:r>
            <a:r>
              <a:rPr lang="en-US" dirty="0"/>
              <a:t> can authorize hosts to use their domain names in the “MAIL FROM” or “HELLO” identities</a:t>
            </a:r>
          </a:p>
          <a:p>
            <a:r>
              <a:rPr lang="en-US" dirty="0"/>
              <a:t>SPF works by checking a sender’s IP address against the policy encoded in any SPF record found at the sending domain</a:t>
            </a:r>
          </a:p>
          <a:p>
            <a:pPr lvl="1"/>
            <a:r>
              <a:rPr lang="en-US" dirty="0"/>
              <a:t>This means that SPF checks can be applied before the message content is received from the sender</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050" dirty="0"/>
              <a:t>© 2017 Pearson Education, Ltd., All rights reserved.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486400" cy="365125"/>
          </a:xfrm>
        </p:spPr>
        <p:txBody>
          <a:bodyPr/>
          <a:lstStyle/>
          <a:p>
            <a:pPr>
              <a:defRPr/>
            </a:pPr>
            <a:r>
              <a:rPr lang="en-US" sz="1050" dirty="0"/>
              <a:t>© 2017 Pearson Education, Ltd., All rights reserved.         </a:t>
            </a:r>
          </a:p>
        </p:txBody>
      </p:sp>
      <p:graphicFrame>
        <p:nvGraphicFramePr>
          <p:cNvPr id="111618" name="Object 2"/>
          <p:cNvGraphicFramePr>
            <a:graphicFrameLocks noChangeAspect="1"/>
          </p:cNvGraphicFramePr>
          <p:nvPr/>
        </p:nvGraphicFramePr>
        <p:xfrm>
          <a:off x="152400" y="533400"/>
          <a:ext cx="8792076" cy="5638800"/>
        </p:xfrm>
        <a:graphic>
          <a:graphicData uri="http://schemas.openxmlformats.org/presentationml/2006/ole">
            <mc:AlternateContent xmlns:mc="http://schemas.openxmlformats.org/markup-compatibility/2006">
              <mc:Choice xmlns:v="urn:schemas-microsoft-com:vml" Requires="v">
                <p:oleObj spid="_x0000_s111619" name="Document" r:id="rId4" imgW="6019578" imgH="3403475" progId="Word.Document.12">
                  <p:embed/>
                </p:oleObj>
              </mc:Choice>
              <mc:Fallback>
                <p:oleObj name="Document" r:id="rId4" imgW="6019578" imgH="3403475"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33400"/>
                        <a:ext cx="8792076"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876800" cy="365125"/>
          </a:xfrm>
        </p:spPr>
        <p:txBody>
          <a:bodyPr/>
          <a:lstStyle/>
          <a:p>
            <a:pPr>
              <a:defRPr/>
            </a:pPr>
            <a:r>
              <a:rPr lang="en-US" sz="1050" dirty="0"/>
              <a:t>© 2017 Pearson Education, Ltd., All rights reserved.         </a:t>
            </a:r>
          </a:p>
        </p:txBody>
      </p:sp>
      <p:pic>
        <p:nvPicPr>
          <p:cNvPr id="8" name="Picture 7"/>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453189" y="1447800"/>
            <a:ext cx="8237622" cy="39624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76800" cy="365125"/>
          </a:xfrm>
        </p:spPr>
        <p:txBody>
          <a:bodyPr/>
          <a:lstStyle/>
          <a:p>
            <a:pPr>
              <a:defRPr/>
            </a:pPr>
            <a:r>
              <a:rPr lang="en-US" sz="1050" dirty="0"/>
              <a:t>© 2017 Pearson Education, Ltd., All rights reserved.         </a:t>
            </a:r>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990600" y="152400"/>
            <a:ext cx="7197740" cy="6521543"/>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00600" cy="365125"/>
          </a:xfrm>
        </p:spPr>
        <p:txBody>
          <a:bodyPr/>
          <a:lstStyle/>
          <a:p>
            <a:pPr>
              <a:defRPr/>
            </a:pPr>
            <a:r>
              <a:rPr lang="en-US" sz="1050" dirty="0"/>
              <a:t>© 2017 Pearson Education, Ltd., All rights reserved.         </a:t>
            </a:r>
          </a:p>
        </p:txBody>
      </p:sp>
      <p:pic>
        <p:nvPicPr>
          <p:cNvPr id="5" name="Picture 4" descr="f0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8182" b="22727"/>
              <a:stretch>
                <a:fillRect/>
              </a:stretch>
            </p:blipFill>
          </mc:Choice>
          <mc:Fallback>
            <p:blipFill>
              <a:blip r:embed="rId4"/>
              <a:srcRect t="28182" b="22727"/>
              <a:stretch>
                <a:fillRect/>
              </a:stretch>
            </p:blipFill>
          </mc:Fallback>
        </mc:AlternateContent>
        <p:spPr>
          <a:xfrm>
            <a:off x="0" y="609600"/>
            <a:ext cx="9235722" cy="58674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r>
              <a:rPr lang="en-US" sz="4400" dirty="0"/>
              <a:t>DomainKeys Identified Mail (DKIM)</a:t>
            </a:r>
          </a:p>
        </p:txBody>
      </p:sp>
      <p:sp>
        <p:nvSpPr>
          <p:cNvPr id="6" name="Content Placeholder 5"/>
          <p:cNvSpPr>
            <a:spLocks noGrp="1"/>
          </p:cNvSpPr>
          <p:nvPr>
            <p:ph idx="1"/>
          </p:nvPr>
        </p:nvSpPr>
        <p:spPr>
          <a:xfrm>
            <a:off x="792163" y="1762125"/>
            <a:ext cx="7570787" cy="4638675"/>
          </a:xfrm>
        </p:spPr>
        <p:txBody>
          <a:bodyPr>
            <a:normAutofit fontScale="85000" lnSpcReduction="10000"/>
          </a:bodyPr>
          <a:lstStyle/>
          <a:p>
            <a:r>
              <a:rPr lang="en-US" dirty="0"/>
              <a:t>A specification for cryptographically signing e-mail messages, permitting a signing domain to claim responsibility for a message in the mail stream</a:t>
            </a:r>
          </a:p>
          <a:p>
            <a:r>
              <a:rPr lang="en-US" dirty="0"/>
              <a:t>Message recipients can verify the signature by querying the signer’s domain directly to retrieve the appropriate public key and can thereby confirm that the message was attested to by a party in possession of the private key for the signing domain</a:t>
            </a:r>
          </a:p>
          <a:p>
            <a:r>
              <a:rPr lang="en-US" dirty="0"/>
              <a:t>Proposed Internet Standard RFC 6376</a:t>
            </a:r>
          </a:p>
          <a:p>
            <a:r>
              <a:rPr lang="en-US" dirty="0"/>
              <a:t>Has been widely adopted by a range of e-mail providers and Internet Service Providers (ISPs)</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050" dirty="0"/>
              <a:t>© 2017 Pearson Education, Ltd., All rights reserved.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Threats</a:t>
            </a:r>
          </a:p>
        </p:txBody>
      </p:sp>
      <p:sp>
        <p:nvSpPr>
          <p:cNvPr id="3" name="Content Placeholder 2"/>
          <p:cNvSpPr>
            <a:spLocks noGrp="1"/>
          </p:cNvSpPr>
          <p:nvPr>
            <p:ph sz="half" idx="1"/>
          </p:nvPr>
        </p:nvSpPr>
        <p:spPr>
          <a:xfrm>
            <a:off x="228600" y="1600200"/>
            <a:ext cx="3566160" cy="4303713"/>
          </a:xfrm>
        </p:spPr>
        <p:txBody>
          <a:bodyPr>
            <a:normAutofit/>
          </a:bodyPr>
          <a:lstStyle/>
          <a:p>
            <a:r>
              <a:rPr lang="en-US" dirty="0"/>
              <a:t>RFC 4686 </a:t>
            </a:r>
            <a:r>
              <a:rPr lang="en-US" i="1" dirty="0"/>
              <a:t>(Analysis of Threats Motivating DomainKeys Identified Mail)</a:t>
            </a:r>
          </a:p>
          <a:p>
            <a:pPr lvl="1"/>
            <a:r>
              <a:rPr lang="en-US" dirty="0"/>
              <a:t>Describes the threats being addressed by DKIM in terms of the characteristics, capabilities, and location of potential attackers</a:t>
            </a:r>
          </a:p>
        </p:txBody>
      </p:sp>
      <p:sp>
        <p:nvSpPr>
          <p:cNvPr id="5" name="Content Placeholder 4"/>
          <p:cNvSpPr>
            <a:spLocks noGrp="1"/>
          </p:cNvSpPr>
          <p:nvPr>
            <p:ph sz="half" idx="2"/>
          </p:nvPr>
        </p:nvSpPr>
        <p:spPr>
          <a:xfrm>
            <a:off x="4191000" y="1524000"/>
            <a:ext cx="4572000" cy="4303713"/>
          </a:xfrm>
        </p:spPr>
        <p:txBody>
          <a:bodyPr>
            <a:normAutofit/>
          </a:bodyPr>
          <a:lstStyle/>
          <a:p>
            <a:r>
              <a:rPr lang="en-US" dirty="0"/>
              <a:t>Characterized on three levels 	             of threat:</a:t>
            </a:r>
          </a:p>
          <a:p>
            <a:endParaRPr lang="en-US" dirty="0"/>
          </a:p>
        </p:txBody>
      </p:sp>
      <p:graphicFrame>
        <p:nvGraphicFramePr>
          <p:cNvPr id="4" name="Diagram 3"/>
          <p:cNvGraphicFramePr/>
          <p:nvPr/>
        </p:nvGraphicFramePr>
        <p:xfrm>
          <a:off x="4495800" y="2362200"/>
          <a:ext cx="48768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648200" cy="365125"/>
          </a:xfrm>
        </p:spPr>
        <p:txBody>
          <a:bodyPr/>
          <a:lstStyle/>
          <a:p>
            <a:pPr>
              <a:defRPr/>
            </a:pPr>
            <a:r>
              <a:rPr lang="en-US" sz="1050" dirty="0"/>
              <a:t>© 2017 Pearson Education, Ltd., All rights reserved.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467600" cy="365125"/>
          </a:xfrm>
        </p:spPr>
        <p:txBody>
          <a:bodyPr/>
          <a:lstStyle/>
          <a:p>
            <a:pPr>
              <a:defRPr/>
            </a:pPr>
            <a:r>
              <a:rPr lang="en-US" sz="1050" dirty="0"/>
              <a:t>© 2017 Pearson Education, Ltd., All rights reserved.         </a:t>
            </a:r>
          </a:p>
        </p:txBody>
      </p:sp>
      <p:pic>
        <p:nvPicPr>
          <p:cNvPr id="4" name="Picture 3"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5455" b="18182"/>
              <a:stretch>
                <a:fillRect/>
              </a:stretch>
            </p:blipFill>
          </mc:Choice>
          <mc:Fallback>
            <p:blipFill>
              <a:blip r:embed="rId4"/>
              <a:srcRect t="5455" b="18182"/>
              <a:stretch>
                <a:fillRect/>
              </a:stretch>
            </p:blipFill>
          </mc:Fallback>
        </mc:AlternateContent>
        <p:spPr>
          <a:xfrm>
            <a:off x="1295400" y="0"/>
            <a:ext cx="6705600" cy="6626668"/>
          </a:xfrm>
          <a:prstGeom prst="rect">
            <a:avLst/>
          </a:prstGeom>
        </p:spPr>
      </p:pic>
    </p:spTree>
  </p:cSld>
  <p:clrMapOvr>
    <a:masterClrMapping/>
  </p:clrMapOvr>
  <p:transition spd="med">
    <p:wedg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248400" cy="365125"/>
          </a:xfrm>
        </p:spPr>
        <p:txBody>
          <a:bodyPr/>
          <a:lstStyle/>
          <a:p>
            <a:pPr>
              <a:defRPr/>
            </a:pPr>
            <a:r>
              <a:rPr lang="en-US" sz="1050" dirty="0"/>
              <a:t>© 2017 Pearson Education, Ltd., All rights reserved.         </a:t>
            </a:r>
          </a:p>
        </p:txBody>
      </p:sp>
      <p:pic>
        <p:nvPicPr>
          <p:cNvPr id="5" name="Picture 4"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22318" y="0"/>
            <a:ext cx="5299364" cy="6858000"/>
          </a:xfrm>
          <a:prstGeom prst="rect">
            <a:avLst/>
          </a:prstGeom>
        </p:spPr>
      </p:pic>
    </p:spTree>
  </p:cSld>
  <p:clrMapOvr>
    <a:masterClrMapping/>
  </p:clrMapOvr>
  <p:transition>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DMARC</a:t>
            </a:r>
          </a:p>
        </p:txBody>
      </p:sp>
      <p:sp>
        <p:nvSpPr>
          <p:cNvPr id="3" name="Content Placeholder 2"/>
          <p:cNvSpPr>
            <a:spLocks noGrp="1"/>
          </p:cNvSpPr>
          <p:nvPr>
            <p:ph idx="1"/>
          </p:nvPr>
        </p:nvSpPr>
        <p:spPr/>
        <p:txBody>
          <a:bodyPr/>
          <a:lstStyle/>
          <a:p>
            <a:r>
              <a:rPr lang="en-US" dirty="0"/>
              <a:t>Domain-Based Message Authentication, Reporting, and Conformance</a:t>
            </a:r>
          </a:p>
          <a:p>
            <a:r>
              <a:rPr lang="en-US" dirty="0"/>
              <a:t>Allows email senders to specify policy on how their mail should be handled, the types of reports that receivers can send back, and the frequency those reports should be sent</a:t>
            </a:r>
          </a:p>
          <a:p>
            <a:r>
              <a:rPr lang="en-US" dirty="0"/>
              <a:t>It is defined in RFC 7489 (</a:t>
            </a:r>
            <a:r>
              <a:rPr lang="en-US" i="1" dirty="0"/>
              <a:t>Domain-based Message Authentication, Reporting, and Conformance, </a:t>
            </a:r>
            <a:r>
              <a:rPr lang="en-US" dirty="0"/>
              <a:t>March 2015)</a:t>
            </a:r>
          </a:p>
          <a:p>
            <a:endParaRPr lang="en-US" dirty="0"/>
          </a:p>
        </p:txBody>
      </p:sp>
      <p:sp>
        <p:nvSpPr>
          <p:cNvPr id="4" name="Footer Placeholder 3"/>
          <p:cNvSpPr>
            <a:spLocks noGrp="1"/>
          </p:cNvSpPr>
          <p:nvPr>
            <p:ph type="ftr" sz="quarter" idx="11"/>
          </p:nvPr>
        </p:nvSpPr>
        <p:spPr>
          <a:xfrm>
            <a:off x="0" y="6492875"/>
            <a:ext cx="5715000" cy="365125"/>
          </a:xfrm>
        </p:spPr>
        <p:txBody>
          <a:bodyPr/>
          <a:lstStyle/>
          <a:p>
            <a:pPr>
              <a:defRPr/>
            </a:pPr>
            <a:r>
              <a:rPr lang="en-US" sz="1050" dirty="0"/>
              <a:t>© 2017 Pearson Education, Ltd., All rights reserved.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477000" cy="365125"/>
          </a:xfrm>
        </p:spPr>
        <p:txBody>
          <a:bodyPr/>
          <a:lstStyle/>
          <a:p>
            <a:pPr>
              <a:defRPr/>
            </a:pPr>
            <a:r>
              <a:rPr lang="en-US" sz="1050" dirty="0"/>
              <a:t>© 2017 Pearson Education, Ltd., All rights reserved.         </a:t>
            </a:r>
          </a:p>
        </p:txBody>
      </p:sp>
      <p:pic>
        <p:nvPicPr>
          <p:cNvPr id="7" name="Picture 6" descr="f19-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828800" y="-152400"/>
            <a:ext cx="5687291" cy="7360023"/>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867400" cy="365125"/>
          </a:xfrm>
        </p:spPr>
        <p:txBody>
          <a:bodyPr/>
          <a:lstStyle/>
          <a:p>
            <a:pPr>
              <a:defRPr/>
            </a:pPr>
            <a:r>
              <a:rPr lang="en-US" sz="950" dirty="0"/>
              <a:t>© 2017 Pearson Education, Ltd., All rights reserved.         </a:t>
            </a:r>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352800" y="152400"/>
            <a:ext cx="5508172" cy="6705600"/>
          </a:xfrm>
          <a:prstGeom prst="rect">
            <a:avLst/>
          </a:prstGeom>
        </p:spPr>
      </p:pic>
      <p:sp>
        <p:nvSpPr>
          <p:cNvPr id="6" name="TextBox 5"/>
          <p:cNvSpPr txBox="1"/>
          <p:nvPr/>
        </p:nvSpPr>
        <p:spPr>
          <a:xfrm>
            <a:off x="381000" y="1422400"/>
            <a:ext cx="2743201" cy="2923877"/>
          </a:xfrm>
          <a:prstGeom prst="rect">
            <a:avLst/>
          </a:prstGeom>
          <a:noFill/>
        </p:spPr>
        <p:txBody>
          <a:bodyPr wrap="square" rtlCol="0">
            <a:spAutoFit/>
          </a:bodyPr>
          <a:lstStyle/>
          <a:p>
            <a:pPr algn="ctr"/>
            <a:r>
              <a:rPr lang="en-US" sz="4000" dirty="0">
                <a:latin typeface="+mn-lt"/>
              </a:rPr>
              <a:t>Table 19.8  </a:t>
            </a:r>
          </a:p>
          <a:p>
            <a:pPr algn="ctr"/>
            <a:endParaRPr lang="en-US" sz="3600" dirty="0">
              <a:latin typeface="+mn-lt"/>
            </a:endParaRPr>
          </a:p>
          <a:p>
            <a:pPr algn="ctr"/>
            <a:r>
              <a:rPr lang="en-US" sz="3600" dirty="0">
                <a:latin typeface="+mn-lt"/>
              </a:rPr>
              <a:t>DMARC Tag </a:t>
            </a:r>
          </a:p>
          <a:p>
            <a:pPr algn="ctr"/>
            <a:r>
              <a:rPr lang="en-US" sz="3600" dirty="0">
                <a:latin typeface="+mn-lt"/>
              </a:rPr>
              <a:t>and Value </a:t>
            </a:r>
          </a:p>
          <a:p>
            <a:pPr algn="ctr"/>
            <a:r>
              <a:rPr lang="en-US" sz="3600" dirty="0">
                <a:latin typeface="+mn-lt"/>
              </a:rPr>
              <a:t>Descriptions</a:t>
            </a:r>
          </a:p>
        </p:txBody>
      </p:sp>
      <p:sp>
        <p:nvSpPr>
          <p:cNvPr id="7" name="TextBox 6"/>
          <p:cNvSpPr txBox="1"/>
          <p:nvPr/>
        </p:nvSpPr>
        <p:spPr>
          <a:xfrm>
            <a:off x="406400" y="4762500"/>
            <a:ext cx="2751174" cy="276999"/>
          </a:xfrm>
          <a:prstGeom prst="rect">
            <a:avLst/>
          </a:prstGeom>
          <a:noFill/>
        </p:spPr>
        <p:txBody>
          <a:bodyPr wrap="none" rtlCol="0">
            <a:spAutoFit/>
          </a:bodyPr>
          <a:lstStyle/>
          <a:p>
            <a:r>
              <a:rPr lang="en-US" sz="1200" dirty="0"/>
              <a:t>(Table is on page 638 in the textbook)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STARTTLS</a:t>
            </a:r>
          </a:p>
        </p:txBody>
      </p:sp>
      <p:sp>
        <p:nvSpPr>
          <p:cNvPr id="7" name="Content Placeholder 6"/>
          <p:cNvSpPr>
            <a:spLocks noGrp="1"/>
          </p:cNvSpPr>
          <p:nvPr>
            <p:ph idx="1"/>
          </p:nvPr>
        </p:nvSpPr>
        <p:spPr>
          <a:xfrm>
            <a:off x="533400" y="1752600"/>
            <a:ext cx="8077199" cy="4953000"/>
          </a:xfrm>
        </p:spPr>
        <p:txBody>
          <a:bodyPr>
            <a:normAutofit fontScale="85000" lnSpcReduction="10000"/>
          </a:bodyPr>
          <a:lstStyle/>
          <a:p>
            <a:r>
              <a:rPr lang="en-US" dirty="0"/>
              <a:t>A significant security-related extension for SMTP</a:t>
            </a:r>
          </a:p>
          <a:p>
            <a:r>
              <a:rPr lang="en-US" dirty="0"/>
              <a:t>Defined in RFC 3207 (</a:t>
            </a:r>
            <a:r>
              <a:rPr lang="en-US" i="1" dirty="0"/>
              <a:t>SMTP Service Extension for Secure SMTP over Transport Layer Security, </a:t>
            </a:r>
            <a:r>
              <a:rPr lang="en-US" dirty="0"/>
              <a:t>February 2002)</a:t>
            </a:r>
          </a:p>
          <a:p>
            <a:r>
              <a:rPr lang="en-US" dirty="0"/>
              <a:t>Enables the addition of confidentiality and authentication in the exchange between SMTP agents</a:t>
            </a:r>
          </a:p>
          <a:p>
            <a:r>
              <a:rPr lang="en-US" dirty="0"/>
              <a:t>This gives SMTP agents the ability to protect some or all of their communication from eavesdroppers and attackers</a:t>
            </a:r>
          </a:p>
          <a:p>
            <a:pPr marL="342900" lvl="1" indent="-342900">
              <a:spcBef>
                <a:spcPts val="2400"/>
              </a:spcBef>
              <a:buClr>
                <a:srgbClr val="BAABE3"/>
              </a:buClr>
            </a:pPr>
            <a:r>
              <a:rPr lang="en-US" sz="2824" dirty="0">
                <a:cs typeface="ＭＳ Ｐゴシック" pitchFamily="-84" charset="-128"/>
              </a:rPr>
              <a:t>Advantage of using STARTTLS is that the server can offer SMTP service on a single port, rather than requiring separate port numbers for secure and </a:t>
            </a:r>
            <a:r>
              <a:rPr lang="en-US" sz="2824" dirty="0" err="1">
                <a:cs typeface="ＭＳ Ｐゴシック" pitchFamily="-84" charset="-128"/>
              </a:rPr>
              <a:t>cleartext</a:t>
            </a:r>
            <a:r>
              <a:rPr lang="en-US" sz="2824" dirty="0">
                <a:cs typeface="ＭＳ Ｐゴシック" pitchFamily="-84" charset="-128"/>
              </a:rPr>
              <a:t> operations</a:t>
            </a:r>
          </a:p>
        </p:txBody>
      </p:sp>
      <p:sp>
        <p:nvSpPr>
          <p:cNvPr id="5" name="Footer Placeholder 4"/>
          <p:cNvSpPr>
            <a:spLocks noGrp="1"/>
          </p:cNvSpPr>
          <p:nvPr>
            <p:ph type="ftr" sz="quarter" idx="11"/>
          </p:nvPr>
        </p:nvSpPr>
        <p:spPr>
          <a:xfrm>
            <a:off x="0" y="6492875"/>
            <a:ext cx="6172200" cy="365125"/>
          </a:xfrm>
        </p:spPr>
        <p:txBody>
          <a:bodyPr/>
          <a:lstStyle/>
          <a:p>
            <a:pPr>
              <a:defRPr/>
            </a:pPr>
            <a:r>
              <a:rPr lang="en-US" sz="1050" dirty="0"/>
              <a:t>© 2017 Pearson Education, Ltd., All rights reserved.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Summary</a:t>
            </a:r>
            <a:endParaRPr lang="en-AU" dirty="0"/>
          </a:p>
        </p:txBody>
      </p:sp>
      <p:sp>
        <p:nvSpPr>
          <p:cNvPr id="100355" name="Rectangle 3"/>
          <p:cNvSpPr>
            <a:spLocks noGrp="1" noChangeArrowheads="1"/>
          </p:cNvSpPr>
          <p:nvPr>
            <p:ph sz="half" idx="1"/>
          </p:nvPr>
        </p:nvSpPr>
        <p:spPr>
          <a:xfrm>
            <a:off x="152400" y="1600200"/>
            <a:ext cx="3565525" cy="4953000"/>
          </a:xfrm>
        </p:spPr>
        <p:txBody>
          <a:bodyPr>
            <a:normAutofit fontScale="70000" lnSpcReduction="20000"/>
          </a:bodyPr>
          <a:lstStyle/>
          <a:p>
            <a:r>
              <a:rPr lang="en-US" dirty="0"/>
              <a:t>Internet mail architecture</a:t>
            </a:r>
          </a:p>
          <a:p>
            <a:pPr lvl="1"/>
            <a:r>
              <a:rPr lang="en-US" dirty="0"/>
              <a:t>Email components</a:t>
            </a:r>
          </a:p>
          <a:p>
            <a:pPr lvl="1"/>
            <a:r>
              <a:rPr lang="en-US" dirty="0"/>
              <a:t>Email protocols</a:t>
            </a:r>
          </a:p>
          <a:p>
            <a:r>
              <a:rPr lang="en-US" dirty="0"/>
              <a:t>Email formats</a:t>
            </a:r>
          </a:p>
          <a:p>
            <a:pPr lvl="1"/>
            <a:r>
              <a:rPr lang="en-US" dirty="0"/>
              <a:t>RFC 5322</a:t>
            </a:r>
          </a:p>
          <a:p>
            <a:pPr lvl="1"/>
            <a:r>
              <a:rPr lang="en-US" dirty="0"/>
              <a:t>Multipurpose internet mail extensions </a:t>
            </a:r>
          </a:p>
          <a:p>
            <a:r>
              <a:rPr lang="en-US" dirty="0"/>
              <a:t>Email threats and comprehensive email security </a:t>
            </a:r>
          </a:p>
          <a:p>
            <a:r>
              <a:rPr lang="en-US" dirty="0"/>
              <a:t>Pretty good privacy</a:t>
            </a:r>
          </a:p>
          <a:p>
            <a:r>
              <a:rPr lang="en-US" dirty="0"/>
              <a:t>DNSSEC</a:t>
            </a:r>
          </a:p>
          <a:p>
            <a:pPr lvl="1"/>
            <a:r>
              <a:rPr lang="en-US" dirty="0"/>
              <a:t>Domain name system</a:t>
            </a:r>
          </a:p>
          <a:p>
            <a:pPr lvl="1"/>
            <a:r>
              <a:rPr lang="en-US" dirty="0"/>
              <a:t>DNS security extensions</a:t>
            </a:r>
            <a:endParaRPr lang="en-AU" dirty="0"/>
          </a:p>
        </p:txBody>
      </p:sp>
      <p:sp>
        <p:nvSpPr>
          <p:cNvPr id="76804" name="Content Placeholder 11"/>
          <p:cNvSpPr>
            <a:spLocks noGrp="1"/>
          </p:cNvSpPr>
          <p:nvPr>
            <p:ph sz="half" idx="2"/>
          </p:nvPr>
        </p:nvSpPr>
        <p:spPr>
          <a:xfrm>
            <a:off x="5578475" y="1524000"/>
            <a:ext cx="3565525" cy="5105400"/>
          </a:xfrm>
        </p:spPr>
        <p:txBody>
          <a:bodyPr rtlCol="0">
            <a:normAutofit fontScale="700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S/MIME</a:t>
            </a:r>
          </a:p>
          <a:p>
            <a:pPr lvl="1" fontAlgn="auto">
              <a:spcAft>
                <a:spcPts val="0"/>
              </a:spcAft>
              <a:buClr>
                <a:schemeClr val="accent1">
                  <a:lumMod val="60000"/>
                  <a:lumOff val="40000"/>
                </a:schemeClr>
              </a:buClr>
              <a:buFont typeface="Candara" pitchFamily="34" charset="0"/>
              <a:buChar char="•"/>
              <a:defRPr/>
            </a:pPr>
            <a:r>
              <a:rPr lang="en-US" dirty="0">
                <a:ea typeface="+mn-ea"/>
              </a:rPr>
              <a:t>Operational description</a:t>
            </a:r>
          </a:p>
          <a:p>
            <a:pPr lvl="1" fontAlgn="auto">
              <a:spcAft>
                <a:spcPts val="0"/>
              </a:spcAft>
              <a:buClr>
                <a:schemeClr val="accent1">
                  <a:lumMod val="60000"/>
                  <a:lumOff val="40000"/>
                </a:schemeClr>
              </a:buClr>
              <a:buFont typeface="Candara" pitchFamily="34" charset="0"/>
              <a:buChar char="•"/>
              <a:defRPr/>
            </a:pPr>
            <a:r>
              <a:rPr lang="en-US" dirty="0">
                <a:ea typeface="+mn-ea"/>
              </a:rPr>
              <a:t>S/MIME message content types</a:t>
            </a:r>
          </a:p>
          <a:p>
            <a:pPr lvl="1" fontAlgn="auto">
              <a:spcAft>
                <a:spcPts val="0"/>
              </a:spcAft>
              <a:buClr>
                <a:schemeClr val="accent1">
                  <a:lumMod val="60000"/>
                  <a:lumOff val="40000"/>
                </a:schemeClr>
              </a:buClr>
              <a:buFont typeface="Candara" pitchFamily="34" charset="0"/>
              <a:buChar char="•"/>
              <a:defRPr/>
            </a:pPr>
            <a:r>
              <a:rPr lang="en-US" dirty="0">
                <a:ea typeface="+mn-ea"/>
              </a:rPr>
              <a:t>Approved cryptographic algorithms</a:t>
            </a:r>
          </a:p>
          <a:p>
            <a:pPr lvl="1" fontAlgn="auto">
              <a:spcAft>
                <a:spcPts val="0"/>
              </a:spcAft>
              <a:buClr>
                <a:schemeClr val="accent1">
                  <a:lumMod val="60000"/>
                  <a:lumOff val="40000"/>
                </a:schemeClr>
              </a:buClr>
              <a:buFont typeface="Candara" pitchFamily="34" charset="0"/>
              <a:buChar char="•"/>
              <a:defRPr/>
            </a:pPr>
            <a:r>
              <a:rPr lang="en-US" dirty="0">
                <a:ea typeface="+mn-ea"/>
              </a:rPr>
              <a:t>S/MIME messages</a:t>
            </a:r>
          </a:p>
          <a:p>
            <a:pPr lvl="1" fontAlgn="auto">
              <a:spcAft>
                <a:spcPts val="0"/>
              </a:spcAft>
              <a:buClr>
                <a:schemeClr val="accent1">
                  <a:lumMod val="60000"/>
                  <a:lumOff val="40000"/>
                </a:schemeClr>
              </a:buClr>
              <a:buFont typeface="Candara" pitchFamily="34" charset="0"/>
              <a:buChar char="•"/>
              <a:defRPr/>
            </a:pPr>
            <a:r>
              <a:rPr lang="en-US" dirty="0">
                <a:ea typeface="+mn-ea"/>
              </a:rPr>
              <a:t>S/MIME certificate processing</a:t>
            </a:r>
          </a:p>
          <a:p>
            <a:pPr lvl="1" fontAlgn="auto">
              <a:spcAft>
                <a:spcPts val="0"/>
              </a:spcAft>
              <a:buClr>
                <a:schemeClr val="accent1">
                  <a:lumMod val="60000"/>
                  <a:lumOff val="40000"/>
                </a:schemeClr>
              </a:buClr>
              <a:buFont typeface="Candara" pitchFamily="34" charset="0"/>
              <a:buChar char="•"/>
              <a:defRPr/>
            </a:pPr>
            <a:r>
              <a:rPr lang="en-US" dirty="0">
                <a:ea typeface="+mn-ea"/>
              </a:rPr>
              <a:t>Enhanced security services</a:t>
            </a:r>
          </a:p>
          <a:p>
            <a:pPr marL="342900" lvl="1" indent="-342900">
              <a:spcBef>
                <a:spcPts val="2400"/>
              </a:spcBef>
              <a:buClr>
                <a:schemeClr val="accent1">
                  <a:lumMod val="60000"/>
                  <a:lumOff val="40000"/>
                </a:schemeClr>
              </a:buClr>
              <a:defRPr/>
            </a:pPr>
            <a:r>
              <a:rPr lang="en-US" sz="2452" dirty="0">
                <a:cs typeface="ＭＳ Ｐゴシック" pitchFamily="-84" charset="-128"/>
              </a:rPr>
              <a:t>DNS-based authentication of named entities</a:t>
            </a:r>
          </a:p>
          <a:p>
            <a:pPr marL="692150" lvl="2" indent="-342900">
              <a:spcBef>
                <a:spcPts val="200"/>
              </a:spcBef>
              <a:buClr>
                <a:schemeClr val="accent1">
                  <a:lumMod val="60000"/>
                  <a:lumOff val="40000"/>
                </a:schemeClr>
              </a:buClr>
              <a:defRPr/>
            </a:pPr>
            <a:r>
              <a:rPr lang="en-US" sz="2452" dirty="0">
                <a:cs typeface="ＭＳ Ｐゴシック" pitchFamily="-84" charset="-128"/>
              </a:rPr>
              <a:t>TLSA record</a:t>
            </a:r>
          </a:p>
          <a:p>
            <a:pPr marL="342900" lvl="1" indent="-342900" fontAlgn="auto">
              <a:spcBef>
                <a:spcPts val="2400"/>
              </a:spcBef>
              <a:spcAft>
                <a:spcPts val="0"/>
              </a:spcAft>
              <a:buClr>
                <a:schemeClr val="accent1">
                  <a:lumMod val="60000"/>
                  <a:lumOff val="40000"/>
                </a:schemeClr>
              </a:buClr>
              <a:buFont typeface="Candara" pitchFamily="34" charset="0"/>
              <a:buChar char="•"/>
              <a:defRPr/>
            </a:pPr>
            <a:r>
              <a:rPr lang="en-US" sz="2452" dirty="0">
                <a:ea typeface="+mn-ea"/>
              </a:rPr>
              <a:t>Sender policy framework</a:t>
            </a:r>
          </a:p>
          <a:p>
            <a:pPr marL="342900" lvl="1" indent="-342900">
              <a:spcBef>
                <a:spcPts val="400"/>
              </a:spcBef>
              <a:buClr>
                <a:schemeClr val="accent1">
                  <a:lumMod val="60000"/>
                  <a:lumOff val="40000"/>
                </a:schemeClr>
              </a:buClr>
              <a:defRPr/>
            </a:pPr>
            <a:r>
              <a:rPr lang="en-US" sz="2400" dirty="0" err="1">
                <a:cs typeface="ＭＳ Ｐゴシック" pitchFamily="-84" charset="-128"/>
              </a:rPr>
              <a:t>DomainKeys</a:t>
            </a:r>
            <a:r>
              <a:rPr lang="en-US" sz="2400" dirty="0">
                <a:cs typeface="ＭＳ Ｐゴシック" pitchFamily="-84" charset="-128"/>
              </a:rPr>
              <a:t> identified mail </a:t>
            </a:r>
          </a:p>
          <a:p>
            <a:pPr marL="692150" lvl="2" indent="-342900">
              <a:spcBef>
                <a:spcPts val="400"/>
              </a:spcBef>
              <a:buClr>
                <a:schemeClr val="accent1">
                  <a:lumMod val="60000"/>
                  <a:lumOff val="40000"/>
                </a:schemeClr>
              </a:buClr>
              <a:defRPr/>
            </a:pPr>
            <a:r>
              <a:rPr lang="en-US" sz="2400" dirty="0">
                <a:cs typeface="ＭＳ Ｐゴシック" pitchFamily="-84" charset="-128"/>
              </a:rPr>
              <a:t>Email threats</a:t>
            </a:r>
          </a:p>
          <a:p>
            <a:pPr marL="692150" lvl="2" indent="-342900">
              <a:spcBef>
                <a:spcPts val="400"/>
              </a:spcBef>
              <a:buClr>
                <a:schemeClr val="accent1">
                  <a:lumMod val="60000"/>
                  <a:lumOff val="40000"/>
                </a:schemeClr>
              </a:buClr>
              <a:defRPr/>
            </a:pPr>
            <a:r>
              <a:rPr lang="en-US" sz="2400" dirty="0">
                <a:cs typeface="ＭＳ Ｐゴシック" pitchFamily="-84" charset="-128"/>
              </a:rPr>
              <a:t>DKIM strategy</a:t>
            </a:r>
          </a:p>
          <a:p>
            <a:pPr marL="692150" lvl="2" indent="-342900">
              <a:spcBef>
                <a:spcPts val="400"/>
              </a:spcBef>
              <a:buClr>
                <a:schemeClr val="accent1">
                  <a:lumMod val="60000"/>
                  <a:lumOff val="40000"/>
                </a:schemeClr>
              </a:buClr>
              <a:defRPr/>
            </a:pPr>
            <a:r>
              <a:rPr lang="en-US" sz="2400" dirty="0">
                <a:cs typeface="ＭＳ Ｐゴシック" pitchFamily="-84" charset="-128"/>
              </a:rPr>
              <a:t>DKIM functional flow</a:t>
            </a:r>
          </a:p>
          <a:p>
            <a:pPr lvl="1" fontAlgn="auto">
              <a:spcAft>
                <a:spcPts val="0"/>
              </a:spcAft>
              <a:buClr>
                <a:schemeClr val="accent1">
                  <a:lumMod val="60000"/>
                  <a:lumOff val="40000"/>
                </a:schemeClr>
              </a:buClr>
              <a:buFont typeface="Candara" pitchFamily="34" charset="0"/>
              <a:buChar char="•"/>
              <a:defRPr/>
            </a:pPr>
            <a:endParaRPr lang="en-US" dirty="0"/>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648200" cy="365125"/>
          </a:xfrm>
        </p:spPr>
        <p:txBody>
          <a:bodyPr/>
          <a:lstStyle/>
          <a:p>
            <a:pPr>
              <a:defRPr/>
            </a:pPr>
            <a:r>
              <a:rPr lang="en-US" sz="1050" dirty="0"/>
              <a:t>© 2017 Pearson Education, Ltd., All rights reserved.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Mail Access Protocols</a:t>
            </a:r>
          </a:p>
        </p:txBody>
      </p:sp>
      <p:sp>
        <p:nvSpPr>
          <p:cNvPr id="7" name="Text Placeholder 6"/>
          <p:cNvSpPr>
            <a:spLocks noGrp="1"/>
          </p:cNvSpPr>
          <p:nvPr>
            <p:ph type="body" idx="1"/>
          </p:nvPr>
        </p:nvSpPr>
        <p:spPr/>
        <p:txBody>
          <a:bodyPr/>
          <a:lstStyle/>
          <a:p>
            <a:r>
              <a:rPr lang="en-US" b="1" dirty="0">
                <a:solidFill>
                  <a:schemeClr val="accent1"/>
                </a:solidFill>
              </a:rPr>
              <a:t>POP3</a:t>
            </a:r>
          </a:p>
        </p:txBody>
      </p:sp>
      <p:sp>
        <p:nvSpPr>
          <p:cNvPr id="8" name="Content Placeholder 7"/>
          <p:cNvSpPr>
            <a:spLocks noGrp="1"/>
          </p:cNvSpPr>
          <p:nvPr>
            <p:ph sz="half" idx="2"/>
          </p:nvPr>
        </p:nvSpPr>
        <p:spPr/>
        <p:txBody>
          <a:bodyPr>
            <a:normAutofit fontScale="92500" lnSpcReduction="10000"/>
          </a:bodyPr>
          <a:lstStyle/>
          <a:p>
            <a:r>
              <a:rPr lang="en-US" dirty="0"/>
              <a:t>Post Office Protocol</a:t>
            </a:r>
          </a:p>
          <a:p>
            <a:r>
              <a:rPr lang="en-US" dirty="0"/>
              <a:t>Allows an email client to download an email from an email server (MTA)</a:t>
            </a:r>
          </a:p>
          <a:p>
            <a:r>
              <a:rPr lang="en-US" dirty="0"/>
              <a:t>POP3 user agents connect via TCP to the server</a:t>
            </a:r>
          </a:p>
          <a:p>
            <a:r>
              <a:rPr lang="en-US" dirty="0"/>
              <a:t>After authorization, the UA can issue POP3 commands to retrieve and delete mail</a:t>
            </a:r>
          </a:p>
        </p:txBody>
      </p:sp>
      <p:sp>
        <p:nvSpPr>
          <p:cNvPr id="9" name="Text Placeholder 8"/>
          <p:cNvSpPr>
            <a:spLocks noGrp="1"/>
          </p:cNvSpPr>
          <p:nvPr>
            <p:ph type="body" sz="quarter" idx="3"/>
          </p:nvPr>
        </p:nvSpPr>
        <p:spPr/>
        <p:txBody>
          <a:bodyPr/>
          <a:lstStyle/>
          <a:p>
            <a:r>
              <a:rPr lang="en-US" b="1" dirty="0">
                <a:solidFill>
                  <a:schemeClr val="accent1"/>
                </a:solidFill>
              </a:rPr>
              <a:t>IMAP</a:t>
            </a:r>
          </a:p>
        </p:txBody>
      </p:sp>
      <p:sp>
        <p:nvSpPr>
          <p:cNvPr id="10" name="Content Placeholder 9"/>
          <p:cNvSpPr>
            <a:spLocks noGrp="1"/>
          </p:cNvSpPr>
          <p:nvPr>
            <p:ph sz="quarter" idx="4"/>
          </p:nvPr>
        </p:nvSpPr>
        <p:spPr>
          <a:xfrm>
            <a:off x="4766048" y="2590799"/>
            <a:ext cx="3615952" cy="4038601"/>
          </a:xfrm>
        </p:spPr>
        <p:txBody>
          <a:bodyPr>
            <a:normAutofit fontScale="85000" lnSpcReduction="10000"/>
          </a:bodyPr>
          <a:lstStyle/>
          <a:p>
            <a:r>
              <a:rPr lang="en-US" dirty="0"/>
              <a:t>Internet Mail Access Protocol</a:t>
            </a:r>
          </a:p>
          <a:p>
            <a:r>
              <a:rPr lang="en-US" dirty="0"/>
              <a:t>Enables an email client to access mail on an email server</a:t>
            </a:r>
          </a:p>
          <a:p>
            <a:r>
              <a:rPr lang="en-US" dirty="0"/>
              <a:t>Also uses TCP, with server TCP port 143</a:t>
            </a:r>
          </a:p>
          <a:p>
            <a:r>
              <a:rPr lang="en-US" dirty="0"/>
              <a:t>Is more complex than POP3</a:t>
            </a:r>
          </a:p>
          <a:p>
            <a:r>
              <a:rPr lang="en-US" dirty="0"/>
              <a:t>Provides stronger authentication and provides other functions not supported by POP3</a:t>
            </a:r>
          </a:p>
        </p:txBody>
      </p:sp>
      <p:sp>
        <p:nvSpPr>
          <p:cNvPr id="5" name="Footer Placeholder 4"/>
          <p:cNvSpPr>
            <a:spLocks noGrp="1"/>
          </p:cNvSpPr>
          <p:nvPr>
            <p:ph type="ftr" sz="quarter" idx="11"/>
          </p:nvPr>
        </p:nvSpPr>
        <p:spPr>
          <a:xfrm>
            <a:off x="0" y="6492875"/>
            <a:ext cx="6019800" cy="365125"/>
          </a:xfrm>
        </p:spPr>
        <p:txBody>
          <a:bodyPr/>
          <a:lstStyle/>
          <a:p>
            <a:pPr>
              <a:defRPr/>
            </a:pPr>
            <a:r>
              <a:rPr lang="en-US" sz="1050" dirty="0"/>
              <a:t>© 2017 Pearson Education, Ltd., All rights reserved.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RFC 5322</a:t>
            </a:r>
          </a:p>
        </p:txBody>
      </p:sp>
      <p:sp>
        <p:nvSpPr>
          <p:cNvPr id="3" name="Content Placeholder 2"/>
          <p:cNvSpPr>
            <a:spLocks noGrp="1"/>
          </p:cNvSpPr>
          <p:nvPr>
            <p:ph idx="1"/>
          </p:nvPr>
        </p:nvSpPr>
        <p:spPr>
          <a:xfrm>
            <a:off x="792163" y="1762125"/>
            <a:ext cx="7570787" cy="4867275"/>
          </a:xfrm>
        </p:spPr>
        <p:txBody>
          <a:bodyPr>
            <a:normAutofit fontScale="92500" lnSpcReduction="20000"/>
          </a:bodyPr>
          <a:lstStyle/>
          <a:p>
            <a:r>
              <a:rPr lang="en-US" dirty="0"/>
              <a:t>Defines a format for text messages that are sent using electronic mail</a:t>
            </a:r>
          </a:p>
          <a:p>
            <a:r>
              <a:rPr lang="en-US" dirty="0"/>
              <a:t>Messages are viewed as having an envelope and contents</a:t>
            </a:r>
          </a:p>
          <a:p>
            <a:pPr lvl="1"/>
            <a:r>
              <a:rPr lang="en-US" dirty="0"/>
              <a:t>The envelope contains whatever information is needed to accomplish transmission and delivery</a:t>
            </a:r>
          </a:p>
          <a:p>
            <a:pPr lvl="1"/>
            <a:r>
              <a:rPr lang="en-US" dirty="0"/>
              <a:t>The contents compose the object to be delivered to the recipient</a:t>
            </a:r>
          </a:p>
          <a:p>
            <a:pPr lvl="1"/>
            <a:r>
              <a:rPr lang="en-US" dirty="0"/>
              <a:t>RFC 5322 standard applies only to the contents</a:t>
            </a:r>
          </a:p>
          <a:p>
            <a:r>
              <a:rPr lang="en-US" dirty="0"/>
              <a:t>The content standard includes a set of header fields that may be used by the mail system to create the envelope</a:t>
            </a:r>
          </a:p>
        </p:txBody>
      </p:sp>
      <p:sp>
        <p:nvSpPr>
          <p:cNvPr id="4" name="Footer Placeholder 3"/>
          <p:cNvSpPr>
            <a:spLocks noGrp="1"/>
          </p:cNvSpPr>
          <p:nvPr>
            <p:ph type="ftr" sz="quarter" idx="11"/>
          </p:nvPr>
        </p:nvSpPr>
        <p:spPr>
          <a:xfrm>
            <a:off x="0" y="6492875"/>
            <a:ext cx="6705600" cy="365125"/>
          </a:xfrm>
        </p:spPr>
        <p:txBody>
          <a:bodyPr/>
          <a:lstStyle/>
          <a:p>
            <a:pPr>
              <a:defRPr/>
            </a:pPr>
            <a:r>
              <a:rPr lang="en-US" sz="1050" dirty="0"/>
              <a:t>© 2017 Pearson Education, Ltd., All rights reserved.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Message</a:t>
            </a:r>
          </a:p>
        </p:txBody>
      </p:sp>
      <p:sp>
        <p:nvSpPr>
          <p:cNvPr id="7" name="Content Placeholder 6"/>
          <p:cNvSpPr>
            <a:spLocks noGrp="1"/>
          </p:cNvSpPr>
          <p:nvPr>
            <p:ph idx="1"/>
          </p:nvPr>
        </p:nvSpPr>
        <p:spPr>
          <a:xfrm>
            <a:off x="762000" y="1676400"/>
            <a:ext cx="7570787" cy="4289425"/>
          </a:xfrm>
        </p:spPr>
        <p:txBody>
          <a:bodyPr/>
          <a:lstStyle/>
          <a:p>
            <a:pPr>
              <a:spcBef>
                <a:spcPts val="600"/>
              </a:spcBef>
              <a:buNone/>
            </a:pPr>
            <a:r>
              <a:rPr lang="en-US" dirty="0"/>
              <a:t> Date: October 8, 2009 2:15:49 PM EDT</a:t>
            </a:r>
          </a:p>
          <a:p>
            <a:pPr>
              <a:spcBef>
                <a:spcPts val="600"/>
              </a:spcBef>
              <a:buNone/>
            </a:pPr>
            <a:r>
              <a:rPr lang="en-US" dirty="0"/>
              <a:t>From: “William Stallings” &lt;</a:t>
            </a:r>
            <a:r>
              <a:rPr lang="en-US" dirty="0" err="1"/>
              <a:t>ws@shore.net</a:t>
            </a:r>
            <a:r>
              <a:rPr lang="en-US" dirty="0"/>
              <a:t>&gt;</a:t>
            </a:r>
          </a:p>
          <a:p>
            <a:pPr>
              <a:spcBef>
                <a:spcPts val="600"/>
              </a:spcBef>
              <a:buNone/>
            </a:pPr>
            <a:r>
              <a:rPr lang="en-US" dirty="0"/>
              <a:t>Subject: The Syntax in RFC 5322</a:t>
            </a:r>
          </a:p>
          <a:p>
            <a:pPr>
              <a:spcBef>
                <a:spcPts val="600"/>
              </a:spcBef>
              <a:buNone/>
            </a:pPr>
            <a:r>
              <a:rPr lang="en-US" dirty="0"/>
              <a:t>To: </a:t>
            </a:r>
            <a:r>
              <a:rPr lang="en-US" dirty="0" err="1"/>
              <a:t>Smith@Other-host.com</a:t>
            </a:r>
            <a:endParaRPr lang="en-US" dirty="0"/>
          </a:p>
          <a:p>
            <a:pPr>
              <a:spcBef>
                <a:spcPts val="600"/>
              </a:spcBef>
              <a:buNone/>
            </a:pPr>
            <a:r>
              <a:rPr lang="en-US" dirty="0"/>
              <a:t>Cc: </a:t>
            </a:r>
            <a:r>
              <a:rPr lang="en-US" dirty="0" err="1"/>
              <a:t>Jones@Yet-Another-Host.com</a:t>
            </a:r>
            <a:endParaRPr lang="en-US" dirty="0"/>
          </a:p>
          <a:p>
            <a:pPr>
              <a:spcBef>
                <a:spcPts val="600"/>
              </a:spcBef>
              <a:buNone/>
            </a:pPr>
            <a:endParaRPr lang="en-US" sz="1800" dirty="0"/>
          </a:p>
          <a:p>
            <a:pPr>
              <a:spcBef>
                <a:spcPts val="600"/>
              </a:spcBef>
              <a:buNone/>
            </a:pPr>
            <a:r>
              <a:rPr lang="en-US" dirty="0"/>
              <a:t>Hello. This section begins the actual</a:t>
            </a:r>
          </a:p>
          <a:p>
            <a:pPr>
              <a:spcBef>
                <a:spcPts val="600"/>
              </a:spcBef>
              <a:buNone/>
            </a:pPr>
            <a:r>
              <a:rPr lang="en-US" dirty="0"/>
              <a:t>message body, which is delimited from the</a:t>
            </a:r>
          </a:p>
          <a:p>
            <a:pPr>
              <a:spcBef>
                <a:spcPts val="600"/>
              </a:spcBef>
              <a:buNone/>
            </a:pPr>
            <a:r>
              <a:rPr lang="en-US" dirty="0"/>
              <a:t>message heading by a blank line.</a:t>
            </a:r>
          </a:p>
        </p:txBody>
      </p:sp>
      <p:sp>
        <p:nvSpPr>
          <p:cNvPr id="5" name="Footer Placeholder 4"/>
          <p:cNvSpPr>
            <a:spLocks noGrp="1"/>
          </p:cNvSpPr>
          <p:nvPr>
            <p:ph type="ftr" sz="quarter" idx="11"/>
          </p:nvPr>
        </p:nvSpPr>
        <p:spPr>
          <a:xfrm>
            <a:off x="0" y="6492875"/>
            <a:ext cx="7239000" cy="365125"/>
          </a:xfrm>
        </p:spPr>
        <p:txBody>
          <a:bodyPr/>
          <a:lstStyle/>
          <a:p>
            <a:pPr>
              <a:defRPr/>
            </a:pPr>
            <a:r>
              <a:rPr lang="en-US" sz="1050" dirty="0"/>
              <a:t>© 2017 Pearson Education, Ltd., All rights reserved.         </a:t>
            </a:r>
          </a:p>
        </p:txBody>
      </p:sp>
    </p:spTree>
  </p:cSld>
  <p:clrMapOvr>
    <a:masterClrMapping/>
  </p:clrMapOvr>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9514</TotalTime>
  <Words>18319</Words>
  <Application>Microsoft Macintosh PowerPoint</Application>
  <PresentationFormat>On-screen Show (4:3)</PresentationFormat>
  <Paragraphs>1749</Paragraphs>
  <Slides>60</Slides>
  <Notes>60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60</vt:i4>
      </vt:variant>
    </vt:vector>
  </HeadingPairs>
  <TitlesOfParts>
    <vt:vector size="68" baseType="lpstr">
      <vt:lpstr>Arial</vt:lpstr>
      <vt:lpstr>Candara</vt:lpstr>
      <vt:lpstr>Courier New</vt:lpstr>
      <vt:lpstr>Mistral</vt:lpstr>
      <vt:lpstr>Wingdings</vt:lpstr>
      <vt:lpstr>ch01</vt:lpstr>
      <vt:lpstr>Infusion</vt:lpstr>
      <vt:lpstr>Document</vt:lpstr>
      <vt:lpstr>Chapter 19</vt:lpstr>
      <vt:lpstr>PowerPoint Presentation</vt:lpstr>
      <vt:lpstr>Email Protocols</vt:lpstr>
      <vt:lpstr>SMTP</vt:lpstr>
      <vt:lpstr>PowerPoint Presentation</vt:lpstr>
      <vt:lpstr>STARTTLS</vt:lpstr>
      <vt:lpstr>Mail Access Protocols</vt:lpstr>
      <vt:lpstr>RFC 5322</vt:lpstr>
      <vt:lpstr>Example Message</vt:lpstr>
      <vt:lpstr>Multipurpose Internet Mail Extensions (MIME)</vt:lpstr>
      <vt:lpstr>Limitations of the SMTP/5322 Scheme</vt:lpstr>
      <vt:lpstr>MIME Specifications</vt:lpstr>
      <vt:lpstr>The Five Header Fields Defined in MIME </vt:lpstr>
      <vt:lpstr>PowerPoint Presentation</vt:lpstr>
      <vt:lpstr>PowerPoint Presentation</vt:lpstr>
      <vt:lpstr>PowerPoint Presentation</vt:lpstr>
      <vt:lpstr>Formats</vt:lpstr>
      <vt:lpstr>Email Security Threats</vt:lpstr>
      <vt:lpstr>PowerPoint Presentation</vt:lpstr>
      <vt:lpstr>Counter Threat Protocols</vt:lpstr>
      <vt:lpstr>Counter Threat Protocols</vt:lpstr>
      <vt:lpstr>PowerPoint Presentation</vt:lpstr>
      <vt:lpstr>Secure/Multipurpose Internet Mail Extension (S/MIME)</vt:lpstr>
      <vt:lpstr>PowerPoint Presentation</vt:lpstr>
      <vt:lpstr>Authentication </vt:lpstr>
      <vt:lpstr>Confidentiality </vt:lpstr>
      <vt:lpstr>PowerPoint Presentation</vt:lpstr>
      <vt:lpstr>E-mail Compatibility</vt:lpstr>
      <vt:lpstr>Compression</vt:lpstr>
      <vt:lpstr>S/MIME Message  Content Types</vt:lpstr>
      <vt:lpstr>PowerPoint Presentation</vt:lpstr>
      <vt:lpstr>Securing a MIME Entity</vt:lpstr>
      <vt:lpstr>EnvelopedData </vt:lpstr>
      <vt:lpstr>SignedData</vt:lpstr>
      <vt:lpstr>Clear Signing</vt:lpstr>
      <vt:lpstr>S/MIME Certificate Processing</vt:lpstr>
      <vt:lpstr>User Agent Role</vt:lpstr>
      <vt:lpstr>Enhanced Security Services</vt:lpstr>
      <vt:lpstr>Pretty Good Privacy (PGP)</vt:lpstr>
      <vt:lpstr>Domain Name System (DNS)</vt:lpstr>
      <vt:lpstr>DNS Database</vt:lpstr>
      <vt:lpstr>PowerPoint Presentation</vt:lpstr>
      <vt:lpstr>PowerPoint Presentation</vt:lpstr>
      <vt:lpstr>DNSSEC</vt:lpstr>
      <vt:lpstr>DNSSEC Operation</vt:lpstr>
      <vt:lpstr>Resource Records for DNSSEC</vt:lpstr>
      <vt:lpstr>DANE</vt:lpstr>
      <vt:lpstr>PowerPoint Presentation</vt:lpstr>
      <vt:lpstr>Sender Policy Framework (SPF)</vt:lpstr>
      <vt:lpstr>PowerPoint Presentation</vt:lpstr>
      <vt:lpstr>PowerPoint Presentation</vt:lpstr>
      <vt:lpstr>PowerPoint Presentation</vt:lpstr>
      <vt:lpstr>DomainKeys Identified Mail (DKIM)</vt:lpstr>
      <vt:lpstr>E-mail Threats</vt:lpstr>
      <vt:lpstr>PowerPoint Presentation</vt:lpstr>
      <vt:lpstr>PowerPoint Presentation</vt:lpstr>
      <vt:lpstr>DMARC</vt:lpstr>
      <vt:lpstr>PowerPoint Presentation</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18</dc:subject>
  <dc:creator>Dr Lawrie Brown</dc:creator>
  <cp:keywords/>
  <dc:description/>
  <cp:lastModifiedBy>ALSUWAT, EMAD</cp:lastModifiedBy>
  <cp:revision>87</cp:revision>
  <dcterms:created xsi:type="dcterms:W3CDTF">2016-05-14T02:01:48Z</dcterms:created>
  <dcterms:modified xsi:type="dcterms:W3CDTF">2021-01-26T14:38:48Z</dcterms:modified>
  <cp:category/>
</cp:coreProperties>
</file>