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548" r:id="rId2"/>
    <p:sldId id="435" r:id="rId3"/>
    <p:sldId id="404" r:id="rId4"/>
    <p:sldId id="578" r:id="rId5"/>
    <p:sldId id="303" r:id="rId6"/>
    <p:sldId id="405" r:id="rId7"/>
    <p:sldId id="406" r:id="rId8"/>
    <p:sldId id="579" r:id="rId9"/>
    <p:sldId id="407" r:id="rId10"/>
    <p:sldId id="580" r:id="rId11"/>
    <p:sldId id="408" r:id="rId12"/>
    <p:sldId id="581" r:id="rId13"/>
    <p:sldId id="409" r:id="rId14"/>
    <p:sldId id="582" r:id="rId15"/>
    <p:sldId id="410" r:id="rId16"/>
    <p:sldId id="583" r:id="rId17"/>
    <p:sldId id="411" r:id="rId18"/>
    <p:sldId id="584" r:id="rId19"/>
    <p:sldId id="412" r:id="rId20"/>
    <p:sldId id="585" r:id="rId21"/>
    <p:sldId id="413" r:id="rId22"/>
    <p:sldId id="414" r:id="rId23"/>
    <p:sldId id="415" r:id="rId24"/>
    <p:sldId id="437" r:id="rId25"/>
    <p:sldId id="416" r:id="rId26"/>
    <p:sldId id="577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5" autoAdjust="0"/>
    <p:restoredTop sz="75238"/>
  </p:normalViewPr>
  <p:slideViewPr>
    <p:cSldViewPr>
      <p:cViewPr varScale="1">
        <p:scale>
          <a:sx n="95" d="100"/>
          <a:sy n="95" d="100"/>
        </p:scale>
        <p:origin x="31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724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669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414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152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878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164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663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929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45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95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2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F3556F68-E638-2741-92B4-9A0692EE9B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E6458A4B-7B5C-3247-8565-BA0D3124B6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01EAAF0-867C-C840-A3CB-C497CC8D2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320BAC-08EB-484E-9535-47848B5B6449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75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32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519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6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672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62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7400" y="2235200"/>
            <a:ext cx="6705600" cy="3403600"/>
          </a:xfrm>
        </p:spPr>
        <p:txBody>
          <a:bodyPr/>
          <a:lstStyle/>
          <a:p>
            <a:pPr marL="609600" indent="-609600" algn="ctr">
              <a:defRPr/>
            </a:pPr>
            <a:r>
              <a:rPr lang="en-US" altLang="en-US" sz="6000" dirty="0">
                <a:solidFill>
                  <a:schemeClr val="bg1"/>
                </a:solidFill>
              </a:rPr>
              <a:t>Software Security Touchpoints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4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70550D6C-E282-4A4B-B17B-4B34DB2A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8A970E-74CF-A941-9511-DE5802D1FA59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122CAF7D-8FC1-0847-9ADC-61AF8577C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Penetration Testing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4497D963-904F-DF4F-B780-4532DF6EA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Artifact: system in its environment</a:t>
            </a:r>
          </a:p>
          <a:p>
            <a:pPr eaLnBrk="1" hangingPunct="1"/>
            <a:r>
              <a:rPr lang="en-US" altLang="en-US" sz="2800"/>
              <a:t>Understanding fielded software in its environment</a:t>
            </a:r>
          </a:p>
          <a:p>
            <a:pPr eaLnBrk="1" hangingPunct="1"/>
            <a:r>
              <a:rPr lang="en-US" altLang="en-US" sz="2800"/>
              <a:t>Information supplied by architectural risk analysis</a:t>
            </a:r>
          </a:p>
          <a:p>
            <a:pPr eaLnBrk="1" hangingPunct="1"/>
            <a:r>
              <a:rPr lang="en-US" altLang="en-US" sz="2800"/>
              <a:t>Who does it?</a:t>
            </a:r>
          </a:p>
          <a:p>
            <a:pPr eaLnBrk="1" hangingPunct="1"/>
            <a:r>
              <a:rPr lang="en-US" altLang="en-US" sz="2800"/>
              <a:t>Black Hat</a:t>
            </a:r>
          </a:p>
        </p:txBody>
      </p:sp>
    </p:spTree>
    <p:extLst>
      <p:ext uri="{BB962C8B-B14F-4D97-AF65-F5344CB8AC3E}">
        <p14:creationId xmlns:p14="http://schemas.microsoft.com/office/powerpoint/2010/main" val="366502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2F2310E2-32DC-AB4D-A3E6-178E02B0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1C311C4-3424-7C45-AD75-E11458FF53EF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ABBDC59E-9059-A946-B648-9BE18E907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Risk-Based Security Testing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3B9D7D16-F79C-1247-9655-497764500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Artifact: unit and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Strategies: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Testing of security functionality (standard functional testing)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Risk-based security testing (attack pattern, risk analysis, abuse cases)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Attacker’s mindset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White Hat + Black Hat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85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1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A7ED3487-DBAA-F744-BB4C-3811B90C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077AF6-BCAA-574E-A0B2-349197865F07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4F2BF9FB-6F09-D94F-9E1A-0DE2F56D8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Abuse Cases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F169DDC7-F4A5-1542-8FF4-28F03C317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Artifact: requirements and use cases</a:t>
            </a:r>
          </a:p>
          <a:p>
            <a:pPr eaLnBrk="1" hangingPunct="1"/>
            <a:r>
              <a:rPr lang="en-US" altLang="en-US" sz="2800"/>
              <a:t>Describe system behavior under attack</a:t>
            </a:r>
          </a:p>
          <a:p>
            <a:pPr eaLnBrk="1" hangingPunct="1"/>
            <a:r>
              <a:rPr lang="en-US" altLang="en-US" sz="2800"/>
              <a:t>Explicit coverage of </a:t>
            </a:r>
          </a:p>
          <a:p>
            <a:pPr lvl="1" eaLnBrk="1" hangingPunct="1"/>
            <a:r>
              <a:rPr lang="en-US" altLang="en-US"/>
              <a:t>What should be protected</a:t>
            </a:r>
          </a:p>
          <a:p>
            <a:pPr lvl="1" eaLnBrk="1" hangingPunct="1"/>
            <a:r>
              <a:rPr lang="en-US" altLang="en-US"/>
              <a:t>From whom</a:t>
            </a:r>
          </a:p>
          <a:p>
            <a:pPr lvl="1" eaLnBrk="1" hangingPunct="1"/>
            <a:r>
              <a:rPr lang="en-US" altLang="en-US"/>
              <a:t>For how long</a:t>
            </a:r>
          </a:p>
          <a:p>
            <a:pPr eaLnBrk="1" hangingPunct="1"/>
            <a:r>
              <a:rPr lang="en-US" altLang="en-US" sz="2800"/>
              <a:t>White Hat + Black Hat</a:t>
            </a:r>
          </a:p>
        </p:txBody>
      </p:sp>
    </p:spTree>
    <p:extLst>
      <p:ext uri="{BB962C8B-B14F-4D97-AF65-F5344CB8AC3E}">
        <p14:creationId xmlns:p14="http://schemas.microsoft.com/office/powerpoint/2010/main" val="387983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338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3387BAD2-1309-7A46-8D83-A05C9295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51933B-F12E-BC46-91E5-57096C046C0F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50956080-365B-3A45-90E4-54718FFC9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Security Requirements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7560489A-B21C-0A48-938B-C352AA450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Artifact: Requirements</a:t>
            </a:r>
          </a:p>
          <a:p>
            <a:pPr eaLnBrk="1" hangingPunct="1"/>
            <a:r>
              <a:rPr lang="en-US" altLang="en-US"/>
              <a:t>Security explicitly worked into the requirements level</a:t>
            </a:r>
          </a:p>
          <a:p>
            <a:pPr eaLnBrk="1" hangingPunct="1"/>
            <a:r>
              <a:rPr lang="en-US" altLang="en-US"/>
              <a:t>Both functional security and emergent characteristics</a:t>
            </a:r>
          </a:p>
          <a:p>
            <a:pPr eaLnBrk="1" hangingPunct="1"/>
            <a:r>
              <a:rPr lang="en-US" altLang="en-US"/>
              <a:t>White Hat</a:t>
            </a:r>
          </a:p>
        </p:txBody>
      </p:sp>
    </p:spTree>
    <p:extLst>
      <p:ext uri="{BB962C8B-B14F-4D97-AF65-F5344CB8AC3E}">
        <p14:creationId xmlns:p14="http://schemas.microsoft.com/office/powerpoint/2010/main" val="2369373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4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DD14372C-743A-604F-A259-51FE8FED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BA1FD1-97D1-F94D-A39E-263DF4AD0608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428307D1-A255-6342-BCC5-7626D7E83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Security Operations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3EA297B1-D596-6345-BB5E-8A482649A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Artifact: fielded system</a:t>
            </a:r>
          </a:p>
          <a:p>
            <a:pPr eaLnBrk="1" hangingPunct="1"/>
            <a:r>
              <a:rPr lang="en-US" altLang="en-US"/>
              <a:t>Monitoring system usage</a:t>
            </a:r>
          </a:p>
          <a:p>
            <a:pPr eaLnBrk="1" hangingPunct="1"/>
            <a:r>
              <a:rPr lang="en-US" altLang="en-US"/>
              <a:t>Combines both network centric and software specific operations</a:t>
            </a:r>
          </a:p>
          <a:p>
            <a:pPr eaLnBrk="1" hangingPunct="1"/>
            <a:r>
              <a:rPr lang="en-US" altLang="en-US"/>
              <a:t>White Hat</a:t>
            </a:r>
          </a:p>
        </p:txBody>
      </p:sp>
    </p:spTree>
    <p:extLst>
      <p:ext uri="{BB962C8B-B14F-4D97-AF65-F5344CB8AC3E}">
        <p14:creationId xmlns:p14="http://schemas.microsoft.com/office/powerpoint/2010/main" val="52314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2CC71E78-B444-0C43-8609-C1F8363F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2C063A-294A-1441-9CB6-F81D3BAFAB5A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20A57847-0D2E-0340-8B09-775453E1A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Security Engineering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856DE1C4-ADBD-1A4A-813D-9F6102168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Reduce the need for reactive technologies (e.g., intrusion detection) by safer products</a:t>
            </a:r>
            <a:endParaRPr lang="en-US" altLang="en-US" sz="2800" dirty="0">
              <a:sym typeface="Wingdings" pitchFamily="2" charset="2"/>
            </a:endParaRPr>
          </a:p>
          <a:p>
            <a:pPr eaLnBrk="1" hangingPunct="1"/>
            <a:r>
              <a:rPr lang="en-US" altLang="en-US" sz="2800" dirty="0">
                <a:sym typeface="Wingdings" pitchFamily="2" charset="2"/>
              </a:rPr>
              <a:t>Need for:</a:t>
            </a:r>
          </a:p>
          <a:p>
            <a:pPr lvl="1" eaLnBrk="1" hangingPunct="1"/>
            <a:r>
              <a:rPr lang="en-US" altLang="en-US" sz="2400" dirty="0"/>
              <a:t>Software developers</a:t>
            </a:r>
          </a:p>
          <a:p>
            <a:pPr lvl="1" eaLnBrk="1" hangingPunct="1"/>
            <a:r>
              <a:rPr lang="en-US" altLang="en-US" sz="2400" dirty="0"/>
              <a:t>Operations people</a:t>
            </a:r>
          </a:p>
          <a:p>
            <a:pPr lvl="1" eaLnBrk="1" hangingPunct="1"/>
            <a:r>
              <a:rPr lang="en-US" altLang="en-US" sz="2400" dirty="0"/>
              <a:t>Administrators</a:t>
            </a:r>
          </a:p>
          <a:p>
            <a:pPr lvl="1" eaLnBrk="1" hangingPunct="1"/>
            <a:r>
              <a:rPr lang="en-US" altLang="en-US" sz="2400" dirty="0"/>
              <a:t>Users</a:t>
            </a:r>
          </a:p>
          <a:p>
            <a:pPr lvl="1" eaLnBrk="1" hangingPunct="1"/>
            <a:r>
              <a:rPr lang="en-US" altLang="en-US" sz="2400" dirty="0"/>
              <a:t>Executives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AF7B-5D98-984B-A0A3-AE2ED049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038600"/>
            <a:ext cx="41481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Why do these people </a:t>
            </a:r>
          </a:p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need Security Engineering?</a:t>
            </a:r>
          </a:p>
        </p:txBody>
      </p:sp>
    </p:spTree>
    <p:extLst>
      <p:ext uri="{BB962C8B-B14F-4D97-AF65-F5344CB8AC3E}">
        <p14:creationId xmlns:p14="http://schemas.microsoft.com/office/powerpoint/2010/main" val="25350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7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CD74DD63-A5F9-9B47-A7D4-C10A05F2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BF7490E-CEAA-7646-80D9-CA5FB8A16257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6063F1C4-AC11-4F4E-844D-9C310C537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External Analysis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7642FC30-F589-5A47-AF15-A28E8FCA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Evaluate security by outside members </a:t>
            </a:r>
          </a:p>
          <a:p>
            <a:pPr eaLnBrk="1" hangingPunct="1"/>
            <a:r>
              <a:rPr lang="en-US" altLang="en-US"/>
              <a:t>Why?</a:t>
            </a:r>
          </a:p>
          <a:p>
            <a:pPr eaLnBrk="1" hangingPunct="1"/>
            <a:r>
              <a:rPr lang="en-US" altLang="en-US"/>
              <a:t>Advantages/disadvantages</a:t>
            </a:r>
          </a:p>
        </p:txBody>
      </p:sp>
    </p:spTree>
    <p:extLst>
      <p:ext uri="{BB962C8B-B14F-4D97-AF65-F5344CB8AC3E}">
        <p14:creationId xmlns:p14="http://schemas.microsoft.com/office/powerpoint/2010/main" val="175229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F356ABD3-F1BB-9341-AE15-B113EEA2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0EB21A-A0CE-8742-9125-9CD534F322DA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09EBDFAC-99D2-5D48-8965-79AA8FD42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When to Apply Security? 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74F62DC0-EAC5-7E4C-B214-11DBC5C00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Economical consideration: early is better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Effectiveness of touchpoints: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Economics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Which software artifacts are available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Which tools are available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Cultural changes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Bad: reactive strategy </a:t>
            </a:r>
            <a:r>
              <a:rPr lang="en-US" altLang="en-US" sz="2800">
                <a:sym typeface="Wingdings" pitchFamily="2" charset="2"/>
              </a:rPr>
              <a:t> need: secure development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89165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D577BEF3-351C-8241-B33A-16B525C0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AE698D-FBDE-E14B-80F1-B98FAAD01321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BBB8D606-84CA-7E42-BF03-BE76B50A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Best Practices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90BC7CE2-AB3A-EC40-88A3-355E9E8EC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Earlier the better</a:t>
            </a:r>
          </a:p>
          <a:p>
            <a:pPr eaLnBrk="1" hangingPunct="1"/>
            <a:r>
              <a:rPr lang="en-US" altLang="en-US" dirty="0"/>
              <a:t>Change “operational” view to secure software</a:t>
            </a:r>
          </a:p>
          <a:p>
            <a:pPr eaLnBrk="1" hangingPunct="1"/>
            <a:r>
              <a:rPr lang="en-US" altLang="en-US" dirty="0"/>
              <a:t>Best practices: expounded/presented by experts and adopted by practitioners</a:t>
            </a:r>
          </a:p>
        </p:txBody>
      </p:sp>
    </p:spTree>
    <p:extLst>
      <p:ext uri="{BB962C8B-B14F-4D97-AF65-F5344CB8AC3E}">
        <p14:creationId xmlns:p14="http://schemas.microsoft.com/office/powerpoint/2010/main" val="530150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5C74-DD45-7E4B-AAD2-A617CF50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Worst Practices to Avoid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0C061DE5-CC90-884D-966E-E4D8E58CB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11480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2000" dirty="0"/>
              <a:t>From T. Demopoulos, “Worst Practices in Developing Secure Software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Assuming only “important’ SW needs to be secure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Emphasizing hitting deadlines over “good code”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Having IT make all risk management decisions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Not considering security during the entire SDLC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Assuming the SW won’t be attacked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Not doing any security testing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Not planning for failure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Counting on “security through obscurity”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Disallowing bad input instead of only allowing good input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SW that is not secure by default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Coding your own cryptography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endParaRPr lang="en-US" altLang="en-US" sz="2000" dirty="0"/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ABFDDD0E-2369-7040-B8C4-303516A6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5D031C-A86B-654F-905F-9C55317FDFDB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81784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2CF76D2B-D095-BC40-893C-7F23DA1A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750021-13B6-664F-A7BD-74432BD0FA3A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EAC2A5A8-809E-B948-B6CC-B5E7A6FB3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Who Should Care?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B9F122B2-8447-7348-863D-F743C1417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Developers</a:t>
            </a:r>
          </a:p>
          <a:p>
            <a:pPr eaLnBrk="1" hangingPunct="1"/>
            <a:r>
              <a:rPr lang="en-US" altLang="en-US"/>
              <a:t>Architects</a:t>
            </a:r>
          </a:p>
          <a:p>
            <a:pPr eaLnBrk="1" hangingPunct="1"/>
            <a:r>
              <a:rPr lang="en-US" altLang="en-US"/>
              <a:t>Other builders</a:t>
            </a:r>
          </a:p>
          <a:p>
            <a:pPr eaLnBrk="1" hangingPunct="1"/>
            <a:r>
              <a:rPr lang="en-US" altLang="en-US"/>
              <a:t>Operations people</a:t>
            </a:r>
          </a:p>
        </p:txBody>
      </p:sp>
      <p:sp>
        <p:nvSpPr>
          <p:cNvPr id="23558" name="Rectangle 4">
            <a:extLst>
              <a:ext uri="{FF2B5EF4-FFF2-40B4-BE49-F238E27FC236}">
                <a16:creationId xmlns:a16="http://schemas.microsoft.com/office/drawing/2014/main" id="{C4DCB1BD-A480-B644-823B-3DAAF375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48200"/>
            <a:ext cx="548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bg2"/>
                </a:solidFill>
              </a:rPr>
              <a:t>Do not start with security people.</a:t>
            </a:r>
          </a:p>
          <a:p>
            <a:pPr algn="ctr" eaLnBrk="1" hangingPunct="1"/>
            <a:r>
              <a:rPr lang="en-US" altLang="en-US" b="1">
                <a:solidFill>
                  <a:schemeClr val="bg2"/>
                </a:solidFill>
              </a:rPr>
              <a:t>Start with software people.</a:t>
            </a:r>
          </a:p>
        </p:txBody>
      </p:sp>
    </p:spTree>
    <p:extLst>
      <p:ext uri="{BB962C8B-B14F-4D97-AF65-F5344CB8AC3E}">
        <p14:creationId xmlns:p14="http://schemas.microsoft.com/office/powerpoint/2010/main" val="2895827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9547-2490-734F-969D-488D44AE5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81619"/>
            <a:ext cx="82296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002060"/>
                </a:solidFill>
              </a:rPr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8765-80F3-AA4D-9CD8-9012FB07C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4525C-1EAE-864F-AD60-33FDDCC0F78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52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A5E4773F-76CB-9247-8B0C-FCC42A7D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FD521B5-90AF-0645-9CB1-898C532ED646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24FF4308-20DE-F24B-8F33-23301459C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Software Security Touchpoints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E124EE62-EF3F-904F-B5CB-0D0C9F601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Best Practices</a:t>
            </a:r>
          </a:p>
          <a:p>
            <a:pPr eaLnBrk="1" hangingPunct="1"/>
            <a:r>
              <a:rPr lang="en-US" altLang="en-US"/>
              <a:t>Both White Hat (constructive) and Black Hat (destructive) activities</a:t>
            </a:r>
          </a:p>
          <a:p>
            <a:pPr eaLnBrk="1" hangingPunct="1"/>
            <a:r>
              <a:rPr lang="en-US" altLang="en-US"/>
              <a:t>Throughout the SDLC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6EB19-40C6-F14B-83A9-9C364666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19600"/>
            <a:ext cx="73564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rgbClr val="FF0000"/>
                </a:solidFill>
              </a:rPr>
              <a:t>How do you think about security? </a:t>
            </a:r>
          </a:p>
          <a:p>
            <a:pPr algn="ctr" eaLnBrk="1" hangingPunct="1"/>
            <a:r>
              <a:rPr lang="en-US" altLang="en-US" sz="2800" dirty="0">
                <a:solidFill>
                  <a:srgbClr val="FF0000"/>
                </a:solidFill>
              </a:rPr>
              <a:t>Which is more important?  White hat or Black hat</a:t>
            </a:r>
          </a:p>
          <a:p>
            <a:pPr algn="ctr" eaLnBrk="1" hangingPunct="1"/>
            <a:r>
              <a:rPr lang="en-US" altLang="en-US" sz="2800" dirty="0">
                <a:solidFill>
                  <a:srgbClr val="FF0000"/>
                </a:solidFill>
              </a:rPr>
              <a:t>type of activities?</a:t>
            </a:r>
          </a:p>
        </p:txBody>
      </p:sp>
    </p:spTree>
    <p:extLst>
      <p:ext uri="{BB962C8B-B14F-4D97-AF65-F5344CB8AC3E}">
        <p14:creationId xmlns:p14="http://schemas.microsoft.com/office/powerpoint/2010/main" val="354734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pic>
        <p:nvPicPr>
          <p:cNvPr id="31" name="Picture 4" descr="Fig3">
            <a:extLst>
              <a:ext uri="{FF2B5EF4-FFF2-40B4-BE49-F238E27FC236}">
                <a16:creationId xmlns:a16="http://schemas.microsoft.com/office/drawing/2014/main" id="{A41360A9-C4C3-9947-AB9E-1F519065F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6868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13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B9F28A40-C814-294A-BE18-E695584B1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Cost of fixing defect at each stage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5E3E2B8F-7447-844C-8BCA-05ECE6079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7411" name="Picture 4" descr="Fig3">
            <a:extLst>
              <a:ext uri="{FF2B5EF4-FFF2-40B4-BE49-F238E27FC236}">
                <a16:creationId xmlns:a16="http://schemas.microsoft.com/office/drawing/2014/main" id="{69374B67-25B9-6345-8C37-D3C871F3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3820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5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12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60427891-4754-844E-A03D-953C18F0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04A906-1B6F-1A44-BD1D-B36AD2B82C97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97B354F1-594B-B144-BCE9-AB827CC65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Code Review (Tool)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80C1BAB4-7F7E-C14C-9C42-DBA7A640E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Artifact: Code</a:t>
            </a:r>
          </a:p>
          <a:p>
            <a:pPr eaLnBrk="1" hangingPunct="1"/>
            <a:r>
              <a:rPr lang="en-US" altLang="en-US" dirty="0"/>
              <a:t>Implementation bugs</a:t>
            </a:r>
          </a:p>
          <a:p>
            <a:pPr eaLnBrk="1" hangingPunct="1"/>
            <a:r>
              <a:rPr lang="en-US" altLang="en-US" dirty="0"/>
              <a:t>Static Analysis tools</a:t>
            </a:r>
          </a:p>
          <a:p>
            <a:pPr eaLnBrk="1" hangingPunct="1"/>
            <a:r>
              <a:rPr lang="en-US" altLang="en-US" dirty="0"/>
              <a:t>White Hat</a:t>
            </a:r>
          </a:p>
        </p:txBody>
      </p:sp>
    </p:spTree>
    <p:extLst>
      <p:ext uri="{BB962C8B-B14F-4D97-AF65-F5344CB8AC3E}">
        <p14:creationId xmlns:p14="http://schemas.microsoft.com/office/powerpoint/2010/main" val="257026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9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E99D9D03-5EBC-CE42-9141-D9127BA7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1D6BD6-3CF9-0B47-A6CE-7760CFCE3E95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2D10DBE5-6119-7440-9288-A52593241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Architectural Risk Analysis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EE6C3EB1-F2E4-EA41-B2B6-B51C1F7A0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Artifact: Design and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System must be coherent and present a uniform security front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Document assumptions and identify possible attacks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Both at specification-based architecture stage and class-hierarchy design 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White hat</a:t>
            </a:r>
          </a:p>
        </p:txBody>
      </p:sp>
    </p:spTree>
    <p:extLst>
      <p:ext uri="{BB962C8B-B14F-4D97-AF65-F5344CB8AC3E}">
        <p14:creationId xmlns:p14="http://schemas.microsoft.com/office/powerpoint/2010/main" val="4247044655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3733</TotalTime>
  <Words>1026</Words>
  <Application>Microsoft Macintosh PowerPoint</Application>
  <PresentationFormat>On-screen Show (4:3)</PresentationFormat>
  <Paragraphs>326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Times New Roman</vt:lpstr>
      <vt:lpstr>Wingdings</vt:lpstr>
      <vt:lpstr>Pixel</vt:lpstr>
      <vt:lpstr>PowerPoint Presentation</vt:lpstr>
      <vt:lpstr>Security Engineering</vt:lpstr>
      <vt:lpstr>Software Security Touchpoints</vt:lpstr>
      <vt:lpstr>Application of Touchpoints</vt:lpstr>
      <vt:lpstr>Cost of fixing defect at each stage</vt:lpstr>
      <vt:lpstr>Application of Touchpoints</vt:lpstr>
      <vt:lpstr>Code Review (Tool)</vt:lpstr>
      <vt:lpstr>Application of Touchpoints</vt:lpstr>
      <vt:lpstr>Architectural Risk Analysis</vt:lpstr>
      <vt:lpstr>Application of Touchpoints</vt:lpstr>
      <vt:lpstr>Penetration Testing</vt:lpstr>
      <vt:lpstr>Application of Touchpoints</vt:lpstr>
      <vt:lpstr>Risk-Based Security Testing</vt:lpstr>
      <vt:lpstr>Application of Touchpoints</vt:lpstr>
      <vt:lpstr>Abuse Cases</vt:lpstr>
      <vt:lpstr>Application of Touchpoints</vt:lpstr>
      <vt:lpstr>Security Requirements</vt:lpstr>
      <vt:lpstr>Application of Touchpoints</vt:lpstr>
      <vt:lpstr>Security Operations</vt:lpstr>
      <vt:lpstr>Application of Touchpoints</vt:lpstr>
      <vt:lpstr>External Analysis</vt:lpstr>
      <vt:lpstr>When to Apply Security? </vt:lpstr>
      <vt:lpstr>Best Practices</vt:lpstr>
      <vt:lpstr>Worst Practices to Avoid</vt:lpstr>
      <vt:lpstr>Who Should Care?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ALSUWAT, EMAD</cp:lastModifiedBy>
  <cp:revision>82</cp:revision>
  <dcterms:created xsi:type="dcterms:W3CDTF">2020-02-13T19:25:53Z</dcterms:created>
  <dcterms:modified xsi:type="dcterms:W3CDTF">2022-02-21T13:56:37Z</dcterms:modified>
</cp:coreProperties>
</file>