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9"/>
  </p:notesMasterIdLst>
  <p:handoutMasterIdLst>
    <p:handoutMasterId r:id="rId10"/>
  </p:handoutMasterIdLst>
  <p:sldIdLst>
    <p:sldId id="548" r:id="rId2"/>
    <p:sldId id="257" r:id="rId3"/>
    <p:sldId id="258" r:id="rId4"/>
    <p:sldId id="285" r:id="rId5"/>
    <p:sldId id="282" r:id="rId6"/>
    <p:sldId id="283" r:id="rId7"/>
    <p:sldId id="284"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8" autoAdjust="0"/>
    <p:restoredTop sz="85782"/>
  </p:normalViewPr>
  <p:slideViewPr>
    <p:cSldViewPr>
      <p:cViewPr varScale="1">
        <p:scale>
          <a:sx n="90" d="100"/>
          <a:sy n="90" d="100"/>
        </p:scale>
        <p:origin x="216" y="6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7715540-055E-584F-E826-374DDA6ABD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164564F-BB9D-FA59-D746-8230415ABF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3FD5F97-5F9A-7070-E99F-0094F1C6A495}"/>
              </a:ext>
            </a:extLst>
          </p:cNvPr>
          <p:cNvSpPr>
            <a:spLocks noGrp="1" noChangeArrowheads="1"/>
          </p:cNvSpPr>
          <p:nvPr>
            <p:ph type="sldNum" sz="quarter" idx="12"/>
          </p:nvPr>
        </p:nvSpPr>
        <p:spPr>
          <a:ln/>
        </p:spPr>
        <p:txBody>
          <a:bodyPr/>
          <a:lstStyle>
            <a:lvl1pPr>
              <a:defRPr/>
            </a:lvl1pPr>
          </a:lstStyle>
          <a:p>
            <a:fld id="{360C3E38-C79C-7147-8C00-11AC5850EB68}" type="slidenum">
              <a:rPr lang="en-US" altLang="en-US"/>
              <a:pPr/>
              <a:t>‹#›</a:t>
            </a:fld>
            <a:endParaRPr lang="en-US" altLang="en-US"/>
          </a:p>
        </p:txBody>
      </p:sp>
    </p:spTree>
    <p:extLst>
      <p:ext uri="{BB962C8B-B14F-4D97-AF65-F5344CB8AC3E}">
        <p14:creationId xmlns:p14="http://schemas.microsoft.com/office/powerpoint/2010/main" val="168016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Introduction to Data Structures</a:t>
            </a:r>
            <a:endParaRPr lang="en-US" dirty="0"/>
          </a:p>
          <a:p>
            <a:pPr eaLnBrk="1" hangingPunct="1">
              <a:defRPr/>
            </a:pPr>
            <a:endParaRPr lang="en-US" dirty="0"/>
          </a:p>
          <a:p>
            <a:pPr marL="609600" indent="-609600" eaLnBrk="1" hangingPunct="1">
              <a:defRPr/>
            </a:pPr>
            <a:endParaRPr lang="en-US" dirty="0"/>
          </a:p>
        </p:txBody>
      </p:sp>
    </p:spTree>
    <p:extLst>
      <p:ext uri="{BB962C8B-B14F-4D97-AF65-F5344CB8AC3E}">
        <p14:creationId xmlns:p14="http://schemas.microsoft.com/office/powerpoint/2010/main" val="231624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462995-D2A8-D37A-655E-D2F0E65451D3}"/>
              </a:ext>
            </a:extLst>
          </p:cNvPr>
          <p:cNvSpPr>
            <a:spLocks noGrp="1" noChangeArrowheads="1"/>
          </p:cNvSpPr>
          <p:nvPr>
            <p:ph type="title"/>
          </p:nvPr>
        </p:nvSpPr>
        <p:spPr/>
        <p:txBody>
          <a:bodyPr/>
          <a:lstStyle/>
          <a:p>
            <a:pPr eaLnBrk="1" hangingPunct="1"/>
            <a:r>
              <a:rPr lang="en-US" altLang="en-US"/>
              <a:t>Data Structures</a:t>
            </a:r>
          </a:p>
        </p:txBody>
      </p:sp>
      <p:sp>
        <p:nvSpPr>
          <p:cNvPr id="4099" name="Rectangle 3">
            <a:extLst>
              <a:ext uri="{FF2B5EF4-FFF2-40B4-BE49-F238E27FC236}">
                <a16:creationId xmlns:a16="http://schemas.microsoft.com/office/drawing/2014/main" id="{2FD43424-7C3E-6F49-BD94-BAD9A45CDA0D}"/>
              </a:ext>
            </a:extLst>
          </p:cNvPr>
          <p:cNvSpPr>
            <a:spLocks noGrp="1" noChangeArrowheads="1"/>
          </p:cNvSpPr>
          <p:nvPr>
            <p:ph type="body" sz="half" idx="1"/>
          </p:nvPr>
        </p:nvSpPr>
        <p:spPr>
          <a:xfrm>
            <a:off x="228600" y="1600200"/>
            <a:ext cx="4953000" cy="4953000"/>
          </a:xfrm>
        </p:spPr>
        <p:txBody>
          <a:bodyPr/>
          <a:lstStyle/>
          <a:p>
            <a:pPr marL="0" indent="0" eaLnBrk="1" hangingPunct="1">
              <a:spcBef>
                <a:spcPct val="75000"/>
              </a:spcBef>
              <a:buFontTx/>
              <a:buNone/>
            </a:pPr>
            <a:r>
              <a:rPr lang="en-US" altLang="ja-JP" sz="2800" dirty="0">
                <a:ea typeface="ＭＳ Ｐゴシック" panose="020B0600070205080204" pitchFamily="34" charset="-128"/>
              </a:rPr>
              <a:t>A data structure is a scheme for organizing data in the memory of a computer. </a:t>
            </a:r>
          </a:p>
          <a:p>
            <a:pPr marL="0" indent="0" eaLnBrk="1" hangingPunct="1">
              <a:spcBef>
                <a:spcPct val="75000"/>
              </a:spcBef>
              <a:buFontTx/>
              <a:buNone/>
            </a:pPr>
            <a:r>
              <a:rPr lang="en-US" altLang="ja-JP" sz="2800" dirty="0">
                <a:ea typeface="ＭＳ Ｐゴシック" panose="020B0600070205080204" pitchFamily="34" charset="-128"/>
              </a:rPr>
              <a:t>Some of the more commonly used data structures include lists, arrays, stacks, queues, heaps, trees, and graphs.</a:t>
            </a:r>
          </a:p>
        </p:txBody>
      </p:sp>
      <p:pic>
        <p:nvPicPr>
          <p:cNvPr id="4100" name="Picture 4" descr="Figure 8-3">
            <a:extLst>
              <a:ext uri="{FF2B5EF4-FFF2-40B4-BE49-F238E27FC236}">
                <a16:creationId xmlns:a16="http://schemas.microsoft.com/office/drawing/2014/main" id="{7E70EA03-0FC5-46EE-5496-4446FB17B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01" name="Text Box 5">
            <a:extLst>
              <a:ext uri="{FF2B5EF4-FFF2-40B4-BE49-F238E27FC236}">
                <a16:creationId xmlns:a16="http://schemas.microsoft.com/office/drawing/2014/main" id="{CCE45F69-2846-4978-0EFD-247C8451FC95}"/>
              </a:ext>
            </a:extLst>
          </p:cNvPr>
          <p:cNvSpPr txBox="1">
            <a:spLocks noChangeArrowheads="1"/>
          </p:cNvSpPr>
          <p:nvPr/>
        </p:nvSpPr>
        <p:spPr bwMode="auto">
          <a:xfrm>
            <a:off x="5181600" y="5105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Binary Tree</a:t>
            </a: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C2E6D15-F961-3398-4CA6-A7FD33776AAC}"/>
              </a:ext>
            </a:extLst>
          </p:cNvPr>
          <p:cNvSpPr>
            <a:spLocks noGrp="1" noChangeArrowheads="1"/>
          </p:cNvSpPr>
          <p:nvPr>
            <p:ph type="title"/>
          </p:nvPr>
        </p:nvSpPr>
        <p:spPr/>
        <p:txBody>
          <a:bodyPr/>
          <a:lstStyle/>
          <a:p>
            <a:pPr eaLnBrk="1" hangingPunct="1"/>
            <a:r>
              <a:rPr lang="en-US" altLang="en-US"/>
              <a:t>Data Structures</a:t>
            </a:r>
          </a:p>
        </p:txBody>
      </p:sp>
      <p:sp>
        <p:nvSpPr>
          <p:cNvPr id="5123" name="Rectangle 3">
            <a:extLst>
              <a:ext uri="{FF2B5EF4-FFF2-40B4-BE49-F238E27FC236}">
                <a16:creationId xmlns:a16="http://schemas.microsoft.com/office/drawing/2014/main" id="{D1F01838-F79D-224D-C738-3AA7F77F063D}"/>
              </a:ext>
            </a:extLst>
          </p:cNvPr>
          <p:cNvSpPr>
            <a:spLocks noGrp="1" noChangeArrowheads="1"/>
          </p:cNvSpPr>
          <p:nvPr>
            <p:ph type="body" sz="half" idx="1"/>
          </p:nvPr>
        </p:nvSpPr>
        <p:spPr>
          <a:xfrm>
            <a:off x="228600" y="1600200"/>
            <a:ext cx="4800600" cy="4953000"/>
          </a:xfrm>
        </p:spPr>
        <p:txBody>
          <a:bodyPr/>
          <a:lstStyle/>
          <a:p>
            <a:pPr marL="0" indent="0" eaLnBrk="1" hangingPunct="1">
              <a:spcBef>
                <a:spcPct val="75000"/>
              </a:spcBef>
              <a:buFontTx/>
              <a:buNone/>
            </a:pPr>
            <a:r>
              <a:rPr lang="en-US" altLang="ja-JP" sz="2800">
                <a:ea typeface="ＭＳ Ｐゴシック" panose="020B0600070205080204" pitchFamily="34" charset="-128"/>
              </a:rPr>
              <a:t>The way in which the data is organized affects the performance of a program for different tasks. </a:t>
            </a:r>
          </a:p>
          <a:p>
            <a:pPr marL="0" indent="0" eaLnBrk="1" hangingPunct="1">
              <a:spcBef>
                <a:spcPct val="75000"/>
              </a:spcBef>
              <a:buFontTx/>
              <a:buNone/>
            </a:pPr>
            <a:r>
              <a:rPr lang="en-US" altLang="ja-JP" sz="2800">
                <a:ea typeface="ＭＳ Ｐゴシック" panose="020B0600070205080204" pitchFamily="34" charset="-128"/>
              </a:rPr>
              <a:t>Computer programmers decide which data structures to use based on the nature of the data and the processes that need to be performed on that data.</a:t>
            </a:r>
          </a:p>
        </p:txBody>
      </p:sp>
      <p:pic>
        <p:nvPicPr>
          <p:cNvPr id="5124" name="Picture 4" descr="Figure 8-3">
            <a:extLst>
              <a:ext uri="{FF2B5EF4-FFF2-40B4-BE49-F238E27FC236}">
                <a16:creationId xmlns:a16="http://schemas.microsoft.com/office/drawing/2014/main" id="{7EC7B72D-BF3C-5F57-EC96-AF1AF1A15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5" name="Text Box 5">
            <a:extLst>
              <a:ext uri="{FF2B5EF4-FFF2-40B4-BE49-F238E27FC236}">
                <a16:creationId xmlns:a16="http://schemas.microsoft.com/office/drawing/2014/main" id="{0D7F956B-0BF7-FECC-AE70-FF37F1AFF428}"/>
              </a:ext>
            </a:extLst>
          </p:cNvPr>
          <p:cNvSpPr txBox="1">
            <a:spLocks noChangeArrowheads="1"/>
          </p:cNvSpPr>
          <p:nvPr/>
        </p:nvSpPr>
        <p:spPr bwMode="auto">
          <a:xfrm>
            <a:off x="5181600" y="5105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Binary Tree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B90E1E9-7B11-2C61-E629-E15F49D5B955}"/>
              </a:ext>
            </a:extLst>
          </p:cNvPr>
          <p:cNvSpPr>
            <a:spLocks noGrp="1" noChangeArrowheads="1"/>
          </p:cNvSpPr>
          <p:nvPr>
            <p:ph type="title"/>
          </p:nvPr>
        </p:nvSpPr>
        <p:spPr/>
        <p:txBody>
          <a:bodyPr/>
          <a:lstStyle/>
          <a:p>
            <a:r>
              <a:rPr lang="en-US" altLang="en-US"/>
              <a:t>What will you learn?</a:t>
            </a:r>
          </a:p>
        </p:txBody>
      </p:sp>
      <p:sp>
        <p:nvSpPr>
          <p:cNvPr id="6147" name="Rectangle 3">
            <a:extLst>
              <a:ext uri="{FF2B5EF4-FFF2-40B4-BE49-F238E27FC236}">
                <a16:creationId xmlns:a16="http://schemas.microsoft.com/office/drawing/2014/main" id="{2261B227-DCD7-11F7-049B-FDFC950E20C1}"/>
              </a:ext>
            </a:extLst>
          </p:cNvPr>
          <p:cNvSpPr>
            <a:spLocks noGrp="1" noChangeArrowheads="1"/>
          </p:cNvSpPr>
          <p:nvPr>
            <p:ph type="body" idx="1"/>
          </p:nvPr>
        </p:nvSpPr>
        <p:spPr>
          <a:xfrm>
            <a:off x="457200" y="1600200"/>
            <a:ext cx="8229600" cy="3886200"/>
          </a:xfrm>
        </p:spPr>
        <p:txBody>
          <a:bodyPr/>
          <a:lstStyle/>
          <a:p>
            <a:r>
              <a:rPr lang="en-US" altLang="en-US" dirty="0"/>
              <a:t>What are some of the common data structures</a:t>
            </a:r>
          </a:p>
          <a:p>
            <a:endParaRPr lang="en-US" altLang="en-US" dirty="0"/>
          </a:p>
          <a:p>
            <a:r>
              <a:rPr lang="en-US" altLang="en-US" dirty="0"/>
              <a:t>What are some ways to implement them</a:t>
            </a:r>
          </a:p>
          <a:p>
            <a:endParaRPr lang="en-US" altLang="en-US" dirty="0"/>
          </a:p>
          <a:p>
            <a:r>
              <a:rPr lang="en-US" altLang="en-US" dirty="0"/>
              <a:t>How to analyze their efficiency</a:t>
            </a:r>
          </a:p>
          <a:p>
            <a:endParaRPr lang="en-US" altLang="en-US" dirty="0"/>
          </a:p>
          <a:p>
            <a:r>
              <a:rPr lang="en-US" altLang="en-US" dirty="0"/>
              <a:t>How to use them to solve practical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9AD1737-BAF7-0D64-32D3-12BB64BB1630}"/>
              </a:ext>
            </a:extLst>
          </p:cNvPr>
          <p:cNvSpPr>
            <a:spLocks noGrp="1" noChangeArrowheads="1"/>
          </p:cNvSpPr>
          <p:nvPr>
            <p:ph type="title" idx="4294967295"/>
          </p:nvPr>
        </p:nvSpPr>
        <p:spPr>
          <a:xfrm>
            <a:off x="457200" y="1028700"/>
            <a:ext cx="8424863" cy="800100"/>
          </a:xfrm>
        </p:spPr>
        <p:txBody>
          <a:bodyPr lIns="82945" tIns="41473" rIns="82945" bIns="41473"/>
          <a:lstStyle/>
          <a:p>
            <a:r>
              <a:rPr lang="en-US" altLang="en-US" sz="4000" b="1" dirty="0"/>
              <a:t>Data Structure Example Applications</a:t>
            </a:r>
            <a:br>
              <a:rPr lang="en-US" altLang="en-US" sz="4000" b="1" dirty="0"/>
            </a:br>
            <a:endParaRPr lang="en-US" altLang="en-US" sz="4000" b="1" dirty="0"/>
          </a:p>
        </p:txBody>
      </p:sp>
      <p:sp>
        <p:nvSpPr>
          <p:cNvPr id="7171" name="Rectangle 3">
            <a:extLst>
              <a:ext uri="{FF2B5EF4-FFF2-40B4-BE49-F238E27FC236}">
                <a16:creationId xmlns:a16="http://schemas.microsoft.com/office/drawing/2014/main" id="{81268AE8-E51C-D94E-E2F1-67C28185449D}"/>
              </a:ext>
            </a:extLst>
          </p:cNvPr>
          <p:cNvSpPr>
            <a:spLocks noGrp="1" noChangeArrowheads="1"/>
          </p:cNvSpPr>
          <p:nvPr>
            <p:ph type="body" idx="4294967295"/>
          </p:nvPr>
        </p:nvSpPr>
        <p:spPr>
          <a:xfrm>
            <a:off x="328613" y="2189163"/>
            <a:ext cx="8423275" cy="2678112"/>
          </a:xfrm>
        </p:spPr>
        <p:txBody>
          <a:bodyPr lIns="82945" tIns="41473" rIns="82945" bIns="41473"/>
          <a:lstStyle/>
          <a:p>
            <a:pPr marL="609600" indent="-609600" algn="just">
              <a:spcBef>
                <a:spcPct val="30000"/>
              </a:spcBef>
              <a:spcAft>
                <a:spcPct val="30000"/>
              </a:spcAft>
              <a:buFontTx/>
              <a:buAutoNum type="arabicPeriod"/>
            </a:pPr>
            <a:r>
              <a:rPr lang="en-US" altLang="en-US" sz="2800"/>
              <a:t>How does Google quickly find web pages that contain a search term?</a:t>
            </a:r>
          </a:p>
          <a:p>
            <a:pPr marL="609600" indent="-609600" algn="just">
              <a:spcBef>
                <a:spcPct val="30000"/>
              </a:spcBef>
              <a:spcAft>
                <a:spcPct val="30000"/>
              </a:spcAft>
              <a:buFontTx/>
              <a:buAutoNum type="arabicPeriod"/>
            </a:pPr>
            <a:r>
              <a:rPr lang="en-US" altLang="en-US" sz="2800"/>
              <a:t>What’s the fastest way to broadcast a message to a network of computers?</a:t>
            </a:r>
          </a:p>
          <a:p>
            <a:pPr marL="609600" indent="-609600" algn="just">
              <a:spcBef>
                <a:spcPct val="30000"/>
              </a:spcBef>
              <a:spcAft>
                <a:spcPct val="30000"/>
              </a:spcAft>
              <a:buFontTx/>
              <a:buAutoNum type="arabicPeriod"/>
            </a:pPr>
            <a:r>
              <a:rPr lang="en-US" altLang="en-US" sz="2800"/>
              <a:t>How does your operating system track which memory (disk or RAM) is free?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58140F8-E32A-DB36-D09D-23F8A86CB66D}"/>
              </a:ext>
            </a:extLst>
          </p:cNvPr>
          <p:cNvSpPr>
            <a:spLocks noGrp="1" noChangeArrowheads="1"/>
          </p:cNvSpPr>
          <p:nvPr>
            <p:ph type="title" idx="4294967295"/>
          </p:nvPr>
        </p:nvSpPr>
        <p:spPr>
          <a:xfrm>
            <a:off x="131763" y="1587500"/>
            <a:ext cx="8683625" cy="4194175"/>
          </a:xfrm>
        </p:spPr>
        <p:txBody>
          <a:bodyPr lIns="82945" tIns="41473" rIns="82945" bIns="41473"/>
          <a:lstStyle/>
          <a:p>
            <a:pPr algn="l"/>
            <a:r>
              <a:rPr lang="en-US" altLang="en-US" sz="2500" dirty="0"/>
              <a:t>• </a:t>
            </a:r>
            <a:r>
              <a:rPr lang="en-US" altLang="en-US" sz="2500" b="1" dirty="0"/>
              <a:t>It’s an agreement about:</a:t>
            </a:r>
            <a:br>
              <a:rPr lang="en-US" altLang="en-US" sz="2500" b="1" dirty="0"/>
            </a:br>
            <a:r>
              <a:rPr lang="en-US" altLang="en-US" sz="2500" b="1" dirty="0"/>
              <a:t>	</a:t>
            </a:r>
            <a:r>
              <a:rPr lang="en-US" altLang="en-US" sz="2300" b="1" dirty="0"/>
              <a:t>1. How to store a collection of objects in memory,</a:t>
            </a:r>
            <a:br>
              <a:rPr lang="en-US" altLang="en-US" sz="2300" b="1" dirty="0"/>
            </a:br>
            <a:r>
              <a:rPr lang="en-US" altLang="en-US" sz="2300" b="1" dirty="0"/>
              <a:t>	2. What operations we can perform on that data,</a:t>
            </a:r>
            <a:br>
              <a:rPr lang="en-US" altLang="en-US" sz="2300" b="1" dirty="0"/>
            </a:br>
            <a:r>
              <a:rPr lang="en-US" altLang="en-US" sz="2300" b="1" dirty="0"/>
              <a:t>	3. The algorithms for those operations, and</a:t>
            </a:r>
            <a:br>
              <a:rPr lang="en-US" altLang="en-US" sz="2300" b="1" dirty="0"/>
            </a:br>
            <a:r>
              <a:rPr lang="en-US" altLang="en-US" sz="2300" b="1" dirty="0"/>
              <a:t>	4. How time and space efficient those algorithms are.</a:t>
            </a:r>
            <a:br>
              <a:rPr lang="en-US" altLang="en-US" sz="2300" b="1" dirty="0"/>
            </a:br>
            <a:br>
              <a:rPr lang="en-US" altLang="en-US" sz="2500" b="1" dirty="0"/>
            </a:br>
            <a:r>
              <a:rPr lang="en-US" altLang="en-US" sz="2500" b="1" dirty="0"/>
              <a:t>Ex. vector in C++:</a:t>
            </a:r>
            <a:br>
              <a:rPr lang="en-US" altLang="en-US" sz="2500" b="1" dirty="0"/>
            </a:br>
            <a:r>
              <a:rPr lang="en-US" altLang="en-US" sz="2500" b="1" dirty="0"/>
              <a:t>	</a:t>
            </a:r>
            <a:r>
              <a:rPr lang="en-US" altLang="en-US" sz="2300" b="1" dirty="0"/>
              <a:t>1. Stores objects sequentially in memory</a:t>
            </a:r>
            <a:br>
              <a:rPr lang="en-US" altLang="en-US" sz="2300" b="1" dirty="0"/>
            </a:br>
            <a:r>
              <a:rPr lang="en-US" altLang="en-US" sz="2300" b="1" dirty="0"/>
              <a:t>	2. Can access, change, insert or delete objects</a:t>
            </a:r>
            <a:br>
              <a:rPr lang="en-US" altLang="en-US" sz="2300" b="1" dirty="0"/>
            </a:br>
            <a:r>
              <a:rPr lang="en-US" altLang="en-US" sz="2300" b="1" dirty="0"/>
              <a:t>	3. Algorithms for insert &amp; delete will shift items as needed</a:t>
            </a:r>
            <a:br>
              <a:rPr lang="en-US" altLang="en-US" sz="2300" b="1" dirty="0"/>
            </a:br>
            <a:r>
              <a:rPr lang="en-US" altLang="en-US" sz="2300" b="1" dirty="0"/>
              <a:t>	4. Space: O(n), Access/change = O(1), Insert/delete = O(n)</a:t>
            </a:r>
            <a:br>
              <a:rPr lang="en-US" altLang="en-US" sz="2300" dirty="0"/>
            </a:br>
            <a:endParaRPr lang="en-US" altLang="en-US" sz="2300" dirty="0"/>
          </a:p>
        </p:txBody>
      </p:sp>
      <p:sp>
        <p:nvSpPr>
          <p:cNvPr id="8195" name="Rectangle 4">
            <a:extLst>
              <a:ext uri="{FF2B5EF4-FFF2-40B4-BE49-F238E27FC236}">
                <a16:creationId xmlns:a16="http://schemas.microsoft.com/office/drawing/2014/main" id="{CDC8E8BB-4DA8-AD70-3692-6136399E33BE}"/>
              </a:ext>
            </a:extLst>
          </p:cNvPr>
          <p:cNvSpPr>
            <a:spLocks noChangeArrowheads="1"/>
          </p:cNvSpPr>
          <p:nvPr/>
        </p:nvSpPr>
        <p:spPr bwMode="auto">
          <a:xfrm>
            <a:off x="719138" y="409575"/>
            <a:ext cx="76438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a:solidFill>
                  <a:schemeClr val="tx1"/>
                </a:solidFill>
                <a:latin typeface="Arial" panose="020B0604020202020204" pitchFamily="34" charset="0"/>
              </a:defRPr>
            </a:lvl1pPr>
            <a:lvl2pPr marL="742950" indent="-285750" defTabSz="828675">
              <a:defRPr>
                <a:solidFill>
                  <a:schemeClr val="tx1"/>
                </a:solidFill>
                <a:latin typeface="Arial" panose="020B0604020202020204" pitchFamily="34" charset="0"/>
              </a:defRPr>
            </a:lvl2pPr>
            <a:lvl3pPr marL="1143000" indent="-228600" defTabSz="828675">
              <a:defRPr>
                <a:solidFill>
                  <a:schemeClr val="tx1"/>
                </a:solidFill>
                <a:latin typeface="Arial" panose="020B0604020202020204" pitchFamily="34" charset="0"/>
              </a:defRPr>
            </a:lvl3pPr>
            <a:lvl4pPr marL="1600200" indent="-228600" defTabSz="828675">
              <a:defRPr>
                <a:solidFill>
                  <a:schemeClr val="tx1"/>
                </a:solidFill>
                <a:latin typeface="Arial" panose="020B0604020202020204" pitchFamily="34" charset="0"/>
              </a:defRPr>
            </a:lvl4pPr>
            <a:lvl5pPr marL="2057400" indent="-228600" defTabSz="828675">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dirty="0">
                <a:solidFill>
                  <a:schemeClr val="tx2"/>
                </a:solidFill>
              </a:rPr>
              <a:t>What is a Data Structure Anyway?</a:t>
            </a:r>
            <a:br>
              <a:rPr lang="en-US" altLang="en-US" sz="1600" b="1" dirty="0">
                <a:solidFill>
                  <a:schemeClr val="tx2"/>
                </a:solidFill>
              </a:rPr>
            </a:br>
            <a:endParaRPr lang="en-US" altLang="en-US" sz="1600" b="1"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B42FE44-0E81-246D-CF80-93CB14E4DF0D}"/>
              </a:ext>
            </a:extLst>
          </p:cNvPr>
          <p:cNvSpPr>
            <a:spLocks noGrp="1" noChangeArrowheads="1"/>
          </p:cNvSpPr>
          <p:nvPr>
            <p:ph type="title" idx="4294967295"/>
          </p:nvPr>
        </p:nvSpPr>
        <p:spPr>
          <a:xfrm>
            <a:off x="457200" y="428625"/>
            <a:ext cx="8229600" cy="866775"/>
          </a:xfrm>
        </p:spPr>
        <p:txBody>
          <a:bodyPr lIns="82945" tIns="41473" rIns="82945" bIns="41473"/>
          <a:lstStyle/>
          <a:p>
            <a:r>
              <a:rPr lang="en-US" altLang="en-US" b="1" dirty="0"/>
              <a:t>Abstract Data Types (ADT)</a:t>
            </a:r>
          </a:p>
        </p:txBody>
      </p:sp>
      <p:sp>
        <p:nvSpPr>
          <p:cNvPr id="9219" name="Rectangle 3">
            <a:extLst>
              <a:ext uri="{FF2B5EF4-FFF2-40B4-BE49-F238E27FC236}">
                <a16:creationId xmlns:a16="http://schemas.microsoft.com/office/drawing/2014/main" id="{EC0A4CE3-DA44-702D-BAD0-C4B24D68E9DD}"/>
              </a:ext>
            </a:extLst>
          </p:cNvPr>
          <p:cNvSpPr>
            <a:spLocks noGrp="1" noChangeArrowheads="1"/>
          </p:cNvSpPr>
          <p:nvPr>
            <p:ph type="body" idx="4294967295"/>
          </p:nvPr>
        </p:nvSpPr>
        <p:spPr>
          <a:xfrm>
            <a:off x="261938" y="1600200"/>
            <a:ext cx="8553450" cy="3594100"/>
          </a:xfrm>
        </p:spPr>
        <p:txBody>
          <a:bodyPr lIns="82945" tIns="41473" rIns="82945" bIns="41473"/>
          <a:lstStyle/>
          <a:p>
            <a:pPr>
              <a:lnSpc>
                <a:spcPct val="90000"/>
              </a:lnSpc>
            </a:pPr>
            <a:r>
              <a:rPr lang="en-US" altLang="en-US" sz="3400"/>
              <a:t>Data storage &amp; operations encapsulated by an ADT.</a:t>
            </a:r>
          </a:p>
          <a:p>
            <a:pPr>
              <a:lnSpc>
                <a:spcPct val="90000"/>
              </a:lnSpc>
            </a:pPr>
            <a:endParaRPr lang="en-US" altLang="en-US" sz="3400"/>
          </a:p>
          <a:p>
            <a:pPr>
              <a:lnSpc>
                <a:spcPct val="90000"/>
              </a:lnSpc>
            </a:pPr>
            <a:r>
              <a:rPr lang="en-US" altLang="en-US" sz="3400"/>
              <a:t>ADT specifies permitted </a:t>
            </a:r>
            <a:r>
              <a:rPr lang="en-US" altLang="en-US" sz="3400" b="1"/>
              <a:t>operations </a:t>
            </a:r>
            <a:r>
              <a:rPr lang="en-US" altLang="en-US" sz="3400"/>
              <a:t>as well as </a:t>
            </a:r>
            <a:r>
              <a:rPr lang="en-US" altLang="en-US" sz="3400" b="1"/>
              <a:t>time </a:t>
            </a:r>
            <a:r>
              <a:rPr lang="en-US" altLang="en-US" sz="3400"/>
              <a:t>and </a:t>
            </a:r>
            <a:r>
              <a:rPr lang="en-US" altLang="en-US" sz="3400" b="1"/>
              <a:t>space </a:t>
            </a:r>
            <a:r>
              <a:rPr lang="en-US" altLang="en-US" sz="3400"/>
              <a:t>guarantees.</a:t>
            </a:r>
          </a:p>
          <a:p>
            <a:pPr>
              <a:lnSpc>
                <a:spcPct val="90000"/>
              </a:lnSpc>
            </a:pPr>
            <a:endParaRPr lang="en-US" altLang="en-US" sz="3400"/>
          </a:p>
          <a:p>
            <a:pPr>
              <a:lnSpc>
                <a:spcPct val="90000"/>
              </a:lnSpc>
            </a:pPr>
            <a:r>
              <a:rPr lang="en-US" altLang="en-US" sz="3400"/>
              <a:t>User unconcerned with how it’s implemented.</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3197</TotalTime>
  <Words>348</Words>
  <Application>Microsoft Macintosh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Times New Roman</vt:lpstr>
      <vt:lpstr>Wingdings</vt:lpstr>
      <vt:lpstr>Pixel</vt:lpstr>
      <vt:lpstr>PowerPoint Presentation</vt:lpstr>
      <vt:lpstr>Data Structures</vt:lpstr>
      <vt:lpstr>Data Structures</vt:lpstr>
      <vt:lpstr>What will you learn?</vt:lpstr>
      <vt:lpstr>Data Structure Example Applications </vt:lpstr>
      <vt:lpstr>• It’s an agreement about:  1. How to store a collection of objects in memory,  2. What operations we can perform on that data,  3. The algorithms for those operations, and  4. How time and space efficient those algorithms are.  Ex. vector in C++:  1. Stores objects sequentially in memory  2. Can access, change, insert or delete objects  3. Algorithms for insert &amp; delete will shift items as needed  4. Space: O(n), Access/change = O(1), Insert/delete = O(n) </vt:lpstr>
      <vt:lpstr>Abstract Data Types (ADT)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55</cp:revision>
  <cp:lastPrinted>2022-02-20T14:00:32Z</cp:lastPrinted>
  <dcterms:created xsi:type="dcterms:W3CDTF">2020-02-13T19:25:53Z</dcterms:created>
  <dcterms:modified xsi:type="dcterms:W3CDTF">2022-08-31T00:47:31Z</dcterms:modified>
</cp:coreProperties>
</file>