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8" r:id="rId7"/>
    <p:sldId id="269" r:id="rId8"/>
    <p:sldId id="270" r:id="rId9"/>
    <p:sldId id="272" r:id="rId10"/>
    <p:sldId id="264" r:id="rId11"/>
    <p:sldId id="266" r:id="rId12"/>
    <p:sldId id="260" r:id="rId13"/>
    <p:sldId id="263" r:id="rId14"/>
    <p:sldId id="261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6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4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39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95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16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0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3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8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7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40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EF8E-BA19-4EC1-989F-D1CD5986A29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1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3C02-EFA9-4A06-8989-7686D216F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Variables and Arithmetic Expression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359DC-219A-44F2-9492-57CDF7CF4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90C2-B5B4-47F7-B10B-2CBD46D8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2EB9-4E37-44F1-8749-3B6556F5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1518"/>
            <a:ext cx="8915400" cy="42597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expression with more than one operator, evaluation is in this order:  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(unary negation), in order, left to right 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/ %, in order, left to right 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-, in order, left to right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expression      2 + 2 * 2 – 2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EAA4A-A75B-45E2-B4B8-3648B4B1E753}"/>
              </a:ext>
            </a:extLst>
          </p:cNvPr>
          <p:cNvCxnSpPr>
            <a:cxnSpLocks/>
          </p:cNvCxnSpPr>
          <p:nvPr/>
        </p:nvCxnSpPr>
        <p:spPr>
          <a:xfrm flipV="1">
            <a:off x="6018245" y="4767943"/>
            <a:ext cx="1" cy="6064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ED73EC-2598-4CAC-9828-00585C7F5A6E}"/>
              </a:ext>
            </a:extLst>
          </p:cNvPr>
          <p:cNvCxnSpPr/>
          <p:nvPr/>
        </p:nvCxnSpPr>
        <p:spPr>
          <a:xfrm flipV="1">
            <a:off x="4767943" y="4795935"/>
            <a:ext cx="681135" cy="5691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C3B5F-A1CE-405D-91A2-8149DC20CF18}"/>
              </a:ext>
            </a:extLst>
          </p:cNvPr>
          <p:cNvCxnSpPr/>
          <p:nvPr/>
        </p:nvCxnSpPr>
        <p:spPr>
          <a:xfrm flipH="1" flipV="1">
            <a:off x="6494106" y="4786604"/>
            <a:ext cx="699796" cy="5878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C6C9A3-74E8-4AE7-A098-8F26F8739A04}"/>
              </a:ext>
            </a:extLst>
          </p:cNvPr>
          <p:cNvSpPr txBox="1"/>
          <p:nvPr/>
        </p:nvSpPr>
        <p:spPr>
          <a:xfrm>
            <a:off x="6941961" y="5374433"/>
            <a:ext cx="12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Evaluate</a:t>
            </a:r>
          </a:p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third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2DCC4-4090-4BC9-8790-C45BCE6A5C93}"/>
              </a:ext>
            </a:extLst>
          </p:cNvPr>
          <p:cNvSpPr txBox="1"/>
          <p:nvPr/>
        </p:nvSpPr>
        <p:spPr>
          <a:xfrm>
            <a:off x="5480180" y="5439747"/>
            <a:ext cx="12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Evaluate</a:t>
            </a:r>
          </a:p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48D59-84A6-440D-9229-2554848E8618}"/>
              </a:ext>
            </a:extLst>
          </p:cNvPr>
          <p:cNvSpPr txBox="1"/>
          <p:nvPr/>
        </p:nvSpPr>
        <p:spPr>
          <a:xfrm>
            <a:off x="3786683" y="5432935"/>
            <a:ext cx="12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Evaluate</a:t>
            </a:r>
          </a:p>
          <a:p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73162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372A-E514-4168-98DD-75764971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Associativity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D03C-A439-4D67-AD38-BD16DD8C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(unary negation) associates right to left </a:t>
            </a:r>
          </a:p>
          <a:p>
            <a:r>
              <a:rPr lang="en-US" dirty="0"/>
              <a:t>*, /, %, +, - associate left to right </a:t>
            </a:r>
          </a:p>
          <a:p>
            <a:r>
              <a:rPr lang="en-US" dirty="0"/>
              <a:t>parentheses ( ) can be used to override the order of operations: </a:t>
            </a:r>
          </a:p>
          <a:p>
            <a:pPr marL="0" indent="0">
              <a:buNone/>
            </a:pPr>
            <a:r>
              <a:rPr lang="en-US" dirty="0"/>
              <a:t>			2 + 2 * 2 – 2 = 4 </a:t>
            </a:r>
          </a:p>
          <a:p>
            <a:pPr marL="0" indent="0">
              <a:buNone/>
            </a:pPr>
            <a:r>
              <a:rPr lang="en-US" dirty="0"/>
              <a:t>			(2 + 2) * 2 – 2 = 6 </a:t>
            </a:r>
          </a:p>
          <a:p>
            <a:pPr marL="0" indent="0">
              <a:buNone/>
            </a:pPr>
            <a:r>
              <a:rPr lang="en-US" dirty="0"/>
              <a:t>			2 + 2 * (2 – 2) = 2 </a:t>
            </a:r>
          </a:p>
          <a:p>
            <a:pPr marL="0" indent="0">
              <a:buNone/>
            </a:pPr>
            <a:r>
              <a:rPr lang="en-US" dirty="0"/>
              <a:t>			(2 + 2) * (2 – 2) = 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306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715C-A564-4619-9160-7FE8FA96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E356FE-763C-472B-9E93-513491AAEB93}"/>
              </a:ext>
            </a:extLst>
          </p:cNvPr>
          <p:cNvSpPr txBox="1">
            <a:spLocks noChangeArrowheads="1"/>
          </p:cNvSpPr>
          <p:nvPr/>
        </p:nvSpPr>
        <p:spPr>
          <a:xfrm>
            <a:off x="2775857" y="1838130"/>
            <a:ext cx="4125913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1 * 2 + 3 * 5 / 4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\_/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 |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  + 3 * 5 / 4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\_/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|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2   +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en-US" sz="2400" dirty="0">
                <a:latin typeface="Courier New" panose="02070309020205020404" pitchFamily="49" charset="0"/>
              </a:rPr>
              <a:t>   / 4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\___/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|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2   +    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  \________/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       | 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43868E-40FD-4AB9-8A9E-467C98D8C8ED}"/>
              </a:ext>
            </a:extLst>
          </p:cNvPr>
          <p:cNvCxnSpPr/>
          <p:nvPr/>
        </p:nvCxnSpPr>
        <p:spPr>
          <a:xfrm>
            <a:off x="6550090" y="1905000"/>
            <a:ext cx="0" cy="4225212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F93F2A1C-8DE6-4725-A8B8-E3E1829C3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443" y="1838130"/>
            <a:ext cx="4343400" cy="429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1 + 2 / 3 * 5 - 4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\_/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|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1 + 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* 5 - 4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\___/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|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1 +    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- 4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\______/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|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- 4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\_________/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| </a:t>
            </a:r>
            <a:br>
              <a:rPr lang="en-US" altLang="en-US" sz="240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en-US" sz="2400" b="1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3277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A7AE-5ED5-402F-AB25-FA4923DE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44B2-169D-4200-A167-48D35FE1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9 / 5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695 % 20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7 + 6 * 5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7 * 6 + 5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248 % 100 / 5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6 * 3 - 9 / 4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(5 - 7) * 4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6 + (18 % (17 - 12))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1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F92-C672-439A-9961-2074AE1D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1161-A37A-41C3-9F36-2ABB4391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 2 – 3 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(2 - 3)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+ 2  * 3 + 4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+ 2) * 3 + 4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 2 * 4 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(2 * 4)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+ 4  %  7 / 2  =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+ 4  % (7 / 2) =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+ 4) % (7 / 2) =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03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0C13-EA31-4EC3-807B-D0C39D01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7D345-E384-4ED0-8F56-3AD32045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z, y=-3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 8 – 3 + 7 / 2 + 3 * - y</a:t>
            </a: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 8 – (3 + 7 / 2) + 3 * - 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41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213C-75FC-4BC8-86B7-F57EF54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3.4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D5EE-E215-4E31-AEE8-D526ED7A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integer variables 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following expressions: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 - c + d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* b / c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a * b % c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d % b - c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d + c / b - 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5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EFC0-814D-4E0C-8BC9-5DDDDD9E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EA3-BE6C-4C19-96AE-C0236803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en-US" sz="2400" b="1" dirty="0"/>
          </a:p>
          <a:p>
            <a:pPr algn="just"/>
            <a:endParaRPr lang="en-US" altLang="en-US" sz="2400" b="1" dirty="0"/>
          </a:p>
          <a:p>
            <a:pPr marL="0" indent="0" algn="just">
              <a:buNone/>
            </a:pPr>
            <a:r>
              <a:rPr lang="en-US" altLang="en-US" sz="2400" b="1" dirty="0"/>
              <a:t>“Once a programmer has understood the use of variables, he has understood the essence of programming” </a:t>
            </a:r>
          </a:p>
          <a:p>
            <a:pPr marL="0" indent="0" algn="just">
              <a:buNone/>
            </a:pPr>
            <a:r>
              <a:rPr lang="en-US" altLang="en-US" sz="2400" b="1" dirty="0"/>
              <a:t>				</a:t>
            </a:r>
            <a:r>
              <a:rPr lang="en-US" altLang="en-US" sz="2400" b="1" dirty="0" err="1"/>
              <a:t>Edsger</a:t>
            </a:r>
            <a:r>
              <a:rPr lang="en-US" altLang="en-US" sz="2400" b="1" dirty="0"/>
              <a:t> Dijkstra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13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537-93AD-4E87-9AFA-A8030FA2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Variables and Basic types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D6353E-5352-45CD-9321-BDA2A2D4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51" y="1762444"/>
            <a:ext cx="8915400" cy="3777622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Variables enable us to temporarily store data within a program, and therefore are very useful.</a:t>
            </a:r>
            <a:endParaRPr lang="en-US" altLang="en-US" dirty="0"/>
          </a:p>
          <a:p>
            <a:endParaRPr lang="en-CA" dirty="0"/>
          </a:p>
          <a:p>
            <a:r>
              <a:rPr lang="en-US" altLang="en-US" sz="2400" dirty="0">
                <a:cs typeface="Times New Roman" panose="02020603050405020304" pitchFamily="18" charset="0"/>
              </a:rPr>
              <a:t>Every variable must have two things: a data type and a name.</a:t>
            </a:r>
          </a:p>
          <a:p>
            <a:r>
              <a:rPr lang="en-US" altLang="en-US" sz="2400" u="sng" dirty="0">
                <a:cs typeface="Times New Roman" panose="02020603050405020304" pitchFamily="18" charset="0"/>
              </a:rPr>
              <a:t>Data Type:</a:t>
            </a:r>
            <a:r>
              <a:rPr lang="en-US" altLang="en-US" sz="2400" dirty="0">
                <a:cs typeface="Times New Roman" panose="02020603050405020304" pitchFamily="18" charset="0"/>
              </a:rPr>
              <a:t>   defines the </a:t>
            </a:r>
            <a:r>
              <a:rPr lang="en-US" altLang="en-US" sz="2400" u="sng" dirty="0">
                <a:cs typeface="Times New Roman" panose="02020603050405020304" pitchFamily="18" charset="0"/>
              </a:rPr>
              <a:t>kind</a:t>
            </a:r>
            <a:r>
              <a:rPr lang="en-US" altLang="en-US" sz="2400" dirty="0">
                <a:cs typeface="Times New Roman" panose="02020603050405020304" pitchFamily="18" charset="0"/>
              </a:rPr>
              <a:t> of data the variable can hold.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For example, can this variable hold numbers?  Can it hold text?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68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5E28-40A0-404B-AE36-8F45AD1F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B28D-F805-443B-839C-467F09E3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6873"/>
            <a:ext cx="8915400" cy="46570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endParaRPr lang="en-US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programming languages have a notion of data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ask the programmer to specify what type of data is being manipulated.</a:t>
            </a: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category or set of data values.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integer, real number, string</a:t>
            </a:r>
          </a:p>
          <a:p>
            <a:pPr>
              <a:lnSpc>
                <a:spcPct val="90000"/>
              </a:lnSpc>
            </a:pPr>
            <a:endParaRPr lang="en-US" alt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data type.  Used to hold positive and negative whole numbers, e.g. 5, 25,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-777, 1.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(Real in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flowgorithm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hold fractional or decimal values, e.g. 3.14, 10.25. 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en-US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Used to hold individual characters, e.g. 'c', 'e', '1', '\n'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Used for logic.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represent text rather than numbers. It is comprised of a set of characters that can also contain spaces and numbers. For example : 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Hello “, " problem solving ", " 17843873 "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3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6947-3208-485D-8763-4C9D0016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AA38-C4CC-4A55-98A7-900C4793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“An operator is a symbol (+,-,*,/) that directs the computer to perform certain mathematical or logical manipulations and is usually used to manipulate data and variables”</a:t>
            </a:r>
          </a:p>
          <a:p>
            <a:pPr marL="0" indent="0">
              <a:buNone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 + D</a:t>
            </a:r>
          </a:p>
          <a:p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76E90-C3B9-4573-A59C-52BE32C1ED78}"/>
              </a:ext>
            </a:extLst>
          </p:cNvPr>
          <p:cNvSpPr txBox="1"/>
          <p:nvPr/>
        </p:nvSpPr>
        <p:spPr>
          <a:xfrm>
            <a:off x="3013788" y="4693298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 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B38936-BE0C-4FDD-8EFB-265E9386F21B}"/>
              </a:ext>
            </a:extLst>
          </p:cNvPr>
          <p:cNvCxnSpPr/>
          <p:nvPr/>
        </p:nvCxnSpPr>
        <p:spPr>
          <a:xfrm flipH="1" flipV="1">
            <a:off x="4058816" y="4376057"/>
            <a:ext cx="345233" cy="35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25661-8CCB-4D10-8549-40DC74510E25}"/>
              </a:ext>
            </a:extLst>
          </p:cNvPr>
          <p:cNvCxnSpPr/>
          <p:nvPr/>
        </p:nvCxnSpPr>
        <p:spPr>
          <a:xfrm flipV="1">
            <a:off x="3797559" y="4376057"/>
            <a:ext cx="513184" cy="501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8ED42D-A4F8-477F-8A37-718E575435A5}"/>
              </a:ext>
            </a:extLst>
          </p:cNvPr>
          <p:cNvCxnSpPr/>
          <p:nvPr/>
        </p:nvCxnSpPr>
        <p:spPr>
          <a:xfrm flipV="1">
            <a:off x="3517641" y="4376057"/>
            <a:ext cx="177281" cy="35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0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405C-5001-4A90-86C0-3FBF3ACB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Operators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7ABE-4D1A-4AB9-B8FF-DF5E0E7F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		    	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num1 + num2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	    	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initial - spent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	    	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5 * 6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	            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sum / count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	    		</a:t>
            </a:r>
            <a:r>
              <a:rPr lang="en-US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 % 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61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523-8442-4763-A775-6A7DE42E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6E2A-3D18-470E-A5CD-DCAE655C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operands of a division expression are integers, you will get an integer answer. Examples: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17  /  5  =  3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5  /  3  =  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where at least one operand is a </a:t>
            </a:r>
            <a:r>
              <a:rPr lang="en-US" altLang="en-US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number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produce a floating-point answer.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Examples :	17.0  /  5     =  3.4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4  /  3.2   =  1.25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35.2  /  9.1  =  3.86813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 is mathematically undefined.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b="1" dirty="0">
              <a:solidFill>
                <a:srgbClr val="CC33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0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D9EB-F94F-4261-AFA2-DFE51D06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Modulus  %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0721-44EB-4945-B6D4-B97BF76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 </a:t>
            </a:r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% 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yields the integer remainder after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is an integer operation -- both operands MUST be integers.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Examples :	17 % 5  =  2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	6 % 3  =  0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	9 % 2  =  1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	5 % 8  =  5</a:t>
            </a:r>
          </a:p>
          <a:p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determine if an integer value is even or odd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5 % 2 = 1   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4 % 2 = 0   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647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5AF9-C86F-4D73-969D-7CB2ED6C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Increment(++) &amp; Decrement(– –) Operators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A858-BC46-48E7-B093-967D747F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60960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++</a:t>
            </a:r>
          </a:p>
          <a:p>
            <a:pPr indent="-609600" algn="just">
              <a:lnSpc>
                <a:spcPct val="9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– – operators</a:t>
            </a:r>
          </a:p>
          <a:p>
            <a:pPr indent="-6096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=&gt;The ++ operator adds a value 1 to the operand</a:t>
            </a:r>
          </a:p>
          <a:p>
            <a:pPr indent="-6096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=&gt;The – – operator subtracts 1 from the operand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value of a =5 and b=++a then a = b =6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value of a = 5 and b=a++ then a =6 but b=5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i.e.: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first adds 1 to the operand and then the result is assigned to the variable on the left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postfix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first assigns the value to the variable on left and then increments the operand.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7622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808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Times New Roman</vt:lpstr>
      <vt:lpstr>Wingdings</vt:lpstr>
      <vt:lpstr>Wingdings 3</vt:lpstr>
      <vt:lpstr>Wisp</vt:lpstr>
      <vt:lpstr>Variables and Arithmetic Expression  </vt:lpstr>
      <vt:lpstr>Variables</vt:lpstr>
      <vt:lpstr>Variables and Basic types</vt:lpstr>
      <vt:lpstr>Data types</vt:lpstr>
      <vt:lpstr>Arithmetic expression </vt:lpstr>
      <vt:lpstr>Arithmetic Operators</vt:lpstr>
      <vt:lpstr>Division</vt:lpstr>
      <vt:lpstr>Modulus  %</vt:lpstr>
      <vt:lpstr>Increment(++) &amp; Decrement(– –) Operators </vt:lpstr>
      <vt:lpstr>Order of Operations</vt:lpstr>
      <vt:lpstr>Associativity of Operators</vt:lpstr>
      <vt:lpstr>Example</vt:lpstr>
      <vt:lpstr>Exercise 3.1</vt:lpstr>
      <vt:lpstr>Exercise 3.2</vt:lpstr>
      <vt:lpstr>Exercise 3.3</vt:lpstr>
      <vt:lpstr>Exercise 3.4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atef za</dc:creator>
  <cp:lastModifiedBy>atef za</cp:lastModifiedBy>
  <cp:revision>34</cp:revision>
  <dcterms:created xsi:type="dcterms:W3CDTF">2019-02-02T18:52:05Z</dcterms:created>
  <dcterms:modified xsi:type="dcterms:W3CDTF">2019-09-09T10:35:35Z</dcterms:modified>
</cp:coreProperties>
</file>