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4385" autoAdjust="0"/>
  </p:normalViewPr>
  <p:slideViewPr>
    <p:cSldViewPr snapToGrid="0">
      <p:cViewPr varScale="1">
        <p:scale>
          <a:sx n="69" d="100"/>
          <a:sy n="69" d="100"/>
        </p:scale>
        <p:origin x="26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9FA5A5-A695-439D-9F23-B00B4ABF8CC9}" type="datetimeFigureOut">
              <a:rPr lang="en-CA" smtClean="0"/>
              <a:t>2019-08-28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188F4D-F8DA-4F04-9FA3-02DBC494AA9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108363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88F4D-F8DA-4F04-9FA3-02DBC494AA9A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842890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AE" dirty="0"/>
              <a:t>عمومية صحة محدودية نجاعة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88F4D-F8DA-4F04-9FA3-02DBC494AA9A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478116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88F4D-F8DA-4F04-9FA3-02DBC494AA9A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718038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6C31D-361C-479C-BCBC-C0BD9DE18DB5}" type="datetimeFigureOut">
              <a:rPr lang="en-CA" smtClean="0"/>
              <a:t>2019-08-28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45F2CA9C-B01C-4E3D-A458-9A57DC0F1F9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06202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6C31D-361C-479C-BCBC-C0BD9DE18DB5}" type="datetimeFigureOut">
              <a:rPr lang="en-CA" smtClean="0"/>
              <a:t>2019-08-28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5F2CA9C-B01C-4E3D-A458-9A57DC0F1F9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67067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6C31D-361C-479C-BCBC-C0BD9DE18DB5}" type="datetimeFigureOut">
              <a:rPr lang="en-CA" smtClean="0"/>
              <a:t>2019-08-28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5F2CA9C-B01C-4E3D-A458-9A57DC0F1F92}" type="slidenum">
              <a:rPr lang="en-CA" smtClean="0"/>
              <a:t>‹#›</a:t>
            </a:fld>
            <a:endParaRPr lang="en-CA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282398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6C31D-361C-479C-BCBC-C0BD9DE18DB5}" type="datetimeFigureOut">
              <a:rPr lang="en-CA" smtClean="0"/>
              <a:t>2019-08-28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5F2CA9C-B01C-4E3D-A458-9A57DC0F1F9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419031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6C31D-361C-479C-BCBC-C0BD9DE18DB5}" type="datetimeFigureOut">
              <a:rPr lang="en-CA" smtClean="0"/>
              <a:t>2019-08-28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5F2CA9C-B01C-4E3D-A458-9A57DC0F1F92}" type="slidenum">
              <a:rPr lang="en-CA" smtClean="0"/>
              <a:t>‹#›</a:t>
            </a:fld>
            <a:endParaRPr lang="en-CA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883993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6C31D-361C-479C-BCBC-C0BD9DE18DB5}" type="datetimeFigureOut">
              <a:rPr lang="en-CA" smtClean="0"/>
              <a:t>2019-08-28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5F2CA9C-B01C-4E3D-A458-9A57DC0F1F9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610970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6C31D-361C-479C-BCBC-C0BD9DE18DB5}" type="datetimeFigureOut">
              <a:rPr lang="en-CA" smtClean="0"/>
              <a:t>2019-08-28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2CA9C-B01C-4E3D-A458-9A57DC0F1F9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42669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6C31D-361C-479C-BCBC-C0BD9DE18DB5}" type="datetimeFigureOut">
              <a:rPr lang="en-CA" smtClean="0"/>
              <a:t>2019-08-28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2CA9C-B01C-4E3D-A458-9A57DC0F1F9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5204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6C31D-361C-479C-BCBC-C0BD9DE18DB5}" type="datetimeFigureOut">
              <a:rPr lang="en-CA" smtClean="0"/>
              <a:t>2019-08-28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2CA9C-B01C-4E3D-A458-9A57DC0F1F9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01058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6C31D-361C-479C-BCBC-C0BD9DE18DB5}" type="datetimeFigureOut">
              <a:rPr lang="en-CA" smtClean="0"/>
              <a:t>2019-08-28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5F2CA9C-B01C-4E3D-A458-9A57DC0F1F9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53072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6C31D-361C-479C-BCBC-C0BD9DE18DB5}" type="datetimeFigureOut">
              <a:rPr lang="en-CA" smtClean="0"/>
              <a:t>2019-08-28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5F2CA9C-B01C-4E3D-A458-9A57DC0F1F9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95553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6C31D-361C-479C-BCBC-C0BD9DE18DB5}" type="datetimeFigureOut">
              <a:rPr lang="en-CA" smtClean="0"/>
              <a:t>2019-08-28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5F2CA9C-B01C-4E3D-A458-9A57DC0F1F9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73890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6C31D-361C-479C-BCBC-C0BD9DE18DB5}" type="datetimeFigureOut">
              <a:rPr lang="en-CA" smtClean="0"/>
              <a:t>2019-08-28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2CA9C-B01C-4E3D-A458-9A57DC0F1F9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93148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6C31D-361C-479C-BCBC-C0BD9DE18DB5}" type="datetimeFigureOut">
              <a:rPr lang="en-CA" smtClean="0"/>
              <a:t>2019-08-28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2CA9C-B01C-4E3D-A458-9A57DC0F1F9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84665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6C31D-361C-479C-BCBC-C0BD9DE18DB5}" type="datetimeFigureOut">
              <a:rPr lang="en-CA" smtClean="0"/>
              <a:t>2019-08-28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2CA9C-B01C-4E3D-A458-9A57DC0F1F9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22004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6C31D-361C-479C-BCBC-C0BD9DE18DB5}" type="datetimeFigureOut">
              <a:rPr lang="en-CA" smtClean="0"/>
              <a:t>2019-08-28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5F2CA9C-B01C-4E3D-A458-9A57DC0F1F9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37680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F6C31D-361C-479C-BCBC-C0BD9DE18DB5}" type="datetimeFigureOut">
              <a:rPr lang="en-CA" smtClean="0"/>
              <a:t>2019-08-28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45F2CA9C-B01C-4E3D-A458-9A57DC0F1F9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6488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b="1" dirty="0"/>
              <a:t>Problem-solving process</a:t>
            </a:r>
            <a:br>
              <a:rPr lang="en-CA" dirty="0"/>
            </a:b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785824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Pseudo Code Exercise 2.2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You need to calculate your average grade for  Problem solving course.</a:t>
            </a:r>
          </a:p>
          <a:p>
            <a:pPr marL="0" indent="0">
              <a:buNone/>
            </a:pPr>
            <a:r>
              <a:rPr lang="en-CA" dirty="0"/>
              <a:t>There are three marks  midterm(30%), quiz (20%) and final (50%).</a:t>
            </a:r>
          </a:p>
          <a:p>
            <a:pPr marL="0" indent="0">
              <a:buNone/>
            </a:pPr>
            <a:r>
              <a:rPr lang="en-CA" dirty="0"/>
              <a:t>All the marks are /100</a:t>
            </a:r>
          </a:p>
          <a:p>
            <a:pPr marL="0" indent="0">
              <a:buNone/>
            </a:pPr>
            <a:r>
              <a:rPr lang="en-CA" dirty="0"/>
              <a:t>Write pseudo code to calculate your score.</a:t>
            </a:r>
          </a:p>
        </p:txBody>
      </p:sp>
    </p:spTree>
    <p:extLst>
      <p:ext uri="{BB962C8B-B14F-4D97-AF65-F5344CB8AC3E}">
        <p14:creationId xmlns:p14="http://schemas.microsoft.com/office/powerpoint/2010/main" val="41509757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Flowchart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9212" y="1503048"/>
            <a:ext cx="7143750" cy="503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lc="http://schemas.openxmlformats.org/drawingml/2006/lockedCanvas"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lc="http://schemas.openxmlformats.org/drawingml/2006/lockedCanvas"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547684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Flowchart Diagram 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1625" y="1405897"/>
            <a:ext cx="2057400" cy="450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lc="http://schemas.openxmlformats.org/drawingml/2006/lockedCanvas"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lc="http://schemas.openxmlformats.org/drawingml/2006/lockedCanvas"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270399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Algorithm, Flowchart, and Pseudocode to Enter and Print Two Variables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8088" y="1828486"/>
            <a:ext cx="6224588" cy="438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458541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0263" y="371475"/>
            <a:ext cx="9404349" cy="1533525"/>
          </a:xfrm>
        </p:spPr>
        <p:txBody>
          <a:bodyPr>
            <a:normAutofit fontScale="90000"/>
          </a:bodyPr>
          <a:lstStyle/>
          <a:p>
            <a:r>
              <a:rPr lang="en-CA" dirty="0"/>
              <a:t>Flowchart software : </a:t>
            </a:r>
            <a:r>
              <a:rPr lang="en-CA" dirty="0" err="1"/>
              <a:t>Flowgorithm</a:t>
            </a:r>
            <a:br>
              <a:rPr lang="en-CA" dirty="0"/>
            </a:br>
            <a:r>
              <a:rPr lang="en-CA" dirty="0"/>
              <a:t>http://www.flowgorithm.org/download/index.htm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9824" y="1922148"/>
            <a:ext cx="8429625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6602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6187" y="1264555"/>
            <a:ext cx="6019800" cy="492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1963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874" y="1564961"/>
            <a:ext cx="5991225" cy="491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9245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6649" y="977272"/>
            <a:ext cx="6010275" cy="493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5698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3893" y="1264555"/>
            <a:ext cx="9620719" cy="5138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5586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The Flowchart Explanation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5" name="Rounded Rectangle 4"/>
          <p:cNvSpPr/>
          <p:nvPr/>
        </p:nvSpPr>
        <p:spPr>
          <a:xfrm>
            <a:off x="8329612" y="1411129"/>
            <a:ext cx="1457325" cy="5686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/>
              <a:t>Start Terminal.</a:t>
            </a:r>
          </a:p>
          <a:p>
            <a:pPr algn="ctr"/>
            <a:r>
              <a:rPr lang="en-CA" sz="1200" dirty="0"/>
              <a:t>Program start here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8329612" y="2258856"/>
            <a:ext cx="1457325" cy="5686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/>
              <a:t>Input.</a:t>
            </a:r>
          </a:p>
          <a:p>
            <a:pPr algn="ctr"/>
            <a:r>
              <a:rPr lang="en-CA" sz="1200" dirty="0"/>
              <a:t>Enter value for a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8329611" y="3119911"/>
            <a:ext cx="1457325" cy="5686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/>
              <a:t>Input.</a:t>
            </a:r>
          </a:p>
          <a:p>
            <a:pPr algn="ctr"/>
            <a:r>
              <a:rPr lang="en-CA" sz="1200" dirty="0"/>
              <a:t>Enter value for b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8329610" y="4094783"/>
            <a:ext cx="1457325" cy="5686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/>
              <a:t>Process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8329609" y="4908712"/>
            <a:ext cx="1457325" cy="5686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/>
              <a:t>Output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8329608" y="5855502"/>
            <a:ext cx="1457325" cy="5686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/>
              <a:t>Stop Terminal</a:t>
            </a:r>
          </a:p>
          <a:p>
            <a:pPr algn="ctr"/>
            <a:r>
              <a:rPr lang="en-CA" sz="1200" dirty="0"/>
              <a:t>Program end here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7325" y="1331229"/>
            <a:ext cx="2028825" cy="540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930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Problem solving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3200" dirty="0"/>
              <a:t>Problem Solving - refers to the entire process of taking the statement of a problem and developing a computer program that solves that problem.</a:t>
            </a:r>
          </a:p>
          <a:p>
            <a:pPr algn="just"/>
            <a:r>
              <a:rPr lang="en-US" sz="3200" dirty="0"/>
              <a:t>Computers are only as good as their hardware, their software, and the people using them!</a:t>
            </a:r>
          </a:p>
          <a:p>
            <a:pPr algn="just"/>
            <a:endParaRPr lang="en-CA" sz="3200" dirty="0"/>
          </a:p>
        </p:txBody>
      </p:sp>
    </p:spTree>
    <p:extLst>
      <p:ext uri="{BB962C8B-B14F-4D97-AF65-F5344CB8AC3E}">
        <p14:creationId xmlns:p14="http://schemas.microsoft.com/office/powerpoint/2010/main" val="4734067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E1C48-A637-4469-9ACF-3E4FB41C9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Exercise 2.3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1830BC-AA5E-42F0-BBBB-F72D6A3AF0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Write the pseudo code and flowchart to resolve the following equation</a:t>
            </a:r>
          </a:p>
          <a:p>
            <a:endParaRPr lang="en-CA" dirty="0"/>
          </a:p>
          <a:p>
            <a:pPr marL="0" indent="0">
              <a:buNone/>
            </a:pPr>
            <a:r>
              <a:rPr lang="en-CA"/>
              <a:t>  3x</a:t>
            </a:r>
            <a:r>
              <a:rPr lang="en-CA" dirty="0"/>
              <a:t>+b=c</a:t>
            </a:r>
          </a:p>
        </p:txBody>
      </p:sp>
    </p:spTree>
    <p:extLst>
      <p:ext uri="{BB962C8B-B14F-4D97-AF65-F5344CB8AC3E}">
        <p14:creationId xmlns:p14="http://schemas.microsoft.com/office/powerpoint/2010/main" val="16588002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EEE09-1DE0-48CA-B576-6D5630732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Exercise 2.4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607482-70F2-4859-8E13-52B827C243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Write a pseudo code and draw the flowchart  to calculate the area and the perimeter </a:t>
            </a:r>
            <a:r>
              <a:rPr lang="en-CA"/>
              <a:t>of rectangle.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63691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Analyzing the Problem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Times" pitchFamily="1" charset="0"/>
              <a:buNone/>
              <a:defRPr/>
            </a:pPr>
            <a:r>
              <a:rPr lang="en-US" sz="3200" dirty="0"/>
              <a:t>Understand requirements: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sz="3200" dirty="0"/>
              <a:t>The given data (</a:t>
            </a:r>
            <a:r>
              <a:rPr lang="en-US" sz="3200" b="1" dirty="0">
                <a:solidFill>
                  <a:schemeClr val="accent1"/>
                </a:solidFill>
              </a:rPr>
              <a:t>Input</a:t>
            </a:r>
            <a:r>
              <a:rPr lang="en-US" sz="3200" dirty="0"/>
              <a:t>)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sz="3200" dirty="0"/>
              <a:t>The required results (</a:t>
            </a:r>
            <a:r>
              <a:rPr lang="en-US" sz="3200" b="1" dirty="0">
                <a:solidFill>
                  <a:schemeClr val="accent1"/>
                </a:solidFill>
              </a:rPr>
              <a:t>Output</a:t>
            </a:r>
            <a:r>
              <a:rPr lang="en-US" sz="3200" dirty="0"/>
              <a:t>)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sz="3200" dirty="0"/>
              <a:t>The processing that is required in the problem (</a:t>
            </a:r>
            <a:r>
              <a:rPr lang="en-US" sz="3200" b="1" dirty="0">
                <a:solidFill>
                  <a:schemeClr val="accent1"/>
                </a:solidFill>
              </a:rPr>
              <a:t>Processing</a:t>
            </a:r>
            <a:r>
              <a:rPr lang="en-US" sz="3200" dirty="0"/>
              <a:t>)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sz="3200" dirty="0"/>
              <a:t>A list of solution alternatives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49128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Input, Processing, and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805354"/>
            <a:ext cx="8915400" cy="410586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Three steps that a program typically performs: </a:t>
            </a:r>
          </a:p>
          <a:p>
            <a:r>
              <a:rPr lang="en-US" dirty="0"/>
              <a:t>Gather input data: </a:t>
            </a:r>
          </a:p>
          <a:p>
            <a:pPr lvl="1"/>
            <a:r>
              <a:rPr lang="en-US" dirty="0"/>
              <a:t>from keyboard,  from files on disk drives, etc.</a:t>
            </a:r>
          </a:p>
          <a:p>
            <a:pPr marL="363538" lvl="1" indent="-363538"/>
            <a:r>
              <a:rPr lang="en-US" sz="1800" dirty="0"/>
              <a:t>Process the input data </a:t>
            </a:r>
          </a:p>
          <a:p>
            <a:pPr marL="363538" lvl="1" indent="-363538"/>
            <a:r>
              <a:rPr lang="en-US" sz="1800" dirty="0"/>
              <a:t>Display the results as output: </a:t>
            </a:r>
          </a:p>
          <a:p>
            <a:pPr marL="763588" lvl="2" indent="-363538"/>
            <a:r>
              <a:rPr lang="en-US" sz="1600" dirty="0"/>
              <a:t>send it to the screen </a:t>
            </a:r>
          </a:p>
          <a:p>
            <a:pPr marL="763588" lvl="2" indent="-363538"/>
            <a:r>
              <a:rPr lang="en-US" sz="1600" dirty="0"/>
              <a:t>write to a file</a:t>
            </a:r>
          </a:p>
          <a:p>
            <a:pPr marL="763588" lvl="2" indent="-363538"/>
            <a:r>
              <a:rPr lang="en-US" sz="1600" dirty="0"/>
              <a:t>Send it to the printer, etc.</a:t>
            </a:r>
            <a:endParaRPr lang="en-CA" sz="1600" dirty="0"/>
          </a:p>
        </p:txBody>
      </p:sp>
      <p:sp>
        <p:nvSpPr>
          <p:cNvPr id="4" name="Rounded Rectangle 3"/>
          <p:cNvSpPr/>
          <p:nvPr/>
        </p:nvSpPr>
        <p:spPr>
          <a:xfrm>
            <a:off x="2403231" y="1805354"/>
            <a:ext cx="6389077" cy="3357661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5" name="TextBox 4"/>
          <p:cNvSpPr txBox="1"/>
          <p:nvPr/>
        </p:nvSpPr>
        <p:spPr>
          <a:xfrm>
            <a:off x="2589212" y="2281397"/>
            <a:ext cx="588654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chemeClr val="accent1">
                    <a:lumMod val="75000"/>
                  </a:schemeClr>
                </a:solidFill>
              </a:rPr>
              <a:t>We need to print the result of the flowing equation:</a:t>
            </a:r>
          </a:p>
          <a:p>
            <a:endParaRPr lang="en-CA" dirty="0"/>
          </a:p>
          <a:p>
            <a:pPr algn="ctr"/>
            <a:r>
              <a:rPr lang="en-CA" sz="3600" b="1" dirty="0"/>
              <a:t>C = a x b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2C5836E-3A62-4085-8B72-7522898F39EB}"/>
              </a:ext>
            </a:extLst>
          </p:cNvPr>
          <p:cNvCxnSpPr/>
          <p:nvPr/>
        </p:nvCxnSpPr>
        <p:spPr>
          <a:xfrm flipH="1" flipV="1">
            <a:off x="5597912" y="3345366"/>
            <a:ext cx="390293" cy="557561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F7EA913-B874-4719-8E92-2C70EC4FB035}"/>
              </a:ext>
            </a:extLst>
          </p:cNvPr>
          <p:cNvCxnSpPr/>
          <p:nvPr/>
        </p:nvCxnSpPr>
        <p:spPr>
          <a:xfrm flipV="1">
            <a:off x="5999356" y="3323063"/>
            <a:ext cx="323385" cy="579864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074A6B0-B06F-4A6A-B4BC-DDB8C3EC2111}"/>
              </a:ext>
            </a:extLst>
          </p:cNvPr>
          <p:cNvCxnSpPr/>
          <p:nvPr/>
        </p:nvCxnSpPr>
        <p:spPr>
          <a:xfrm flipV="1">
            <a:off x="4315522" y="3345366"/>
            <a:ext cx="289932" cy="468351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49A4018-5F04-4B35-BD2E-81125632C583}"/>
              </a:ext>
            </a:extLst>
          </p:cNvPr>
          <p:cNvSpPr txBox="1"/>
          <p:nvPr/>
        </p:nvSpPr>
        <p:spPr>
          <a:xfrm>
            <a:off x="5597769" y="3957769"/>
            <a:ext cx="755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>
                <a:solidFill>
                  <a:srgbClr val="FF0000"/>
                </a:solidFill>
              </a:rPr>
              <a:t>Input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86C0017-1CD4-4143-ACD0-FB48D0B9E4E4}"/>
              </a:ext>
            </a:extLst>
          </p:cNvPr>
          <p:cNvSpPr txBox="1"/>
          <p:nvPr/>
        </p:nvSpPr>
        <p:spPr>
          <a:xfrm>
            <a:off x="3937854" y="3919428"/>
            <a:ext cx="9444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>
                <a:solidFill>
                  <a:srgbClr val="FF0000"/>
                </a:solidFill>
              </a:rPr>
              <a:t>Result</a:t>
            </a:r>
          </a:p>
          <a:p>
            <a:r>
              <a:rPr lang="en-CA" b="1" dirty="0">
                <a:solidFill>
                  <a:srgbClr val="FF0000"/>
                </a:solidFill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267807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18" grpId="0"/>
      <p:bldP spid="18" grpId="1"/>
      <p:bldP spid="20" grpId="0"/>
      <p:bldP spid="20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Problem solving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2400" dirty="0"/>
              <a:t>2 problem solving methods will be discussed during this semester based on </a:t>
            </a:r>
            <a:r>
              <a:rPr lang="en-US" sz="2400" b="1" dirty="0">
                <a:solidFill>
                  <a:schemeClr val="accent4">
                    <a:lumMod val="75000"/>
                  </a:schemeClr>
                </a:solidFill>
              </a:rPr>
              <a:t>algorithms</a:t>
            </a:r>
            <a:r>
              <a:rPr lang="en-US" sz="2400" dirty="0"/>
              <a:t>:  </a:t>
            </a:r>
          </a:p>
          <a:p>
            <a:endParaRPr lang="en-US" sz="2400" dirty="0"/>
          </a:p>
          <a:p>
            <a:pPr lvl="1"/>
            <a:r>
              <a:rPr lang="en-US" sz="3600" dirty="0"/>
              <a:t>Pseudo code: Pseudocode is a semiformal, English-like language with limited vocabulary that can be used to design &amp; describe algorithms.</a:t>
            </a:r>
          </a:p>
          <a:p>
            <a:pPr lvl="1"/>
            <a:r>
              <a:rPr lang="en-US" sz="3600" dirty="0"/>
              <a:t>Flowchart: </a:t>
            </a:r>
            <a:r>
              <a:rPr lang="en-US" altLang="en-US" sz="3600" dirty="0"/>
              <a:t>Graphically depicts the logical steps to carry out a task and shows how the steps relate to each other.</a:t>
            </a:r>
          </a:p>
          <a:p>
            <a:pPr lvl="1"/>
            <a:endParaRPr lang="en-CA" sz="3600" dirty="0"/>
          </a:p>
        </p:txBody>
      </p:sp>
    </p:spTree>
    <p:extLst>
      <p:ext uri="{BB962C8B-B14F-4D97-AF65-F5344CB8AC3E}">
        <p14:creationId xmlns:p14="http://schemas.microsoft.com/office/powerpoint/2010/main" val="32753388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altLang="zh-TW" b="1" dirty="0">
                <a:solidFill>
                  <a:schemeClr val="accent2"/>
                </a:solidFill>
                <a:ea typeface="新細明體" charset="-120"/>
              </a:rPr>
              <a:t>Informal definition of an algorithm </a:t>
            </a:r>
            <a:br>
              <a:rPr lang="en-US" altLang="zh-TW" b="1" dirty="0">
                <a:solidFill>
                  <a:schemeClr val="accent2"/>
                </a:solidFill>
                <a:ea typeface="新細明體" charset="-120"/>
              </a:rPr>
            </a:br>
            <a:r>
              <a:rPr lang="en-US" altLang="zh-TW" b="1" dirty="0">
                <a:solidFill>
                  <a:schemeClr val="accent2"/>
                </a:solidFill>
                <a:ea typeface="新細明體" charset="-120"/>
              </a:rPr>
              <a:t>used in a computer</a:t>
            </a:r>
            <a:br>
              <a:rPr lang="en-US" altLang="zh-TW" b="1" dirty="0">
                <a:solidFill>
                  <a:schemeClr val="accent2"/>
                </a:solidFill>
                <a:ea typeface="新細明體" charset="-120"/>
              </a:rPr>
            </a:b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4" name="Picture 103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4105" y="2457136"/>
            <a:ext cx="6805613" cy="313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596493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418492"/>
            <a:ext cx="8915400" cy="4492730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/>
              <a:t>Algorithm - a sequence of a finite number of steps arranged in a specific logical order to produce the solution for a problem. </a:t>
            </a:r>
          </a:p>
          <a:p>
            <a:r>
              <a:rPr lang="en-US" sz="2800" dirty="0"/>
              <a:t>Algorithms requirements: </a:t>
            </a:r>
          </a:p>
          <a:p>
            <a:pPr lvl="2"/>
            <a:r>
              <a:rPr lang="en-US" sz="2000" dirty="0"/>
              <a:t>Must have input </a:t>
            </a:r>
          </a:p>
          <a:p>
            <a:pPr lvl="2"/>
            <a:r>
              <a:rPr lang="en-US" sz="2000" dirty="0"/>
              <a:t>Must produce output </a:t>
            </a:r>
          </a:p>
          <a:p>
            <a:pPr lvl="2"/>
            <a:r>
              <a:rPr lang="en-US" sz="2000" dirty="0"/>
              <a:t>Unambiguous </a:t>
            </a:r>
          </a:p>
          <a:p>
            <a:pPr lvl="2"/>
            <a:r>
              <a:rPr lang="en-US" sz="2000" dirty="0"/>
              <a:t>Generality </a:t>
            </a:r>
          </a:p>
          <a:p>
            <a:pPr lvl="2"/>
            <a:r>
              <a:rPr lang="en-US" sz="2000" dirty="0"/>
              <a:t>Correctness </a:t>
            </a:r>
          </a:p>
          <a:p>
            <a:pPr lvl="2"/>
            <a:r>
              <a:rPr lang="en-US" sz="2000" dirty="0"/>
              <a:t>Finiteness </a:t>
            </a:r>
          </a:p>
          <a:p>
            <a:pPr lvl="2"/>
            <a:r>
              <a:rPr lang="en-US" sz="2000" dirty="0"/>
              <a:t>Efficiency</a:t>
            </a:r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9495912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Pseudo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6013" y="1471613"/>
            <a:ext cx="9486900" cy="5072061"/>
          </a:xfrm>
        </p:spPr>
        <p:txBody>
          <a:bodyPr>
            <a:normAutofit/>
          </a:bodyPr>
          <a:lstStyle/>
          <a:p>
            <a:r>
              <a:rPr lang="en-CA" sz="3200" dirty="0"/>
              <a:t>Example: Algorithm for adding two numbers: </a:t>
            </a:r>
          </a:p>
          <a:p>
            <a:pPr marL="0" indent="0">
              <a:buNone/>
            </a:pPr>
            <a:r>
              <a:rPr lang="en-CA" sz="2800" dirty="0"/>
              <a:t>1. Start</a:t>
            </a:r>
          </a:p>
          <a:p>
            <a:pPr marL="0" indent="0">
              <a:buNone/>
            </a:pPr>
            <a:r>
              <a:rPr lang="en-CA" sz="2800" dirty="0"/>
              <a:t>2. Get A</a:t>
            </a:r>
          </a:p>
          <a:p>
            <a:pPr marL="0" indent="0">
              <a:buNone/>
            </a:pPr>
            <a:r>
              <a:rPr lang="en-CA" sz="2800" dirty="0"/>
              <a:t>3. Get B</a:t>
            </a:r>
          </a:p>
          <a:p>
            <a:pPr marL="0" indent="0">
              <a:buNone/>
            </a:pPr>
            <a:r>
              <a:rPr lang="en-CA" sz="2800" dirty="0"/>
              <a:t>4. Calculate result 		</a:t>
            </a:r>
          </a:p>
          <a:p>
            <a:pPr marL="0" indent="0">
              <a:buNone/>
            </a:pPr>
            <a:r>
              <a:rPr lang="en-CA" sz="2800" dirty="0"/>
              <a:t>		C=A+B</a:t>
            </a:r>
          </a:p>
          <a:p>
            <a:pPr marL="0" indent="0">
              <a:buNone/>
            </a:pPr>
            <a:r>
              <a:rPr lang="en-CA" sz="2800" dirty="0"/>
              <a:t>5. Display result C</a:t>
            </a:r>
          </a:p>
          <a:p>
            <a:pPr marL="0" indent="0">
              <a:buNone/>
            </a:pPr>
            <a:r>
              <a:rPr lang="en-CA" sz="2800" dirty="0"/>
              <a:t>6. End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7658100" y="2228850"/>
            <a:ext cx="0" cy="3300413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972425" y="3024007"/>
            <a:ext cx="248818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b="1" dirty="0">
                <a:solidFill>
                  <a:schemeClr val="accent1"/>
                </a:solidFill>
              </a:rPr>
              <a:t>Execution</a:t>
            </a:r>
          </a:p>
          <a:p>
            <a:r>
              <a:rPr lang="en-CA" sz="3600" b="1" dirty="0">
                <a:solidFill>
                  <a:schemeClr val="accent1"/>
                </a:solidFill>
              </a:rPr>
              <a:t>Sequence</a:t>
            </a:r>
          </a:p>
        </p:txBody>
      </p:sp>
    </p:spTree>
    <p:extLst>
      <p:ext uri="{BB962C8B-B14F-4D97-AF65-F5344CB8AC3E}">
        <p14:creationId xmlns:p14="http://schemas.microsoft.com/office/powerpoint/2010/main" val="4160262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Pseudo Code Exercise 2.1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zh-TW" sz="3600" dirty="0">
                <a:latin typeface="Times" panose="02020603060405020304" pitchFamily="18" charset="0"/>
                <a:ea typeface="新細明體" charset="-120"/>
              </a:rPr>
              <a:t>Write an algorithm in pseudocode that finds the average of two numbers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36937083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8043</TotalTime>
  <Words>445</Words>
  <Application>Microsoft Office PowerPoint</Application>
  <PresentationFormat>Widescreen</PresentationFormat>
  <Paragraphs>84</Paragraphs>
  <Slides>21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Century Gothic</vt:lpstr>
      <vt:lpstr>Times</vt:lpstr>
      <vt:lpstr>Wingdings 3</vt:lpstr>
      <vt:lpstr>Wisp</vt:lpstr>
      <vt:lpstr>Problem-solving process </vt:lpstr>
      <vt:lpstr>Problem solving</vt:lpstr>
      <vt:lpstr>Analyzing the Problem</vt:lpstr>
      <vt:lpstr>Input, Processing, and Output</vt:lpstr>
      <vt:lpstr>Problem solving methods</vt:lpstr>
      <vt:lpstr>Informal definition of an algorithm  used in a computer </vt:lpstr>
      <vt:lpstr>Algorithms</vt:lpstr>
      <vt:lpstr>Pseudo code</vt:lpstr>
      <vt:lpstr>Pseudo Code Exercise 2.1</vt:lpstr>
      <vt:lpstr>Pseudo Code Exercise 2.2</vt:lpstr>
      <vt:lpstr>Flowchart</vt:lpstr>
      <vt:lpstr>Flowchart Diagram </vt:lpstr>
      <vt:lpstr>Algorithm, Flowchart, and Pseudocode to Enter and Print Two Variables</vt:lpstr>
      <vt:lpstr>Flowchart software : Flowgorithm http://www.flowgorithm.org/download/index.htm</vt:lpstr>
      <vt:lpstr>PowerPoint Presentation</vt:lpstr>
      <vt:lpstr>PowerPoint Presentation</vt:lpstr>
      <vt:lpstr>PowerPoint Presentation</vt:lpstr>
      <vt:lpstr>PowerPoint Presentation</vt:lpstr>
      <vt:lpstr>The Flowchart Explanation</vt:lpstr>
      <vt:lpstr>Exercise 2.3</vt:lpstr>
      <vt:lpstr>Exercise 2.4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Problem-solving process</dc:title>
  <dc:creator>atef zaguia</dc:creator>
  <cp:lastModifiedBy>atef za</cp:lastModifiedBy>
  <cp:revision>31</cp:revision>
  <dcterms:created xsi:type="dcterms:W3CDTF">2019-01-21T09:22:43Z</dcterms:created>
  <dcterms:modified xsi:type="dcterms:W3CDTF">2019-08-28T17:02:53Z</dcterms:modified>
</cp:coreProperties>
</file>