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61" r:id="rId6"/>
    <p:sldId id="262" r:id="rId7"/>
    <p:sldId id="263" r:id="rId8"/>
    <p:sldId id="264" r:id="rId9"/>
    <p:sldId id="265" r:id="rId10"/>
    <p:sldId id="266" r:id="rId11"/>
    <p:sldId id="267" r:id="rId12"/>
    <p:sldId id="268" r:id="rId13"/>
    <p:sldId id="270" r:id="rId14"/>
    <p:sldId id="273" r:id="rId15"/>
    <p:sldId id="274" r:id="rId16"/>
    <p:sldId id="275" r:id="rId17"/>
    <p:sldId id="277" r:id="rId18"/>
    <p:sldId id="269" r:id="rId19"/>
    <p:sldId id="280" r:id="rId20"/>
    <p:sldId id="276" r:id="rId21"/>
    <p:sldId id="278" r:id="rId22"/>
    <p:sldId id="279" r:id="rId23"/>
    <p:sldId id="271" r:id="rId24"/>
    <p:sldId id="282"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31EF8E-BA19-4EC1-989F-D1CD5986A296}" type="datetimeFigureOut">
              <a:rPr lang="en-CA" smtClean="0"/>
              <a:t>2020-08-26</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281369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31EF8E-BA19-4EC1-989F-D1CD5986A296}" type="datetimeFigureOut">
              <a:rPr lang="en-CA" smtClean="0"/>
              <a:t>2020-08-26</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3023562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31EF8E-BA19-4EC1-989F-D1CD5986A296}" type="datetimeFigureOut">
              <a:rPr lang="en-CA" smtClean="0"/>
              <a:t>2020-08-26</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44792-0D52-4D65-ADFE-AFCAE11D61E4}"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742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731EF8E-BA19-4EC1-989F-D1CD5986A296}" type="datetimeFigureOut">
              <a:rPr lang="en-CA" smtClean="0"/>
              <a:t>2020-08-26</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3091392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731EF8E-BA19-4EC1-989F-D1CD5986A296}" type="datetimeFigureOut">
              <a:rPr lang="en-CA" smtClean="0"/>
              <a:t>2020-08-26</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44792-0D52-4D65-ADFE-AFCAE11D61E4}"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9951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731EF8E-BA19-4EC1-989F-D1CD5986A296}" type="datetimeFigureOut">
              <a:rPr lang="en-CA" smtClean="0"/>
              <a:t>2020-08-26</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1699094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1EF8E-BA19-4EC1-989F-D1CD5986A296}" type="datetimeFigureOut">
              <a:rPr lang="en-CA" smtClean="0"/>
              <a:t>2020-08-26</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127816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1EF8E-BA19-4EC1-989F-D1CD5986A296}" type="datetimeFigureOut">
              <a:rPr lang="en-CA" smtClean="0"/>
              <a:t>2020-08-26</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1860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1EF8E-BA19-4EC1-989F-D1CD5986A296}" type="datetimeFigureOut">
              <a:rPr lang="en-CA" smtClean="0"/>
              <a:t>2020-08-26</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148301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31EF8E-BA19-4EC1-989F-D1CD5986A296}" type="datetimeFigureOut">
              <a:rPr lang="en-CA" smtClean="0"/>
              <a:t>2020-08-26</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31355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1EF8E-BA19-4EC1-989F-D1CD5986A296}" type="datetimeFigureOut">
              <a:rPr lang="en-CA" smtClean="0"/>
              <a:t>2020-08-26</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365594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1EF8E-BA19-4EC1-989F-D1CD5986A296}" type="datetimeFigureOut">
              <a:rPr lang="en-CA" smtClean="0"/>
              <a:t>2020-08-26</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137537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31EF8E-BA19-4EC1-989F-D1CD5986A296}" type="datetimeFigureOut">
              <a:rPr lang="en-CA" smtClean="0"/>
              <a:t>2020-08-26</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339882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1EF8E-BA19-4EC1-989F-D1CD5986A296}" type="datetimeFigureOut">
              <a:rPr lang="en-CA" smtClean="0"/>
              <a:t>2020-08-26</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236579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31EF8E-BA19-4EC1-989F-D1CD5986A296}" type="datetimeFigureOut">
              <a:rPr lang="en-CA" smtClean="0"/>
              <a:t>2020-08-26</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337725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31EF8E-BA19-4EC1-989F-D1CD5986A296}" type="datetimeFigureOut">
              <a:rPr lang="en-CA" smtClean="0"/>
              <a:t>2020-08-26</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44792-0D52-4D65-ADFE-AFCAE11D61E4}" type="slidenum">
              <a:rPr lang="en-CA" smtClean="0"/>
              <a:t>‹#›</a:t>
            </a:fld>
            <a:endParaRPr lang="en-CA"/>
          </a:p>
        </p:txBody>
      </p:sp>
    </p:spTree>
    <p:extLst>
      <p:ext uri="{BB962C8B-B14F-4D97-AF65-F5344CB8AC3E}">
        <p14:creationId xmlns:p14="http://schemas.microsoft.com/office/powerpoint/2010/main" val="74440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31EF8E-BA19-4EC1-989F-D1CD5986A296}" type="datetimeFigureOut">
              <a:rPr lang="en-CA" smtClean="0"/>
              <a:t>2020-08-26</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644792-0D52-4D65-ADFE-AFCAE11D61E4}" type="slidenum">
              <a:rPr lang="en-CA" smtClean="0"/>
              <a:t>‹#›</a:t>
            </a:fld>
            <a:endParaRPr lang="en-CA"/>
          </a:p>
        </p:txBody>
      </p:sp>
    </p:spTree>
    <p:extLst>
      <p:ext uri="{BB962C8B-B14F-4D97-AF65-F5344CB8AC3E}">
        <p14:creationId xmlns:p14="http://schemas.microsoft.com/office/powerpoint/2010/main" val="590138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3C02-EFA9-4A06-8989-7686D216F29A}"/>
              </a:ext>
            </a:extLst>
          </p:cNvPr>
          <p:cNvSpPr>
            <a:spLocks noGrp="1"/>
          </p:cNvSpPr>
          <p:nvPr>
            <p:ph type="ctrTitle"/>
          </p:nvPr>
        </p:nvSpPr>
        <p:spPr/>
        <p:txBody>
          <a:bodyPr/>
          <a:lstStyle/>
          <a:p>
            <a:r>
              <a:rPr lang="en-GB" b="1" dirty="0"/>
              <a:t>Decision Structures</a:t>
            </a:r>
            <a:br>
              <a:rPr lang="en-CA"/>
            </a:br>
            <a:endParaRPr lang="en-CA"/>
          </a:p>
        </p:txBody>
      </p:sp>
      <p:sp>
        <p:nvSpPr>
          <p:cNvPr id="3" name="Subtitle 2">
            <a:extLst>
              <a:ext uri="{FF2B5EF4-FFF2-40B4-BE49-F238E27FC236}">
                <a16:creationId xmlns:a16="http://schemas.microsoft.com/office/drawing/2014/main" id="{FBA359DC-219A-44F2-9492-57CDF7CF4E45}"/>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793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D72B-8A0E-496F-BD34-F62742EA089B}"/>
              </a:ext>
            </a:extLst>
          </p:cNvPr>
          <p:cNvSpPr>
            <a:spLocks noGrp="1"/>
          </p:cNvSpPr>
          <p:nvPr>
            <p:ph type="title"/>
          </p:nvPr>
        </p:nvSpPr>
        <p:spPr/>
        <p:txBody>
          <a:bodyPr/>
          <a:lstStyle/>
          <a:p>
            <a:r>
              <a:rPr lang="en-US" altLang="en-US" dirty="0"/>
              <a:t>Evaluating a Relational Expression</a:t>
            </a:r>
            <a:endParaRPr lang="en-CA" dirty="0"/>
          </a:p>
        </p:txBody>
      </p:sp>
      <p:sp>
        <p:nvSpPr>
          <p:cNvPr id="3" name="Content Placeholder 2">
            <a:extLst>
              <a:ext uri="{FF2B5EF4-FFF2-40B4-BE49-F238E27FC236}">
                <a16:creationId xmlns:a16="http://schemas.microsoft.com/office/drawing/2014/main" id="{BA691E80-A8FD-4E35-873F-B5A0B63552A5}"/>
              </a:ext>
            </a:extLst>
          </p:cNvPr>
          <p:cNvSpPr>
            <a:spLocks noGrp="1"/>
          </p:cNvSpPr>
          <p:nvPr>
            <p:ph idx="1"/>
          </p:nvPr>
        </p:nvSpPr>
        <p:spPr/>
        <p:txBody>
          <a:bodyPr/>
          <a:lstStyle/>
          <a:p>
            <a:r>
              <a:rPr lang="en-CA" dirty="0"/>
              <a:t>Suppose A=6 and B=5</a:t>
            </a:r>
          </a:p>
        </p:txBody>
      </p:sp>
      <p:pic>
        <p:nvPicPr>
          <p:cNvPr id="4" name="Picture 2">
            <a:extLst>
              <a:ext uri="{FF2B5EF4-FFF2-40B4-BE49-F238E27FC236}">
                <a16:creationId xmlns:a16="http://schemas.microsoft.com/office/drawing/2014/main" id="{1D257698-D985-4E77-B27A-E0EAFDF72CFC}"/>
              </a:ext>
            </a:extLst>
          </p:cNvPr>
          <p:cNvPicPr>
            <a:picLocks noChangeAspect="1" noChangeArrowheads="1"/>
          </p:cNvPicPr>
          <p:nvPr/>
        </p:nvPicPr>
        <p:blipFill>
          <a:blip r:embed="rId2"/>
          <a:srcRect/>
          <a:stretch>
            <a:fillRect/>
          </a:stretch>
        </p:blipFill>
        <p:spPr bwMode="auto">
          <a:xfrm>
            <a:off x="2808339" y="2614971"/>
            <a:ext cx="8183563"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08780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E174-76BC-4BA0-9CBB-ACAF7C31F66A}"/>
              </a:ext>
            </a:extLst>
          </p:cNvPr>
          <p:cNvSpPr>
            <a:spLocks noGrp="1"/>
          </p:cNvSpPr>
          <p:nvPr>
            <p:ph type="title"/>
          </p:nvPr>
        </p:nvSpPr>
        <p:spPr/>
        <p:txBody>
          <a:bodyPr/>
          <a:lstStyle/>
          <a:p>
            <a:r>
              <a:rPr lang="en-US" altLang="en-US" dirty="0"/>
              <a:t>Evaluating a Logical Expression</a:t>
            </a:r>
            <a:endParaRPr lang="en-CA" dirty="0"/>
          </a:p>
        </p:txBody>
      </p:sp>
      <p:sp>
        <p:nvSpPr>
          <p:cNvPr id="3" name="Content Placeholder 2">
            <a:extLst>
              <a:ext uri="{FF2B5EF4-FFF2-40B4-BE49-F238E27FC236}">
                <a16:creationId xmlns:a16="http://schemas.microsoft.com/office/drawing/2014/main" id="{E0E2D4D6-8B6B-4803-B5FA-9E21D875BBA2}"/>
              </a:ext>
            </a:extLst>
          </p:cNvPr>
          <p:cNvSpPr>
            <a:spLocks noGrp="1"/>
          </p:cNvSpPr>
          <p:nvPr>
            <p:ph idx="1"/>
          </p:nvPr>
        </p:nvSpPr>
        <p:spPr/>
        <p:txBody>
          <a:bodyPr/>
          <a:lstStyle/>
          <a:p>
            <a:endParaRPr lang="en-CA"/>
          </a:p>
        </p:txBody>
      </p:sp>
      <p:pic>
        <p:nvPicPr>
          <p:cNvPr id="4" name="Picture 2">
            <a:extLst>
              <a:ext uri="{FF2B5EF4-FFF2-40B4-BE49-F238E27FC236}">
                <a16:creationId xmlns:a16="http://schemas.microsoft.com/office/drawing/2014/main" id="{875F5B23-2999-4E6E-9E3F-AADF7AE307DA}"/>
              </a:ext>
            </a:extLst>
          </p:cNvPr>
          <p:cNvPicPr>
            <a:picLocks noChangeAspect="1" noChangeArrowheads="1"/>
          </p:cNvPicPr>
          <p:nvPr/>
        </p:nvPicPr>
        <p:blipFill>
          <a:blip r:embed="rId2"/>
          <a:srcRect/>
          <a:stretch>
            <a:fillRect/>
          </a:stretch>
        </p:blipFill>
        <p:spPr bwMode="auto">
          <a:xfrm>
            <a:off x="2736849" y="2500312"/>
            <a:ext cx="86201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8885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41C6-231F-4546-97DC-0A9AE0EDA40F}"/>
              </a:ext>
            </a:extLst>
          </p:cNvPr>
          <p:cNvSpPr>
            <a:spLocks noGrp="1"/>
          </p:cNvSpPr>
          <p:nvPr>
            <p:ph type="title"/>
          </p:nvPr>
        </p:nvSpPr>
        <p:spPr/>
        <p:txBody>
          <a:bodyPr/>
          <a:lstStyle/>
          <a:p>
            <a:r>
              <a:rPr lang="en-US" altLang="en-US" dirty="0"/>
              <a:t>Evaluating an Equation That Uses Both Relational and Logical Operators</a:t>
            </a:r>
            <a:endParaRPr lang="en-CA" dirty="0"/>
          </a:p>
        </p:txBody>
      </p:sp>
      <p:sp>
        <p:nvSpPr>
          <p:cNvPr id="3" name="Content Placeholder 2">
            <a:extLst>
              <a:ext uri="{FF2B5EF4-FFF2-40B4-BE49-F238E27FC236}">
                <a16:creationId xmlns:a16="http://schemas.microsoft.com/office/drawing/2014/main" id="{76D0B5EE-8AC1-49B6-8E46-85E653A1CFFC}"/>
              </a:ext>
            </a:extLst>
          </p:cNvPr>
          <p:cNvSpPr>
            <a:spLocks noGrp="1"/>
          </p:cNvSpPr>
          <p:nvPr>
            <p:ph idx="1"/>
          </p:nvPr>
        </p:nvSpPr>
        <p:spPr/>
        <p:txBody>
          <a:bodyPr/>
          <a:lstStyle/>
          <a:p>
            <a:endParaRPr lang="en-CA"/>
          </a:p>
        </p:txBody>
      </p:sp>
      <p:pic>
        <p:nvPicPr>
          <p:cNvPr id="4" name="Picture 4">
            <a:extLst>
              <a:ext uri="{FF2B5EF4-FFF2-40B4-BE49-F238E27FC236}">
                <a16:creationId xmlns:a16="http://schemas.microsoft.com/office/drawing/2014/main" id="{0FDCAFBF-356E-41BC-9E37-F5360F236BB0}"/>
              </a:ext>
            </a:extLst>
          </p:cNvPr>
          <p:cNvPicPr>
            <a:picLocks noChangeAspect="1" noChangeArrowheads="1"/>
          </p:cNvPicPr>
          <p:nvPr/>
        </p:nvPicPr>
        <p:blipFill>
          <a:blip r:embed="rId2"/>
          <a:srcRect/>
          <a:stretch>
            <a:fillRect/>
          </a:stretch>
        </p:blipFill>
        <p:spPr bwMode="auto">
          <a:xfrm>
            <a:off x="3182608" y="2343831"/>
            <a:ext cx="70580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3346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FC49-DC2B-492C-A72B-5839268FE586}"/>
              </a:ext>
            </a:extLst>
          </p:cNvPr>
          <p:cNvSpPr>
            <a:spLocks noGrp="1"/>
          </p:cNvSpPr>
          <p:nvPr>
            <p:ph type="title"/>
          </p:nvPr>
        </p:nvSpPr>
        <p:spPr/>
        <p:txBody>
          <a:bodyPr/>
          <a:lstStyle/>
          <a:p>
            <a:r>
              <a:rPr lang="en-CA" dirty="0"/>
              <a:t>The if Statement (</a:t>
            </a:r>
            <a:r>
              <a:rPr lang="en-US" noProof="1">
                <a:solidFill>
                  <a:schemeClr val="tx1"/>
                </a:solidFill>
              </a:rPr>
              <a:t>Selection Structure</a:t>
            </a:r>
            <a:r>
              <a:rPr lang="en-CA" dirty="0"/>
              <a:t>)</a:t>
            </a:r>
          </a:p>
        </p:txBody>
      </p:sp>
      <p:sp>
        <p:nvSpPr>
          <p:cNvPr id="3" name="Content Placeholder 2">
            <a:extLst>
              <a:ext uri="{FF2B5EF4-FFF2-40B4-BE49-F238E27FC236}">
                <a16:creationId xmlns:a16="http://schemas.microsoft.com/office/drawing/2014/main" id="{AA63E0C2-ACA1-4477-B01E-F67E5D10B461}"/>
              </a:ext>
            </a:extLst>
          </p:cNvPr>
          <p:cNvSpPr>
            <a:spLocks noGrp="1"/>
          </p:cNvSpPr>
          <p:nvPr>
            <p:ph idx="1"/>
          </p:nvPr>
        </p:nvSpPr>
        <p:spPr/>
        <p:txBody>
          <a:bodyPr/>
          <a:lstStyle/>
          <a:p>
            <a:r>
              <a:rPr lang="en-US" dirty="0"/>
              <a:t>Allows statements to be conditionally executed or skipped over </a:t>
            </a:r>
          </a:p>
          <a:p>
            <a:pPr>
              <a:defRPr/>
            </a:pPr>
            <a:r>
              <a:rPr lang="en-US" dirty="0"/>
              <a:t>Used to choose among alternative courses of action</a:t>
            </a:r>
          </a:p>
          <a:p>
            <a:pPr>
              <a:defRPr/>
            </a:pPr>
            <a:r>
              <a:rPr lang="en-US" dirty="0"/>
              <a:t>Pseudocode:</a:t>
            </a:r>
          </a:p>
          <a:p>
            <a:pPr lvl="2">
              <a:buNone/>
              <a:defRPr/>
            </a:pPr>
            <a:r>
              <a:rPr lang="en-US" i="1" dirty="0"/>
              <a:t>If ( student’s grade is &gt;=  60 ) then Print “Passed”</a:t>
            </a:r>
          </a:p>
          <a:p>
            <a:pPr>
              <a:defRPr/>
            </a:pPr>
            <a:r>
              <a:rPr lang="en-US" dirty="0"/>
              <a:t>If condition </a:t>
            </a:r>
            <a:r>
              <a:rPr lang="en-US" dirty="0">
                <a:latin typeface="Courier New" pitchFamily="49" charset="0"/>
              </a:rPr>
              <a:t>true</a:t>
            </a:r>
            <a:r>
              <a:rPr lang="en-US" dirty="0"/>
              <a:t> </a:t>
            </a:r>
          </a:p>
          <a:p>
            <a:pPr lvl="1">
              <a:defRPr/>
            </a:pPr>
            <a:r>
              <a:rPr lang="en-US" dirty="0"/>
              <a:t>Print statement executed and program goes on to next statement</a:t>
            </a:r>
          </a:p>
          <a:p>
            <a:pPr lvl="1">
              <a:defRPr/>
            </a:pPr>
            <a:r>
              <a:rPr lang="en-US" dirty="0"/>
              <a:t>If </a:t>
            </a:r>
            <a:r>
              <a:rPr lang="en-US" b="1" dirty="0">
                <a:latin typeface="Courier New" pitchFamily="49" charset="0"/>
              </a:rPr>
              <a:t>false</a:t>
            </a:r>
            <a:r>
              <a:rPr lang="en-US" dirty="0"/>
              <a:t>, print statement is ignored and the program goes onto the next statement</a:t>
            </a:r>
          </a:p>
          <a:p>
            <a:endParaRPr lang="en-US" dirty="0"/>
          </a:p>
        </p:txBody>
      </p:sp>
    </p:spTree>
    <p:extLst>
      <p:ext uri="{BB962C8B-B14F-4D97-AF65-F5344CB8AC3E}">
        <p14:creationId xmlns:p14="http://schemas.microsoft.com/office/powerpoint/2010/main" val="2372839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3B29-8E62-4FCB-81B0-F5B0B883C937}"/>
              </a:ext>
            </a:extLst>
          </p:cNvPr>
          <p:cNvSpPr>
            <a:spLocks noGrp="1"/>
          </p:cNvSpPr>
          <p:nvPr>
            <p:ph type="title"/>
          </p:nvPr>
        </p:nvSpPr>
        <p:spPr/>
        <p:txBody>
          <a:bodyPr/>
          <a:lstStyle/>
          <a:p>
            <a:r>
              <a:rPr lang="en-CA" dirty="0"/>
              <a:t>The if Statement (</a:t>
            </a:r>
            <a:r>
              <a:rPr lang="en-US" noProof="1">
                <a:solidFill>
                  <a:schemeClr val="tx1"/>
                </a:solidFill>
              </a:rPr>
              <a:t>Selection Structure</a:t>
            </a:r>
            <a:r>
              <a:rPr lang="en-CA" dirty="0"/>
              <a:t>)</a:t>
            </a:r>
          </a:p>
        </p:txBody>
      </p:sp>
      <p:sp>
        <p:nvSpPr>
          <p:cNvPr id="3" name="Content Placeholder 2">
            <a:extLst>
              <a:ext uri="{FF2B5EF4-FFF2-40B4-BE49-F238E27FC236}">
                <a16:creationId xmlns:a16="http://schemas.microsoft.com/office/drawing/2014/main" id="{ECF907C7-1C7E-4D81-B558-D7169F7C54AE}"/>
              </a:ext>
            </a:extLst>
          </p:cNvPr>
          <p:cNvSpPr>
            <a:spLocks noGrp="1"/>
          </p:cNvSpPr>
          <p:nvPr>
            <p:ph idx="1"/>
          </p:nvPr>
        </p:nvSpPr>
        <p:spPr>
          <a:xfrm>
            <a:off x="2589212" y="2133600"/>
            <a:ext cx="8915400" cy="3777622"/>
          </a:xfrm>
        </p:spPr>
        <p:txBody>
          <a:bodyPr/>
          <a:lstStyle/>
          <a:p>
            <a:pPr>
              <a:defRPr/>
            </a:pPr>
            <a:r>
              <a:rPr lang="en-US" dirty="0"/>
              <a:t>Diamond symbol (decision symbol)</a:t>
            </a:r>
          </a:p>
          <a:p>
            <a:pPr lvl="1">
              <a:defRPr/>
            </a:pPr>
            <a:r>
              <a:rPr lang="en-US" dirty="0"/>
              <a:t>Indicates decision is to be made</a:t>
            </a:r>
          </a:p>
          <a:p>
            <a:pPr lvl="1">
              <a:defRPr/>
            </a:pPr>
            <a:r>
              <a:rPr lang="en-US" dirty="0"/>
              <a:t>Contains an expression that can be </a:t>
            </a:r>
            <a:r>
              <a:rPr lang="en-US" b="1" dirty="0">
                <a:latin typeface="Courier New" pitchFamily="49" charset="0"/>
              </a:rPr>
              <a:t>true</a:t>
            </a:r>
            <a:r>
              <a:rPr lang="en-US" dirty="0"/>
              <a:t> or </a:t>
            </a:r>
            <a:r>
              <a:rPr lang="en-US" b="1" dirty="0">
                <a:latin typeface="Courier New" pitchFamily="49" charset="0"/>
              </a:rPr>
              <a:t>false</a:t>
            </a:r>
          </a:p>
          <a:p>
            <a:pPr lvl="1">
              <a:defRPr/>
            </a:pPr>
            <a:r>
              <a:rPr lang="en-US" dirty="0"/>
              <a:t>Test the condition, follow appropriate path</a:t>
            </a:r>
          </a:p>
          <a:p>
            <a:pPr>
              <a:defRPr/>
            </a:pPr>
            <a:r>
              <a:rPr lang="en-US" dirty="0">
                <a:latin typeface="Courier New" pitchFamily="49" charset="0"/>
              </a:rPr>
              <a:t>if</a:t>
            </a:r>
            <a:r>
              <a:rPr lang="en-US" dirty="0"/>
              <a:t> structure is a single-entry/single-exit structure</a:t>
            </a:r>
          </a:p>
          <a:p>
            <a:endParaRPr lang="en-CA" dirty="0"/>
          </a:p>
        </p:txBody>
      </p:sp>
      <p:grpSp>
        <p:nvGrpSpPr>
          <p:cNvPr id="4" name="Group 7">
            <a:extLst>
              <a:ext uri="{FF2B5EF4-FFF2-40B4-BE49-F238E27FC236}">
                <a16:creationId xmlns:a16="http://schemas.microsoft.com/office/drawing/2014/main" id="{5A7FAA4C-0820-4C42-9610-E712F26BB39D}"/>
              </a:ext>
            </a:extLst>
          </p:cNvPr>
          <p:cNvGrpSpPr>
            <a:grpSpLocks/>
          </p:cNvGrpSpPr>
          <p:nvPr/>
        </p:nvGrpSpPr>
        <p:grpSpPr bwMode="auto">
          <a:xfrm>
            <a:off x="1216867" y="3830638"/>
            <a:ext cx="4381500" cy="2798762"/>
            <a:chOff x="696" y="2523"/>
            <a:chExt cx="1488" cy="824"/>
          </a:xfrm>
        </p:grpSpPr>
        <p:sp>
          <p:nvSpPr>
            <p:cNvPr id="5" name="Freeform 8">
              <a:extLst>
                <a:ext uri="{FF2B5EF4-FFF2-40B4-BE49-F238E27FC236}">
                  <a16:creationId xmlns:a16="http://schemas.microsoft.com/office/drawing/2014/main" id="{12408C45-F616-469C-93F1-B5187E9FFC8E}"/>
                </a:ext>
              </a:extLst>
            </p:cNvPr>
            <p:cNvSpPr>
              <a:spLocks/>
            </p:cNvSpPr>
            <p:nvPr/>
          </p:nvSpPr>
          <p:spPr bwMode="auto">
            <a:xfrm>
              <a:off x="1080" y="2571"/>
              <a:ext cx="0" cy="192"/>
            </a:xfrm>
            <a:custGeom>
              <a:avLst/>
              <a:gdLst>
                <a:gd name="T0" fmla="*/ 0 w 20000"/>
                <a:gd name="T1" fmla="*/ 19958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6" name="Freeform 9">
              <a:extLst>
                <a:ext uri="{FF2B5EF4-FFF2-40B4-BE49-F238E27FC236}">
                  <a16:creationId xmlns:a16="http://schemas.microsoft.com/office/drawing/2014/main" id="{01C9BC65-B524-4589-A698-C721BC3249E3}"/>
                </a:ext>
              </a:extLst>
            </p:cNvPr>
            <p:cNvSpPr>
              <a:spLocks/>
            </p:cNvSpPr>
            <p:nvPr/>
          </p:nvSpPr>
          <p:spPr bwMode="auto">
            <a:xfrm>
              <a:off x="1080" y="3107"/>
              <a:ext cx="0" cy="192"/>
            </a:xfrm>
            <a:custGeom>
              <a:avLst/>
              <a:gdLst>
                <a:gd name="T0" fmla="*/ 0 w 20000"/>
                <a:gd name="T1" fmla="*/ 19958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 name="Oval 10">
              <a:extLst>
                <a:ext uri="{FF2B5EF4-FFF2-40B4-BE49-F238E27FC236}">
                  <a16:creationId xmlns:a16="http://schemas.microsoft.com/office/drawing/2014/main" id="{67D98195-5922-43E8-A4E7-256B0B037B8B}"/>
                </a:ext>
              </a:extLst>
            </p:cNvPr>
            <p:cNvSpPr>
              <a:spLocks noChangeArrowheads="1"/>
            </p:cNvSpPr>
            <p:nvPr/>
          </p:nvSpPr>
          <p:spPr bwMode="auto">
            <a:xfrm>
              <a:off x="1056" y="2523"/>
              <a:ext cx="48" cy="48"/>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endParaRPr lang="en-US" altLang="en-US"/>
            </a:p>
          </p:txBody>
        </p:sp>
        <p:sp>
          <p:nvSpPr>
            <p:cNvPr id="8" name="Oval 11">
              <a:extLst>
                <a:ext uri="{FF2B5EF4-FFF2-40B4-BE49-F238E27FC236}">
                  <a16:creationId xmlns:a16="http://schemas.microsoft.com/office/drawing/2014/main" id="{1DF92EEF-6855-476A-823F-3F64B512B4F8}"/>
                </a:ext>
              </a:extLst>
            </p:cNvPr>
            <p:cNvSpPr>
              <a:spLocks noChangeArrowheads="1"/>
            </p:cNvSpPr>
            <p:nvPr/>
          </p:nvSpPr>
          <p:spPr bwMode="auto">
            <a:xfrm>
              <a:off x="1056" y="3299"/>
              <a:ext cx="48" cy="48"/>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endParaRPr lang="en-US" altLang="en-US"/>
            </a:p>
          </p:txBody>
        </p:sp>
        <p:sp>
          <p:nvSpPr>
            <p:cNvPr id="9" name="Freeform 12">
              <a:extLst>
                <a:ext uri="{FF2B5EF4-FFF2-40B4-BE49-F238E27FC236}">
                  <a16:creationId xmlns:a16="http://schemas.microsoft.com/office/drawing/2014/main" id="{1529EB00-2021-4C90-A875-CA6D0B877778}"/>
                </a:ext>
              </a:extLst>
            </p:cNvPr>
            <p:cNvSpPr>
              <a:spLocks/>
            </p:cNvSpPr>
            <p:nvPr/>
          </p:nvSpPr>
          <p:spPr bwMode="auto">
            <a:xfrm>
              <a:off x="1464" y="2935"/>
              <a:ext cx="192" cy="0"/>
            </a:xfrm>
            <a:custGeom>
              <a:avLst/>
              <a:gdLst>
                <a:gd name="T0" fmla="*/ 19958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0" name="Freeform 13">
              <a:extLst>
                <a:ext uri="{FF2B5EF4-FFF2-40B4-BE49-F238E27FC236}">
                  <a16:creationId xmlns:a16="http://schemas.microsoft.com/office/drawing/2014/main" id="{9FADA69F-2975-4EEC-8609-A1200D0545A0}"/>
                </a:ext>
              </a:extLst>
            </p:cNvPr>
            <p:cNvSpPr>
              <a:spLocks/>
            </p:cNvSpPr>
            <p:nvPr/>
          </p:nvSpPr>
          <p:spPr bwMode="auto">
            <a:xfrm>
              <a:off x="1086" y="3152"/>
              <a:ext cx="864" cy="0"/>
            </a:xfrm>
            <a:custGeom>
              <a:avLst/>
              <a:gdLst>
                <a:gd name="T0" fmla="*/ 19991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91"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1" name="Freeform 14">
              <a:extLst>
                <a:ext uri="{FF2B5EF4-FFF2-40B4-BE49-F238E27FC236}">
                  <a16:creationId xmlns:a16="http://schemas.microsoft.com/office/drawing/2014/main" id="{F71D5EA2-79CF-4565-906B-0C5B41A05214}"/>
                </a:ext>
              </a:extLst>
            </p:cNvPr>
            <p:cNvSpPr>
              <a:spLocks/>
            </p:cNvSpPr>
            <p:nvPr/>
          </p:nvSpPr>
          <p:spPr bwMode="auto">
            <a:xfrm>
              <a:off x="1944" y="2984"/>
              <a:ext cx="0" cy="168"/>
            </a:xfrm>
            <a:custGeom>
              <a:avLst/>
              <a:gdLst>
                <a:gd name="T0" fmla="*/ 0 w 20000"/>
                <a:gd name="T1" fmla="*/ 0 h 20000"/>
                <a:gd name="T2" fmla="*/ 0 w 20000"/>
                <a:gd name="T3" fmla="*/ 19952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2" name="Rectangle 15">
              <a:extLst>
                <a:ext uri="{FF2B5EF4-FFF2-40B4-BE49-F238E27FC236}">
                  <a16:creationId xmlns:a16="http://schemas.microsoft.com/office/drawing/2014/main" id="{7867B257-BCF0-4214-8ED5-D32E0714F959}"/>
                </a:ext>
              </a:extLst>
            </p:cNvPr>
            <p:cNvSpPr>
              <a:spLocks noChangeArrowheads="1"/>
            </p:cNvSpPr>
            <p:nvPr/>
          </p:nvSpPr>
          <p:spPr bwMode="auto">
            <a:xfrm>
              <a:off x="1474" y="2854"/>
              <a:ext cx="17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sz="1600">
                  <a:latin typeface="AvantGarde" pitchFamily="34" charset="0"/>
                </a:rPr>
                <a:t>true</a:t>
              </a:r>
              <a:endParaRPr lang="en-US" altLang="en-US" sz="1600"/>
            </a:p>
            <a:p>
              <a:pPr>
                <a:spcBef>
                  <a:spcPct val="0"/>
                </a:spcBef>
              </a:pPr>
              <a:endParaRPr lang="en-US" altLang="en-US" sz="1600">
                <a:solidFill>
                  <a:schemeClr val="tx1"/>
                </a:solidFill>
              </a:endParaRPr>
            </a:p>
          </p:txBody>
        </p:sp>
        <p:sp>
          <p:nvSpPr>
            <p:cNvPr id="13" name="Rectangle 16">
              <a:extLst>
                <a:ext uri="{FF2B5EF4-FFF2-40B4-BE49-F238E27FC236}">
                  <a16:creationId xmlns:a16="http://schemas.microsoft.com/office/drawing/2014/main" id="{986693A1-D82D-4EE2-921A-E78D1D71CE25}"/>
                </a:ext>
              </a:extLst>
            </p:cNvPr>
            <p:cNvSpPr>
              <a:spLocks noChangeArrowheads="1"/>
            </p:cNvSpPr>
            <p:nvPr/>
          </p:nvSpPr>
          <p:spPr bwMode="auto">
            <a:xfrm>
              <a:off x="930" y="3170"/>
              <a:ext cx="20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sz="1600">
                  <a:latin typeface="AvantGarde" pitchFamily="34" charset="0"/>
                </a:rPr>
                <a:t>false</a:t>
              </a:r>
              <a:endParaRPr lang="en-US" altLang="en-US" sz="1600"/>
            </a:p>
            <a:p>
              <a:pPr>
                <a:spcBef>
                  <a:spcPct val="0"/>
                </a:spcBef>
              </a:pPr>
              <a:endParaRPr lang="en-US" altLang="en-US" sz="1600">
                <a:solidFill>
                  <a:schemeClr val="tx1"/>
                </a:solidFill>
              </a:endParaRPr>
            </a:p>
          </p:txBody>
        </p:sp>
        <p:grpSp>
          <p:nvGrpSpPr>
            <p:cNvPr id="14" name="Group 17">
              <a:extLst>
                <a:ext uri="{FF2B5EF4-FFF2-40B4-BE49-F238E27FC236}">
                  <a16:creationId xmlns:a16="http://schemas.microsoft.com/office/drawing/2014/main" id="{81BD259D-467A-4ED4-8C14-D88979C15127}"/>
                </a:ext>
              </a:extLst>
            </p:cNvPr>
            <p:cNvGrpSpPr>
              <a:grpSpLocks/>
            </p:cNvGrpSpPr>
            <p:nvPr/>
          </p:nvGrpSpPr>
          <p:grpSpPr bwMode="auto">
            <a:xfrm>
              <a:off x="696" y="2763"/>
              <a:ext cx="768" cy="344"/>
              <a:chOff x="0" y="0"/>
              <a:chExt cx="20000" cy="20000"/>
            </a:xfrm>
          </p:grpSpPr>
          <p:sp>
            <p:nvSpPr>
              <p:cNvPr id="18" name="Freeform 18">
                <a:extLst>
                  <a:ext uri="{FF2B5EF4-FFF2-40B4-BE49-F238E27FC236}">
                    <a16:creationId xmlns:a16="http://schemas.microsoft.com/office/drawing/2014/main" id="{38DDE04F-5789-439A-90A3-BA4E7FAA5B6A}"/>
                  </a:ext>
                </a:extLst>
              </p:cNvPr>
              <p:cNvSpPr>
                <a:spLocks/>
              </p:cNvSpPr>
              <p:nvPr/>
            </p:nvSpPr>
            <p:spPr bwMode="auto">
              <a:xfrm>
                <a:off x="0" y="0"/>
                <a:ext cx="20000" cy="20000"/>
              </a:xfrm>
              <a:custGeom>
                <a:avLst/>
                <a:gdLst>
                  <a:gd name="T0" fmla="*/ 19990 w 20000"/>
                  <a:gd name="T1" fmla="*/ 10000 h 20000"/>
                  <a:gd name="T2" fmla="*/ 9990 w 20000"/>
                  <a:gd name="T3" fmla="*/ 19977 h 20000"/>
                  <a:gd name="T4" fmla="*/ 0 w 20000"/>
                  <a:gd name="T5" fmla="*/ 10000 h 20000"/>
                  <a:gd name="T6" fmla="*/ 9990 w 20000"/>
                  <a:gd name="T7" fmla="*/ 0 h 20000"/>
                  <a:gd name="T8" fmla="*/ 19990 w 20000"/>
                  <a:gd name="T9" fmla="*/ 1000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10000"/>
                    </a:moveTo>
                    <a:lnTo>
                      <a:pt x="9990" y="19977"/>
                    </a:lnTo>
                    <a:lnTo>
                      <a:pt x="0" y="10000"/>
                    </a:lnTo>
                    <a:lnTo>
                      <a:pt x="9990" y="0"/>
                    </a:lnTo>
                    <a:lnTo>
                      <a:pt x="19990" y="10000"/>
                    </a:lnTo>
                    <a:close/>
                  </a:path>
                </a:pathLst>
              </a:custGeom>
              <a:solidFill>
                <a:srgbClr val="FFFFFF"/>
              </a:solidFill>
              <a:ln w="3175">
                <a:solidFill>
                  <a:srgbClr val="000000"/>
                </a:solidFill>
                <a:round/>
                <a:headEnd/>
                <a:tailEnd/>
              </a:ln>
            </p:spPr>
            <p:txBody>
              <a:bodyPr/>
              <a:lstStyle/>
              <a:p>
                <a:endParaRPr lang="en-CA"/>
              </a:p>
            </p:txBody>
          </p:sp>
          <p:sp>
            <p:nvSpPr>
              <p:cNvPr id="19" name="Rectangle 19">
                <a:extLst>
                  <a:ext uri="{FF2B5EF4-FFF2-40B4-BE49-F238E27FC236}">
                    <a16:creationId xmlns:a16="http://schemas.microsoft.com/office/drawing/2014/main" id="{F9C69DE9-76ED-45EC-9F29-1B18E6D3215B}"/>
                  </a:ext>
                </a:extLst>
              </p:cNvPr>
              <p:cNvSpPr>
                <a:spLocks noChangeArrowheads="1"/>
              </p:cNvSpPr>
              <p:nvPr/>
            </p:nvSpPr>
            <p:spPr bwMode="auto">
              <a:xfrm>
                <a:off x="4365" y="8372"/>
                <a:ext cx="11260" cy="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lgn="ctr" eaLnBrk="1" hangingPunct="1">
                  <a:spcBef>
                    <a:spcPct val="0"/>
                  </a:spcBef>
                </a:pPr>
                <a:r>
                  <a:rPr lang="en-US" altLang="en-US" sz="1600" dirty="0">
                    <a:latin typeface="AvantGarde" pitchFamily="34" charset="0"/>
                  </a:rPr>
                  <a:t>grade &gt;= 60</a:t>
                </a:r>
                <a:endParaRPr lang="en-US" altLang="en-US" sz="1600" dirty="0">
                  <a:latin typeface="Times" panose="02020603060405020304" pitchFamily="18" charset="0"/>
                </a:endParaRPr>
              </a:p>
              <a:p>
                <a:pPr>
                  <a:spcBef>
                    <a:spcPct val="0"/>
                  </a:spcBef>
                </a:pPr>
                <a:endParaRPr lang="en-US" altLang="en-US" sz="1600" dirty="0">
                  <a:solidFill>
                    <a:schemeClr val="tx1"/>
                  </a:solidFill>
                </a:endParaRPr>
              </a:p>
            </p:txBody>
          </p:sp>
        </p:grpSp>
        <p:grpSp>
          <p:nvGrpSpPr>
            <p:cNvPr id="15" name="Group 20">
              <a:extLst>
                <a:ext uri="{FF2B5EF4-FFF2-40B4-BE49-F238E27FC236}">
                  <a16:creationId xmlns:a16="http://schemas.microsoft.com/office/drawing/2014/main" id="{06E18C5C-C803-46F8-A6A2-53E96ADEE024}"/>
                </a:ext>
              </a:extLst>
            </p:cNvPr>
            <p:cNvGrpSpPr>
              <a:grpSpLocks/>
            </p:cNvGrpSpPr>
            <p:nvPr/>
          </p:nvGrpSpPr>
          <p:grpSpPr bwMode="auto">
            <a:xfrm>
              <a:off x="1656" y="2887"/>
              <a:ext cx="528" cy="96"/>
              <a:chOff x="0" y="0"/>
              <a:chExt cx="20000" cy="20000"/>
            </a:xfrm>
          </p:grpSpPr>
          <p:sp>
            <p:nvSpPr>
              <p:cNvPr id="16" name="Freeform 21">
                <a:extLst>
                  <a:ext uri="{FF2B5EF4-FFF2-40B4-BE49-F238E27FC236}">
                    <a16:creationId xmlns:a16="http://schemas.microsoft.com/office/drawing/2014/main" id="{0F01A051-F0CA-4808-81E3-3780DD9AE685}"/>
                  </a:ext>
                </a:extLst>
              </p:cNvPr>
              <p:cNvSpPr>
                <a:spLocks/>
              </p:cNvSpPr>
              <p:nvPr/>
            </p:nvSpPr>
            <p:spPr bwMode="auto">
              <a:xfrm>
                <a:off x="0" y="0"/>
                <a:ext cx="20000" cy="20000"/>
              </a:xfrm>
              <a:custGeom>
                <a:avLst/>
                <a:gdLst>
                  <a:gd name="T0" fmla="*/ 19985 w 20000"/>
                  <a:gd name="T1" fmla="*/ 0 h 20000"/>
                  <a:gd name="T2" fmla="*/ 19985 w 20000"/>
                  <a:gd name="T3" fmla="*/ 19917 h 20000"/>
                  <a:gd name="T4" fmla="*/ 0 w 20000"/>
                  <a:gd name="T5" fmla="*/ 19917 h 20000"/>
                  <a:gd name="T6" fmla="*/ 0 w 20000"/>
                  <a:gd name="T7" fmla="*/ 0 h 20000"/>
                  <a:gd name="T8" fmla="*/ 1998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5" y="0"/>
                    </a:moveTo>
                    <a:lnTo>
                      <a:pt x="19985" y="19917"/>
                    </a:lnTo>
                    <a:lnTo>
                      <a:pt x="0" y="19917"/>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7" name="Rectangle 22">
                <a:extLst>
                  <a:ext uri="{FF2B5EF4-FFF2-40B4-BE49-F238E27FC236}">
                    <a16:creationId xmlns:a16="http://schemas.microsoft.com/office/drawing/2014/main" id="{6CBE568A-4AC0-4D24-9825-41DF7D66529B}"/>
                  </a:ext>
                </a:extLst>
              </p:cNvPr>
              <p:cNvSpPr>
                <a:spLocks noChangeArrowheads="1"/>
              </p:cNvSpPr>
              <p:nvPr/>
            </p:nvSpPr>
            <p:spPr bwMode="auto">
              <a:xfrm>
                <a:off x="1258" y="4583"/>
                <a:ext cx="17469" cy="1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lgn="ctr" eaLnBrk="1" hangingPunct="1">
                  <a:spcBef>
                    <a:spcPct val="0"/>
                  </a:spcBef>
                </a:pPr>
                <a:r>
                  <a:rPr lang="en-US" altLang="en-US" sz="1400">
                    <a:latin typeface="AvantGarde" pitchFamily="34" charset="0"/>
                  </a:rPr>
                  <a:t>print “Passed”</a:t>
                </a:r>
                <a:endParaRPr lang="en-US" altLang="en-US" sz="1400">
                  <a:latin typeface="Times" panose="02020603060405020304" pitchFamily="18" charset="0"/>
                </a:endParaRPr>
              </a:p>
              <a:p>
                <a:pPr>
                  <a:spcBef>
                    <a:spcPct val="0"/>
                  </a:spcBef>
                </a:pPr>
                <a:endParaRPr lang="en-US" altLang="en-US" sz="1400">
                  <a:solidFill>
                    <a:schemeClr val="tx1"/>
                  </a:solidFill>
                </a:endParaRPr>
              </a:p>
            </p:txBody>
          </p:sp>
        </p:grpSp>
      </p:grpSp>
    </p:spTree>
    <p:extLst>
      <p:ext uri="{BB962C8B-B14F-4D97-AF65-F5344CB8AC3E}">
        <p14:creationId xmlns:p14="http://schemas.microsoft.com/office/powerpoint/2010/main" val="207332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07DF-B21E-46B7-B9C3-DA82F46BFD50}"/>
              </a:ext>
            </a:extLst>
          </p:cNvPr>
          <p:cNvSpPr>
            <a:spLocks noGrp="1"/>
          </p:cNvSpPr>
          <p:nvPr>
            <p:ph type="title"/>
          </p:nvPr>
        </p:nvSpPr>
        <p:spPr/>
        <p:txBody>
          <a:bodyPr/>
          <a:lstStyle/>
          <a:p>
            <a:r>
              <a:rPr lang="en-US" noProof="1">
                <a:solidFill>
                  <a:schemeClr val="tx1"/>
                </a:solidFill>
              </a:rPr>
              <a:t>The </a:t>
            </a:r>
            <a:r>
              <a:rPr lang="en-US" noProof="1">
                <a:solidFill>
                  <a:schemeClr val="tx1"/>
                </a:solidFill>
                <a:latin typeface="Courier New" pitchFamily="49" charset="0"/>
              </a:rPr>
              <a:t>if</a:t>
            </a:r>
            <a:r>
              <a:rPr lang="en-US" noProof="1">
                <a:solidFill>
                  <a:schemeClr val="tx1"/>
                </a:solidFill>
              </a:rPr>
              <a:t>/</a:t>
            </a:r>
            <a:r>
              <a:rPr lang="en-US" noProof="1">
                <a:solidFill>
                  <a:schemeClr val="tx1"/>
                </a:solidFill>
                <a:latin typeface="Courier New" pitchFamily="49" charset="0"/>
              </a:rPr>
              <a:t>else</a:t>
            </a:r>
            <a:r>
              <a:rPr lang="en-US" noProof="1">
                <a:solidFill>
                  <a:schemeClr val="tx1"/>
                </a:solidFill>
              </a:rPr>
              <a:t> Selection Structure</a:t>
            </a:r>
            <a:endParaRPr lang="en-CA" dirty="0"/>
          </a:p>
        </p:txBody>
      </p:sp>
      <p:sp>
        <p:nvSpPr>
          <p:cNvPr id="3" name="Content Placeholder 2">
            <a:extLst>
              <a:ext uri="{FF2B5EF4-FFF2-40B4-BE49-F238E27FC236}">
                <a16:creationId xmlns:a16="http://schemas.microsoft.com/office/drawing/2014/main" id="{3C875FAA-864B-4DAB-817F-DF0A2338A50A}"/>
              </a:ext>
            </a:extLst>
          </p:cNvPr>
          <p:cNvSpPr>
            <a:spLocks noGrp="1"/>
          </p:cNvSpPr>
          <p:nvPr>
            <p:ph idx="1"/>
          </p:nvPr>
        </p:nvSpPr>
        <p:spPr>
          <a:xfrm>
            <a:off x="2589212" y="1492898"/>
            <a:ext cx="8915400" cy="4418324"/>
          </a:xfrm>
        </p:spPr>
        <p:txBody>
          <a:bodyPr>
            <a:normAutofit fontScale="92500" lnSpcReduction="10000"/>
          </a:bodyPr>
          <a:lstStyle/>
          <a:p>
            <a:pPr>
              <a:defRPr/>
            </a:pPr>
            <a:r>
              <a:rPr lang="en-US" dirty="0">
                <a:latin typeface="Courier New" pitchFamily="49" charset="0"/>
              </a:rPr>
              <a:t>If (condition) then</a:t>
            </a:r>
          </a:p>
          <a:p>
            <a:pPr lvl="1">
              <a:defRPr/>
            </a:pPr>
            <a:r>
              <a:rPr lang="en-US" dirty="0"/>
              <a:t>Only performs an action if the condition is </a:t>
            </a:r>
            <a:r>
              <a:rPr lang="en-US" b="1" dirty="0">
                <a:latin typeface="Courier New" pitchFamily="49" charset="0"/>
              </a:rPr>
              <a:t>true</a:t>
            </a:r>
          </a:p>
          <a:p>
            <a:pPr>
              <a:defRPr/>
            </a:pPr>
            <a:r>
              <a:rPr lang="en-US" dirty="0">
                <a:latin typeface="Courier New" pitchFamily="49" charset="0"/>
              </a:rPr>
              <a:t>If (condition) then </a:t>
            </a:r>
            <a:r>
              <a:rPr lang="en-US" dirty="0"/>
              <a:t>/</a:t>
            </a:r>
            <a:r>
              <a:rPr lang="en-US" dirty="0">
                <a:latin typeface="Courier New" pitchFamily="49" charset="0"/>
              </a:rPr>
              <a:t>else</a:t>
            </a:r>
          </a:p>
          <a:p>
            <a:pPr lvl="1">
              <a:defRPr/>
            </a:pPr>
            <a:r>
              <a:rPr lang="en-US" dirty="0"/>
              <a:t>Specifies an action to be performed both when the condition is </a:t>
            </a:r>
            <a:r>
              <a:rPr lang="en-US" b="1" dirty="0">
                <a:latin typeface="Courier New" pitchFamily="49" charset="0"/>
              </a:rPr>
              <a:t>true</a:t>
            </a:r>
            <a:r>
              <a:rPr lang="en-US" dirty="0"/>
              <a:t> and when it is </a:t>
            </a:r>
            <a:r>
              <a:rPr lang="en-US" b="1" dirty="0">
                <a:latin typeface="Courier New" pitchFamily="49" charset="0"/>
              </a:rPr>
              <a:t>false</a:t>
            </a:r>
          </a:p>
          <a:p>
            <a:pPr marL="0" indent="0">
              <a:buNone/>
              <a:defRPr/>
            </a:pPr>
            <a:r>
              <a:rPr lang="en-US" b="1" dirty="0"/>
              <a:t>if (expression) </a:t>
            </a:r>
          </a:p>
          <a:p>
            <a:pPr marL="457200" lvl="1" indent="0">
              <a:buNone/>
              <a:defRPr/>
            </a:pPr>
            <a:r>
              <a:rPr lang="en-US" b="1" dirty="0"/>
              <a:t>statement1; // or block </a:t>
            </a:r>
          </a:p>
          <a:p>
            <a:pPr marL="0" indent="0">
              <a:buNone/>
              <a:defRPr/>
            </a:pPr>
            <a:r>
              <a:rPr lang="en-US" b="1" dirty="0"/>
              <a:t>else </a:t>
            </a:r>
          </a:p>
          <a:p>
            <a:pPr marL="457200" lvl="1" indent="0">
              <a:buNone/>
              <a:defRPr/>
            </a:pPr>
            <a:r>
              <a:rPr lang="en-US" b="1" dirty="0"/>
              <a:t>statement2; // or block</a:t>
            </a:r>
            <a:endParaRPr lang="en-US" b="1" dirty="0">
              <a:latin typeface="Courier New" pitchFamily="49" charset="0"/>
            </a:endParaRPr>
          </a:p>
          <a:p>
            <a:pPr>
              <a:defRPr/>
            </a:pPr>
            <a:r>
              <a:rPr lang="en-US" dirty="0"/>
              <a:t>Pseudocode:</a:t>
            </a:r>
          </a:p>
          <a:p>
            <a:pPr lvl="2">
              <a:buNone/>
              <a:defRPr/>
            </a:pPr>
            <a:r>
              <a:rPr lang="en-US" i="1" dirty="0"/>
              <a:t>If (student’s &gt;= 60) then</a:t>
            </a:r>
            <a:br>
              <a:rPr lang="en-US" i="1" dirty="0"/>
            </a:br>
            <a:r>
              <a:rPr lang="en-US" i="1" dirty="0"/>
              <a:t>Print “Passed”</a:t>
            </a:r>
          </a:p>
          <a:p>
            <a:pPr lvl="2">
              <a:buNone/>
              <a:defRPr/>
            </a:pPr>
            <a:r>
              <a:rPr lang="en-US" i="1" dirty="0"/>
              <a:t>else</a:t>
            </a:r>
            <a:br>
              <a:rPr lang="en-US" i="1" dirty="0"/>
            </a:br>
            <a:r>
              <a:rPr lang="en-US" i="1" dirty="0"/>
              <a:t>Print “Failed” </a:t>
            </a:r>
          </a:p>
          <a:p>
            <a:endParaRPr lang="en-CA" dirty="0"/>
          </a:p>
        </p:txBody>
      </p:sp>
      <p:sp>
        <p:nvSpPr>
          <p:cNvPr id="4" name="TextBox 3">
            <a:extLst>
              <a:ext uri="{FF2B5EF4-FFF2-40B4-BE49-F238E27FC236}">
                <a16:creationId xmlns:a16="http://schemas.microsoft.com/office/drawing/2014/main" id="{D32F55F7-8BD7-473A-8774-C9BB09777411}"/>
              </a:ext>
            </a:extLst>
          </p:cNvPr>
          <p:cNvSpPr txBox="1"/>
          <p:nvPr/>
        </p:nvSpPr>
        <p:spPr>
          <a:xfrm>
            <a:off x="5452770" y="3351679"/>
            <a:ext cx="6280887" cy="461665"/>
          </a:xfrm>
          <a:prstGeom prst="rect">
            <a:avLst/>
          </a:prstGeom>
          <a:noFill/>
        </p:spPr>
        <p:txBody>
          <a:bodyPr wrap="none" rtlCol="0">
            <a:spAutoFit/>
          </a:bodyPr>
          <a:lstStyle/>
          <a:p>
            <a:r>
              <a:rPr lang="en-US" sz="1200" dirty="0"/>
              <a:t>• If the expression is true, then statement1 is executed and statement2 is skipped. </a:t>
            </a:r>
          </a:p>
          <a:p>
            <a:r>
              <a:rPr lang="en-US" sz="1200" dirty="0"/>
              <a:t>• If the expression is false, then statement1 is skipped and statement2 is executed.</a:t>
            </a:r>
            <a:endParaRPr lang="en-CA" sz="1200" dirty="0"/>
          </a:p>
        </p:txBody>
      </p:sp>
    </p:spTree>
    <p:extLst>
      <p:ext uri="{BB962C8B-B14F-4D97-AF65-F5344CB8AC3E}">
        <p14:creationId xmlns:p14="http://schemas.microsoft.com/office/powerpoint/2010/main" val="53195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5A35-138C-430F-9553-D9AC083B487E}"/>
              </a:ext>
            </a:extLst>
          </p:cNvPr>
          <p:cNvSpPr>
            <a:spLocks noGrp="1"/>
          </p:cNvSpPr>
          <p:nvPr>
            <p:ph type="title"/>
          </p:nvPr>
        </p:nvSpPr>
        <p:spPr/>
        <p:txBody>
          <a:bodyPr/>
          <a:lstStyle/>
          <a:p>
            <a:r>
              <a:rPr lang="en-US" noProof="1"/>
              <a:t>The </a:t>
            </a:r>
            <a:r>
              <a:rPr lang="en-US" noProof="1">
                <a:latin typeface="Courier New" pitchFamily="49" charset="0"/>
              </a:rPr>
              <a:t>if</a:t>
            </a:r>
            <a:r>
              <a:rPr lang="en-US" noProof="1"/>
              <a:t>/</a:t>
            </a:r>
            <a:r>
              <a:rPr lang="en-US" noProof="1">
                <a:latin typeface="Courier New" pitchFamily="49" charset="0"/>
              </a:rPr>
              <a:t>else</a:t>
            </a:r>
            <a:r>
              <a:rPr lang="en-US" noProof="1"/>
              <a:t> Selection Structure</a:t>
            </a:r>
            <a:endParaRPr lang="en-CA" dirty="0"/>
          </a:p>
        </p:txBody>
      </p:sp>
      <p:sp>
        <p:nvSpPr>
          <p:cNvPr id="3" name="Content Placeholder 2">
            <a:extLst>
              <a:ext uri="{FF2B5EF4-FFF2-40B4-BE49-F238E27FC236}">
                <a16:creationId xmlns:a16="http://schemas.microsoft.com/office/drawing/2014/main" id="{4DEADC19-7FDA-45F1-815B-C63F425A71B0}"/>
              </a:ext>
            </a:extLst>
          </p:cNvPr>
          <p:cNvSpPr>
            <a:spLocks noGrp="1"/>
          </p:cNvSpPr>
          <p:nvPr>
            <p:ph idx="1"/>
          </p:nvPr>
        </p:nvSpPr>
        <p:spPr/>
        <p:txBody>
          <a:bodyPr/>
          <a:lstStyle/>
          <a:p>
            <a:r>
              <a:rPr lang="en-CA" dirty="0"/>
              <a:t>Flowchart</a:t>
            </a:r>
          </a:p>
        </p:txBody>
      </p:sp>
      <p:grpSp>
        <p:nvGrpSpPr>
          <p:cNvPr id="4" name="Group 4">
            <a:extLst>
              <a:ext uri="{FF2B5EF4-FFF2-40B4-BE49-F238E27FC236}">
                <a16:creationId xmlns:a16="http://schemas.microsoft.com/office/drawing/2014/main" id="{0AAA3250-092A-4047-8964-14553B5B4639}"/>
              </a:ext>
            </a:extLst>
          </p:cNvPr>
          <p:cNvGrpSpPr>
            <a:grpSpLocks/>
          </p:cNvGrpSpPr>
          <p:nvPr/>
        </p:nvGrpSpPr>
        <p:grpSpPr bwMode="auto">
          <a:xfrm>
            <a:off x="2817812" y="2544147"/>
            <a:ext cx="8458200" cy="2438400"/>
            <a:chOff x="312" y="2345"/>
            <a:chExt cx="2256" cy="954"/>
          </a:xfrm>
        </p:grpSpPr>
        <p:sp>
          <p:nvSpPr>
            <p:cNvPr id="5" name="Freeform 5">
              <a:extLst>
                <a:ext uri="{FF2B5EF4-FFF2-40B4-BE49-F238E27FC236}">
                  <a16:creationId xmlns:a16="http://schemas.microsoft.com/office/drawing/2014/main" id="{6B4B5EC7-90FC-4394-983F-85CCA27D3C68}"/>
                </a:ext>
              </a:extLst>
            </p:cNvPr>
            <p:cNvSpPr>
              <a:spLocks/>
            </p:cNvSpPr>
            <p:nvPr/>
          </p:nvSpPr>
          <p:spPr bwMode="auto">
            <a:xfrm>
              <a:off x="1471" y="3072"/>
              <a:ext cx="836" cy="0"/>
            </a:xfrm>
            <a:custGeom>
              <a:avLst/>
              <a:gdLst>
                <a:gd name="T0" fmla="*/ 1999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90"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6" name="Rectangle 6">
              <a:extLst>
                <a:ext uri="{FF2B5EF4-FFF2-40B4-BE49-F238E27FC236}">
                  <a16:creationId xmlns:a16="http://schemas.microsoft.com/office/drawing/2014/main" id="{D375E3B8-0428-45F3-8815-BB1D12AA9D88}"/>
                </a:ext>
              </a:extLst>
            </p:cNvPr>
            <p:cNvSpPr>
              <a:spLocks noChangeArrowheads="1"/>
            </p:cNvSpPr>
            <p:nvPr/>
          </p:nvSpPr>
          <p:spPr bwMode="auto">
            <a:xfrm>
              <a:off x="1841" y="2630"/>
              <a:ext cx="17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sz="1400">
                  <a:latin typeface="Courier New" panose="02070309020205020404" pitchFamily="49" charset="0"/>
                </a:rPr>
                <a:t>true</a:t>
              </a:r>
            </a:p>
            <a:p>
              <a:pPr>
                <a:spcBef>
                  <a:spcPct val="0"/>
                </a:spcBef>
              </a:pPr>
              <a:endParaRPr lang="en-US" altLang="en-US" sz="1400">
                <a:solidFill>
                  <a:schemeClr val="tx1"/>
                </a:solidFill>
                <a:latin typeface="Courier New" panose="02070309020205020404" pitchFamily="49" charset="0"/>
              </a:endParaRPr>
            </a:p>
          </p:txBody>
        </p:sp>
        <p:sp>
          <p:nvSpPr>
            <p:cNvPr id="7" name="Freeform 7">
              <a:extLst>
                <a:ext uri="{FF2B5EF4-FFF2-40B4-BE49-F238E27FC236}">
                  <a16:creationId xmlns:a16="http://schemas.microsoft.com/office/drawing/2014/main" id="{523C1E06-27D9-4EA7-BD9C-EF9F1A1BEDFD}"/>
                </a:ext>
              </a:extLst>
            </p:cNvPr>
            <p:cNvSpPr>
              <a:spLocks/>
            </p:cNvSpPr>
            <p:nvPr/>
          </p:nvSpPr>
          <p:spPr bwMode="auto">
            <a:xfrm>
              <a:off x="580" y="3072"/>
              <a:ext cx="843" cy="0"/>
            </a:xfrm>
            <a:custGeom>
              <a:avLst/>
              <a:gdLst>
                <a:gd name="T0" fmla="*/ 19991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91"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 name="Freeform 8">
              <a:extLst>
                <a:ext uri="{FF2B5EF4-FFF2-40B4-BE49-F238E27FC236}">
                  <a16:creationId xmlns:a16="http://schemas.microsoft.com/office/drawing/2014/main" id="{9F2B43E8-EF6B-496C-A463-D9F1C9EE6732}"/>
                </a:ext>
              </a:extLst>
            </p:cNvPr>
            <p:cNvSpPr>
              <a:spLocks/>
            </p:cNvSpPr>
            <p:nvPr/>
          </p:nvSpPr>
          <p:spPr bwMode="auto">
            <a:xfrm>
              <a:off x="578" y="2954"/>
              <a:ext cx="0" cy="117"/>
            </a:xfrm>
            <a:custGeom>
              <a:avLst/>
              <a:gdLst>
                <a:gd name="T0" fmla="*/ 0 w 20000"/>
                <a:gd name="T1" fmla="*/ 0 h 20000"/>
                <a:gd name="T2" fmla="*/ 0 w 20000"/>
                <a:gd name="T3" fmla="*/ 19932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3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9" name="Rectangle 9">
              <a:extLst>
                <a:ext uri="{FF2B5EF4-FFF2-40B4-BE49-F238E27FC236}">
                  <a16:creationId xmlns:a16="http://schemas.microsoft.com/office/drawing/2014/main" id="{E34E8984-A82D-4090-9289-4B5F8493D4E4}"/>
                </a:ext>
              </a:extLst>
            </p:cNvPr>
            <p:cNvSpPr>
              <a:spLocks noChangeArrowheads="1"/>
            </p:cNvSpPr>
            <p:nvPr/>
          </p:nvSpPr>
          <p:spPr bwMode="auto">
            <a:xfrm>
              <a:off x="891" y="2630"/>
              <a:ext cx="20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sz="1400">
                  <a:latin typeface="Courier New" panose="02070309020205020404" pitchFamily="49" charset="0"/>
                </a:rPr>
                <a:t>false</a:t>
              </a:r>
            </a:p>
            <a:p>
              <a:pPr>
                <a:spcBef>
                  <a:spcPct val="0"/>
                </a:spcBef>
              </a:pPr>
              <a:endParaRPr lang="en-US" altLang="en-US" sz="1400">
                <a:solidFill>
                  <a:schemeClr val="tx1"/>
                </a:solidFill>
                <a:latin typeface="Courier New" panose="02070309020205020404" pitchFamily="49" charset="0"/>
              </a:endParaRPr>
            </a:p>
          </p:txBody>
        </p:sp>
        <p:sp>
          <p:nvSpPr>
            <p:cNvPr id="10" name="Freeform 10">
              <a:extLst>
                <a:ext uri="{FF2B5EF4-FFF2-40B4-BE49-F238E27FC236}">
                  <a16:creationId xmlns:a16="http://schemas.microsoft.com/office/drawing/2014/main" id="{F7F42BFE-D476-4AD2-8BF6-19B5BD16C7B9}"/>
                </a:ext>
              </a:extLst>
            </p:cNvPr>
            <p:cNvSpPr>
              <a:spLocks/>
            </p:cNvSpPr>
            <p:nvPr/>
          </p:nvSpPr>
          <p:spPr bwMode="auto">
            <a:xfrm>
              <a:off x="2304" y="2717"/>
              <a:ext cx="0" cy="141"/>
            </a:xfrm>
            <a:custGeom>
              <a:avLst/>
              <a:gdLst>
                <a:gd name="T0" fmla="*/ 0 w 20000"/>
                <a:gd name="T1" fmla="*/ 19943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43"/>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1" name="Freeform 11">
              <a:extLst>
                <a:ext uri="{FF2B5EF4-FFF2-40B4-BE49-F238E27FC236}">
                  <a16:creationId xmlns:a16="http://schemas.microsoft.com/office/drawing/2014/main" id="{D970006A-2C66-4D08-AAD9-4C2702B7B7AB}"/>
                </a:ext>
              </a:extLst>
            </p:cNvPr>
            <p:cNvSpPr>
              <a:spLocks/>
            </p:cNvSpPr>
            <p:nvPr/>
          </p:nvSpPr>
          <p:spPr bwMode="auto">
            <a:xfrm>
              <a:off x="576" y="2717"/>
              <a:ext cx="0" cy="141"/>
            </a:xfrm>
            <a:custGeom>
              <a:avLst/>
              <a:gdLst>
                <a:gd name="T0" fmla="*/ 0 w 20000"/>
                <a:gd name="T1" fmla="*/ 19943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43"/>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2" name="Freeform 12">
              <a:extLst>
                <a:ext uri="{FF2B5EF4-FFF2-40B4-BE49-F238E27FC236}">
                  <a16:creationId xmlns:a16="http://schemas.microsoft.com/office/drawing/2014/main" id="{9117BD21-340C-4700-8939-39CD2023BF6C}"/>
                </a:ext>
              </a:extLst>
            </p:cNvPr>
            <p:cNvSpPr>
              <a:spLocks/>
            </p:cNvSpPr>
            <p:nvPr/>
          </p:nvSpPr>
          <p:spPr bwMode="auto">
            <a:xfrm>
              <a:off x="2306" y="2954"/>
              <a:ext cx="0" cy="117"/>
            </a:xfrm>
            <a:custGeom>
              <a:avLst/>
              <a:gdLst>
                <a:gd name="T0" fmla="*/ 0 w 20000"/>
                <a:gd name="T1" fmla="*/ 0 h 20000"/>
                <a:gd name="T2" fmla="*/ 0 w 20000"/>
                <a:gd name="T3" fmla="*/ 19932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3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nvGrpSpPr>
            <p:cNvPr id="13" name="Group 13">
              <a:extLst>
                <a:ext uri="{FF2B5EF4-FFF2-40B4-BE49-F238E27FC236}">
                  <a16:creationId xmlns:a16="http://schemas.microsoft.com/office/drawing/2014/main" id="{B66E4A38-4BB9-4661-8152-D9B1AE8E4209}"/>
                </a:ext>
              </a:extLst>
            </p:cNvPr>
            <p:cNvGrpSpPr>
              <a:grpSpLocks/>
            </p:cNvGrpSpPr>
            <p:nvPr/>
          </p:nvGrpSpPr>
          <p:grpSpPr bwMode="auto">
            <a:xfrm>
              <a:off x="312" y="2859"/>
              <a:ext cx="528" cy="96"/>
              <a:chOff x="0" y="0"/>
              <a:chExt cx="20000" cy="20000"/>
            </a:xfrm>
          </p:grpSpPr>
          <p:sp>
            <p:nvSpPr>
              <p:cNvPr id="30" name="Rectangle 14">
                <a:extLst>
                  <a:ext uri="{FF2B5EF4-FFF2-40B4-BE49-F238E27FC236}">
                    <a16:creationId xmlns:a16="http://schemas.microsoft.com/office/drawing/2014/main" id="{6C9FDC16-7C50-4527-9988-656976B9770C}"/>
                  </a:ext>
                </a:extLst>
              </p:cNvPr>
              <p:cNvSpPr>
                <a:spLocks noChangeArrowheads="1"/>
              </p:cNvSpPr>
              <p:nvPr/>
            </p:nvSpPr>
            <p:spPr bwMode="auto">
              <a:xfrm>
                <a:off x="1985" y="4583"/>
                <a:ext cx="16000" cy="1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lgn="ctr" eaLnBrk="1" hangingPunct="1">
                  <a:spcBef>
                    <a:spcPct val="0"/>
                  </a:spcBef>
                </a:pPr>
                <a:r>
                  <a:rPr lang="en-US" altLang="en-US" sz="1400">
                    <a:latin typeface="Courier New" panose="02070309020205020404" pitchFamily="49" charset="0"/>
                  </a:rPr>
                  <a:t>print “Failed”</a:t>
                </a:r>
              </a:p>
              <a:p>
                <a:pPr>
                  <a:spcBef>
                    <a:spcPct val="0"/>
                  </a:spcBef>
                </a:pPr>
                <a:endParaRPr lang="en-US" altLang="en-US" sz="1400">
                  <a:solidFill>
                    <a:schemeClr val="tx1"/>
                  </a:solidFill>
                  <a:latin typeface="Courier New" panose="02070309020205020404" pitchFamily="49" charset="0"/>
                </a:endParaRPr>
              </a:p>
            </p:txBody>
          </p:sp>
          <p:sp>
            <p:nvSpPr>
              <p:cNvPr id="31" name="Freeform 15">
                <a:extLst>
                  <a:ext uri="{FF2B5EF4-FFF2-40B4-BE49-F238E27FC236}">
                    <a16:creationId xmlns:a16="http://schemas.microsoft.com/office/drawing/2014/main" id="{B6FC81E5-A9DD-4DE4-B7F9-DBD222AD8243}"/>
                  </a:ext>
                </a:extLst>
              </p:cNvPr>
              <p:cNvSpPr>
                <a:spLocks/>
              </p:cNvSpPr>
              <p:nvPr/>
            </p:nvSpPr>
            <p:spPr bwMode="auto">
              <a:xfrm>
                <a:off x="0" y="0"/>
                <a:ext cx="20000" cy="20000"/>
              </a:xfrm>
              <a:custGeom>
                <a:avLst/>
                <a:gdLst>
                  <a:gd name="T0" fmla="*/ 19985 w 20000"/>
                  <a:gd name="T1" fmla="*/ 0 h 20000"/>
                  <a:gd name="T2" fmla="*/ 19985 w 20000"/>
                  <a:gd name="T3" fmla="*/ 19917 h 20000"/>
                  <a:gd name="T4" fmla="*/ 0 w 20000"/>
                  <a:gd name="T5" fmla="*/ 19917 h 20000"/>
                  <a:gd name="T6" fmla="*/ 0 w 20000"/>
                  <a:gd name="T7" fmla="*/ 0 h 20000"/>
                  <a:gd name="T8" fmla="*/ 1998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5" y="0"/>
                    </a:moveTo>
                    <a:lnTo>
                      <a:pt x="19985" y="19917"/>
                    </a:lnTo>
                    <a:lnTo>
                      <a:pt x="0" y="19917"/>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sp>
          <p:nvSpPr>
            <p:cNvPr id="14" name="Rectangle 16">
              <a:extLst>
                <a:ext uri="{FF2B5EF4-FFF2-40B4-BE49-F238E27FC236}">
                  <a16:creationId xmlns:a16="http://schemas.microsoft.com/office/drawing/2014/main" id="{0A82FE64-D934-4C31-AD0A-7EF62AFBA575}"/>
                </a:ext>
              </a:extLst>
            </p:cNvPr>
            <p:cNvSpPr>
              <a:spLocks noChangeArrowheads="1"/>
            </p:cNvSpPr>
            <p:nvPr/>
          </p:nvSpPr>
          <p:spPr bwMode="auto">
            <a:xfrm>
              <a:off x="2090" y="2881"/>
              <a:ext cx="4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lgn="ctr" eaLnBrk="1" hangingPunct="1">
                <a:spcBef>
                  <a:spcPct val="0"/>
                </a:spcBef>
              </a:pPr>
              <a:r>
                <a:rPr lang="en-US" altLang="en-US" sz="1400">
                  <a:latin typeface="Courier New" panose="02070309020205020404" pitchFamily="49" charset="0"/>
                </a:rPr>
                <a:t>print “Passed”</a:t>
              </a:r>
            </a:p>
            <a:p>
              <a:pPr>
                <a:spcBef>
                  <a:spcPct val="0"/>
                </a:spcBef>
              </a:pPr>
              <a:endParaRPr lang="en-US" altLang="en-US" sz="1400">
                <a:solidFill>
                  <a:schemeClr val="tx1"/>
                </a:solidFill>
                <a:latin typeface="Courier New" panose="02070309020205020404" pitchFamily="49" charset="0"/>
              </a:endParaRPr>
            </a:p>
          </p:txBody>
        </p:sp>
        <p:sp>
          <p:nvSpPr>
            <p:cNvPr id="15" name="Freeform 17">
              <a:extLst>
                <a:ext uri="{FF2B5EF4-FFF2-40B4-BE49-F238E27FC236}">
                  <a16:creationId xmlns:a16="http://schemas.microsoft.com/office/drawing/2014/main" id="{23021DFB-E9F5-43EA-AAEB-CB7A9E3F56F4}"/>
                </a:ext>
              </a:extLst>
            </p:cNvPr>
            <p:cNvSpPr>
              <a:spLocks/>
            </p:cNvSpPr>
            <p:nvPr/>
          </p:nvSpPr>
          <p:spPr bwMode="auto">
            <a:xfrm>
              <a:off x="2040" y="2859"/>
              <a:ext cx="528" cy="96"/>
            </a:xfrm>
            <a:custGeom>
              <a:avLst/>
              <a:gdLst>
                <a:gd name="T0" fmla="*/ 19985 w 20000"/>
                <a:gd name="T1" fmla="*/ 0 h 20000"/>
                <a:gd name="T2" fmla="*/ 19985 w 20000"/>
                <a:gd name="T3" fmla="*/ 19917 h 20000"/>
                <a:gd name="T4" fmla="*/ 0 w 20000"/>
                <a:gd name="T5" fmla="*/ 19917 h 20000"/>
                <a:gd name="T6" fmla="*/ 0 w 20000"/>
                <a:gd name="T7" fmla="*/ 0 h 20000"/>
                <a:gd name="T8" fmla="*/ 1998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5" y="0"/>
                  </a:moveTo>
                  <a:lnTo>
                    <a:pt x="19985" y="19917"/>
                  </a:lnTo>
                  <a:lnTo>
                    <a:pt x="0" y="19917"/>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nvGrpSpPr>
            <p:cNvPr id="16" name="Group 18">
              <a:extLst>
                <a:ext uri="{FF2B5EF4-FFF2-40B4-BE49-F238E27FC236}">
                  <a16:creationId xmlns:a16="http://schemas.microsoft.com/office/drawing/2014/main" id="{91872D4E-7B53-47FF-A91A-58CE30FA8608}"/>
                </a:ext>
              </a:extLst>
            </p:cNvPr>
            <p:cNvGrpSpPr>
              <a:grpSpLocks/>
            </p:cNvGrpSpPr>
            <p:nvPr/>
          </p:nvGrpSpPr>
          <p:grpSpPr bwMode="auto">
            <a:xfrm>
              <a:off x="1422" y="3050"/>
              <a:ext cx="49" cy="249"/>
              <a:chOff x="-25" y="0"/>
              <a:chExt cx="20049" cy="20000"/>
            </a:xfrm>
          </p:grpSpPr>
          <p:sp>
            <p:nvSpPr>
              <p:cNvPr id="27" name="Freeform 19">
                <a:extLst>
                  <a:ext uri="{FF2B5EF4-FFF2-40B4-BE49-F238E27FC236}">
                    <a16:creationId xmlns:a16="http://schemas.microsoft.com/office/drawing/2014/main" id="{69E575FC-9304-43FA-A268-82AFEE1A9B18}"/>
                  </a:ext>
                </a:extLst>
              </p:cNvPr>
              <p:cNvSpPr>
                <a:spLocks/>
              </p:cNvSpPr>
              <p:nvPr/>
            </p:nvSpPr>
            <p:spPr bwMode="auto">
              <a:xfrm>
                <a:off x="10081" y="3981"/>
                <a:ext cx="163" cy="12135"/>
              </a:xfrm>
              <a:custGeom>
                <a:avLst/>
                <a:gdLst>
                  <a:gd name="T0" fmla="*/ 0 w 20000"/>
                  <a:gd name="T1" fmla="*/ 19947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47"/>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8" name="Oval 20">
                <a:extLst>
                  <a:ext uri="{FF2B5EF4-FFF2-40B4-BE49-F238E27FC236}">
                    <a16:creationId xmlns:a16="http://schemas.microsoft.com/office/drawing/2014/main" id="{73A053A4-3F22-4AEF-B360-0D9509C12FB8}"/>
                  </a:ext>
                </a:extLst>
              </p:cNvPr>
              <p:cNvSpPr>
                <a:spLocks noChangeArrowheads="1"/>
              </p:cNvSpPr>
              <p:nvPr/>
            </p:nvSpPr>
            <p:spPr bwMode="auto">
              <a:xfrm>
                <a:off x="-25" y="16116"/>
                <a:ext cx="19723" cy="3884"/>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endParaRPr lang="en-US" altLang="en-US"/>
              </a:p>
            </p:txBody>
          </p:sp>
          <p:sp>
            <p:nvSpPr>
              <p:cNvPr id="29" name="Oval 21">
                <a:extLst>
                  <a:ext uri="{FF2B5EF4-FFF2-40B4-BE49-F238E27FC236}">
                    <a16:creationId xmlns:a16="http://schemas.microsoft.com/office/drawing/2014/main" id="{0F38C6FC-67F2-4435-BC14-9B62891D7793}"/>
                  </a:ext>
                </a:extLst>
              </p:cNvPr>
              <p:cNvSpPr>
                <a:spLocks noChangeArrowheads="1"/>
              </p:cNvSpPr>
              <p:nvPr/>
            </p:nvSpPr>
            <p:spPr bwMode="auto">
              <a:xfrm>
                <a:off x="301" y="0"/>
                <a:ext cx="19723" cy="3885"/>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endParaRPr lang="en-US" altLang="en-US"/>
              </a:p>
            </p:txBody>
          </p:sp>
        </p:grpSp>
        <p:grpSp>
          <p:nvGrpSpPr>
            <p:cNvPr id="17" name="Group 22">
              <a:extLst>
                <a:ext uri="{FF2B5EF4-FFF2-40B4-BE49-F238E27FC236}">
                  <a16:creationId xmlns:a16="http://schemas.microsoft.com/office/drawing/2014/main" id="{83D98F22-0472-4CD7-87FF-E3D4ADAEA52F}"/>
                </a:ext>
              </a:extLst>
            </p:cNvPr>
            <p:cNvGrpSpPr>
              <a:grpSpLocks/>
            </p:cNvGrpSpPr>
            <p:nvPr/>
          </p:nvGrpSpPr>
          <p:grpSpPr bwMode="auto">
            <a:xfrm>
              <a:off x="576" y="2345"/>
              <a:ext cx="1728" cy="542"/>
              <a:chOff x="1363" y="0"/>
              <a:chExt cx="17280" cy="20001"/>
            </a:xfrm>
          </p:grpSpPr>
          <p:grpSp>
            <p:nvGrpSpPr>
              <p:cNvPr id="18" name="Group 23">
                <a:extLst>
                  <a:ext uri="{FF2B5EF4-FFF2-40B4-BE49-F238E27FC236}">
                    <a16:creationId xmlns:a16="http://schemas.microsoft.com/office/drawing/2014/main" id="{24731C2F-13E3-477C-B9E8-2CD7DCF35C8D}"/>
                  </a:ext>
                </a:extLst>
              </p:cNvPr>
              <p:cNvGrpSpPr>
                <a:grpSpLocks/>
              </p:cNvGrpSpPr>
              <p:nvPr/>
            </p:nvGrpSpPr>
            <p:grpSpPr bwMode="auto">
              <a:xfrm>
                <a:off x="9779" y="0"/>
                <a:ext cx="484" cy="7257"/>
                <a:chOff x="1409" y="0"/>
                <a:chExt cx="17182" cy="20000"/>
              </a:xfrm>
            </p:grpSpPr>
            <p:sp>
              <p:nvSpPr>
                <p:cNvPr id="25" name="Freeform 24">
                  <a:extLst>
                    <a:ext uri="{FF2B5EF4-FFF2-40B4-BE49-F238E27FC236}">
                      <a16:creationId xmlns:a16="http://schemas.microsoft.com/office/drawing/2014/main" id="{7A9FCEF3-C68D-4682-B9BA-0A8836FD64A4}"/>
                    </a:ext>
                  </a:extLst>
                </p:cNvPr>
                <p:cNvSpPr>
                  <a:spLocks/>
                </p:cNvSpPr>
                <p:nvPr/>
              </p:nvSpPr>
              <p:spPr bwMode="auto">
                <a:xfrm>
                  <a:off x="9929" y="5041"/>
                  <a:ext cx="142" cy="14959"/>
                </a:xfrm>
                <a:custGeom>
                  <a:avLst/>
                  <a:gdLst>
                    <a:gd name="T0" fmla="*/ 0 w 20000"/>
                    <a:gd name="T1" fmla="*/ 19946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46"/>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 name="Oval 25">
                  <a:extLst>
                    <a:ext uri="{FF2B5EF4-FFF2-40B4-BE49-F238E27FC236}">
                      <a16:creationId xmlns:a16="http://schemas.microsoft.com/office/drawing/2014/main" id="{B4DA0997-BC31-4C84-BC37-C8F96787B577}"/>
                    </a:ext>
                  </a:extLst>
                </p:cNvPr>
                <p:cNvSpPr>
                  <a:spLocks noChangeArrowheads="1"/>
                </p:cNvSpPr>
                <p:nvPr/>
              </p:nvSpPr>
              <p:spPr bwMode="auto">
                <a:xfrm>
                  <a:off x="1409" y="0"/>
                  <a:ext cx="17182" cy="4920"/>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endParaRPr lang="en-US" altLang="en-US"/>
                </a:p>
              </p:txBody>
            </p:sp>
          </p:grpSp>
          <p:grpSp>
            <p:nvGrpSpPr>
              <p:cNvPr id="19" name="Group 26">
                <a:extLst>
                  <a:ext uri="{FF2B5EF4-FFF2-40B4-BE49-F238E27FC236}">
                    <a16:creationId xmlns:a16="http://schemas.microsoft.com/office/drawing/2014/main" id="{7A171A43-CEC4-4E8C-AE73-D5DE32A69967}"/>
                  </a:ext>
                </a:extLst>
              </p:cNvPr>
              <p:cNvGrpSpPr>
                <a:grpSpLocks/>
              </p:cNvGrpSpPr>
              <p:nvPr/>
            </p:nvGrpSpPr>
            <p:grpSpPr bwMode="auto">
              <a:xfrm>
                <a:off x="1363" y="7257"/>
                <a:ext cx="17280" cy="12744"/>
                <a:chOff x="-2" y="-195"/>
                <a:chExt cx="20002" cy="20390"/>
              </a:xfrm>
            </p:grpSpPr>
            <p:sp>
              <p:nvSpPr>
                <p:cNvPr id="20" name="Freeform 27">
                  <a:extLst>
                    <a:ext uri="{FF2B5EF4-FFF2-40B4-BE49-F238E27FC236}">
                      <a16:creationId xmlns:a16="http://schemas.microsoft.com/office/drawing/2014/main" id="{D08A0751-0874-474F-B3D7-56BF76102144}"/>
                    </a:ext>
                  </a:extLst>
                </p:cNvPr>
                <p:cNvSpPr>
                  <a:spLocks/>
                </p:cNvSpPr>
                <p:nvPr/>
              </p:nvSpPr>
              <p:spPr bwMode="auto">
                <a:xfrm>
                  <a:off x="14444" y="10000"/>
                  <a:ext cx="5556" cy="24"/>
                </a:xfrm>
                <a:custGeom>
                  <a:avLst/>
                  <a:gdLst>
                    <a:gd name="T0" fmla="*/ 19983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83" y="0"/>
                      </a:moveTo>
                      <a:lnTo>
                        <a:pt x="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1" name="Freeform 28">
                  <a:extLst>
                    <a:ext uri="{FF2B5EF4-FFF2-40B4-BE49-F238E27FC236}">
                      <a16:creationId xmlns:a16="http://schemas.microsoft.com/office/drawing/2014/main" id="{F7960FB7-1978-4F41-B469-B8465D28DF8B}"/>
                    </a:ext>
                  </a:extLst>
                </p:cNvPr>
                <p:cNvSpPr>
                  <a:spLocks/>
                </p:cNvSpPr>
                <p:nvPr/>
              </p:nvSpPr>
              <p:spPr bwMode="auto">
                <a:xfrm>
                  <a:off x="-2" y="10000"/>
                  <a:ext cx="5556" cy="24"/>
                </a:xfrm>
                <a:custGeom>
                  <a:avLst/>
                  <a:gdLst>
                    <a:gd name="T0" fmla="*/ 19983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83" y="0"/>
                      </a:moveTo>
                      <a:lnTo>
                        <a:pt x="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nvGrpSpPr>
                <p:cNvPr id="22" name="Group 29">
                  <a:extLst>
                    <a:ext uri="{FF2B5EF4-FFF2-40B4-BE49-F238E27FC236}">
                      <a16:creationId xmlns:a16="http://schemas.microsoft.com/office/drawing/2014/main" id="{F4E61113-19ED-4BFE-B605-2C5040DC9E33}"/>
                    </a:ext>
                  </a:extLst>
                </p:cNvPr>
                <p:cNvGrpSpPr>
                  <a:grpSpLocks/>
                </p:cNvGrpSpPr>
                <p:nvPr/>
              </p:nvGrpSpPr>
              <p:grpSpPr bwMode="auto">
                <a:xfrm>
                  <a:off x="5536" y="-195"/>
                  <a:ext cx="8889" cy="20390"/>
                  <a:chOff x="0" y="0"/>
                  <a:chExt cx="20000" cy="20000"/>
                </a:xfrm>
              </p:grpSpPr>
              <p:sp>
                <p:nvSpPr>
                  <p:cNvPr id="23" name="Freeform 30">
                    <a:extLst>
                      <a:ext uri="{FF2B5EF4-FFF2-40B4-BE49-F238E27FC236}">
                        <a16:creationId xmlns:a16="http://schemas.microsoft.com/office/drawing/2014/main" id="{8D7F3AD8-AB1D-49A2-B2DE-095F657182F8}"/>
                      </a:ext>
                    </a:extLst>
                  </p:cNvPr>
                  <p:cNvSpPr>
                    <a:spLocks/>
                  </p:cNvSpPr>
                  <p:nvPr/>
                </p:nvSpPr>
                <p:spPr bwMode="auto">
                  <a:xfrm>
                    <a:off x="0" y="0"/>
                    <a:ext cx="20000" cy="20000"/>
                  </a:xfrm>
                  <a:custGeom>
                    <a:avLst/>
                    <a:gdLst>
                      <a:gd name="T0" fmla="*/ 19990 w 20000"/>
                      <a:gd name="T1" fmla="*/ 10000 h 20000"/>
                      <a:gd name="T2" fmla="*/ 9990 w 20000"/>
                      <a:gd name="T3" fmla="*/ 19977 h 20000"/>
                      <a:gd name="T4" fmla="*/ 0 w 20000"/>
                      <a:gd name="T5" fmla="*/ 10000 h 20000"/>
                      <a:gd name="T6" fmla="*/ 9990 w 20000"/>
                      <a:gd name="T7" fmla="*/ 0 h 20000"/>
                      <a:gd name="T8" fmla="*/ 19990 w 20000"/>
                      <a:gd name="T9" fmla="*/ 1000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10000"/>
                        </a:moveTo>
                        <a:lnTo>
                          <a:pt x="9990" y="19977"/>
                        </a:lnTo>
                        <a:lnTo>
                          <a:pt x="0" y="10000"/>
                        </a:lnTo>
                        <a:lnTo>
                          <a:pt x="9990" y="0"/>
                        </a:lnTo>
                        <a:lnTo>
                          <a:pt x="19990" y="10000"/>
                        </a:lnTo>
                        <a:close/>
                      </a:path>
                    </a:pathLst>
                  </a:custGeom>
                  <a:solidFill>
                    <a:srgbClr val="FFFFFF"/>
                  </a:solidFill>
                  <a:ln w="3175">
                    <a:solidFill>
                      <a:srgbClr val="000000"/>
                    </a:solidFill>
                    <a:round/>
                    <a:headEnd/>
                    <a:tailEnd/>
                  </a:ln>
                </p:spPr>
                <p:txBody>
                  <a:bodyPr/>
                  <a:lstStyle/>
                  <a:p>
                    <a:endParaRPr lang="en-CA"/>
                  </a:p>
                </p:txBody>
              </p:sp>
              <p:sp>
                <p:nvSpPr>
                  <p:cNvPr id="24" name="Rectangle 31">
                    <a:extLst>
                      <a:ext uri="{FF2B5EF4-FFF2-40B4-BE49-F238E27FC236}">
                        <a16:creationId xmlns:a16="http://schemas.microsoft.com/office/drawing/2014/main" id="{CD52E6A6-438B-4B8C-83A4-7E58FB11B89D}"/>
                      </a:ext>
                    </a:extLst>
                  </p:cNvPr>
                  <p:cNvSpPr>
                    <a:spLocks noChangeArrowheads="1"/>
                  </p:cNvSpPr>
                  <p:nvPr/>
                </p:nvSpPr>
                <p:spPr bwMode="auto">
                  <a:xfrm>
                    <a:off x="4365" y="8287"/>
                    <a:ext cx="11261" cy="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lgn="ctr" eaLnBrk="1" hangingPunct="1">
                      <a:spcBef>
                        <a:spcPct val="0"/>
                      </a:spcBef>
                    </a:pPr>
                    <a:r>
                      <a:rPr lang="en-US" altLang="en-US" sz="1400">
                        <a:latin typeface="Courier New" panose="02070309020205020404" pitchFamily="49" charset="0"/>
                      </a:rPr>
                      <a:t>grade &gt;= 60</a:t>
                    </a:r>
                  </a:p>
                  <a:p>
                    <a:pPr>
                      <a:spcBef>
                        <a:spcPct val="0"/>
                      </a:spcBef>
                    </a:pPr>
                    <a:endParaRPr lang="en-US" altLang="en-US" sz="1400">
                      <a:solidFill>
                        <a:schemeClr val="tx1"/>
                      </a:solidFill>
                      <a:latin typeface="Courier New" panose="02070309020205020404" pitchFamily="49" charset="0"/>
                    </a:endParaRPr>
                  </a:p>
                </p:txBody>
              </p:sp>
            </p:grpSp>
          </p:grpSp>
        </p:grpSp>
      </p:grpSp>
    </p:spTree>
    <p:extLst>
      <p:ext uri="{BB962C8B-B14F-4D97-AF65-F5344CB8AC3E}">
        <p14:creationId xmlns:p14="http://schemas.microsoft.com/office/powerpoint/2010/main" val="680280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C5B4-0D15-4900-B2BF-85A004AFC831}"/>
              </a:ext>
            </a:extLst>
          </p:cNvPr>
          <p:cNvSpPr>
            <a:spLocks noGrp="1"/>
          </p:cNvSpPr>
          <p:nvPr>
            <p:ph type="title"/>
          </p:nvPr>
        </p:nvSpPr>
        <p:spPr/>
        <p:txBody>
          <a:bodyPr/>
          <a:lstStyle/>
          <a:p>
            <a:r>
              <a:rPr lang="en-US" noProof="1"/>
              <a:t>The </a:t>
            </a:r>
            <a:r>
              <a:rPr lang="en-US" noProof="1">
                <a:latin typeface="Courier New" pitchFamily="49" charset="0"/>
              </a:rPr>
              <a:t>if</a:t>
            </a:r>
            <a:r>
              <a:rPr lang="en-US" noProof="1"/>
              <a:t>/</a:t>
            </a:r>
            <a:r>
              <a:rPr lang="en-US" noProof="1">
                <a:latin typeface="Courier New" pitchFamily="49" charset="0"/>
              </a:rPr>
              <a:t>else</a:t>
            </a:r>
            <a:r>
              <a:rPr lang="en-US" noProof="1"/>
              <a:t> Selection Structure</a:t>
            </a:r>
            <a:endParaRPr lang="en-CA" dirty="0"/>
          </a:p>
        </p:txBody>
      </p:sp>
      <p:sp>
        <p:nvSpPr>
          <p:cNvPr id="3" name="Content Placeholder 2">
            <a:extLst>
              <a:ext uri="{FF2B5EF4-FFF2-40B4-BE49-F238E27FC236}">
                <a16:creationId xmlns:a16="http://schemas.microsoft.com/office/drawing/2014/main" id="{38DDB7CF-2990-4561-A532-52A9C5F5FFD0}"/>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DB32C355-BE24-40CF-B6C8-CBC15D8AFDF4}"/>
              </a:ext>
            </a:extLst>
          </p:cNvPr>
          <p:cNvPicPr>
            <a:picLocks noChangeAspect="1"/>
          </p:cNvPicPr>
          <p:nvPr/>
        </p:nvPicPr>
        <p:blipFill>
          <a:blip r:embed="rId2"/>
          <a:stretch>
            <a:fillRect/>
          </a:stretch>
        </p:blipFill>
        <p:spPr>
          <a:xfrm>
            <a:off x="4020087" y="1558314"/>
            <a:ext cx="4151825" cy="4506345"/>
          </a:xfrm>
          <a:prstGeom prst="rect">
            <a:avLst/>
          </a:prstGeom>
        </p:spPr>
      </p:pic>
    </p:spTree>
    <p:extLst>
      <p:ext uri="{BB962C8B-B14F-4D97-AF65-F5344CB8AC3E}">
        <p14:creationId xmlns:p14="http://schemas.microsoft.com/office/powerpoint/2010/main" val="2725542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EF0C-C9EE-493D-A07F-DF91A1CC6958}"/>
              </a:ext>
            </a:extLst>
          </p:cNvPr>
          <p:cNvSpPr>
            <a:spLocks noGrp="1"/>
          </p:cNvSpPr>
          <p:nvPr>
            <p:ph type="title"/>
          </p:nvPr>
        </p:nvSpPr>
        <p:spPr/>
        <p:txBody>
          <a:bodyPr/>
          <a:lstStyle/>
          <a:p>
            <a:r>
              <a:rPr lang="en-CA" dirty="0"/>
              <a:t>If statement</a:t>
            </a:r>
          </a:p>
        </p:txBody>
      </p:sp>
      <p:sp>
        <p:nvSpPr>
          <p:cNvPr id="3" name="Content Placeholder 2">
            <a:extLst>
              <a:ext uri="{FF2B5EF4-FFF2-40B4-BE49-F238E27FC236}">
                <a16:creationId xmlns:a16="http://schemas.microsoft.com/office/drawing/2014/main" id="{26C7A55C-DB70-4BA6-829C-A2A419BFA766}"/>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0C64AD3-BB51-47C9-A5B1-B8776D406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643" y="1893573"/>
            <a:ext cx="7856538" cy="4257675"/>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549701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8115-19D7-45CC-A954-E6AEF0DFDF6A}"/>
              </a:ext>
            </a:extLst>
          </p:cNvPr>
          <p:cNvSpPr>
            <a:spLocks noGrp="1"/>
          </p:cNvSpPr>
          <p:nvPr>
            <p:ph type="title"/>
          </p:nvPr>
        </p:nvSpPr>
        <p:spPr/>
        <p:txBody>
          <a:bodyPr/>
          <a:lstStyle/>
          <a:p>
            <a:r>
              <a:rPr lang="en-CA" dirty="0"/>
              <a:t>Exercise 5.1</a:t>
            </a:r>
          </a:p>
        </p:txBody>
      </p:sp>
      <p:sp>
        <p:nvSpPr>
          <p:cNvPr id="3" name="Content Placeholder 2">
            <a:extLst>
              <a:ext uri="{FF2B5EF4-FFF2-40B4-BE49-F238E27FC236}">
                <a16:creationId xmlns:a16="http://schemas.microsoft.com/office/drawing/2014/main" id="{E10F53B8-230C-403F-8B28-76491602B5C0}"/>
              </a:ext>
            </a:extLst>
          </p:cNvPr>
          <p:cNvSpPr>
            <a:spLocks noGrp="1"/>
          </p:cNvSpPr>
          <p:nvPr>
            <p:ph idx="1"/>
          </p:nvPr>
        </p:nvSpPr>
        <p:spPr/>
        <p:txBody>
          <a:bodyPr/>
          <a:lstStyle/>
          <a:p>
            <a:pPr marL="0" indent="0">
              <a:buNone/>
            </a:pPr>
            <a:r>
              <a:rPr lang="en-CA" dirty="0"/>
              <a:t>Writhe the pseudocode and draw the flowchart for a program that asks a user for 2 numbers, num1 and num2. Then num1 is divided by num2 and the result is displayed.</a:t>
            </a:r>
          </a:p>
          <a:p>
            <a:pPr marL="0" indent="0">
              <a:buNone/>
            </a:pPr>
            <a:r>
              <a:rPr lang="en-CA" dirty="0"/>
              <a:t>Before the division operation, num2 is tested for the value 0. if it   contains 0,      the division does not take place.</a:t>
            </a:r>
          </a:p>
          <a:p>
            <a:endParaRPr lang="en-CA" dirty="0"/>
          </a:p>
        </p:txBody>
      </p:sp>
    </p:spTree>
    <p:extLst>
      <p:ext uri="{BB962C8B-B14F-4D97-AF65-F5344CB8AC3E}">
        <p14:creationId xmlns:p14="http://schemas.microsoft.com/office/powerpoint/2010/main" val="216010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2B0B-2892-4D39-A0B4-E5CD75A9DA1A}"/>
              </a:ext>
            </a:extLst>
          </p:cNvPr>
          <p:cNvSpPr>
            <a:spLocks noGrp="1"/>
          </p:cNvSpPr>
          <p:nvPr>
            <p:ph type="title"/>
          </p:nvPr>
        </p:nvSpPr>
        <p:spPr/>
        <p:txBody>
          <a:bodyPr/>
          <a:lstStyle/>
          <a:p>
            <a:r>
              <a:rPr lang="en-CA" dirty="0"/>
              <a:t>Relational Operators</a:t>
            </a:r>
          </a:p>
        </p:txBody>
      </p:sp>
      <p:sp>
        <p:nvSpPr>
          <p:cNvPr id="3" name="Content Placeholder 2">
            <a:extLst>
              <a:ext uri="{FF2B5EF4-FFF2-40B4-BE49-F238E27FC236}">
                <a16:creationId xmlns:a16="http://schemas.microsoft.com/office/drawing/2014/main" id="{0DDC82B9-462F-447D-8946-AA53361EA228}"/>
              </a:ext>
            </a:extLst>
          </p:cNvPr>
          <p:cNvSpPr>
            <a:spLocks noGrp="1"/>
          </p:cNvSpPr>
          <p:nvPr>
            <p:ph idx="1"/>
          </p:nvPr>
        </p:nvSpPr>
        <p:spPr/>
        <p:txBody>
          <a:bodyPr/>
          <a:lstStyle/>
          <a:p>
            <a:r>
              <a:rPr lang="en-US" dirty="0"/>
              <a:t>Used to compare numbers to determine relative order </a:t>
            </a:r>
          </a:p>
          <a:p>
            <a:r>
              <a:rPr lang="en-US" dirty="0"/>
              <a:t>Operators:</a:t>
            </a:r>
            <a:endParaRPr lang="en-CA" dirty="0"/>
          </a:p>
        </p:txBody>
      </p:sp>
      <p:graphicFrame>
        <p:nvGraphicFramePr>
          <p:cNvPr id="4" name="Content Placeholder 3">
            <a:extLst>
              <a:ext uri="{FF2B5EF4-FFF2-40B4-BE49-F238E27FC236}">
                <a16:creationId xmlns:a16="http://schemas.microsoft.com/office/drawing/2014/main" id="{80B72ED5-7D92-41B1-A218-31C1E8008526}"/>
              </a:ext>
            </a:extLst>
          </p:cNvPr>
          <p:cNvGraphicFramePr>
            <a:graphicFrameLocks/>
          </p:cNvGraphicFramePr>
          <p:nvPr>
            <p:extLst>
              <p:ext uri="{D42A27DB-BD31-4B8C-83A1-F6EECF244321}">
                <p14:modId xmlns:p14="http://schemas.microsoft.com/office/powerpoint/2010/main" val="1395638039"/>
              </p:ext>
            </p:extLst>
          </p:nvPr>
        </p:nvGraphicFramePr>
        <p:xfrm>
          <a:off x="3751667" y="3059709"/>
          <a:ext cx="5737566" cy="3479968"/>
        </p:xfrm>
        <a:graphic>
          <a:graphicData uri="http://schemas.openxmlformats.org/drawingml/2006/table">
            <a:tbl>
              <a:tblPr firstRow="1" bandRow="1">
                <a:tableStyleId>{5C22544A-7EE6-4342-B048-85BDC9FD1C3A}</a:tableStyleId>
              </a:tblPr>
              <a:tblGrid>
                <a:gridCol w="1667992">
                  <a:extLst>
                    <a:ext uri="{9D8B030D-6E8A-4147-A177-3AD203B41FA5}">
                      <a16:colId xmlns:a16="http://schemas.microsoft.com/office/drawing/2014/main" val="3707425224"/>
                    </a:ext>
                  </a:extLst>
                </a:gridCol>
                <a:gridCol w="4069574">
                  <a:extLst>
                    <a:ext uri="{9D8B030D-6E8A-4147-A177-3AD203B41FA5}">
                      <a16:colId xmlns:a16="http://schemas.microsoft.com/office/drawing/2014/main" val="3499376274"/>
                    </a:ext>
                  </a:extLst>
                </a:gridCol>
              </a:tblGrid>
              <a:tr h="370840">
                <a:tc>
                  <a:txBody>
                    <a:bodyPr/>
                    <a:lstStyle/>
                    <a:p>
                      <a:pPr algn="ctr"/>
                      <a:r>
                        <a:rPr lang="en-CA" dirty="0"/>
                        <a:t>Operator</a:t>
                      </a:r>
                    </a:p>
                  </a:txBody>
                  <a:tcPr/>
                </a:tc>
                <a:tc>
                  <a:txBody>
                    <a:bodyPr/>
                    <a:lstStyle/>
                    <a:p>
                      <a:pPr algn="ctr"/>
                      <a:r>
                        <a:rPr lang="en-CA" dirty="0"/>
                        <a:t>Meaning</a:t>
                      </a:r>
                    </a:p>
                  </a:txBody>
                  <a:tcPr/>
                </a:tc>
                <a:extLst>
                  <a:ext uri="{0D108BD9-81ED-4DB2-BD59-A6C34878D82A}">
                    <a16:rowId xmlns:a16="http://schemas.microsoft.com/office/drawing/2014/main" val="107176919"/>
                  </a:ext>
                </a:extLst>
              </a:tr>
              <a:tr h="370840">
                <a:tc>
                  <a:txBody>
                    <a:bodyPr/>
                    <a:lstStyle/>
                    <a:p>
                      <a:pPr algn="ctr"/>
                      <a:r>
                        <a:rPr lang="en-CA" b="1" dirty="0"/>
                        <a:t>&gt;</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Greater than </a:t>
                      </a:r>
                    </a:p>
                  </a:txBody>
                  <a:tcPr marT="45734" marB="45734" anchor="ctr" horzOverflow="overflow"/>
                </a:tc>
                <a:extLst>
                  <a:ext uri="{0D108BD9-81ED-4DB2-BD59-A6C34878D82A}">
                    <a16:rowId xmlns:a16="http://schemas.microsoft.com/office/drawing/2014/main" val="1754969015"/>
                  </a:ext>
                </a:extLst>
              </a:tr>
              <a:tr h="370840">
                <a:tc>
                  <a:txBody>
                    <a:bodyPr/>
                    <a:lstStyle/>
                    <a:p>
                      <a:pPr algn="ctr"/>
                      <a:r>
                        <a:rPr lang="en-CA" b="1" dirty="0"/>
                        <a:t>&lt;</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Less than </a:t>
                      </a:r>
                    </a:p>
                  </a:txBody>
                  <a:tcPr marT="45734" marB="45734" anchor="ctr" horzOverflow="overflow"/>
                </a:tc>
                <a:extLst>
                  <a:ext uri="{0D108BD9-81ED-4DB2-BD59-A6C34878D82A}">
                    <a16:rowId xmlns:a16="http://schemas.microsoft.com/office/drawing/2014/main" val="2896831164"/>
                  </a:ext>
                </a:extLst>
              </a:tr>
              <a:tr h="370840">
                <a:tc>
                  <a:txBody>
                    <a:bodyPr/>
                    <a:lstStyle/>
                    <a:p>
                      <a:pPr algn="ctr"/>
                      <a:r>
                        <a:rPr lang="en-CA" b="1" dirty="0"/>
                        <a:t>&gt;=</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Greater than or equal to</a:t>
                      </a:r>
                    </a:p>
                  </a:txBody>
                  <a:tcPr marT="45734" marB="45734" anchor="ctr" horzOverflow="overflow"/>
                </a:tc>
                <a:extLst>
                  <a:ext uri="{0D108BD9-81ED-4DB2-BD59-A6C34878D82A}">
                    <a16:rowId xmlns:a16="http://schemas.microsoft.com/office/drawing/2014/main" val="4231402431"/>
                  </a:ext>
                </a:extLst>
              </a:tr>
              <a:tr h="370840">
                <a:tc>
                  <a:txBody>
                    <a:bodyPr/>
                    <a:lstStyle/>
                    <a:p>
                      <a:pPr algn="ctr"/>
                      <a:r>
                        <a:rPr kumimoji="0" lang="en-CA" sz="2800" b="0" i="0" u="none" strike="noStrike" kern="1200" cap="none" normalizeH="0" baseline="0" dirty="0">
                          <a:ln>
                            <a:noFill/>
                          </a:ln>
                          <a:solidFill>
                            <a:schemeClr val="tx1"/>
                          </a:solidFill>
                          <a:effectLst/>
                          <a:latin typeface="Arial" charset="0"/>
                          <a:ea typeface="+mn-ea"/>
                          <a:cs typeface="+mn-cs"/>
                        </a:rPr>
                        <a:t>&lt;=</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dirty="0">
                          <a:ln>
                            <a:noFill/>
                          </a:ln>
                          <a:solidFill>
                            <a:schemeClr val="tx1"/>
                          </a:solidFill>
                          <a:effectLst/>
                          <a:latin typeface="Arial" charset="0"/>
                          <a:ea typeface="+mn-ea"/>
                          <a:cs typeface="+mn-cs"/>
                        </a:rPr>
                        <a:t>Less than or equal to </a:t>
                      </a:r>
                    </a:p>
                  </a:txBody>
                  <a:tcPr marT="45734" marB="45734" anchor="ctr" horzOverflow="overflow"/>
                </a:tc>
                <a:extLst>
                  <a:ext uri="{0D108BD9-81ED-4DB2-BD59-A6C34878D82A}">
                    <a16:rowId xmlns:a16="http://schemas.microsoft.com/office/drawing/2014/main" val="2003690074"/>
                  </a:ext>
                </a:extLst>
              </a:tr>
              <a:tr h="370840">
                <a:tc>
                  <a:txBody>
                    <a:bodyPr/>
                    <a:lstStyle/>
                    <a:p>
                      <a:pPr algn="ctr"/>
                      <a:r>
                        <a:rPr kumimoji="0" lang="en-CA" sz="2800" b="0" i="0" u="none" strike="noStrike" kern="1200" cap="none" normalizeH="0" baseline="0" dirty="0">
                          <a:ln>
                            <a:noFill/>
                          </a:ln>
                          <a:solidFill>
                            <a:schemeClr val="tx1"/>
                          </a:solidFill>
                          <a:effectLst/>
                          <a:latin typeface="Arial" charset="0"/>
                          <a:ea typeface="+mn-ea"/>
                          <a:cs typeface="+mn-cs"/>
                        </a:rPr>
                        <a:t>==</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dirty="0">
                          <a:ln>
                            <a:noFill/>
                          </a:ln>
                          <a:solidFill>
                            <a:schemeClr val="tx1"/>
                          </a:solidFill>
                          <a:effectLst/>
                          <a:latin typeface="Arial" charset="0"/>
                          <a:ea typeface="+mn-ea"/>
                          <a:cs typeface="+mn-cs"/>
                        </a:rPr>
                        <a:t>Equal to </a:t>
                      </a:r>
                    </a:p>
                  </a:txBody>
                  <a:tcPr marT="45734" marB="45734" anchor="ctr" horzOverflow="overflow"/>
                </a:tc>
                <a:extLst>
                  <a:ext uri="{0D108BD9-81ED-4DB2-BD59-A6C34878D82A}">
                    <a16:rowId xmlns:a16="http://schemas.microsoft.com/office/drawing/2014/main" val="3446011042"/>
                  </a:ext>
                </a:extLst>
              </a:tr>
              <a:tr h="370840">
                <a:tc>
                  <a:txBody>
                    <a:bodyPr/>
                    <a:lstStyle/>
                    <a:p>
                      <a:pPr algn="ctr"/>
                      <a:r>
                        <a:rPr kumimoji="0" lang="en-CA" sz="2800" b="0" i="0" u="none" strike="noStrike" kern="1200" cap="none" normalizeH="0" baseline="0" dirty="0">
                          <a:ln>
                            <a:noFill/>
                          </a:ln>
                          <a:solidFill>
                            <a:schemeClr val="tx1"/>
                          </a:solidFill>
                          <a:effectLst/>
                          <a:latin typeface="Arial" charset="0"/>
                          <a:ea typeface="+mn-ea"/>
                          <a:cs typeface="+mn-cs"/>
                        </a:rPr>
                        <a:t>!=</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dirty="0">
                          <a:ln>
                            <a:noFill/>
                          </a:ln>
                          <a:solidFill>
                            <a:schemeClr val="tx1"/>
                          </a:solidFill>
                          <a:effectLst/>
                          <a:latin typeface="Arial" charset="0"/>
                          <a:ea typeface="+mn-ea"/>
                          <a:cs typeface="+mn-cs"/>
                        </a:rPr>
                        <a:t>Not equal to</a:t>
                      </a:r>
                    </a:p>
                  </a:txBody>
                  <a:tcPr marT="45734" marB="45734" anchor="ctr" horzOverflow="overflow"/>
                </a:tc>
                <a:extLst>
                  <a:ext uri="{0D108BD9-81ED-4DB2-BD59-A6C34878D82A}">
                    <a16:rowId xmlns:a16="http://schemas.microsoft.com/office/drawing/2014/main" val="3020136710"/>
                  </a:ext>
                </a:extLst>
              </a:tr>
            </a:tbl>
          </a:graphicData>
        </a:graphic>
      </p:graphicFrame>
    </p:spTree>
    <p:extLst>
      <p:ext uri="{BB962C8B-B14F-4D97-AF65-F5344CB8AC3E}">
        <p14:creationId xmlns:p14="http://schemas.microsoft.com/office/powerpoint/2010/main" val="1776573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A345-CDFC-4F3E-9F04-772B24E9DFEF}"/>
              </a:ext>
            </a:extLst>
          </p:cNvPr>
          <p:cNvSpPr>
            <a:spLocks noGrp="1"/>
          </p:cNvSpPr>
          <p:nvPr>
            <p:ph type="title"/>
          </p:nvPr>
        </p:nvSpPr>
        <p:spPr/>
        <p:txBody>
          <a:bodyPr/>
          <a:lstStyle/>
          <a:p>
            <a:r>
              <a:rPr lang="en-CA" dirty="0"/>
              <a:t>Exercise 5.2</a:t>
            </a:r>
          </a:p>
        </p:txBody>
      </p:sp>
      <p:sp>
        <p:nvSpPr>
          <p:cNvPr id="3" name="Content Placeholder 2">
            <a:extLst>
              <a:ext uri="{FF2B5EF4-FFF2-40B4-BE49-F238E27FC236}">
                <a16:creationId xmlns:a16="http://schemas.microsoft.com/office/drawing/2014/main" id="{9A2BA854-1F4A-458A-933E-448AAC5C5802}"/>
              </a:ext>
            </a:extLst>
          </p:cNvPr>
          <p:cNvSpPr>
            <a:spLocks noGrp="1"/>
          </p:cNvSpPr>
          <p:nvPr>
            <p:ph idx="1"/>
          </p:nvPr>
        </p:nvSpPr>
        <p:spPr/>
        <p:txBody>
          <a:bodyPr/>
          <a:lstStyle/>
          <a:p>
            <a:r>
              <a:rPr lang="en-CA" dirty="0"/>
              <a:t>Writhe the pseudocode and draw the flowchart to determine if the number entered by the user is odd or even</a:t>
            </a:r>
          </a:p>
        </p:txBody>
      </p:sp>
    </p:spTree>
    <p:extLst>
      <p:ext uri="{BB962C8B-B14F-4D97-AF65-F5344CB8AC3E}">
        <p14:creationId xmlns:p14="http://schemas.microsoft.com/office/powerpoint/2010/main" val="412967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75AD-1CED-4D11-98B9-459221EFE527}"/>
              </a:ext>
            </a:extLst>
          </p:cNvPr>
          <p:cNvSpPr>
            <a:spLocks noGrp="1"/>
          </p:cNvSpPr>
          <p:nvPr>
            <p:ph type="title"/>
          </p:nvPr>
        </p:nvSpPr>
        <p:spPr/>
        <p:txBody>
          <a:bodyPr/>
          <a:lstStyle/>
          <a:p>
            <a:r>
              <a:rPr lang="en-US" dirty="0"/>
              <a:t>The if/else if Statement</a:t>
            </a:r>
            <a:endParaRPr lang="en-CA" dirty="0"/>
          </a:p>
        </p:txBody>
      </p:sp>
      <p:sp>
        <p:nvSpPr>
          <p:cNvPr id="3" name="Content Placeholder 2">
            <a:extLst>
              <a:ext uri="{FF2B5EF4-FFF2-40B4-BE49-F238E27FC236}">
                <a16:creationId xmlns:a16="http://schemas.microsoft.com/office/drawing/2014/main" id="{D816D5D7-E183-4057-92CD-D9C96F5E3C19}"/>
              </a:ext>
            </a:extLst>
          </p:cNvPr>
          <p:cNvSpPr>
            <a:spLocks noGrp="1"/>
          </p:cNvSpPr>
          <p:nvPr>
            <p:ph idx="1"/>
          </p:nvPr>
        </p:nvSpPr>
        <p:spPr/>
        <p:txBody>
          <a:bodyPr/>
          <a:lstStyle/>
          <a:p>
            <a:r>
              <a:rPr lang="en-US" dirty="0"/>
              <a:t>Chain of if statements that test in order until one is found to be true </a:t>
            </a:r>
          </a:p>
          <a:p>
            <a:r>
              <a:rPr lang="en-US" dirty="0"/>
              <a:t>Also models thought processes: </a:t>
            </a:r>
          </a:p>
          <a:p>
            <a:pPr lvl="1"/>
            <a:r>
              <a:rPr lang="en-US" dirty="0"/>
              <a:t>– “If it is raining, take an umbrella, </a:t>
            </a:r>
          </a:p>
          <a:p>
            <a:pPr marL="457200" lvl="1" indent="0">
              <a:buNone/>
            </a:pPr>
            <a:r>
              <a:rPr lang="en-US" dirty="0"/>
              <a:t>	else, if it is windy, take a hat, </a:t>
            </a:r>
          </a:p>
          <a:p>
            <a:pPr marL="457200" lvl="1" indent="0">
              <a:buNone/>
            </a:pPr>
            <a:r>
              <a:rPr lang="en-US" dirty="0"/>
              <a:t>	else, take sunglasses”</a:t>
            </a:r>
            <a:endParaRPr lang="en-CA" dirty="0"/>
          </a:p>
        </p:txBody>
      </p:sp>
    </p:spTree>
    <p:extLst>
      <p:ext uri="{BB962C8B-B14F-4D97-AF65-F5344CB8AC3E}">
        <p14:creationId xmlns:p14="http://schemas.microsoft.com/office/powerpoint/2010/main" val="2588254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5B71-4968-4EDF-90D4-5406B34FD8A9}"/>
              </a:ext>
            </a:extLst>
          </p:cNvPr>
          <p:cNvSpPr>
            <a:spLocks noGrp="1"/>
          </p:cNvSpPr>
          <p:nvPr>
            <p:ph type="title"/>
          </p:nvPr>
        </p:nvSpPr>
        <p:spPr/>
        <p:txBody>
          <a:bodyPr/>
          <a:lstStyle/>
          <a:p>
            <a:r>
              <a:rPr lang="en-CA" dirty="0"/>
              <a:t>if/else if … else format</a:t>
            </a:r>
          </a:p>
        </p:txBody>
      </p:sp>
      <p:sp>
        <p:nvSpPr>
          <p:cNvPr id="3" name="Content Placeholder 2">
            <a:extLst>
              <a:ext uri="{FF2B5EF4-FFF2-40B4-BE49-F238E27FC236}">
                <a16:creationId xmlns:a16="http://schemas.microsoft.com/office/drawing/2014/main" id="{8E40BC3B-879F-49B6-9B16-8B1CE823DF1E}"/>
              </a:ext>
            </a:extLst>
          </p:cNvPr>
          <p:cNvSpPr>
            <a:spLocks noGrp="1"/>
          </p:cNvSpPr>
          <p:nvPr>
            <p:ph idx="1"/>
          </p:nvPr>
        </p:nvSpPr>
        <p:spPr/>
        <p:txBody>
          <a:bodyPr>
            <a:normAutofit lnSpcReduction="10000"/>
          </a:bodyPr>
          <a:lstStyle/>
          <a:p>
            <a:r>
              <a:rPr lang="en-US" dirty="0"/>
              <a:t>if (expression) </a:t>
            </a:r>
          </a:p>
          <a:p>
            <a:pPr marL="0" indent="0">
              <a:buNone/>
            </a:pPr>
            <a:r>
              <a:rPr lang="en-US" dirty="0"/>
              <a:t>		statement1; // or block </a:t>
            </a:r>
          </a:p>
          <a:p>
            <a:pPr marL="0" indent="0">
              <a:buNone/>
            </a:pPr>
            <a:r>
              <a:rPr lang="en-US" dirty="0"/>
              <a:t>      else if (expression) statement2; // or block </a:t>
            </a:r>
          </a:p>
          <a:p>
            <a:pPr marL="0" indent="0">
              <a:buNone/>
            </a:pPr>
            <a:r>
              <a:rPr lang="en-US" dirty="0"/>
              <a:t>		. </a:t>
            </a:r>
          </a:p>
          <a:p>
            <a:pPr marL="0" indent="0">
              <a:buNone/>
            </a:pPr>
            <a:r>
              <a:rPr lang="en-US" dirty="0"/>
              <a:t>		. // other else ifs </a:t>
            </a:r>
          </a:p>
          <a:p>
            <a:pPr marL="0" indent="0">
              <a:buNone/>
            </a:pPr>
            <a:r>
              <a:rPr lang="en-US" dirty="0"/>
              <a:t>		. </a:t>
            </a:r>
          </a:p>
          <a:p>
            <a:pPr marL="0" indent="0">
              <a:buNone/>
            </a:pPr>
            <a:r>
              <a:rPr lang="en-US" dirty="0"/>
              <a:t>	else if (expression) </a:t>
            </a:r>
          </a:p>
          <a:p>
            <a:pPr marL="0" indent="0">
              <a:buNone/>
            </a:pPr>
            <a:r>
              <a:rPr lang="en-US" dirty="0"/>
              <a:t>		statement n; // or block</a:t>
            </a:r>
          </a:p>
          <a:p>
            <a:pPr marL="0" indent="0">
              <a:buNone/>
            </a:pPr>
            <a:r>
              <a:rPr lang="en-US" dirty="0"/>
              <a:t>	else </a:t>
            </a:r>
          </a:p>
          <a:p>
            <a:pPr marL="0" indent="0">
              <a:buNone/>
            </a:pPr>
            <a:r>
              <a:rPr lang="en-US" dirty="0"/>
              <a:t>		 statement n+1; // or block</a:t>
            </a:r>
            <a:endParaRPr lang="en-CA" dirty="0"/>
          </a:p>
        </p:txBody>
      </p:sp>
    </p:spTree>
    <p:extLst>
      <p:ext uri="{BB962C8B-B14F-4D97-AF65-F5344CB8AC3E}">
        <p14:creationId xmlns:p14="http://schemas.microsoft.com/office/powerpoint/2010/main" val="2901201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F536-F18E-4F3D-ADB9-DA1593AA6BC0}"/>
              </a:ext>
            </a:extLst>
          </p:cNvPr>
          <p:cNvSpPr>
            <a:spLocks noGrp="1"/>
          </p:cNvSpPr>
          <p:nvPr>
            <p:ph type="title"/>
          </p:nvPr>
        </p:nvSpPr>
        <p:spPr/>
        <p:txBody>
          <a:bodyPr/>
          <a:lstStyle/>
          <a:p>
            <a:r>
              <a:rPr lang="en-CA" dirty="0"/>
              <a:t>Exercise 5.3</a:t>
            </a:r>
          </a:p>
        </p:txBody>
      </p:sp>
      <p:sp>
        <p:nvSpPr>
          <p:cNvPr id="3" name="Content Placeholder 2">
            <a:extLst>
              <a:ext uri="{FF2B5EF4-FFF2-40B4-BE49-F238E27FC236}">
                <a16:creationId xmlns:a16="http://schemas.microsoft.com/office/drawing/2014/main" id="{FF11B349-D035-4A88-9B1C-D1A2391C0BE1}"/>
              </a:ext>
            </a:extLst>
          </p:cNvPr>
          <p:cNvSpPr>
            <a:spLocks noGrp="1"/>
          </p:cNvSpPr>
          <p:nvPr>
            <p:ph idx="1"/>
          </p:nvPr>
        </p:nvSpPr>
        <p:spPr/>
        <p:txBody>
          <a:bodyPr/>
          <a:lstStyle/>
          <a:p>
            <a:r>
              <a:rPr lang="en-US" b="1" dirty="0"/>
              <a:t>Write an algorithm to find the largest among three different numbers entered by user.</a:t>
            </a:r>
            <a:endParaRPr lang="en-CA" dirty="0"/>
          </a:p>
        </p:txBody>
      </p:sp>
    </p:spTree>
    <p:extLst>
      <p:ext uri="{BB962C8B-B14F-4D97-AF65-F5344CB8AC3E}">
        <p14:creationId xmlns:p14="http://schemas.microsoft.com/office/powerpoint/2010/main" val="691162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F536-F18E-4F3D-ADB9-DA1593AA6BC0}"/>
              </a:ext>
            </a:extLst>
          </p:cNvPr>
          <p:cNvSpPr>
            <a:spLocks noGrp="1"/>
          </p:cNvSpPr>
          <p:nvPr>
            <p:ph type="title"/>
          </p:nvPr>
        </p:nvSpPr>
        <p:spPr/>
        <p:txBody>
          <a:bodyPr/>
          <a:lstStyle/>
          <a:p>
            <a:r>
              <a:rPr lang="en-CA" dirty="0"/>
              <a:t>Exercise 5.4</a:t>
            </a:r>
          </a:p>
        </p:txBody>
      </p:sp>
      <p:sp>
        <p:nvSpPr>
          <p:cNvPr id="3" name="Content Placeholder 2">
            <a:extLst>
              <a:ext uri="{FF2B5EF4-FFF2-40B4-BE49-F238E27FC236}">
                <a16:creationId xmlns:a16="http://schemas.microsoft.com/office/drawing/2014/main" id="{FF11B349-D035-4A88-9B1C-D1A2391C0BE1}"/>
              </a:ext>
            </a:extLst>
          </p:cNvPr>
          <p:cNvSpPr>
            <a:spLocks noGrp="1"/>
          </p:cNvSpPr>
          <p:nvPr>
            <p:ph idx="1"/>
          </p:nvPr>
        </p:nvSpPr>
        <p:spPr>
          <a:xfrm>
            <a:off x="2481942" y="2133600"/>
            <a:ext cx="9022669" cy="3777622"/>
          </a:xfrm>
        </p:spPr>
        <p:txBody>
          <a:bodyPr>
            <a:normAutofit fontScale="92500" lnSpcReduction="20000"/>
          </a:bodyPr>
          <a:lstStyle/>
          <a:p>
            <a:pPr marL="180340">
              <a:lnSpc>
                <a:spcPct val="107000"/>
              </a:lnSpc>
              <a:spcAft>
                <a:spcPts val="800"/>
              </a:spcAft>
            </a:pP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Write a pseudocode and draw a flowchart to read temperature in centigrade and display a suitable message according to temperature state below :</a:t>
            </a:r>
            <a:r>
              <a:rPr lang="en-CA" sz="1800" dirty="0">
                <a:effectLst/>
                <a:latin typeface="Times New Roman" panose="02020603050405020304" pitchFamily="18" charset="0"/>
                <a:ea typeface="Calibri" panose="020F0502020204030204" pitchFamily="34" charset="0"/>
                <a:cs typeface="Arial" panose="020B0604020202020204" pitchFamily="34" charset="0"/>
              </a:rPr>
              <a:t> </a:t>
            </a:r>
          </a:p>
          <a:p>
            <a:pPr marL="0" indent="0">
              <a:lnSpc>
                <a:spcPct val="107000"/>
              </a:lnSpc>
              <a:spcAft>
                <a:spcPts val="800"/>
              </a:spcAft>
              <a:buNone/>
            </a:pP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Temp &lt; 0 then Freezing weather</a:t>
            </a: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Temp 0-10 then Very Cold weather</a:t>
            </a: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Temp 10-20 then Cold weather</a:t>
            </a: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Temp 20-30 then Normal in Temp</a:t>
            </a: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Temp</a:t>
            </a: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30-40 then Its Hot</a:t>
            </a: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Temp &gt;=40 then Its Very Hot</a:t>
            </a:r>
          </a:p>
          <a:p>
            <a:pPr marL="0" indent="0">
              <a:lnSpc>
                <a:spcPct val="107000"/>
              </a:lnSpc>
              <a:spcAft>
                <a:spcPts val="800"/>
              </a:spcAft>
              <a:buNone/>
            </a:pP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Test Data :</a:t>
            </a: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42</a:t>
            </a: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Expected Output</a:t>
            </a: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br>
              <a:rPr lang="en-CA" sz="1800" dirty="0">
                <a:effectLst/>
                <a:latin typeface="Times New Roman" panose="02020603050405020304" pitchFamily="18" charset="0"/>
                <a:ea typeface="Calibri" panose="020F0502020204030204" pitchFamily="34" charset="0"/>
                <a:cs typeface="Arial" panose="020B0604020202020204" pitchFamily="34" charset="0"/>
              </a:rPr>
            </a:br>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Its very hot.</a:t>
            </a:r>
            <a:endParaRPr lang="en-CA"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25833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F536-F18E-4F3D-ADB9-DA1593AA6BC0}"/>
              </a:ext>
            </a:extLst>
          </p:cNvPr>
          <p:cNvSpPr>
            <a:spLocks noGrp="1"/>
          </p:cNvSpPr>
          <p:nvPr>
            <p:ph type="title"/>
          </p:nvPr>
        </p:nvSpPr>
        <p:spPr/>
        <p:txBody>
          <a:bodyPr/>
          <a:lstStyle/>
          <a:p>
            <a:r>
              <a:rPr lang="en-CA" dirty="0"/>
              <a:t>Exercise 5.5</a:t>
            </a:r>
          </a:p>
        </p:txBody>
      </p:sp>
      <p:sp>
        <p:nvSpPr>
          <p:cNvPr id="3" name="Content Placeholder 2">
            <a:extLst>
              <a:ext uri="{FF2B5EF4-FFF2-40B4-BE49-F238E27FC236}">
                <a16:creationId xmlns:a16="http://schemas.microsoft.com/office/drawing/2014/main" id="{FF11B349-D035-4A88-9B1C-D1A2391C0BE1}"/>
              </a:ext>
            </a:extLst>
          </p:cNvPr>
          <p:cNvSpPr>
            <a:spLocks noGrp="1"/>
          </p:cNvSpPr>
          <p:nvPr>
            <p:ph idx="1"/>
          </p:nvPr>
        </p:nvSpPr>
        <p:spPr/>
        <p:txBody>
          <a:bodyPr/>
          <a:lstStyle/>
          <a:p>
            <a:pPr algn="just"/>
            <a:r>
              <a:rPr lang="en-US" b="1" dirty="0"/>
              <a:t>Write a pseudocode and draw a flowchart to calculate and print the Electricity bill of a given customer. The customer id., name and unit consumed by the user should be taken from the keyboard and display the total amount to pay to the customer. The charge are as follow :  </a:t>
            </a:r>
          </a:p>
        </p:txBody>
      </p:sp>
      <p:graphicFrame>
        <p:nvGraphicFramePr>
          <p:cNvPr id="6" name="Table 5">
            <a:extLst>
              <a:ext uri="{FF2B5EF4-FFF2-40B4-BE49-F238E27FC236}">
                <a16:creationId xmlns:a16="http://schemas.microsoft.com/office/drawing/2014/main" id="{21B81158-C764-4067-8770-9047B741A161}"/>
              </a:ext>
            </a:extLst>
          </p:cNvPr>
          <p:cNvGraphicFramePr/>
          <p:nvPr>
            <p:extLst>
              <p:ext uri="{D42A27DB-BD31-4B8C-83A1-F6EECF244321}">
                <p14:modId xmlns:p14="http://schemas.microsoft.com/office/powerpoint/2010/main" val="1553095869"/>
              </p:ext>
            </p:extLst>
          </p:nvPr>
        </p:nvGraphicFramePr>
        <p:xfrm>
          <a:off x="3927249" y="4022411"/>
          <a:ext cx="5194300" cy="1740535"/>
        </p:xfrm>
        <a:graphic>
          <a:graphicData uri="http://schemas.openxmlformats.org/drawingml/2006/table">
            <a:tbl>
              <a:tblPr firstRow="1" firstCol="1" bandRow="1">
                <a:tableStyleId>{8799B23B-EC83-4686-B30A-512413B5E67A}</a:tableStyleId>
              </a:tblPr>
              <a:tblGrid>
                <a:gridCol w="2597150">
                  <a:extLst>
                    <a:ext uri="{9D8B030D-6E8A-4147-A177-3AD203B41FA5}">
                      <a16:colId xmlns:a16="http://schemas.microsoft.com/office/drawing/2014/main" val="3068705115"/>
                    </a:ext>
                  </a:extLst>
                </a:gridCol>
                <a:gridCol w="2597150">
                  <a:extLst>
                    <a:ext uri="{9D8B030D-6E8A-4147-A177-3AD203B41FA5}">
                      <a16:colId xmlns:a16="http://schemas.microsoft.com/office/drawing/2014/main" val="3476589979"/>
                    </a:ext>
                  </a:extLst>
                </a:gridCol>
              </a:tblGrid>
              <a:tr h="0">
                <a:tc>
                  <a:txBody>
                    <a:bodyPr/>
                    <a:lstStyle/>
                    <a:p>
                      <a:pPr algn="ctr" fontAlgn="t">
                        <a:lnSpc>
                          <a:spcPct val="107000"/>
                        </a:lnSpc>
                        <a:spcBef>
                          <a:spcPts val="0"/>
                        </a:spcBef>
                        <a:spcAft>
                          <a:spcPts val="1500"/>
                        </a:spcAft>
                      </a:pPr>
                      <a:r>
                        <a:rPr lang="en-CA" sz="1200" u="none" strike="noStrike" dirty="0">
                          <a:effectLst/>
                        </a:rPr>
                        <a:t>Unit</a:t>
                      </a:r>
                      <a:endParaRPr lang="en-CA" sz="1800" b="0" i="0" u="none" strike="noStrike" dirty="0">
                        <a:effectLst/>
                        <a:latin typeface="Arial" panose="020B0604020202020204" pitchFamily="34" charset="0"/>
                      </a:endParaRPr>
                    </a:p>
                  </a:txBody>
                  <a:tcPr marL="76200" marR="76200" marT="76200" marB="76200"/>
                </a:tc>
                <a:tc>
                  <a:txBody>
                    <a:bodyPr/>
                    <a:lstStyle/>
                    <a:p>
                      <a:pPr algn="ctr" fontAlgn="t">
                        <a:lnSpc>
                          <a:spcPct val="107000"/>
                        </a:lnSpc>
                        <a:spcBef>
                          <a:spcPts val="0"/>
                        </a:spcBef>
                        <a:spcAft>
                          <a:spcPts val="1500"/>
                        </a:spcAft>
                      </a:pPr>
                      <a:r>
                        <a:rPr lang="en-CA" sz="1200" u="none" strike="noStrike">
                          <a:effectLst/>
                        </a:rPr>
                        <a:t>Charge/unit</a:t>
                      </a:r>
                      <a:endParaRPr lang="en-CA" sz="1800" b="0" i="0" u="none" strike="noStrike">
                        <a:effectLst/>
                        <a:latin typeface="Arial" panose="020B0604020202020204" pitchFamily="34" charset="0"/>
                      </a:endParaRPr>
                    </a:p>
                  </a:txBody>
                  <a:tcPr marL="76200" marR="76200" marT="76200" marB="76200"/>
                </a:tc>
                <a:extLst>
                  <a:ext uri="{0D108BD9-81ED-4DB2-BD59-A6C34878D82A}">
                    <a16:rowId xmlns:a16="http://schemas.microsoft.com/office/drawing/2014/main" val="1745424025"/>
                  </a:ext>
                </a:extLst>
              </a:tr>
              <a:tr h="0">
                <a:tc>
                  <a:txBody>
                    <a:bodyPr/>
                    <a:lstStyle/>
                    <a:p>
                      <a:pPr algn="l" fontAlgn="t">
                        <a:lnSpc>
                          <a:spcPct val="107000"/>
                        </a:lnSpc>
                        <a:spcBef>
                          <a:spcPts val="0"/>
                        </a:spcBef>
                        <a:spcAft>
                          <a:spcPts val="1500"/>
                        </a:spcAft>
                      </a:pPr>
                      <a:r>
                        <a:rPr lang="en-CA" sz="1200" u="none" strike="noStrike" dirty="0" err="1">
                          <a:effectLst/>
                        </a:rPr>
                        <a:t>upto</a:t>
                      </a:r>
                      <a:r>
                        <a:rPr lang="en-CA" sz="1200" u="none" strike="noStrike" dirty="0">
                          <a:effectLst/>
                        </a:rPr>
                        <a:t> 199</a:t>
                      </a:r>
                      <a:endParaRPr lang="en-CA" sz="1800" b="0" i="0" u="none" strike="noStrike" dirty="0">
                        <a:effectLst/>
                        <a:latin typeface="Arial" panose="020B0604020202020204" pitchFamily="34" charset="0"/>
                      </a:endParaRPr>
                    </a:p>
                  </a:txBody>
                  <a:tcPr marL="76200" marR="76200" marT="76200" marB="76200"/>
                </a:tc>
                <a:tc>
                  <a:txBody>
                    <a:bodyPr/>
                    <a:lstStyle/>
                    <a:p>
                      <a:pPr algn="ctr" fontAlgn="t">
                        <a:lnSpc>
                          <a:spcPct val="107000"/>
                        </a:lnSpc>
                        <a:spcBef>
                          <a:spcPts val="0"/>
                        </a:spcBef>
                        <a:spcAft>
                          <a:spcPts val="1500"/>
                        </a:spcAft>
                      </a:pPr>
                      <a:r>
                        <a:rPr lang="en-CA" sz="1200" u="none" strike="noStrike">
                          <a:effectLst/>
                        </a:rPr>
                        <a:t>@1.20</a:t>
                      </a:r>
                      <a:endParaRPr lang="en-CA" sz="1800" b="0" i="0" u="none" strike="noStrike">
                        <a:effectLst/>
                        <a:latin typeface="Arial" panose="020B0604020202020204" pitchFamily="34" charset="0"/>
                      </a:endParaRPr>
                    </a:p>
                  </a:txBody>
                  <a:tcPr marL="76200" marR="76200" marT="76200" marB="76200"/>
                </a:tc>
                <a:extLst>
                  <a:ext uri="{0D108BD9-81ED-4DB2-BD59-A6C34878D82A}">
                    <a16:rowId xmlns:a16="http://schemas.microsoft.com/office/drawing/2014/main" val="1132760998"/>
                  </a:ext>
                </a:extLst>
              </a:tr>
              <a:tr h="0">
                <a:tc>
                  <a:txBody>
                    <a:bodyPr/>
                    <a:lstStyle/>
                    <a:p>
                      <a:pPr algn="l" fontAlgn="t">
                        <a:lnSpc>
                          <a:spcPct val="107000"/>
                        </a:lnSpc>
                        <a:spcBef>
                          <a:spcPts val="0"/>
                        </a:spcBef>
                        <a:spcAft>
                          <a:spcPts val="1500"/>
                        </a:spcAft>
                      </a:pPr>
                      <a:r>
                        <a:rPr lang="en-US" sz="1200" u="none" strike="noStrike">
                          <a:effectLst/>
                        </a:rPr>
                        <a:t>200 and above but less than 400</a:t>
                      </a:r>
                      <a:endParaRPr lang="en-US" sz="1800" b="0" i="0" u="none" strike="noStrike">
                        <a:effectLst/>
                        <a:latin typeface="Arial" panose="020B0604020202020204" pitchFamily="34" charset="0"/>
                      </a:endParaRPr>
                    </a:p>
                  </a:txBody>
                  <a:tcPr marL="76200" marR="76200" marT="76200" marB="76200"/>
                </a:tc>
                <a:tc>
                  <a:txBody>
                    <a:bodyPr/>
                    <a:lstStyle/>
                    <a:p>
                      <a:pPr algn="ctr" fontAlgn="t">
                        <a:lnSpc>
                          <a:spcPct val="107000"/>
                        </a:lnSpc>
                        <a:spcBef>
                          <a:spcPts val="0"/>
                        </a:spcBef>
                        <a:spcAft>
                          <a:spcPts val="1500"/>
                        </a:spcAft>
                      </a:pPr>
                      <a:r>
                        <a:rPr lang="en-CA" sz="1200" u="none" strike="noStrike">
                          <a:effectLst/>
                        </a:rPr>
                        <a:t>@1.50</a:t>
                      </a:r>
                      <a:endParaRPr lang="en-CA" sz="1800" b="0" i="0" u="none" strike="noStrike">
                        <a:effectLst/>
                        <a:latin typeface="Arial" panose="020B0604020202020204" pitchFamily="34" charset="0"/>
                      </a:endParaRPr>
                    </a:p>
                  </a:txBody>
                  <a:tcPr marL="76200" marR="76200" marT="76200" marB="76200"/>
                </a:tc>
                <a:extLst>
                  <a:ext uri="{0D108BD9-81ED-4DB2-BD59-A6C34878D82A}">
                    <a16:rowId xmlns:a16="http://schemas.microsoft.com/office/drawing/2014/main" val="3176639222"/>
                  </a:ext>
                </a:extLst>
              </a:tr>
              <a:tr h="0">
                <a:tc>
                  <a:txBody>
                    <a:bodyPr/>
                    <a:lstStyle/>
                    <a:p>
                      <a:pPr algn="l" fontAlgn="t">
                        <a:lnSpc>
                          <a:spcPct val="107000"/>
                        </a:lnSpc>
                        <a:spcBef>
                          <a:spcPts val="0"/>
                        </a:spcBef>
                        <a:spcAft>
                          <a:spcPts val="1500"/>
                        </a:spcAft>
                      </a:pPr>
                      <a:r>
                        <a:rPr lang="en-US" sz="1200" u="none" strike="noStrike">
                          <a:effectLst/>
                        </a:rPr>
                        <a:t>400 and above but less than 600</a:t>
                      </a:r>
                      <a:endParaRPr lang="en-US" sz="1800" b="0" i="0" u="none" strike="noStrike">
                        <a:effectLst/>
                        <a:latin typeface="Arial" panose="020B0604020202020204" pitchFamily="34" charset="0"/>
                      </a:endParaRPr>
                    </a:p>
                  </a:txBody>
                  <a:tcPr marL="76200" marR="76200" marT="76200" marB="76200"/>
                </a:tc>
                <a:tc>
                  <a:txBody>
                    <a:bodyPr/>
                    <a:lstStyle/>
                    <a:p>
                      <a:pPr algn="ctr" fontAlgn="t">
                        <a:lnSpc>
                          <a:spcPct val="107000"/>
                        </a:lnSpc>
                        <a:spcBef>
                          <a:spcPts val="0"/>
                        </a:spcBef>
                        <a:spcAft>
                          <a:spcPts val="1500"/>
                        </a:spcAft>
                      </a:pPr>
                      <a:r>
                        <a:rPr lang="en-CA" sz="1200" u="none" strike="noStrike">
                          <a:effectLst/>
                        </a:rPr>
                        <a:t>@1.80</a:t>
                      </a:r>
                      <a:endParaRPr lang="en-CA" sz="1800" b="0" i="0" u="none" strike="noStrike">
                        <a:effectLst/>
                        <a:latin typeface="Arial" panose="020B0604020202020204" pitchFamily="34" charset="0"/>
                      </a:endParaRPr>
                    </a:p>
                  </a:txBody>
                  <a:tcPr marL="76200" marR="76200" marT="76200" marB="76200"/>
                </a:tc>
                <a:extLst>
                  <a:ext uri="{0D108BD9-81ED-4DB2-BD59-A6C34878D82A}">
                    <a16:rowId xmlns:a16="http://schemas.microsoft.com/office/drawing/2014/main" val="3010969572"/>
                  </a:ext>
                </a:extLst>
              </a:tr>
              <a:tr h="0">
                <a:tc>
                  <a:txBody>
                    <a:bodyPr/>
                    <a:lstStyle/>
                    <a:p>
                      <a:pPr algn="l" fontAlgn="t">
                        <a:lnSpc>
                          <a:spcPct val="107000"/>
                        </a:lnSpc>
                        <a:spcBef>
                          <a:spcPts val="0"/>
                        </a:spcBef>
                        <a:spcAft>
                          <a:spcPts val="1500"/>
                        </a:spcAft>
                      </a:pPr>
                      <a:r>
                        <a:rPr lang="en-CA" sz="1200" u="none" strike="noStrike" dirty="0">
                          <a:effectLst/>
                        </a:rPr>
                        <a:t>600 and above</a:t>
                      </a:r>
                      <a:endParaRPr lang="en-CA" sz="1800" b="0" i="0" u="none" strike="noStrike" dirty="0">
                        <a:effectLst/>
                        <a:latin typeface="Arial" panose="020B0604020202020204" pitchFamily="34" charset="0"/>
                      </a:endParaRPr>
                    </a:p>
                  </a:txBody>
                  <a:tcPr marL="76200" marR="76200" marT="76200" marB="76200"/>
                </a:tc>
                <a:tc>
                  <a:txBody>
                    <a:bodyPr/>
                    <a:lstStyle/>
                    <a:p>
                      <a:pPr algn="ctr" fontAlgn="t">
                        <a:lnSpc>
                          <a:spcPct val="107000"/>
                        </a:lnSpc>
                        <a:spcBef>
                          <a:spcPts val="0"/>
                        </a:spcBef>
                        <a:spcAft>
                          <a:spcPts val="1500"/>
                        </a:spcAft>
                      </a:pPr>
                      <a:r>
                        <a:rPr lang="en-CA" sz="1200" u="none" strike="noStrike" dirty="0">
                          <a:effectLst/>
                        </a:rPr>
                        <a:t>@2.00</a:t>
                      </a:r>
                      <a:endParaRPr lang="en-CA" sz="1800" b="0" i="0" u="none" strike="noStrike" dirty="0">
                        <a:effectLst/>
                        <a:latin typeface="Arial" panose="020B0604020202020204" pitchFamily="34" charset="0"/>
                      </a:endParaRPr>
                    </a:p>
                  </a:txBody>
                  <a:tcPr marL="76200" marR="76200" marT="76200" marB="76200"/>
                </a:tc>
                <a:extLst>
                  <a:ext uri="{0D108BD9-81ED-4DB2-BD59-A6C34878D82A}">
                    <a16:rowId xmlns:a16="http://schemas.microsoft.com/office/drawing/2014/main" val="3390168554"/>
                  </a:ext>
                </a:extLst>
              </a:tr>
            </a:tbl>
          </a:graphicData>
        </a:graphic>
      </p:graphicFrame>
    </p:spTree>
    <p:extLst>
      <p:ext uri="{BB962C8B-B14F-4D97-AF65-F5344CB8AC3E}">
        <p14:creationId xmlns:p14="http://schemas.microsoft.com/office/powerpoint/2010/main" val="259152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A2CF-2B3A-485D-8939-9F4474F29BDD}"/>
              </a:ext>
            </a:extLst>
          </p:cNvPr>
          <p:cNvSpPr>
            <a:spLocks noGrp="1"/>
          </p:cNvSpPr>
          <p:nvPr>
            <p:ph type="title"/>
          </p:nvPr>
        </p:nvSpPr>
        <p:spPr/>
        <p:txBody>
          <a:bodyPr/>
          <a:lstStyle/>
          <a:p>
            <a:r>
              <a:rPr lang="en-CA" dirty="0"/>
              <a:t>Relational Expressions</a:t>
            </a:r>
          </a:p>
        </p:txBody>
      </p:sp>
      <p:sp>
        <p:nvSpPr>
          <p:cNvPr id="3" name="Content Placeholder 2">
            <a:extLst>
              <a:ext uri="{FF2B5EF4-FFF2-40B4-BE49-F238E27FC236}">
                <a16:creationId xmlns:a16="http://schemas.microsoft.com/office/drawing/2014/main" id="{C03CABE4-2B3D-47BA-AA08-71AA8FDADA54}"/>
              </a:ext>
            </a:extLst>
          </p:cNvPr>
          <p:cNvSpPr>
            <a:spLocks noGrp="1"/>
          </p:cNvSpPr>
          <p:nvPr>
            <p:ph idx="1"/>
          </p:nvPr>
        </p:nvSpPr>
        <p:spPr/>
        <p:txBody>
          <a:bodyPr/>
          <a:lstStyle/>
          <a:p>
            <a:r>
              <a:rPr lang="en-US" dirty="0"/>
              <a:t>Boolean expressions – true or false </a:t>
            </a:r>
          </a:p>
          <a:p>
            <a:r>
              <a:rPr lang="en-US" dirty="0"/>
              <a:t>Examples: </a:t>
            </a:r>
          </a:p>
          <a:p>
            <a:r>
              <a:rPr lang="en-US" dirty="0"/>
              <a:t>12 &gt; 5 is true </a:t>
            </a:r>
          </a:p>
          <a:p>
            <a:r>
              <a:rPr lang="en-US" dirty="0"/>
              <a:t>7 &lt;= 5 is false </a:t>
            </a:r>
          </a:p>
          <a:p>
            <a:r>
              <a:rPr lang="en-US" dirty="0"/>
              <a:t>if x is 10, then </a:t>
            </a:r>
          </a:p>
          <a:p>
            <a:pPr marL="0" indent="0">
              <a:buNone/>
            </a:pPr>
            <a:r>
              <a:rPr lang="en-US" dirty="0"/>
              <a:t>	x == 10 is true, </a:t>
            </a:r>
          </a:p>
          <a:p>
            <a:pPr marL="0" indent="0">
              <a:buNone/>
            </a:pPr>
            <a:r>
              <a:rPr lang="en-US" dirty="0"/>
              <a:t>	x != 8 is true, and </a:t>
            </a:r>
          </a:p>
          <a:p>
            <a:pPr marL="0" indent="0">
              <a:buNone/>
            </a:pPr>
            <a:r>
              <a:rPr lang="en-US" dirty="0"/>
              <a:t>	x == 8 is false</a:t>
            </a:r>
            <a:endParaRPr lang="en-CA" dirty="0"/>
          </a:p>
        </p:txBody>
      </p:sp>
    </p:spTree>
    <p:extLst>
      <p:ext uri="{BB962C8B-B14F-4D97-AF65-F5344CB8AC3E}">
        <p14:creationId xmlns:p14="http://schemas.microsoft.com/office/powerpoint/2010/main" val="373767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A537-93AD-4E87-9AFA-A8030FA256CE}"/>
              </a:ext>
            </a:extLst>
          </p:cNvPr>
          <p:cNvSpPr>
            <a:spLocks noGrp="1"/>
          </p:cNvSpPr>
          <p:nvPr>
            <p:ph type="title"/>
          </p:nvPr>
        </p:nvSpPr>
        <p:spPr/>
        <p:txBody>
          <a:bodyPr/>
          <a:lstStyle/>
          <a:p>
            <a:r>
              <a:rPr lang="en-US" altLang="en-US" b="1" dirty="0">
                <a:solidFill>
                  <a:srgbClr val="FF0000"/>
                </a:solidFill>
              </a:rPr>
              <a:t>Logical Operators</a:t>
            </a:r>
            <a:endParaRPr lang="en-CA" dirty="0"/>
          </a:p>
        </p:txBody>
      </p:sp>
      <p:graphicFrame>
        <p:nvGraphicFramePr>
          <p:cNvPr id="4" name="Content Placeholder 3">
            <a:extLst>
              <a:ext uri="{FF2B5EF4-FFF2-40B4-BE49-F238E27FC236}">
                <a16:creationId xmlns:a16="http://schemas.microsoft.com/office/drawing/2014/main" id="{7DB2D79C-5E86-4D93-B31B-BA8B204F9013}"/>
              </a:ext>
            </a:extLst>
          </p:cNvPr>
          <p:cNvGraphicFramePr>
            <a:graphicFrameLocks noGrp="1"/>
          </p:cNvGraphicFramePr>
          <p:nvPr>
            <p:ph idx="1"/>
            <p:extLst>
              <p:ext uri="{D42A27DB-BD31-4B8C-83A1-F6EECF244321}">
                <p14:modId xmlns:p14="http://schemas.microsoft.com/office/powerpoint/2010/main" val="4246324124"/>
              </p:ext>
            </p:extLst>
          </p:nvPr>
        </p:nvGraphicFramePr>
        <p:xfrm>
          <a:off x="2589213" y="2133600"/>
          <a:ext cx="4670003" cy="1925404"/>
        </p:xfrm>
        <a:graphic>
          <a:graphicData uri="http://schemas.openxmlformats.org/drawingml/2006/table">
            <a:tbl>
              <a:tblPr firstRow="1" bandRow="1">
                <a:tableStyleId>{5C22544A-7EE6-4342-B048-85BDC9FD1C3A}</a:tableStyleId>
              </a:tblPr>
              <a:tblGrid>
                <a:gridCol w="1357636">
                  <a:extLst>
                    <a:ext uri="{9D8B030D-6E8A-4147-A177-3AD203B41FA5}">
                      <a16:colId xmlns:a16="http://schemas.microsoft.com/office/drawing/2014/main" val="3707425224"/>
                    </a:ext>
                  </a:extLst>
                </a:gridCol>
                <a:gridCol w="3312367">
                  <a:extLst>
                    <a:ext uri="{9D8B030D-6E8A-4147-A177-3AD203B41FA5}">
                      <a16:colId xmlns:a16="http://schemas.microsoft.com/office/drawing/2014/main" val="3499376274"/>
                    </a:ext>
                  </a:extLst>
                </a:gridCol>
              </a:tblGrid>
              <a:tr h="370840">
                <a:tc>
                  <a:txBody>
                    <a:bodyPr/>
                    <a:lstStyle/>
                    <a:p>
                      <a:pPr algn="ctr"/>
                      <a:r>
                        <a:rPr lang="en-CA" dirty="0"/>
                        <a:t>Operator</a:t>
                      </a:r>
                    </a:p>
                  </a:txBody>
                  <a:tcPr/>
                </a:tc>
                <a:tc>
                  <a:txBody>
                    <a:bodyPr/>
                    <a:lstStyle/>
                    <a:p>
                      <a:pPr algn="ctr"/>
                      <a:r>
                        <a:rPr lang="en-CA" dirty="0"/>
                        <a:t>Meaning</a:t>
                      </a:r>
                    </a:p>
                  </a:txBody>
                  <a:tcPr/>
                </a:tc>
                <a:extLst>
                  <a:ext uri="{0D108BD9-81ED-4DB2-BD59-A6C34878D82A}">
                    <a16:rowId xmlns:a16="http://schemas.microsoft.com/office/drawing/2014/main" val="107176919"/>
                  </a:ext>
                </a:extLst>
              </a:tr>
              <a:tr h="370840">
                <a:tc>
                  <a:txBody>
                    <a:bodyPr/>
                    <a:lstStyle/>
                    <a:p>
                      <a:pPr algn="ctr"/>
                      <a:r>
                        <a:rPr lang="en-CA" b="1" dirty="0"/>
                        <a:t>&amp;&amp;</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Logical AND</a:t>
                      </a:r>
                    </a:p>
                  </a:txBody>
                  <a:tcPr marT="45734" marB="45734" anchor="ctr" horzOverflow="overflow"/>
                </a:tc>
                <a:extLst>
                  <a:ext uri="{0D108BD9-81ED-4DB2-BD59-A6C34878D82A}">
                    <a16:rowId xmlns:a16="http://schemas.microsoft.com/office/drawing/2014/main" val="1754969015"/>
                  </a:ext>
                </a:extLst>
              </a:tr>
              <a:tr h="370840">
                <a:tc>
                  <a:txBody>
                    <a:bodyPr/>
                    <a:lstStyle/>
                    <a:p>
                      <a:pPr algn="ctr"/>
                      <a:r>
                        <a:rPr lang="en-CA" b="1" dirty="0"/>
                        <a:t>||</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Logical OR</a:t>
                      </a:r>
                    </a:p>
                  </a:txBody>
                  <a:tcPr marT="45734" marB="45734" anchor="ctr" horzOverflow="overflow"/>
                </a:tc>
                <a:extLst>
                  <a:ext uri="{0D108BD9-81ED-4DB2-BD59-A6C34878D82A}">
                    <a16:rowId xmlns:a16="http://schemas.microsoft.com/office/drawing/2014/main" val="2896831164"/>
                  </a:ext>
                </a:extLst>
              </a:tr>
              <a:tr h="370840">
                <a:tc>
                  <a:txBody>
                    <a:bodyPr/>
                    <a:lstStyle/>
                    <a:p>
                      <a:pPr algn="ctr"/>
                      <a:r>
                        <a:rPr lang="en-CA" b="1" dirty="0"/>
                        <a:t>!</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Logical NOT</a:t>
                      </a:r>
                    </a:p>
                  </a:txBody>
                  <a:tcPr marT="45734" marB="45734" anchor="ctr" horzOverflow="overflow"/>
                </a:tc>
                <a:extLst>
                  <a:ext uri="{0D108BD9-81ED-4DB2-BD59-A6C34878D82A}">
                    <a16:rowId xmlns:a16="http://schemas.microsoft.com/office/drawing/2014/main" val="4231402431"/>
                  </a:ext>
                </a:extLst>
              </a:tr>
            </a:tbl>
          </a:graphicData>
        </a:graphic>
      </p:graphicFrame>
      <p:sp>
        <p:nvSpPr>
          <p:cNvPr id="5" name="TextBox 4">
            <a:extLst>
              <a:ext uri="{FF2B5EF4-FFF2-40B4-BE49-F238E27FC236}">
                <a16:creationId xmlns:a16="http://schemas.microsoft.com/office/drawing/2014/main" id="{CA2A2C92-E5EA-46F2-9F54-A07C7D8D6432}"/>
              </a:ext>
            </a:extLst>
          </p:cNvPr>
          <p:cNvSpPr txBox="1"/>
          <p:nvPr/>
        </p:nvSpPr>
        <p:spPr>
          <a:xfrm>
            <a:off x="2589213" y="4572000"/>
            <a:ext cx="7562493" cy="923330"/>
          </a:xfrm>
          <a:prstGeom prst="rect">
            <a:avLst/>
          </a:prstGeom>
          <a:noFill/>
        </p:spPr>
        <p:txBody>
          <a:bodyPr wrap="square" rtlCol="0">
            <a:spAutoFit/>
          </a:bodyPr>
          <a:lstStyle/>
          <a:p>
            <a:r>
              <a:rPr lang="en-US" altLang="en-US" b="1" dirty="0">
                <a:solidFill>
                  <a:srgbClr val="FF0000"/>
                </a:solidFill>
              </a:rPr>
              <a:t>Logical expression : </a:t>
            </a:r>
            <a:r>
              <a:rPr lang="en-US" altLang="en-US" b="1" dirty="0"/>
              <a:t>An expression that combines two or more relational expressions </a:t>
            </a:r>
          </a:p>
          <a:p>
            <a:endParaRPr lang="en-CA" dirty="0"/>
          </a:p>
        </p:txBody>
      </p:sp>
    </p:spTree>
    <p:extLst>
      <p:ext uri="{BB962C8B-B14F-4D97-AF65-F5344CB8AC3E}">
        <p14:creationId xmlns:p14="http://schemas.microsoft.com/office/powerpoint/2010/main" val="138868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81E5-A90D-47D2-B34C-97C6D536E261}"/>
              </a:ext>
            </a:extLst>
          </p:cNvPr>
          <p:cNvSpPr>
            <a:spLocks noGrp="1"/>
          </p:cNvSpPr>
          <p:nvPr>
            <p:ph type="title"/>
          </p:nvPr>
        </p:nvSpPr>
        <p:spPr/>
        <p:txBody>
          <a:bodyPr/>
          <a:lstStyle/>
          <a:p>
            <a:r>
              <a:rPr lang="en-US" altLang="en-US" dirty="0"/>
              <a:t>Definitions of the Logical Operators</a:t>
            </a:r>
            <a:endParaRPr lang="en-CA" dirty="0"/>
          </a:p>
        </p:txBody>
      </p:sp>
      <p:pic>
        <p:nvPicPr>
          <p:cNvPr id="4" name="Picture 3">
            <a:extLst>
              <a:ext uri="{FF2B5EF4-FFF2-40B4-BE49-F238E27FC236}">
                <a16:creationId xmlns:a16="http://schemas.microsoft.com/office/drawing/2014/main" id="{8226A8D1-06C3-4B85-99F8-7A8256C06704}"/>
              </a:ext>
            </a:extLst>
          </p:cNvPr>
          <p:cNvPicPr>
            <a:picLocks noChangeAspect="1" noChangeArrowheads="1"/>
          </p:cNvPicPr>
          <p:nvPr/>
        </p:nvPicPr>
        <p:blipFill>
          <a:blip r:embed="rId2"/>
          <a:srcRect/>
          <a:stretch>
            <a:fillRect/>
          </a:stretch>
        </p:blipFill>
        <p:spPr bwMode="auto">
          <a:xfrm>
            <a:off x="2999849" y="2964932"/>
            <a:ext cx="8097838"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60404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81E5-A90D-47D2-B34C-97C6D536E261}"/>
              </a:ext>
            </a:extLst>
          </p:cNvPr>
          <p:cNvSpPr>
            <a:spLocks noGrp="1"/>
          </p:cNvSpPr>
          <p:nvPr>
            <p:ph type="title"/>
          </p:nvPr>
        </p:nvSpPr>
        <p:spPr/>
        <p:txBody>
          <a:bodyPr/>
          <a:lstStyle/>
          <a:p>
            <a:r>
              <a:rPr lang="en-US" altLang="en-US" dirty="0"/>
              <a:t>Definitions of the Logical Operators</a:t>
            </a:r>
            <a:endParaRPr lang="en-CA" dirty="0"/>
          </a:p>
        </p:txBody>
      </p:sp>
      <p:pic>
        <p:nvPicPr>
          <p:cNvPr id="5" name="Picture 2">
            <a:extLst>
              <a:ext uri="{FF2B5EF4-FFF2-40B4-BE49-F238E27FC236}">
                <a16:creationId xmlns:a16="http://schemas.microsoft.com/office/drawing/2014/main" id="{934C25BD-8F2A-4BB4-9CBE-D7595253CEC4}"/>
              </a:ext>
            </a:extLst>
          </p:cNvPr>
          <p:cNvPicPr>
            <a:picLocks noChangeAspect="1" noChangeArrowheads="1"/>
          </p:cNvPicPr>
          <p:nvPr/>
        </p:nvPicPr>
        <p:blipFill>
          <a:blip r:embed="rId2"/>
          <a:srcRect/>
          <a:stretch>
            <a:fillRect/>
          </a:stretch>
        </p:blipFill>
        <p:spPr bwMode="auto">
          <a:xfrm>
            <a:off x="2592925" y="2313117"/>
            <a:ext cx="8474075" cy="310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7441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81E5-A90D-47D2-B34C-97C6D536E261}"/>
              </a:ext>
            </a:extLst>
          </p:cNvPr>
          <p:cNvSpPr>
            <a:spLocks noGrp="1"/>
          </p:cNvSpPr>
          <p:nvPr>
            <p:ph type="title"/>
          </p:nvPr>
        </p:nvSpPr>
        <p:spPr>
          <a:xfrm>
            <a:off x="2592925" y="624110"/>
            <a:ext cx="8911687" cy="1280890"/>
          </a:xfrm>
        </p:spPr>
        <p:txBody>
          <a:bodyPr/>
          <a:lstStyle/>
          <a:p>
            <a:r>
              <a:rPr lang="en-US" altLang="en-US"/>
              <a:t>Definitions of the Logical Operators</a:t>
            </a:r>
            <a:endParaRPr lang="en-CA" dirty="0"/>
          </a:p>
        </p:txBody>
      </p:sp>
      <p:pic>
        <p:nvPicPr>
          <p:cNvPr id="4" name="Picture 2">
            <a:extLst>
              <a:ext uri="{FF2B5EF4-FFF2-40B4-BE49-F238E27FC236}">
                <a16:creationId xmlns:a16="http://schemas.microsoft.com/office/drawing/2014/main" id="{B173E870-FDC8-4697-930F-E8874E6ED09B}"/>
              </a:ext>
            </a:extLst>
          </p:cNvPr>
          <p:cNvPicPr>
            <a:picLocks noChangeAspect="1" noChangeArrowheads="1"/>
          </p:cNvPicPr>
          <p:nvPr/>
        </p:nvPicPr>
        <p:blipFill>
          <a:blip r:embed="rId2"/>
          <a:srcRect/>
          <a:stretch>
            <a:fillRect/>
          </a:stretch>
        </p:blipFill>
        <p:spPr bwMode="auto">
          <a:xfrm>
            <a:off x="2827605" y="2056233"/>
            <a:ext cx="8442325"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9482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445B-27E8-466C-B818-E56996D99648}"/>
              </a:ext>
            </a:extLst>
          </p:cNvPr>
          <p:cNvSpPr>
            <a:spLocks noGrp="1"/>
          </p:cNvSpPr>
          <p:nvPr>
            <p:ph type="title"/>
          </p:nvPr>
        </p:nvSpPr>
        <p:spPr/>
        <p:txBody>
          <a:bodyPr/>
          <a:lstStyle/>
          <a:p>
            <a:r>
              <a:rPr lang="en-CA" dirty="0"/>
              <a:t>Logical Operators - examples</a:t>
            </a:r>
          </a:p>
        </p:txBody>
      </p:sp>
      <p:sp>
        <p:nvSpPr>
          <p:cNvPr id="3" name="Content Placeholder 2">
            <a:extLst>
              <a:ext uri="{FF2B5EF4-FFF2-40B4-BE49-F238E27FC236}">
                <a16:creationId xmlns:a16="http://schemas.microsoft.com/office/drawing/2014/main" id="{B403061E-F58B-4605-B8A6-C12B16FD4A4C}"/>
              </a:ext>
            </a:extLst>
          </p:cNvPr>
          <p:cNvSpPr>
            <a:spLocks noGrp="1"/>
          </p:cNvSpPr>
          <p:nvPr>
            <p:ph idx="1"/>
          </p:nvPr>
        </p:nvSpPr>
        <p:spPr/>
        <p:txBody>
          <a:bodyPr/>
          <a:lstStyle/>
          <a:p>
            <a:r>
              <a:rPr lang="en-CA" sz="2000" dirty="0">
                <a:latin typeface="Times New Roman" panose="02020603050405020304" pitchFamily="18" charset="0"/>
                <a:cs typeface="Times New Roman" panose="02020603050405020304" pitchFamily="18" charset="0"/>
              </a:rPr>
              <a:t>int x = 10, y = 9, z = 12</a:t>
            </a:r>
          </a:p>
          <a:p>
            <a:pPr marL="0" indent="0">
              <a:buNone/>
            </a:pPr>
            <a:endParaRPr lang="en-CA" dirty="0"/>
          </a:p>
        </p:txBody>
      </p:sp>
      <p:graphicFrame>
        <p:nvGraphicFramePr>
          <p:cNvPr id="4" name="Table 3">
            <a:extLst>
              <a:ext uri="{FF2B5EF4-FFF2-40B4-BE49-F238E27FC236}">
                <a16:creationId xmlns:a16="http://schemas.microsoft.com/office/drawing/2014/main" id="{A9CFCE77-ED21-4326-9DC7-9AAE64B54E69}"/>
              </a:ext>
            </a:extLst>
          </p:cNvPr>
          <p:cNvGraphicFramePr>
            <a:graphicFrameLocks noGrp="1"/>
          </p:cNvGraphicFramePr>
          <p:nvPr>
            <p:extLst>
              <p:ext uri="{D42A27DB-BD31-4B8C-83A1-F6EECF244321}">
                <p14:modId xmlns:p14="http://schemas.microsoft.com/office/powerpoint/2010/main" val="2624679667"/>
              </p:ext>
            </p:extLst>
          </p:nvPr>
        </p:nvGraphicFramePr>
        <p:xfrm>
          <a:off x="2517192" y="2909891"/>
          <a:ext cx="5339184" cy="2743200"/>
        </p:xfrm>
        <a:graphic>
          <a:graphicData uri="http://schemas.openxmlformats.org/drawingml/2006/table">
            <a:tbl>
              <a:tblPr firstRow="1" bandRow="1">
                <a:tableStyleId>{BC89EF96-8CEA-46FF-86C4-4CE0E7609802}</a:tableStyleId>
              </a:tblPr>
              <a:tblGrid>
                <a:gridCol w="3669004">
                  <a:extLst>
                    <a:ext uri="{9D8B030D-6E8A-4147-A177-3AD203B41FA5}">
                      <a16:colId xmlns:a16="http://schemas.microsoft.com/office/drawing/2014/main" val="2922986545"/>
                    </a:ext>
                  </a:extLst>
                </a:gridCol>
                <a:gridCol w="1670180">
                  <a:extLst>
                    <a:ext uri="{9D8B030D-6E8A-4147-A177-3AD203B41FA5}">
                      <a16:colId xmlns:a16="http://schemas.microsoft.com/office/drawing/2014/main" val="2590246608"/>
                    </a:ext>
                  </a:extLst>
                </a:gridCol>
              </a:tblGrid>
              <a:tr h="370840">
                <a:tc>
                  <a:txBody>
                    <a:bodyPr/>
                    <a:lstStyle/>
                    <a:p>
                      <a:pPr algn="ctr"/>
                      <a:r>
                        <a:rPr lang="en-CA" sz="2400" b="0" dirty="0">
                          <a:latin typeface="Times New Roman" panose="02020603050405020304" pitchFamily="18" charset="0"/>
                          <a:cs typeface="Times New Roman" panose="02020603050405020304" pitchFamily="18" charset="0"/>
                        </a:rPr>
                        <a:t>(x&lt;z) &amp;&amp; (z&gt;y)</a:t>
                      </a:r>
                    </a:p>
                  </a:txBody>
                  <a:tcPr anchor="ctr"/>
                </a:tc>
                <a:tc>
                  <a:txBody>
                    <a:bodyPr/>
                    <a:lstStyle/>
                    <a:p>
                      <a:pPr algn="ctr"/>
                      <a:r>
                        <a:rPr lang="en-CA" sz="1800" b="1" kern="1200" dirty="0">
                          <a:solidFill>
                            <a:schemeClr val="tx1"/>
                          </a:solidFill>
                          <a:latin typeface="+mn-lt"/>
                          <a:ea typeface="+mn-ea"/>
                          <a:cs typeface="+mn-cs"/>
                        </a:rPr>
                        <a:t>True</a:t>
                      </a:r>
                    </a:p>
                  </a:txBody>
                  <a:tcPr/>
                </a:tc>
                <a:extLst>
                  <a:ext uri="{0D108BD9-81ED-4DB2-BD59-A6C34878D82A}">
                    <a16:rowId xmlns:a16="http://schemas.microsoft.com/office/drawing/2014/main" val="3411703948"/>
                  </a:ext>
                </a:extLst>
              </a:tr>
              <a:tr h="370840">
                <a:tc>
                  <a:txBody>
                    <a:bodyPr/>
                    <a:lstStyle/>
                    <a:p>
                      <a:pPr algn="ctr"/>
                      <a:r>
                        <a:rPr lang="en-CA" sz="2400" b="0" kern="1200" dirty="0">
                          <a:solidFill>
                            <a:schemeClr val="tx1"/>
                          </a:solidFill>
                          <a:latin typeface="Times New Roman" panose="02020603050405020304" pitchFamily="18" charset="0"/>
                          <a:ea typeface="+mn-ea"/>
                          <a:cs typeface="Times New Roman" panose="02020603050405020304" pitchFamily="18" charset="0"/>
                        </a:rPr>
                        <a:t>(x &gt; y) &amp;&amp; (z &lt; y)</a:t>
                      </a:r>
                    </a:p>
                  </a:txBody>
                  <a:tcPr anchor="ctr"/>
                </a:tc>
                <a:tc>
                  <a:txBody>
                    <a:bodyPr/>
                    <a:lstStyle/>
                    <a:p>
                      <a:pPr algn="ctr"/>
                      <a:r>
                        <a:rPr lang="en-CA" sz="1800" b="1" kern="1200" dirty="0">
                          <a:solidFill>
                            <a:schemeClr val="tx1"/>
                          </a:solidFill>
                          <a:latin typeface="+mn-lt"/>
                          <a:ea typeface="+mn-ea"/>
                          <a:cs typeface="+mn-cs"/>
                        </a:rPr>
                        <a:t>False</a:t>
                      </a:r>
                    </a:p>
                  </a:txBody>
                  <a:tcPr/>
                </a:tc>
                <a:extLst>
                  <a:ext uri="{0D108BD9-81ED-4DB2-BD59-A6C34878D82A}">
                    <a16:rowId xmlns:a16="http://schemas.microsoft.com/office/drawing/2014/main" val="3382194130"/>
                  </a:ext>
                </a:extLst>
              </a:tr>
              <a:tr h="370840">
                <a:tc>
                  <a:txBody>
                    <a:bodyPr/>
                    <a:lstStyle/>
                    <a:p>
                      <a:pPr algn="ctr"/>
                      <a:r>
                        <a:rPr lang="pl-PL" sz="2400" b="0" kern="1200" dirty="0">
                          <a:solidFill>
                            <a:schemeClr val="tx1"/>
                          </a:solidFill>
                          <a:latin typeface="Times New Roman" panose="02020603050405020304" pitchFamily="18" charset="0"/>
                          <a:ea typeface="+mn-ea"/>
                          <a:cs typeface="Times New Roman" panose="02020603050405020304" pitchFamily="18" charset="0"/>
                        </a:rPr>
                        <a:t>(x &lt;= z) || (y == z)</a:t>
                      </a:r>
                      <a:endParaRPr lang="en-CA" sz="24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CA" sz="1800" b="1" kern="1200" dirty="0">
                          <a:solidFill>
                            <a:schemeClr val="tx1"/>
                          </a:solidFill>
                          <a:latin typeface="+mn-lt"/>
                          <a:ea typeface="+mn-ea"/>
                          <a:cs typeface="+mn-cs"/>
                        </a:rPr>
                        <a:t>True</a:t>
                      </a:r>
                    </a:p>
                  </a:txBody>
                  <a:tcPr/>
                </a:tc>
                <a:extLst>
                  <a:ext uri="{0D108BD9-81ED-4DB2-BD59-A6C34878D82A}">
                    <a16:rowId xmlns:a16="http://schemas.microsoft.com/office/drawing/2014/main" val="138498208"/>
                  </a:ext>
                </a:extLst>
              </a:tr>
              <a:tr h="370840">
                <a:tc>
                  <a:txBody>
                    <a:bodyPr/>
                    <a:lstStyle/>
                    <a:p>
                      <a:pPr algn="ctr"/>
                      <a:r>
                        <a:rPr lang="pl-PL" sz="2400" b="0" kern="1200" dirty="0">
                          <a:solidFill>
                            <a:schemeClr val="tx1"/>
                          </a:solidFill>
                          <a:latin typeface="Times New Roman" panose="02020603050405020304" pitchFamily="18" charset="0"/>
                          <a:ea typeface="+mn-ea"/>
                          <a:cs typeface="Times New Roman" panose="02020603050405020304" pitchFamily="18" charset="0"/>
                        </a:rPr>
                        <a:t>(x &lt;= z) || (y != z)</a:t>
                      </a:r>
                      <a:endParaRPr lang="en-CA" sz="24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CA" sz="1800" b="1" kern="1200" dirty="0">
                          <a:solidFill>
                            <a:schemeClr val="tx1"/>
                          </a:solidFill>
                          <a:latin typeface="+mn-lt"/>
                          <a:ea typeface="+mn-ea"/>
                          <a:cs typeface="+mn-cs"/>
                        </a:rPr>
                        <a:t>True</a:t>
                      </a:r>
                    </a:p>
                  </a:txBody>
                  <a:tcPr/>
                </a:tc>
                <a:extLst>
                  <a:ext uri="{0D108BD9-81ED-4DB2-BD59-A6C34878D82A}">
                    <a16:rowId xmlns:a16="http://schemas.microsoft.com/office/drawing/2014/main" val="1712522886"/>
                  </a:ext>
                </a:extLst>
              </a:tr>
              <a:tr h="370840">
                <a:tc>
                  <a:txBody>
                    <a:bodyPr/>
                    <a:lstStyle/>
                    <a:p>
                      <a:pPr algn="ctr"/>
                      <a:r>
                        <a:rPr lang="pl-PL" sz="2400" b="0" kern="1200" dirty="0">
                          <a:solidFill>
                            <a:schemeClr val="tx1"/>
                          </a:solidFill>
                          <a:latin typeface="Times New Roman" panose="02020603050405020304" pitchFamily="18" charset="0"/>
                          <a:ea typeface="+mn-ea"/>
                          <a:cs typeface="Times New Roman" panose="02020603050405020304" pitchFamily="18" charset="0"/>
                        </a:rPr>
                        <a:t>!(x &gt;= z) </a:t>
                      </a:r>
                      <a:endParaRPr lang="en-CA" sz="24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CA" sz="1800" b="1" kern="1200" dirty="0">
                          <a:solidFill>
                            <a:schemeClr val="tx1"/>
                          </a:solidFill>
                          <a:latin typeface="+mn-lt"/>
                          <a:ea typeface="+mn-ea"/>
                          <a:cs typeface="+mn-cs"/>
                        </a:rPr>
                        <a:t>True</a:t>
                      </a:r>
                    </a:p>
                  </a:txBody>
                  <a:tcPr/>
                </a:tc>
                <a:extLst>
                  <a:ext uri="{0D108BD9-81ED-4DB2-BD59-A6C34878D82A}">
                    <a16:rowId xmlns:a16="http://schemas.microsoft.com/office/drawing/2014/main" val="236252493"/>
                  </a:ext>
                </a:extLst>
              </a:tr>
              <a:tr h="370840">
                <a:tc>
                  <a:txBody>
                    <a:bodyPr/>
                    <a:lstStyle/>
                    <a:p>
                      <a:pPr algn="ctr"/>
                      <a:r>
                        <a:rPr lang="en-CA" sz="2400" b="0" kern="1200" dirty="0">
                          <a:solidFill>
                            <a:schemeClr val="tx1"/>
                          </a:solidFill>
                          <a:latin typeface="Times New Roman" panose="02020603050405020304" pitchFamily="18" charset="0"/>
                          <a:ea typeface="+mn-ea"/>
                          <a:cs typeface="Times New Roman" panose="02020603050405020304" pitchFamily="18" charset="0"/>
                        </a:rPr>
                        <a:t>(x &gt; z) || (x&gt;y) &amp;&amp; (z &gt; y)</a:t>
                      </a:r>
                    </a:p>
                  </a:txBody>
                  <a:tcPr anchor="ctr"/>
                </a:tc>
                <a:tc>
                  <a:txBody>
                    <a:bodyPr/>
                    <a:lstStyle/>
                    <a:p>
                      <a:pPr algn="ctr"/>
                      <a:r>
                        <a:rPr lang="en-CA" sz="1800" b="1" kern="1200" dirty="0">
                          <a:solidFill>
                            <a:schemeClr val="tx1"/>
                          </a:solidFill>
                          <a:latin typeface="+mn-lt"/>
                          <a:ea typeface="+mn-ea"/>
                          <a:cs typeface="+mn-cs"/>
                        </a:rPr>
                        <a:t>True</a:t>
                      </a:r>
                    </a:p>
                  </a:txBody>
                  <a:tcPr/>
                </a:tc>
                <a:extLst>
                  <a:ext uri="{0D108BD9-81ED-4DB2-BD59-A6C34878D82A}">
                    <a16:rowId xmlns:a16="http://schemas.microsoft.com/office/drawing/2014/main" val="1228763160"/>
                  </a:ext>
                </a:extLst>
              </a:tr>
            </a:tbl>
          </a:graphicData>
        </a:graphic>
      </p:graphicFrame>
    </p:spTree>
    <p:extLst>
      <p:ext uri="{BB962C8B-B14F-4D97-AF65-F5344CB8AC3E}">
        <p14:creationId xmlns:p14="http://schemas.microsoft.com/office/powerpoint/2010/main" val="414857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513B-CD8F-434B-A48F-A690B59F116A}"/>
              </a:ext>
            </a:extLst>
          </p:cNvPr>
          <p:cNvSpPr>
            <a:spLocks noGrp="1"/>
          </p:cNvSpPr>
          <p:nvPr>
            <p:ph type="title"/>
          </p:nvPr>
        </p:nvSpPr>
        <p:spPr>
          <a:xfrm>
            <a:off x="1763487" y="624110"/>
            <a:ext cx="9741126" cy="1280890"/>
          </a:xfrm>
        </p:spPr>
        <p:txBody>
          <a:bodyPr>
            <a:normAutofit/>
          </a:bodyPr>
          <a:lstStyle/>
          <a:p>
            <a:r>
              <a:rPr lang="en-CA" sz="2800" dirty="0"/>
              <a:t>Example: use </a:t>
            </a:r>
            <a:r>
              <a:rPr lang="en-CA" sz="2800" dirty="0" err="1"/>
              <a:t>flowgorithm</a:t>
            </a:r>
            <a:r>
              <a:rPr lang="en-CA" sz="2800" dirty="0"/>
              <a:t> to verify</a:t>
            </a:r>
            <a:br>
              <a:rPr lang="en-CA" sz="2800" dirty="0"/>
            </a:br>
            <a:r>
              <a:rPr lang="en-CA" sz="2800" dirty="0"/>
              <a:t>the outputs.</a:t>
            </a:r>
          </a:p>
        </p:txBody>
      </p:sp>
      <p:sp>
        <p:nvSpPr>
          <p:cNvPr id="3" name="Content Placeholder 2">
            <a:extLst>
              <a:ext uri="{FF2B5EF4-FFF2-40B4-BE49-F238E27FC236}">
                <a16:creationId xmlns:a16="http://schemas.microsoft.com/office/drawing/2014/main" id="{8830E663-7CC5-4116-8CD2-E53239A22940}"/>
              </a:ext>
            </a:extLst>
          </p:cNvPr>
          <p:cNvSpPr>
            <a:spLocks noGrp="1"/>
          </p:cNvSpPr>
          <p:nvPr>
            <p:ph idx="1"/>
          </p:nvPr>
        </p:nvSpPr>
        <p:spPr>
          <a:xfrm>
            <a:off x="2589212" y="2133600"/>
            <a:ext cx="8915400" cy="3777622"/>
          </a:xfrm>
        </p:spPr>
        <p:txBody>
          <a:bodyPr/>
          <a:lstStyle/>
          <a:p>
            <a:endParaRPr lang="en-CA"/>
          </a:p>
        </p:txBody>
      </p:sp>
      <p:pic>
        <p:nvPicPr>
          <p:cNvPr id="4" name="Picture 3">
            <a:extLst>
              <a:ext uri="{FF2B5EF4-FFF2-40B4-BE49-F238E27FC236}">
                <a16:creationId xmlns:a16="http://schemas.microsoft.com/office/drawing/2014/main" id="{3191FEF6-D3AA-4620-B12C-2DBDD11BF022}"/>
              </a:ext>
            </a:extLst>
          </p:cNvPr>
          <p:cNvPicPr>
            <a:picLocks noChangeAspect="1"/>
          </p:cNvPicPr>
          <p:nvPr/>
        </p:nvPicPr>
        <p:blipFill>
          <a:blip r:embed="rId2"/>
          <a:stretch>
            <a:fillRect/>
          </a:stretch>
        </p:blipFill>
        <p:spPr>
          <a:xfrm>
            <a:off x="7780929" y="-74645"/>
            <a:ext cx="1146157" cy="6858000"/>
          </a:xfrm>
          <a:prstGeom prst="rect">
            <a:avLst/>
          </a:prstGeom>
        </p:spPr>
      </p:pic>
    </p:spTree>
    <p:extLst>
      <p:ext uri="{BB962C8B-B14F-4D97-AF65-F5344CB8AC3E}">
        <p14:creationId xmlns:p14="http://schemas.microsoft.com/office/powerpoint/2010/main" val="36709396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515</TotalTime>
  <Words>902</Words>
  <Application>Microsoft Office PowerPoint</Application>
  <PresentationFormat>Widescreen</PresentationFormat>
  <Paragraphs>140</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AvantGarde</vt:lpstr>
      <vt:lpstr>Calibri</vt:lpstr>
      <vt:lpstr>Century Gothic</vt:lpstr>
      <vt:lpstr>Courier New</vt:lpstr>
      <vt:lpstr>Times</vt:lpstr>
      <vt:lpstr>Times New Roman</vt:lpstr>
      <vt:lpstr>Wingdings 3</vt:lpstr>
      <vt:lpstr>Wisp</vt:lpstr>
      <vt:lpstr>Decision Structures </vt:lpstr>
      <vt:lpstr>Relational Operators</vt:lpstr>
      <vt:lpstr>Relational Expressions</vt:lpstr>
      <vt:lpstr>Logical Operators</vt:lpstr>
      <vt:lpstr>Definitions of the Logical Operators</vt:lpstr>
      <vt:lpstr>Definitions of the Logical Operators</vt:lpstr>
      <vt:lpstr>Definitions of the Logical Operators</vt:lpstr>
      <vt:lpstr>Logical Operators - examples</vt:lpstr>
      <vt:lpstr>Example: use flowgorithm to verify the outputs.</vt:lpstr>
      <vt:lpstr>Evaluating a Relational Expression</vt:lpstr>
      <vt:lpstr>Evaluating a Logical Expression</vt:lpstr>
      <vt:lpstr>Evaluating an Equation That Uses Both Relational and Logical Operators</vt:lpstr>
      <vt:lpstr>The if Statement (Selection Structure)</vt:lpstr>
      <vt:lpstr>The if Statement (Selection Structure)</vt:lpstr>
      <vt:lpstr>The if/else Selection Structure</vt:lpstr>
      <vt:lpstr>The if/else Selection Structure</vt:lpstr>
      <vt:lpstr>The if/else Selection Structure</vt:lpstr>
      <vt:lpstr>If statement</vt:lpstr>
      <vt:lpstr>Exercise 5.1</vt:lpstr>
      <vt:lpstr>Exercise 5.2</vt:lpstr>
      <vt:lpstr>The if/else if Statement</vt:lpstr>
      <vt:lpstr>if/else if … else format</vt:lpstr>
      <vt:lpstr>Exercise 5.3</vt:lpstr>
      <vt:lpstr>Exercise 5.4</vt:lpstr>
      <vt:lpstr>Exercise 5.5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atef za</dc:creator>
  <cp:lastModifiedBy>Atef Zaguia</cp:lastModifiedBy>
  <cp:revision>42</cp:revision>
  <dcterms:created xsi:type="dcterms:W3CDTF">2019-02-02T18:52:05Z</dcterms:created>
  <dcterms:modified xsi:type="dcterms:W3CDTF">2020-08-26T19:56:49Z</dcterms:modified>
</cp:coreProperties>
</file>