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9" r:id="rId1"/>
  </p:sldMasterIdLst>
  <p:notesMasterIdLst>
    <p:notesMasterId r:id="rId59"/>
  </p:notesMasterIdLst>
  <p:sldIdLst>
    <p:sldId id="372" r:id="rId2"/>
    <p:sldId id="364" r:id="rId3"/>
    <p:sldId id="262" r:id="rId4"/>
    <p:sldId id="263" r:id="rId5"/>
    <p:sldId id="365" r:id="rId6"/>
    <p:sldId id="366" r:id="rId7"/>
    <p:sldId id="296" r:id="rId8"/>
    <p:sldId id="266" r:id="rId9"/>
    <p:sldId id="361" r:id="rId10"/>
    <p:sldId id="362" r:id="rId11"/>
    <p:sldId id="373" r:id="rId12"/>
    <p:sldId id="355" r:id="rId13"/>
    <p:sldId id="356" r:id="rId14"/>
    <p:sldId id="357" r:id="rId15"/>
    <p:sldId id="374" r:id="rId16"/>
    <p:sldId id="375" r:id="rId17"/>
    <p:sldId id="267" r:id="rId18"/>
    <p:sldId id="268" r:id="rId19"/>
    <p:sldId id="367" r:id="rId20"/>
    <p:sldId id="330" r:id="rId21"/>
    <p:sldId id="332" r:id="rId22"/>
    <p:sldId id="377" r:id="rId23"/>
    <p:sldId id="343" r:id="rId24"/>
    <p:sldId id="269" r:id="rId25"/>
    <p:sldId id="299" r:id="rId26"/>
    <p:sldId id="344" r:id="rId27"/>
    <p:sldId id="345" r:id="rId28"/>
    <p:sldId id="346" r:id="rId29"/>
    <p:sldId id="347" r:id="rId30"/>
    <p:sldId id="348" r:id="rId31"/>
    <p:sldId id="350" r:id="rId32"/>
    <p:sldId id="349" r:id="rId33"/>
    <p:sldId id="351" r:id="rId34"/>
    <p:sldId id="337" r:id="rId35"/>
    <p:sldId id="272" r:id="rId36"/>
    <p:sldId id="340" r:id="rId37"/>
    <p:sldId id="277" r:id="rId38"/>
    <p:sldId id="278" r:id="rId39"/>
    <p:sldId id="279" r:id="rId40"/>
    <p:sldId id="280" r:id="rId41"/>
    <p:sldId id="378" r:id="rId42"/>
    <p:sldId id="281" r:id="rId43"/>
    <p:sldId id="326" r:id="rId44"/>
    <p:sldId id="338" r:id="rId45"/>
    <p:sldId id="382" r:id="rId46"/>
    <p:sldId id="383" r:id="rId47"/>
    <p:sldId id="379" r:id="rId48"/>
    <p:sldId id="370" r:id="rId49"/>
    <p:sldId id="376" r:id="rId50"/>
    <p:sldId id="380" r:id="rId51"/>
    <p:sldId id="285" r:id="rId52"/>
    <p:sldId id="287" r:id="rId53"/>
    <p:sldId id="291" r:id="rId54"/>
    <p:sldId id="381" r:id="rId55"/>
    <p:sldId id="354" r:id="rId56"/>
    <p:sldId id="352" r:id="rId57"/>
    <p:sldId id="353" r:id="rId58"/>
  </p:sldIdLst>
  <p:sldSz cx="9144000" cy="6858000" type="screen4x3"/>
  <p:notesSz cx="6858000" cy="9144000"/>
  <p:defaultTextStyle>
    <a:defPPr>
      <a:defRPr lang="en-US"/>
    </a:defPPr>
    <a:lvl1pPr algn="l" rtl="0" fontAlgn="base">
      <a:spcBef>
        <a:spcPct val="0"/>
      </a:spcBef>
      <a:spcAft>
        <a:spcPct val="0"/>
      </a:spcAft>
      <a:defRPr kern="1200">
        <a:solidFill>
          <a:srgbClr val="3333FF"/>
        </a:solidFill>
        <a:latin typeface="Arial" charset="0"/>
        <a:ea typeface="+mn-ea"/>
        <a:cs typeface="Arial" charset="0"/>
      </a:defRPr>
    </a:lvl1pPr>
    <a:lvl2pPr marL="457200" algn="l" rtl="0" fontAlgn="base">
      <a:spcBef>
        <a:spcPct val="0"/>
      </a:spcBef>
      <a:spcAft>
        <a:spcPct val="0"/>
      </a:spcAft>
      <a:defRPr kern="1200">
        <a:solidFill>
          <a:srgbClr val="3333FF"/>
        </a:solidFill>
        <a:latin typeface="Arial" charset="0"/>
        <a:ea typeface="+mn-ea"/>
        <a:cs typeface="Arial" charset="0"/>
      </a:defRPr>
    </a:lvl2pPr>
    <a:lvl3pPr marL="914400" algn="l" rtl="0" fontAlgn="base">
      <a:spcBef>
        <a:spcPct val="0"/>
      </a:spcBef>
      <a:spcAft>
        <a:spcPct val="0"/>
      </a:spcAft>
      <a:defRPr kern="1200">
        <a:solidFill>
          <a:srgbClr val="3333FF"/>
        </a:solidFill>
        <a:latin typeface="Arial" charset="0"/>
        <a:ea typeface="+mn-ea"/>
        <a:cs typeface="Arial" charset="0"/>
      </a:defRPr>
    </a:lvl3pPr>
    <a:lvl4pPr marL="1371600" algn="l" rtl="0" fontAlgn="base">
      <a:spcBef>
        <a:spcPct val="0"/>
      </a:spcBef>
      <a:spcAft>
        <a:spcPct val="0"/>
      </a:spcAft>
      <a:defRPr kern="1200">
        <a:solidFill>
          <a:srgbClr val="3333FF"/>
        </a:solidFill>
        <a:latin typeface="Arial" charset="0"/>
        <a:ea typeface="+mn-ea"/>
        <a:cs typeface="Arial" charset="0"/>
      </a:defRPr>
    </a:lvl4pPr>
    <a:lvl5pPr marL="1828800" algn="l" rtl="0" fontAlgn="base">
      <a:spcBef>
        <a:spcPct val="0"/>
      </a:spcBef>
      <a:spcAft>
        <a:spcPct val="0"/>
      </a:spcAft>
      <a:defRPr kern="1200">
        <a:solidFill>
          <a:srgbClr val="3333FF"/>
        </a:solidFill>
        <a:latin typeface="Arial" charset="0"/>
        <a:ea typeface="+mn-ea"/>
        <a:cs typeface="Arial" charset="0"/>
      </a:defRPr>
    </a:lvl5pPr>
    <a:lvl6pPr marL="2286000" algn="l" defTabSz="914400" rtl="0" eaLnBrk="1" latinLnBrk="0" hangingPunct="1">
      <a:defRPr kern="1200">
        <a:solidFill>
          <a:srgbClr val="3333FF"/>
        </a:solidFill>
        <a:latin typeface="Arial" charset="0"/>
        <a:ea typeface="+mn-ea"/>
        <a:cs typeface="Arial" charset="0"/>
      </a:defRPr>
    </a:lvl6pPr>
    <a:lvl7pPr marL="2743200" algn="l" defTabSz="914400" rtl="0" eaLnBrk="1" latinLnBrk="0" hangingPunct="1">
      <a:defRPr kern="1200">
        <a:solidFill>
          <a:srgbClr val="3333FF"/>
        </a:solidFill>
        <a:latin typeface="Arial" charset="0"/>
        <a:ea typeface="+mn-ea"/>
        <a:cs typeface="Arial" charset="0"/>
      </a:defRPr>
    </a:lvl7pPr>
    <a:lvl8pPr marL="3200400" algn="l" defTabSz="914400" rtl="0" eaLnBrk="1" latinLnBrk="0" hangingPunct="1">
      <a:defRPr kern="1200">
        <a:solidFill>
          <a:srgbClr val="3333FF"/>
        </a:solidFill>
        <a:latin typeface="Arial" charset="0"/>
        <a:ea typeface="+mn-ea"/>
        <a:cs typeface="Arial" charset="0"/>
      </a:defRPr>
    </a:lvl8pPr>
    <a:lvl9pPr marL="3657600" algn="l" defTabSz="914400" rtl="0" eaLnBrk="1" latinLnBrk="0" hangingPunct="1">
      <a:defRPr kern="1200">
        <a:solidFill>
          <a:srgbClr val="3333FF"/>
        </a:solidFill>
        <a:latin typeface="Arial" charset="0"/>
        <a:ea typeface="+mn-ea"/>
        <a:cs typeface="Arial" charset="0"/>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3399"/>
    <a:srgbClr val="B2B2B2"/>
    <a:srgbClr val="800000"/>
    <a:srgbClr val="996600"/>
    <a:srgbClr val="FF9999"/>
    <a:srgbClr val="33CC33"/>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6" autoAdjust="0"/>
    <p:restoredTop sz="94737" autoAdjust="0"/>
  </p:normalViewPr>
  <p:slideViewPr>
    <p:cSldViewPr>
      <p:cViewPr varScale="1">
        <p:scale>
          <a:sx n="72" d="100"/>
          <a:sy n="72" d="100"/>
        </p:scale>
        <p:origin x="1338" y="66"/>
      </p:cViewPr>
      <p:guideLst>
        <p:guide orient="horz" pos="912"/>
        <p:guide pos="7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6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cs typeface="+mn-cs"/>
              </a:defRPr>
            </a:lvl1pPr>
          </a:lstStyle>
          <a:p>
            <a:pPr>
              <a:defRPr/>
            </a:pPr>
            <a:endParaRPr lang="en-US"/>
          </a:p>
        </p:txBody>
      </p:sp>
      <p:sp>
        <p:nvSpPr>
          <p:cNvPr id="2508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508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08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cs typeface="+mn-cs"/>
              </a:defRPr>
            </a:lvl1pPr>
          </a:lstStyle>
          <a:p>
            <a:pPr>
              <a:defRPr/>
            </a:pPr>
            <a:endParaRPr lang="en-US"/>
          </a:p>
        </p:txBody>
      </p:sp>
      <p:sp>
        <p:nvSpPr>
          <p:cNvPr id="250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cs typeface="+mn-cs"/>
              </a:defRPr>
            </a:lvl1pPr>
          </a:lstStyle>
          <a:p>
            <a:pPr>
              <a:defRPr/>
            </a:pPr>
            <a:fld id="{96537A7D-8518-4F80-A631-29C9659B967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406E3AB-F5F4-48C2-8FED-051FD581910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EDC156E6-579D-4404-879E-6DF059A5385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ABF253D2-9CDB-4D0E-980F-AACE6C0D240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B549782-E993-4678-AD50-464F77BA5BF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D3B238CF-14B8-4D13-AFA7-805B8AE498B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2CBD1959-5B2B-40DD-9B7B-49D2E4726D4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A585971A-72D9-476A-9CF7-1C8C19534DB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883D4B72-9B35-408A-9890-EB598038FD1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12E161B-820F-42B2-BB49-BD39D091265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F50C9DB-E421-4990-8917-C40D3DB67EC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15817FF1-17AE-4AD9-ACC9-00E6A79347C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457200" y="6356350"/>
            <a:ext cx="5562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969633A8-2F4F-44E9-A908-21DB263E2C7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slideLayout" Target="../slideLayouts/slideLayout6.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52400" y="3048000"/>
            <a:ext cx="8763000" cy="1143000"/>
          </a:xfrm>
        </p:spPr>
        <p:txBody>
          <a:bodyPr/>
          <a:lstStyle/>
          <a:p>
            <a:pPr eaLnBrk="1" hangingPunct="1"/>
            <a:r>
              <a:rPr lang="en-US" sz="3200">
                <a:solidFill>
                  <a:srgbClr val="0070C0"/>
                </a:solidFill>
                <a:latin typeface="Century Gothic" pitchFamily="34" charset="0"/>
              </a:rPr>
              <a:t>C++ Programming: From Problem Analysis to Program Design</a:t>
            </a:r>
            <a:r>
              <a:rPr lang="en-US" sz="4000">
                <a:solidFill>
                  <a:srgbClr val="0070C0"/>
                </a:solidFill>
                <a:latin typeface="Century Gothic" pitchFamily="34" charset="0"/>
              </a:rPr>
              <a:t>, </a:t>
            </a:r>
            <a:r>
              <a:rPr lang="en-US" sz="2800">
                <a:solidFill>
                  <a:srgbClr val="0070C0"/>
                </a:solidFill>
                <a:latin typeface="Century Gothic" pitchFamily="34" charset="0"/>
              </a:rPr>
              <a:t>Fifth Edition</a:t>
            </a:r>
          </a:p>
        </p:txBody>
      </p:sp>
      <p:sp>
        <p:nvSpPr>
          <p:cNvPr id="7171" name="Rectangle 3"/>
          <p:cNvSpPr>
            <a:spLocks noGrp="1" noChangeArrowheads="1"/>
          </p:cNvSpPr>
          <p:nvPr>
            <p:ph type="subTitle" idx="1"/>
          </p:nvPr>
        </p:nvSpPr>
        <p:spPr>
          <a:xfrm>
            <a:off x="1371600" y="4572000"/>
            <a:ext cx="6400800" cy="1752600"/>
          </a:xfrm>
        </p:spPr>
        <p:txBody>
          <a:bodyPr/>
          <a:lstStyle/>
          <a:p>
            <a:pPr eaLnBrk="1" hangingPunct="1"/>
            <a:r>
              <a:rPr lang="en-US" dirty="0">
                <a:solidFill>
                  <a:srgbClr val="FF0000"/>
                </a:solidFill>
              </a:rPr>
              <a:t>Chapter 7: User-Defined Functions II</a:t>
            </a:r>
          </a:p>
          <a:p>
            <a:pPr eaLnBrk="1" hangingPunct="1"/>
            <a:endParaRPr lang="en-US" dirty="0">
              <a:solidFill>
                <a:srgbClr val="FF0000"/>
              </a:solidFill>
            </a:endParaRPr>
          </a:p>
          <a:p>
            <a:pPr eaLnBrk="1" hangingPunct="1"/>
            <a:endParaRPr lang="en-US" dirty="0">
              <a:solidFill>
                <a:schemeClr val="tx1"/>
              </a:solidFill>
            </a:endParaRPr>
          </a:p>
        </p:txBody>
      </p:sp>
      <p:pic>
        <p:nvPicPr>
          <p:cNvPr id="7172" name="Picture 5" descr="https://upload.wikimedia.org/wikipedia/commons/thumb/1/18/ISO_C%2B%2B_Logo.svg/1200px-ISO_C%2B%2B_Logo.svg.png"/>
          <p:cNvPicPr>
            <a:picLocks noChangeAspect="1" noChangeArrowheads="1"/>
          </p:cNvPicPr>
          <p:nvPr/>
        </p:nvPicPr>
        <p:blipFill>
          <a:blip r:embed="rId2" cstate="print"/>
          <a:srcRect/>
          <a:stretch>
            <a:fillRect/>
          </a:stretch>
        </p:blipFill>
        <p:spPr bwMode="auto">
          <a:xfrm>
            <a:off x="3581400" y="354013"/>
            <a:ext cx="2057400" cy="2312987"/>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93010F86-7BC2-47B4-BAC2-B59DB0B202B9}" type="slidenum">
              <a:rPr lang="en-US" smtClean="0"/>
              <a:pPr>
                <a:defRPr/>
              </a:pPr>
              <a:t>10</a:t>
            </a:fld>
            <a:endParaRPr lang="en-US" dirty="0"/>
          </a:p>
        </p:txBody>
      </p:sp>
      <p:pic>
        <p:nvPicPr>
          <p:cNvPr id="11268" name="Picture 2"/>
          <p:cNvPicPr>
            <a:picLocks noChangeAspect="1" noChangeArrowheads="1"/>
          </p:cNvPicPr>
          <p:nvPr/>
        </p:nvPicPr>
        <p:blipFill>
          <a:blip r:embed="rId2" cstate="print"/>
          <a:srcRect/>
          <a:stretch>
            <a:fillRect/>
          </a:stretch>
        </p:blipFill>
        <p:spPr bwMode="auto">
          <a:xfrm>
            <a:off x="533400" y="533400"/>
            <a:ext cx="8153400" cy="564991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 name="Slide Number Placeholder 2"/>
          <p:cNvSpPr>
            <a:spLocks noGrp="1"/>
          </p:cNvSpPr>
          <p:nvPr>
            <p:ph type="sldNum" sz="quarter" idx="12"/>
          </p:nvPr>
        </p:nvSpPr>
        <p:spPr/>
        <p:txBody>
          <a:bodyPr/>
          <a:lstStyle/>
          <a:p>
            <a:pPr>
              <a:defRPr/>
            </a:pPr>
            <a:fld id="{D0DEABC5-B13A-4069-B63B-3CC4FF276B9F}" type="slidenum">
              <a:rPr lang="en-US" smtClean="0"/>
              <a:pPr>
                <a:defRPr/>
              </a:pPr>
              <a:t>11</a:t>
            </a:fld>
            <a:endParaRPr lang="en-US" dirty="0"/>
          </a:p>
        </p:txBody>
      </p:sp>
      <p:pic>
        <p:nvPicPr>
          <p:cNvPr id="12292" name="Picture 3"/>
          <p:cNvPicPr>
            <a:picLocks noChangeAspect="1" noChangeArrowheads="1"/>
          </p:cNvPicPr>
          <p:nvPr/>
        </p:nvPicPr>
        <p:blipFill>
          <a:blip r:embed="rId2" cstate="print"/>
          <a:srcRect/>
          <a:stretch>
            <a:fillRect/>
          </a:stretch>
        </p:blipFill>
        <p:spPr bwMode="auto">
          <a:xfrm>
            <a:off x="109538" y="990600"/>
            <a:ext cx="8924925" cy="4724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sz="3600"/>
              <a:t>Before using Call by Reference </a:t>
            </a:r>
            <a:br>
              <a:rPr lang="en-CA" sz="3600"/>
            </a:br>
            <a:r>
              <a:rPr lang="en-CA" sz="3600"/>
              <a:t>We Check how </a:t>
            </a:r>
            <a:r>
              <a:rPr lang="en-CA" sz="3600">
                <a:solidFill>
                  <a:srgbClr val="3333FF"/>
                </a:solidFill>
              </a:rPr>
              <a:t>Pointers </a:t>
            </a:r>
            <a:r>
              <a:rPr lang="en-CA" sz="3600"/>
              <a:t>work in C++</a:t>
            </a:r>
          </a:p>
        </p:txBody>
      </p:sp>
      <p:sp>
        <p:nvSpPr>
          <p:cNvPr id="12291" name="Content Placeholder 2"/>
          <p:cNvSpPr>
            <a:spLocks noGrp="1"/>
          </p:cNvSpPr>
          <p:nvPr>
            <p:ph idx="1"/>
          </p:nvPr>
        </p:nvSpPr>
        <p:spPr/>
        <p:txBody>
          <a:bodyPr/>
          <a:lstStyle/>
          <a:p>
            <a:r>
              <a:rPr lang="en-CA"/>
              <a:t>Recall the data type int. The set of values belonging to this data type includes integers that range between –2147483648 and 2147483647, and the operations allowed on these values are the arithmetic operators.</a:t>
            </a:r>
          </a:p>
          <a:p>
            <a:r>
              <a:rPr lang="en-CA"/>
              <a:t>Now, we describe the </a:t>
            </a:r>
            <a:r>
              <a:rPr lang="en-CA">
                <a:solidFill>
                  <a:srgbClr val="3333FF"/>
                </a:solidFill>
              </a:rPr>
              <a:t>pointer</a:t>
            </a:r>
            <a:r>
              <a:rPr lang="en-CA"/>
              <a:t> data type.</a:t>
            </a:r>
            <a:endParaRPr lang="en-CA" i="1"/>
          </a:p>
        </p:txBody>
      </p:sp>
      <p:sp>
        <p:nvSpPr>
          <p:cNvPr id="12292"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AE61B205-4E91-4073-B361-D23801F636D4}"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a:t>Pointers in C++</a:t>
            </a:r>
          </a:p>
        </p:txBody>
      </p:sp>
      <p:sp>
        <p:nvSpPr>
          <p:cNvPr id="13315" name="Content Placeholder 2"/>
          <p:cNvSpPr>
            <a:spLocks noGrp="1"/>
          </p:cNvSpPr>
          <p:nvPr>
            <p:ph idx="1"/>
          </p:nvPr>
        </p:nvSpPr>
        <p:spPr/>
        <p:txBody>
          <a:bodyPr/>
          <a:lstStyle/>
          <a:p>
            <a:r>
              <a:rPr lang="en-CA" sz="2800"/>
              <a:t>The values belonging to pointer data types are the memory addresses of your computer.</a:t>
            </a:r>
          </a:p>
          <a:p>
            <a:r>
              <a:rPr lang="en-CA" sz="2800"/>
              <a:t>The set of values of a pointer data type—is the addresses (memory locations), a pointer variable is a variable whose content is an address, that is, a memory location. </a:t>
            </a:r>
          </a:p>
          <a:p>
            <a:r>
              <a:rPr lang="en-CA" sz="2800"/>
              <a:t>There is no name associated with the pointer data type in C++.</a:t>
            </a:r>
          </a:p>
        </p:txBody>
      </p:sp>
      <p:sp>
        <p:nvSpPr>
          <p:cNvPr id="13316"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4D6AF91D-840B-4A68-9FEB-0BE2F10891A6}"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t>Pointers in C++</a:t>
            </a:r>
          </a:p>
        </p:txBody>
      </p:sp>
      <p:sp>
        <p:nvSpPr>
          <p:cNvPr id="14339" name="Content Placeholder 2"/>
          <p:cNvSpPr>
            <a:spLocks noGrp="1"/>
          </p:cNvSpPr>
          <p:nvPr>
            <p:ph idx="1"/>
          </p:nvPr>
        </p:nvSpPr>
        <p:spPr/>
        <p:txBody>
          <a:bodyPr/>
          <a:lstStyle/>
          <a:p>
            <a:r>
              <a:rPr lang="en-CA" sz="2800"/>
              <a:t>In C++, you declare a pointer variable by using the asterisk symbol (</a:t>
            </a:r>
            <a:r>
              <a:rPr lang="en-CA" sz="2800">
                <a:solidFill>
                  <a:srgbClr val="3333FF"/>
                </a:solidFill>
              </a:rPr>
              <a:t>*</a:t>
            </a:r>
            <a:r>
              <a:rPr lang="en-CA" sz="2800"/>
              <a:t>) between the data type and the variable name. The asterisk is called </a:t>
            </a:r>
            <a:r>
              <a:rPr lang="en-CA" sz="2800" i="1">
                <a:solidFill>
                  <a:srgbClr val="3333FF"/>
                </a:solidFill>
              </a:rPr>
              <a:t>dereferencing operator </a:t>
            </a:r>
            <a:r>
              <a:rPr lang="en-CA" sz="2800"/>
              <a:t>or </a:t>
            </a:r>
            <a:r>
              <a:rPr lang="en-CA" sz="2800" i="1">
                <a:solidFill>
                  <a:srgbClr val="3333FF"/>
                </a:solidFill>
              </a:rPr>
              <a:t>indirection operator</a:t>
            </a:r>
            <a:r>
              <a:rPr lang="en-CA" sz="2800" i="1"/>
              <a:t>.</a:t>
            </a:r>
          </a:p>
          <a:p>
            <a:r>
              <a:rPr lang="en-CA" sz="2800"/>
              <a:t>Example:</a:t>
            </a:r>
          </a:p>
          <a:p>
            <a:pPr lvl="2">
              <a:buFont typeface="Arial" charset="0"/>
              <a:buNone/>
            </a:pPr>
            <a:r>
              <a:rPr lang="en-CA" sz="2800">
                <a:solidFill>
                  <a:srgbClr val="3333FF"/>
                </a:solidFill>
              </a:rPr>
              <a:t>int *p;</a:t>
            </a:r>
          </a:p>
          <a:p>
            <a:r>
              <a:rPr lang="en-CA" sz="2800"/>
              <a:t>In C++, the ampersand (</a:t>
            </a:r>
            <a:r>
              <a:rPr lang="en-CA" sz="2800">
                <a:solidFill>
                  <a:srgbClr val="3333FF"/>
                </a:solidFill>
              </a:rPr>
              <a:t>&amp;)</a:t>
            </a:r>
            <a:r>
              <a:rPr lang="en-CA" sz="2800"/>
              <a:t>, called the </a:t>
            </a:r>
            <a:r>
              <a:rPr lang="en-CA" sz="2800" i="1">
                <a:solidFill>
                  <a:srgbClr val="3333FF"/>
                </a:solidFill>
              </a:rPr>
              <a:t>referencing operator, address of operator</a:t>
            </a:r>
            <a:r>
              <a:rPr lang="en-CA" sz="2800"/>
              <a:t>, is a unary operator that returns the address of its operand.</a:t>
            </a:r>
          </a:p>
        </p:txBody>
      </p:sp>
      <p:sp>
        <p:nvSpPr>
          <p:cNvPr id="14340"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278AFEE3-6426-4729-A9EE-D34CFBF7A2DE}"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16632"/>
            <a:ext cx="8229600" cy="1143000"/>
          </a:xfrm>
        </p:spPr>
        <p:txBody>
          <a:bodyPr>
            <a:normAutofit fontScale="90000"/>
          </a:bodyPr>
          <a:lstStyle/>
          <a:p>
            <a:r>
              <a:rPr lang="en-CA" dirty="0"/>
              <a:t>Pointers in C++</a:t>
            </a:r>
            <a:br>
              <a:rPr lang="en-CA" dirty="0"/>
            </a:br>
            <a:r>
              <a:rPr lang="en-US" dirty="0">
                <a:solidFill>
                  <a:srgbClr val="3333FF"/>
                </a:solidFill>
              </a:rPr>
              <a:t> </a:t>
            </a:r>
            <a:r>
              <a:rPr lang="en-US" sz="3100" dirty="0">
                <a:solidFill>
                  <a:srgbClr val="3333FF"/>
                </a:solidFill>
              </a:rPr>
              <a:t>Example 14-3 P799 in textbook</a:t>
            </a:r>
            <a:endParaRPr lang="en-CA" sz="3100" dirty="0">
              <a:solidFill>
                <a:srgbClr val="3333FF"/>
              </a:solidFill>
            </a:endParaRPr>
          </a:p>
        </p:txBody>
      </p:sp>
      <p:sp>
        <p:nvSpPr>
          <p:cNvPr id="16387"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55B394F3-0B87-4D6E-BC22-50FC1964F479}" type="slidenum">
              <a:rPr lang="en-US" smtClean="0"/>
              <a:pPr>
                <a:defRPr/>
              </a:pPr>
              <a:t>15</a:t>
            </a:fld>
            <a:endParaRPr lang="en-US" dirty="0"/>
          </a:p>
        </p:txBody>
      </p:sp>
      <p:pic>
        <p:nvPicPr>
          <p:cNvPr id="16389" name="Picture 7"/>
          <p:cNvPicPr>
            <a:picLocks noChangeAspect="1" noChangeArrowheads="1"/>
          </p:cNvPicPr>
          <p:nvPr/>
        </p:nvPicPr>
        <p:blipFill>
          <a:blip r:embed="rId2" cstate="print"/>
          <a:srcRect/>
          <a:stretch>
            <a:fillRect/>
          </a:stretch>
        </p:blipFill>
        <p:spPr bwMode="auto">
          <a:xfrm>
            <a:off x="914400" y="1447800"/>
            <a:ext cx="7242175" cy="4953000"/>
          </a:xfrm>
          <a:prstGeom prst="rect">
            <a:avLst/>
          </a:prstGeom>
          <a:noFill/>
          <a:ln w="9525">
            <a:noFill/>
            <a:miter lim="800000"/>
            <a:headEnd/>
            <a:tailEnd/>
          </a:ln>
        </p:spPr>
      </p:pic>
      <p:pic>
        <p:nvPicPr>
          <p:cNvPr id="16390" name="Picture 8"/>
          <p:cNvPicPr>
            <a:picLocks noChangeAspect="1" noChangeArrowheads="1"/>
          </p:cNvPicPr>
          <p:nvPr/>
        </p:nvPicPr>
        <p:blipFill>
          <a:blip r:embed="rId3" cstate="print"/>
          <a:srcRect/>
          <a:stretch>
            <a:fillRect/>
          </a:stretch>
        </p:blipFill>
        <p:spPr bwMode="auto">
          <a:xfrm>
            <a:off x="4343400" y="1295400"/>
            <a:ext cx="3962400" cy="17907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214AC2D0-1C57-44F8-9837-61F2BE2A3C15}" type="slidenum">
              <a:rPr lang="en-US" smtClean="0"/>
              <a:pPr>
                <a:defRPr/>
              </a:pPr>
              <a:t>16</a:t>
            </a:fld>
            <a:endParaRPr lang="en-US" dirty="0"/>
          </a:p>
        </p:txBody>
      </p:sp>
      <p:pic>
        <p:nvPicPr>
          <p:cNvPr id="17412" name="Picture 2"/>
          <p:cNvPicPr>
            <a:picLocks noChangeAspect="1" noChangeArrowheads="1"/>
          </p:cNvPicPr>
          <p:nvPr/>
        </p:nvPicPr>
        <p:blipFill>
          <a:blip r:embed="rId2" cstate="print"/>
          <a:srcRect/>
          <a:stretch>
            <a:fillRect/>
          </a:stretch>
        </p:blipFill>
        <p:spPr bwMode="auto">
          <a:xfrm>
            <a:off x="1485900" y="280988"/>
            <a:ext cx="5981700" cy="61023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Reference Variables as Parameters to functions</a:t>
            </a:r>
          </a:p>
        </p:txBody>
      </p:sp>
      <p:sp>
        <p:nvSpPr>
          <p:cNvPr id="14341" name="Rectangle 3"/>
          <p:cNvSpPr>
            <a:spLocks noGrp="1" noChangeArrowheads="1"/>
          </p:cNvSpPr>
          <p:nvPr>
            <p:ph idx="1"/>
          </p:nvPr>
        </p:nvSpPr>
        <p:spPr>
          <a:xfrm>
            <a:off x="914400" y="1828800"/>
            <a:ext cx="7772400" cy="4648200"/>
          </a:xfrm>
        </p:spPr>
        <p:txBody>
          <a:bodyPr rtlCol="0">
            <a:normAutofit fontScale="92500" lnSpcReduction="20000"/>
          </a:bodyPr>
          <a:lstStyle/>
          <a:p>
            <a:pPr eaLnBrk="1" fontAlgn="auto" hangingPunct="1">
              <a:spcAft>
                <a:spcPts val="0"/>
              </a:spcAft>
              <a:buFont typeface="Arial" pitchFamily="34" charset="0"/>
              <a:buChar char="•"/>
              <a:defRPr/>
            </a:pPr>
            <a:r>
              <a:rPr lang="en-US"/>
              <a:t>If a formal parameter is a reference parameter</a:t>
            </a:r>
          </a:p>
          <a:p>
            <a:pPr lvl="1" eaLnBrk="1" fontAlgn="auto" hangingPunct="1">
              <a:spcAft>
                <a:spcPts val="0"/>
              </a:spcAft>
              <a:buFont typeface="Arial" pitchFamily="34" charset="0"/>
              <a:buChar char="–"/>
              <a:defRPr/>
            </a:pPr>
            <a:r>
              <a:rPr lang="en-US"/>
              <a:t>It receives the memory address of the corresponding actual parameter</a:t>
            </a:r>
          </a:p>
          <a:p>
            <a:pPr eaLnBrk="1" fontAlgn="auto" hangingPunct="1">
              <a:spcAft>
                <a:spcPts val="0"/>
              </a:spcAft>
              <a:buFont typeface="Arial" pitchFamily="34" charset="0"/>
              <a:buChar char="•"/>
              <a:defRPr/>
            </a:pPr>
            <a:r>
              <a:rPr lang="en-US"/>
              <a:t>A reference parameter stores the address of the corresponding actual parameter</a:t>
            </a:r>
          </a:p>
          <a:p>
            <a:pPr eaLnBrk="1" fontAlgn="auto" hangingPunct="1">
              <a:spcAft>
                <a:spcPts val="0"/>
              </a:spcAft>
              <a:buFont typeface="Arial" pitchFamily="34" charset="0"/>
              <a:buChar char="•"/>
              <a:defRPr/>
            </a:pPr>
            <a:r>
              <a:rPr lang="en-US"/>
              <a:t>During program execution to manipulate data</a:t>
            </a:r>
          </a:p>
          <a:p>
            <a:pPr lvl="1" eaLnBrk="1" fontAlgn="auto" hangingPunct="1">
              <a:spcAft>
                <a:spcPts val="0"/>
              </a:spcAft>
              <a:buFont typeface="Arial" pitchFamily="34" charset="0"/>
              <a:buChar char="–"/>
              <a:defRPr/>
            </a:pPr>
            <a:r>
              <a:rPr lang="en-US"/>
              <a:t>The address stored in the reference parameter directs it to the memory space of the corresponding actual parameter</a:t>
            </a:r>
          </a:p>
        </p:txBody>
      </p:sp>
      <p:sp>
        <p:nvSpPr>
          <p:cNvPr id="15364"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4339" name="Slide Number Placeholder 5"/>
          <p:cNvSpPr>
            <a:spLocks noGrp="1"/>
          </p:cNvSpPr>
          <p:nvPr>
            <p:ph type="sldNum" sz="quarter" idx="12"/>
          </p:nvPr>
        </p:nvSpPr>
        <p:spPr/>
        <p:txBody>
          <a:bodyPr/>
          <a:lstStyle/>
          <a:p>
            <a:pPr>
              <a:defRPr/>
            </a:pPr>
            <a:fld id="{F0EDD0CA-378C-4F2C-B9B7-B3EEF43E38FE}"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Reference Variables as Parameters (cont'd.)</a:t>
            </a:r>
          </a:p>
        </p:txBody>
      </p:sp>
      <p:sp>
        <p:nvSpPr>
          <p:cNvPr id="15363" name="Rectangle 3"/>
          <p:cNvSpPr>
            <a:spLocks noGrp="1" noChangeArrowheads="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a:t>Reference parameters can: </a:t>
            </a:r>
          </a:p>
          <a:p>
            <a:pPr lvl="1" eaLnBrk="1" fontAlgn="auto" hangingPunct="1">
              <a:spcAft>
                <a:spcPts val="0"/>
              </a:spcAft>
              <a:buFont typeface="Arial" pitchFamily="34" charset="0"/>
              <a:buChar char="–"/>
              <a:defRPr/>
            </a:pPr>
            <a:r>
              <a:rPr lang="en-US" dirty="0"/>
              <a:t>Pass one or more values from a function </a:t>
            </a:r>
          </a:p>
          <a:p>
            <a:pPr lvl="1" eaLnBrk="1" fontAlgn="auto" hangingPunct="1">
              <a:spcAft>
                <a:spcPts val="0"/>
              </a:spcAft>
              <a:buFont typeface="Arial" pitchFamily="34" charset="0"/>
              <a:buChar char="–"/>
              <a:defRPr/>
            </a:pPr>
            <a:r>
              <a:rPr lang="en-US" dirty="0"/>
              <a:t>Change the value of the actual parameter</a:t>
            </a:r>
          </a:p>
          <a:p>
            <a:pPr eaLnBrk="1" fontAlgn="auto" hangingPunct="1">
              <a:spcAft>
                <a:spcPts val="0"/>
              </a:spcAft>
              <a:buFont typeface="Arial" pitchFamily="34" charset="0"/>
              <a:buChar char="•"/>
              <a:defRPr/>
            </a:pPr>
            <a:r>
              <a:rPr lang="en-US" dirty="0"/>
              <a:t>Reference parameters are useful in three situations: </a:t>
            </a:r>
          </a:p>
          <a:p>
            <a:pPr lvl="1" eaLnBrk="1" fontAlgn="auto" hangingPunct="1">
              <a:spcAft>
                <a:spcPts val="0"/>
              </a:spcAft>
              <a:buFont typeface="Arial" pitchFamily="34" charset="0"/>
              <a:buChar char="–"/>
              <a:defRPr/>
            </a:pPr>
            <a:r>
              <a:rPr lang="en-US" dirty="0"/>
              <a:t>Returning more than one value</a:t>
            </a:r>
          </a:p>
          <a:p>
            <a:pPr lvl="1" eaLnBrk="1" fontAlgn="auto" hangingPunct="1">
              <a:spcAft>
                <a:spcPts val="0"/>
              </a:spcAft>
              <a:buFont typeface="Arial" pitchFamily="34" charset="0"/>
              <a:buChar char="–"/>
              <a:defRPr/>
            </a:pPr>
            <a:r>
              <a:rPr lang="en-US" dirty="0"/>
              <a:t>Changing the actual parameter</a:t>
            </a:r>
          </a:p>
          <a:p>
            <a:pPr lvl="1" eaLnBrk="1" fontAlgn="auto" hangingPunct="1">
              <a:spcAft>
                <a:spcPts val="0"/>
              </a:spcAft>
              <a:buFont typeface="Arial" pitchFamily="34" charset="0"/>
              <a:buChar char="–"/>
              <a:defRPr/>
            </a:pPr>
            <a:r>
              <a:rPr lang="en-US" dirty="0"/>
              <a:t>When passing the address would save memory space and time</a:t>
            </a:r>
          </a:p>
        </p:txBody>
      </p:sp>
      <p:sp>
        <p:nvSpPr>
          <p:cNvPr id="16388"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5365" name="Slide Number Placeholder 5"/>
          <p:cNvSpPr>
            <a:spLocks noGrp="1"/>
          </p:cNvSpPr>
          <p:nvPr>
            <p:ph type="sldNum" sz="quarter" idx="12"/>
          </p:nvPr>
        </p:nvSpPr>
        <p:spPr/>
        <p:txBody>
          <a:bodyPr/>
          <a:lstStyle/>
          <a:p>
            <a:pPr>
              <a:defRPr/>
            </a:pPr>
            <a:fld id="{5EE6271D-7B67-46F9-84B2-BE2522DC9CEA}"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Example 7-5</a:t>
            </a:r>
            <a:br>
              <a:rPr lang="en-US"/>
            </a:br>
            <a:r>
              <a:rPr lang="en-US" sz="3200">
                <a:solidFill>
                  <a:srgbClr val="3333FF"/>
                </a:solidFill>
              </a:rPr>
              <a:t>P369 in Text</a:t>
            </a:r>
            <a:endParaRPr lang="en-CA" sz="3200">
              <a:solidFill>
                <a:srgbClr val="3333FF"/>
              </a:solidFill>
            </a:endParaRPr>
          </a:p>
        </p:txBody>
      </p:sp>
      <p:sp>
        <p:nvSpPr>
          <p:cNvPr id="17411" name="Content Placeholder 2"/>
          <p:cNvSpPr>
            <a:spLocks noGrp="1"/>
          </p:cNvSpPr>
          <p:nvPr>
            <p:ph idx="1"/>
          </p:nvPr>
        </p:nvSpPr>
        <p:spPr/>
        <p:txBody>
          <a:bodyPr/>
          <a:lstStyle/>
          <a:p>
            <a:pPr algn="ctr">
              <a:buFont typeface="Arial" charset="0"/>
              <a:buNone/>
            </a:pPr>
            <a:endParaRPr lang="en-US">
              <a:solidFill>
                <a:srgbClr val="FF0000"/>
              </a:solidFill>
            </a:endParaRPr>
          </a:p>
          <a:p>
            <a:pPr algn="ctr">
              <a:buFont typeface="Arial" charset="0"/>
              <a:buNone/>
            </a:pPr>
            <a:r>
              <a:rPr lang="en-US">
                <a:solidFill>
                  <a:srgbClr val="FF0000"/>
                </a:solidFill>
              </a:rPr>
              <a:t>Write a program that reads a course score (a value between 0 and 100) and determines the student’s course grade using the following function prototypes: </a:t>
            </a:r>
          </a:p>
          <a:p>
            <a:pPr lvl="2"/>
            <a:r>
              <a:rPr lang="en-US"/>
              <a:t>void getScore(int&amp; score);</a:t>
            </a:r>
            <a:endParaRPr lang="en-CA"/>
          </a:p>
          <a:p>
            <a:pPr lvl="2"/>
            <a:r>
              <a:rPr lang="en-US"/>
              <a:t>void printGrade(int score);</a:t>
            </a:r>
            <a:endParaRPr lang="en-CA"/>
          </a:p>
          <a:p>
            <a:pPr algn="ctr">
              <a:buFont typeface="Arial" charset="0"/>
              <a:buNone/>
            </a:pPr>
            <a:endParaRPr lang="en-US">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2D3B09E4-BC09-489E-A815-63470821D1B6}" type="slidenum">
              <a:rPr lang="en-US" smtClean="0"/>
              <a:pPr>
                <a:defRPr/>
              </a:pPr>
              <a:t>2</a:t>
            </a:fld>
            <a:endParaRPr lang="en-US" dirty="0"/>
          </a:p>
        </p:txBody>
      </p:sp>
      <p:sp>
        <p:nvSpPr>
          <p:cNvPr id="3076" name="Picture 2" descr="http://shmector.com/_ph/6/432545951.png"/>
          <p:cNvSpPr>
            <a:spLocks noChangeAspect="1" noChangeArrowheads="1"/>
          </p:cNvSpPr>
          <p:nvPr/>
        </p:nvSpPr>
        <p:spPr bwMode="auto">
          <a:xfrm>
            <a:off x="1676400" y="609600"/>
            <a:ext cx="5638800" cy="5638800"/>
          </a:xfrm>
          <a:prstGeom prst="rect">
            <a:avLst/>
          </a:prstGeom>
          <a:noFill/>
          <a:ln w="9525">
            <a:noFill/>
            <a:miter lim="800000"/>
            <a:headEnd/>
            <a:tailEnd/>
          </a:ln>
        </p:spPr>
        <p:txBody>
          <a:bodyPr/>
          <a:lstStyle/>
          <a:p>
            <a:endParaRPr lang="en-CA"/>
          </a:p>
        </p:txBody>
      </p:sp>
      <p:sp>
        <p:nvSpPr>
          <p:cNvPr id="3077" name="TextBox 6"/>
          <p:cNvSpPr txBox="1">
            <a:spLocks noChangeArrowheads="1"/>
          </p:cNvSpPr>
          <p:nvPr/>
        </p:nvSpPr>
        <p:spPr bwMode="auto">
          <a:xfrm>
            <a:off x="2286000" y="2209800"/>
            <a:ext cx="4267200" cy="2062163"/>
          </a:xfrm>
          <a:prstGeom prst="rect">
            <a:avLst/>
          </a:prstGeom>
          <a:noFill/>
          <a:ln w="9525">
            <a:noFill/>
            <a:miter lim="800000"/>
            <a:headEnd/>
            <a:tailEnd/>
          </a:ln>
        </p:spPr>
        <p:txBody>
          <a:bodyPr>
            <a:spAutoFit/>
          </a:bodyPr>
          <a:lstStyle/>
          <a:p>
            <a:pPr>
              <a:buFont typeface="Wingdings" pitchFamily="2" charset="2"/>
              <a:buChar char="ü"/>
            </a:pPr>
            <a:r>
              <a:rPr lang="en-CA" sz="2200"/>
              <a:t>Download textbook</a:t>
            </a:r>
          </a:p>
          <a:p>
            <a:pPr>
              <a:buFont typeface="Wingdings" pitchFamily="2" charset="2"/>
              <a:buChar char="ü"/>
            </a:pPr>
            <a:r>
              <a:rPr lang="en-CA" sz="2200"/>
              <a:t>Read through</a:t>
            </a:r>
          </a:p>
          <a:p>
            <a:pPr>
              <a:buFont typeface="Wingdings" pitchFamily="2" charset="2"/>
              <a:buChar char="ü"/>
            </a:pPr>
            <a:r>
              <a:rPr lang="en-CA" sz="2200"/>
              <a:t>Try examples using Dev C++</a:t>
            </a:r>
          </a:p>
          <a:p>
            <a:pPr>
              <a:buFont typeface="Wingdings" pitchFamily="2" charset="2"/>
              <a:buChar char="ü"/>
            </a:pPr>
            <a:r>
              <a:rPr lang="en-CA" sz="2200"/>
              <a:t>Try End of chapter problems</a:t>
            </a:r>
          </a:p>
          <a:p>
            <a:pPr>
              <a:buFont typeface="Wingdings" pitchFamily="2" charset="2"/>
              <a:buChar char="ü"/>
            </a:pPr>
            <a:r>
              <a:rPr lang="en-CA" sz="2200"/>
              <a:t>Do that in groups </a:t>
            </a:r>
          </a:p>
          <a:p>
            <a:pPr>
              <a:buFont typeface="Wingdings" pitchFamily="2" charset="2"/>
              <a:buChar char="ü"/>
            </a:pPr>
            <a:endParaRPr lang="en-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Example 7-5: Calculate Grade</a:t>
            </a:r>
          </a:p>
        </p:txBody>
      </p:sp>
      <p:sp>
        <p:nvSpPr>
          <p:cNvPr id="18435"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6387" name="Slide Number Placeholder 4"/>
          <p:cNvSpPr>
            <a:spLocks noGrp="1"/>
          </p:cNvSpPr>
          <p:nvPr>
            <p:ph type="sldNum" sz="quarter" idx="12"/>
          </p:nvPr>
        </p:nvSpPr>
        <p:spPr/>
        <p:txBody>
          <a:bodyPr/>
          <a:lstStyle/>
          <a:p>
            <a:pPr>
              <a:defRPr/>
            </a:pPr>
            <a:fld id="{7A54A550-569C-477A-BB37-D2EACA6C9503}" type="slidenum">
              <a:rPr lang="en-US"/>
              <a:pPr>
                <a:defRPr/>
              </a:pPr>
              <a:t>20</a:t>
            </a:fld>
            <a:endParaRPr lang="en-US"/>
          </a:p>
        </p:txBody>
      </p:sp>
      <p:pic>
        <p:nvPicPr>
          <p:cNvPr id="18437" name="Picture 5"/>
          <p:cNvPicPr>
            <a:picLocks noChangeAspect="1" noChangeArrowheads="1"/>
          </p:cNvPicPr>
          <p:nvPr/>
        </p:nvPicPr>
        <p:blipFill>
          <a:blip r:embed="rId2" cstate="print"/>
          <a:srcRect/>
          <a:stretch>
            <a:fillRect/>
          </a:stretch>
        </p:blipFill>
        <p:spPr bwMode="auto">
          <a:xfrm>
            <a:off x="1219200" y="1447800"/>
            <a:ext cx="6691313" cy="4648200"/>
          </a:xfrm>
          <a:prstGeom prst="rect">
            <a:avLst/>
          </a:prstGeom>
          <a:noFill/>
          <a:ln w="9525">
            <a:noFill/>
            <a:miter lim="800000"/>
            <a:headEnd/>
            <a:tailEnd/>
          </a:ln>
        </p:spPr>
      </p:pic>
      <p:sp>
        <p:nvSpPr>
          <p:cNvPr id="7" name="Freeform 6"/>
          <p:cNvSpPr/>
          <p:nvPr/>
        </p:nvSpPr>
        <p:spPr>
          <a:xfrm>
            <a:off x="4170363" y="2493963"/>
            <a:ext cx="1731962" cy="606425"/>
          </a:xfrm>
          <a:custGeom>
            <a:avLst/>
            <a:gdLst>
              <a:gd name="connsiteX0" fmla="*/ 0 w 1731818"/>
              <a:gd name="connsiteY0" fmla="*/ 304800 h 607291"/>
              <a:gd name="connsiteX1" fmla="*/ 748146 w 1731818"/>
              <a:gd name="connsiteY1" fmla="*/ 41564 h 607291"/>
              <a:gd name="connsiteX2" fmla="*/ 983673 w 1731818"/>
              <a:gd name="connsiteY2" fmla="*/ 554182 h 607291"/>
              <a:gd name="connsiteX3" fmla="*/ 1731818 w 1731818"/>
              <a:gd name="connsiteY3" fmla="*/ 360218 h 607291"/>
            </a:gdLst>
            <a:ahLst/>
            <a:cxnLst>
              <a:cxn ang="0">
                <a:pos x="connsiteX0" y="connsiteY0"/>
              </a:cxn>
              <a:cxn ang="0">
                <a:pos x="connsiteX1" y="connsiteY1"/>
              </a:cxn>
              <a:cxn ang="0">
                <a:pos x="connsiteX2" y="connsiteY2"/>
              </a:cxn>
              <a:cxn ang="0">
                <a:pos x="connsiteX3" y="connsiteY3"/>
              </a:cxn>
            </a:cxnLst>
            <a:rect l="l" t="t" r="r" b="b"/>
            <a:pathLst>
              <a:path w="1731818" h="607291">
                <a:moveTo>
                  <a:pt x="0" y="304800"/>
                </a:moveTo>
                <a:cubicBezTo>
                  <a:pt x="292100" y="152400"/>
                  <a:pt x="584201" y="0"/>
                  <a:pt x="748146" y="41564"/>
                </a:cubicBezTo>
                <a:cubicBezTo>
                  <a:pt x="912092" y="83128"/>
                  <a:pt x="819728" y="501073"/>
                  <a:pt x="983673" y="554182"/>
                </a:cubicBezTo>
                <a:cubicBezTo>
                  <a:pt x="1147618" y="607291"/>
                  <a:pt x="1614054" y="399473"/>
                  <a:pt x="1731818" y="360218"/>
                </a:cubicBezTo>
              </a:path>
            </a:pathLst>
          </a:custGeom>
          <a:ln w="28575">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
        <p:nvSpPr>
          <p:cNvPr id="18439" name="TextBox 7"/>
          <p:cNvSpPr txBox="1">
            <a:spLocks noChangeArrowheads="1"/>
          </p:cNvSpPr>
          <p:nvPr/>
        </p:nvSpPr>
        <p:spPr bwMode="auto">
          <a:xfrm>
            <a:off x="6019800" y="2362200"/>
            <a:ext cx="2057400" cy="1200150"/>
          </a:xfrm>
          <a:prstGeom prst="rect">
            <a:avLst/>
          </a:prstGeom>
          <a:noFill/>
          <a:ln w="9525">
            <a:noFill/>
            <a:miter lim="800000"/>
            <a:headEnd/>
            <a:tailEnd/>
          </a:ln>
        </p:spPr>
        <p:txBody>
          <a:bodyPr>
            <a:spAutoFit/>
          </a:bodyPr>
          <a:lstStyle/>
          <a:p>
            <a:r>
              <a:rPr lang="en-US">
                <a:solidFill>
                  <a:srgbClr val="FF0000"/>
                </a:solidFill>
              </a:rPr>
              <a:t>Notice the Structured Programming Approach!</a:t>
            </a:r>
            <a:endParaRPr lang="en-CA">
              <a:solidFill>
                <a:srgbClr val="FF0000"/>
              </a:solidFill>
            </a:endParaRPr>
          </a:p>
        </p:txBody>
      </p:sp>
      <p:sp>
        <p:nvSpPr>
          <p:cNvPr id="10" name="Freeform 9"/>
          <p:cNvSpPr/>
          <p:nvPr/>
        </p:nvSpPr>
        <p:spPr>
          <a:xfrm>
            <a:off x="4156075" y="2895600"/>
            <a:ext cx="1787525" cy="2160588"/>
          </a:xfrm>
          <a:custGeom>
            <a:avLst/>
            <a:gdLst>
              <a:gd name="connsiteX0" fmla="*/ 1787237 w 1787237"/>
              <a:gd name="connsiteY0" fmla="*/ 0 h 2161309"/>
              <a:gd name="connsiteX1" fmla="*/ 817419 w 1787237"/>
              <a:gd name="connsiteY1" fmla="*/ 526472 h 2161309"/>
              <a:gd name="connsiteX2" fmla="*/ 1025237 w 1787237"/>
              <a:gd name="connsiteY2" fmla="*/ 858981 h 2161309"/>
              <a:gd name="connsiteX3" fmla="*/ 0 w 1787237"/>
              <a:gd name="connsiteY3" fmla="*/ 2161309 h 2161309"/>
            </a:gdLst>
            <a:ahLst/>
            <a:cxnLst>
              <a:cxn ang="0">
                <a:pos x="connsiteX0" y="connsiteY0"/>
              </a:cxn>
              <a:cxn ang="0">
                <a:pos x="connsiteX1" y="connsiteY1"/>
              </a:cxn>
              <a:cxn ang="0">
                <a:pos x="connsiteX2" y="connsiteY2"/>
              </a:cxn>
              <a:cxn ang="0">
                <a:pos x="connsiteX3" y="connsiteY3"/>
              </a:cxn>
            </a:cxnLst>
            <a:rect l="l" t="t" r="r" b="b"/>
            <a:pathLst>
              <a:path w="1787237" h="2161309">
                <a:moveTo>
                  <a:pt x="1787237" y="0"/>
                </a:moveTo>
                <a:cubicBezTo>
                  <a:pt x="1365828" y="191654"/>
                  <a:pt x="944419" y="383309"/>
                  <a:pt x="817419" y="526472"/>
                </a:cubicBezTo>
                <a:cubicBezTo>
                  <a:pt x="690419" y="669635"/>
                  <a:pt x="1161473" y="586508"/>
                  <a:pt x="1025237" y="858981"/>
                </a:cubicBezTo>
                <a:cubicBezTo>
                  <a:pt x="889001" y="1131454"/>
                  <a:pt x="444500" y="1646381"/>
                  <a:pt x="0" y="2161309"/>
                </a:cubicBezTo>
              </a:path>
            </a:pathLst>
          </a:custGeom>
          <a:ln w="28575">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Example 7-5: Calculate Grade (cont'd.)</a:t>
            </a:r>
          </a:p>
        </p:txBody>
      </p:sp>
      <p:sp>
        <p:nvSpPr>
          <p:cNvPr id="19459"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7411" name="Slide Number Placeholder 4"/>
          <p:cNvSpPr>
            <a:spLocks noGrp="1"/>
          </p:cNvSpPr>
          <p:nvPr>
            <p:ph type="sldNum" sz="quarter" idx="12"/>
          </p:nvPr>
        </p:nvSpPr>
        <p:spPr/>
        <p:txBody>
          <a:bodyPr/>
          <a:lstStyle/>
          <a:p>
            <a:pPr>
              <a:defRPr/>
            </a:pPr>
            <a:fld id="{5DAA4211-AE38-4437-AB41-DC45E231BE0D}" type="slidenum">
              <a:rPr lang="en-US"/>
              <a:pPr>
                <a:defRPr/>
              </a:pPr>
              <a:t>21</a:t>
            </a:fld>
            <a:endParaRPr lang="en-US"/>
          </a:p>
        </p:txBody>
      </p:sp>
      <p:pic>
        <p:nvPicPr>
          <p:cNvPr id="19461" name="Picture 4"/>
          <p:cNvPicPr>
            <a:picLocks noChangeAspect="1" noChangeArrowheads="1"/>
          </p:cNvPicPr>
          <p:nvPr/>
        </p:nvPicPr>
        <p:blipFill>
          <a:blip r:embed="rId2" cstate="print"/>
          <a:srcRect/>
          <a:stretch>
            <a:fillRect/>
          </a:stretch>
        </p:blipFill>
        <p:spPr bwMode="auto">
          <a:xfrm>
            <a:off x="838200" y="1676400"/>
            <a:ext cx="6291263" cy="4302125"/>
          </a:xfrm>
          <a:prstGeom prst="rect">
            <a:avLst/>
          </a:prstGeom>
          <a:noFill/>
          <a:ln w="9525">
            <a:noFill/>
            <a:miter lim="800000"/>
            <a:headEnd/>
            <a:tailEnd/>
          </a:ln>
        </p:spPr>
      </p:pic>
      <p:pic>
        <p:nvPicPr>
          <p:cNvPr id="14342" name="Picture 6"/>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3962400" y="4255072"/>
            <a:ext cx="4467225" cy="1536128"/>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C++ Programming: From Problem Analysis to Program Design, Fifth Edition</a:t>
            </a:r>
          </a:p>
        </p:txBody>
      </p:sp>
      <p:sp>
        <p:nvSpPr>
          <p:cNvPr id="4" name="Slide Number Placeholder 3"/>
          <p:cNvSpPr>
            <a:spLocks noGrp="1"/>
          </p:cNvSpPr>
          <p:nvPr>
            <p:ph type="sldNum" sz="quarter" idx="12"/>
          </p:nvPr>
        </p:nvSpPr>
        <p:spPr/>
        <p:txBody>
          <a:bodyPr/>
          <a:lstStyle/>
          <a:p>
            <a:pPr>
              <a:defRPr/>
            </a:pPr>
            <a:fld id="{2090B6AA-A380-48C2-882C-BEB336F02067}" type="slidenum">
              <a:rPr lang="en-US" smtClean="0"/>
              <a:pPr>
                <a:defRPr/>
              </a:pPr>
              <a:t>22</a:t>
            </a:fld>
            <a:endParaRPr lang="en-US" dirty="0"/>
          </a:p>
        </p:txBody>
      </p:sp>
      <p:pic>
        <p:nvPicPr>
          <p:cNvPr id="5" name="Picture 4">
            <a:extLst>
              <a:ext uri="{FF2B5EF4-FFF2-40B4-BE49-F238E27FC236}">
                <a16:creationId xmlns:a16="http://schemas.microsoft.com/office/drawing/2014/main" id="{AC8F9E4F-3EDC-4D0D-94CE-7C3F43697D86}"/>
              </a:ext>
            </a:extLst>
          </p:cNvPr>
          <p:cNvPicPr>
            <a:picLocks noChangeAspect="1"/>
          </p:cNvPicPr>
          <p:nvPr/>
        </p:nvPicPr>
        <p:blipFill>
          <a:blip r:embed="rId2"/>
          <a:stretch>
            <a:fillRect/>
          </a:stretch>
        </p:blipFill>
        <p:spPr>
          <a:xfrm>
            <a:off x="638175" y="1195387"/>
            <a:ext cx="7867650" cy="44672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1143000"/>
          </a:xfrm>
        </p:spPr>
        <p:txBody>
          <a:bodyPr/>
          <a:lstStyle/>
          <a:p>
            <a:pPr eaLnBrk="1" hangingPunct="1"/>
            <a:r>
              <a:rPr lang="en-US" sz="3600"/>
              <a:t>Example 7-5: Calculate Grade (cont'd.)</a:t>
            </a:r>
          </a:p>
        </p:txBody>
      </p:sp>
      <p:sp>
        <p:nvSpPr>
          <p:cNvPr id="20483"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 name="Slide Number Placeholder 4"/>
          <p:cNvSpPr>
            <a:spLocks noGrp="1"/>
          </p:cNvSpPr>
          <p:nvPr>
            <p:ph type="sldNum" sz="quarter" idx="12"/>
          </p:nvPr>
        </p:nvSpPr>
        <p:spPr/>
        <p:txBody>
          <a:bodyPr/>
          <a:lstStyle/>
          <a:p>
            <a:pPr>
              <a:defRPr/>
            </a:pPr>
            <a:fld id="{0B2736FC-98FB-483E-A64C-A0F98F0B6F36}" type="slidenum">
              <a:rPr lang="en-US"/>
              <a:pPr>
                <a:defRPr/>
              </a:pPr>
              <a:t>23</a:t>
            </a:fld>
            <a:endParaRPr lang="en-US"/>
          </a:p>
        </p:txBody>
      </p:sp>
      <p:grpSp>
        <p:nvGrpSpPr>
          <p:cNvPr id="20485" name="Group 10"/>
          <p:cNvGrpSpPr>
            <a:grpSpLocks/>
          </p:cNvGrpSpPr>
          <p:nvPr/>
        </p:nvGrpSpPr>
        <p:grpSpPr bwMode="auto">
          <a:xfrm>
            <a:off x="1219200" y="990600"/>
            <a:ext cx="6502400" cy="5257800"/>
            <a:chOff x="622" y="147"/>
            <a:chExt cx="5042" cy="4077"/>
          </a:xfrm>
        </p:grpSpPr>
        <p:pic>
          <p:nvPicPr>
            <p:cNvPr id="20486" name="Picture 4"/>
            <p:cNvPicPr>
              <a:picLocks noChangeAspect="1" noChangeArrowheads="1"/>
            </p:cNvPicPr>
            <p:nvPr/>
          </p:nvPicPr>
          <p:blipFill>
            <a:blip r:embed="rId2" cstate="print"/>
            <a:srcRect/>
            <a:stretch>
              <a:fillRect/>
            </a:stretch>
          </p:blipFill>
          <p:spPr bwMode="auto">
            <a:xfrm>
              <a:off x="622" y="1203"/>
              <a:ext cx="4371" cy="1123"/>
            </a:xfrm>
            <a:prstGeom prst="rect">
              <a:avLst/>
            </a:prstGeom>
            <a:noFill/>
            <a:ln w="9525">
              <a:noFill/>
              <a:miter lim="800000"/>
              <a:headEnd/>
              <a:tailEnd/>
            </a:ln>
          </p:spPr>
        </p:pic>
        <p:pic>
          <p:nvPicPr>
            <p:cNvPr id="20487" name="Picture 5"/>
            <p:cNvPicPr>
              <a:picLocks noChangeAspect="1" noChangeArrowheads="1"/>
            </p:cNvPicPr>
            <p:nvPr/>
          </p:nvPicPr>
          <p:blipFill>
            <a:blip r:embed="rId3" cstate="print"/>
            <a:srcRect/>
            <a:stretch>
              <a:fillRect/>
            </a:stretch>
          </p:blipFill>
          <p:spPr bwMode="auto">
            <a:xfrm>
              <a:off x="622" y="147"/>
              <a:ext cx="4371" cy="1032"/>
            </a:xfrm>
            <a:prstGeom prst="rect">
              <a:avLst/>
            </a:prstGeom>
            <a:noFill/>
            <a:ln w="9525">
              <a:noFill/>
              <a:miter lim="800000"/>
              <a:headEnd/>
              <a:tailEnd/>
            </a:ln>
          </p:spPr>
        </p:pic>
        <p:pic>
          <p:nvPicPr>
            <p:cNvPr id="20488" name="Picture 6"/>
            <p:cNvPicPr>
              <a:picLocks noChangeAspect="1" noChangeArrowheads="1"/>
            </p:cNvPicPr>
            <p:nvPr/>
          </p:nvPicPr>
          <p:blipFill>
            <a:blip r:embed="rId4" cstate="print"/>
            <a:srcRect/>
            <a:stretch>
              <a:fillRect/>
            </a:stretch>
          </p:blipFill>
          <p:spPr bwMode="auto">
            <a:xfrm>
              <a:off x="633" y="2211"/>
              <a:ext cx="4349" cy="1117"/>
            </a:xfrm>
            <a:prstGeom prst="rect">
              <a:avLst/>
            </a:prstGeom>
            <a:noFill/>
            <a:ln w="9525">
              <a:noFill/>
              <a:miter lim="800000"/>
              <a:headEnd/>
              <a:tailEnd/>
            </a:ln>
          </p:spPr>
        </p:pic>
        <p:pic>
          <p:nvPicPr>
            <p:cNvPr id="20489" name="Picture 7"/>
            <p:cNvPicPr>
              <a:picLocks noChangeAspect="1" noChangeArrowheads="1"/>
            </p:cNvPicPr>
            <p:nvPr/>
          </p:nvPicPr>
          <p:blipFill>
            <a:blip r:embed="rId5" cstate="print"/>
            <a:srcRect/>
            <a:stretch>
              <a:fillRect/>
            </a:stretch>
          </p:blipFill>
          <p:spPr bwMode="auto">
            <a:xfrm>
              <a:off x="634" y="3215"/>
              <a:ext cx="4348" cy="1009"/>
            </a:xfrm>
            <a:prstGeom prst="rect">
              <a:avLst/>
            </a:prstGeom>
            <a:noFill/>
            <a:ln w="9525">
              <a:noFill/>
              <a:miter lim="800000"/>
              <a:headEnd/>
              <a:tailEnd/>
            </a:ln>
          </p:spPr>
        </p:pic>
        <p:pic>
          <p:nvPicPr>
            <p:cNvPr id="20490" name="Picture 8"/>
            <p:cNvPicPr>
              <a:picLocks noChangeAspect="1" noChangeArrowheads="1"/>
            </p:cNvPicPr>
            <p:nvPr/>
          </p:nvPicPr>
          <p:blipFill>
            <a:blip r:embed="rId6" cstate="print"/>
            <a:srcRect/>
            <a:stretch>
              <a:fillRect/>
            </a:stretch>
          </p:blipFill>
          <p:spPr bwMode="auto">
            <a:xfrm>
              <a:off x="4989" y="3106"/>
              <a:ext cx="675" cy="102"/>
            </a:xfrm>
            <a:prstGeom prst="rect">
              <a:avLst/>
            </a:prstGeom>
            <a:noFill/>
            <a:ln w="9525">
              <a:noFill/>
              <a:miter lim="800000"/>
              <a:headEnd/>
              <a:tailEnd/>
            </a:ln>
          </p:spPr>
        </p:pic>
        <p:pic>
          <p:nvPicPr>
            <p:cNvPr id="20491" name="Picture 9"/>
            <p:cNvPicPr>
              <a:picLocks noChangeAspect="1" noChangeArrowheads="1"/>
            </p:cNvPicPr>
            <p:nvPr/>
          </p:nvPicPr>
          <p:blipFill>
            <a:blip r:embed="rId7" cstate="print"/>
            <a:srcRect/>
            <a:stretch>
              <a:fillRect/>
            </a:stretch>
          </p:blipFill>
          <p:spPr bwMode="auto">
            <a:xfrm>
              <a:off x="4976" y="2105"/>
              <a:ext cx="425" cy="119"/>
            </a:xfrm>
            <a:prstGeom prst="rect">
              <a:avLst/>
            </a:prstGeom>
            <a:noFill/>
            <a:ln w="9525">
              <a:noFill/>
              <a:miter lim="800000"/>
              <a:headEnd/>
              <a:tailEnd/>
            </a:ln>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Value and Reference Parameters and Memory Allocation</a:t>
            </a:r>
          </a:p>
        </p:txBody>
      </p:sp>
      <p:sp>
        <p:nvSpPr>
          <p:cNvPr id="21507" name="Rectangle 3"/>
          <p:cNvSpPr>
            <a:spLocks noGrp="1" noChangeArrowheads="1"/>
          </p:cNvSpPr>
          <p:nvPr>
            <p:ph idx="1"/>
          </p:nvPr>
        </p:nvSpPr>
        <p:spPr/>
        <p:txBody>
          <a:bodyPr/>
          <a:lstStyle/>
          <a:p>
            <a:pPr eaLnBrk="1" hangingPunct="1"/>
            <a:r>
              <a:rPr lang="en-US"/>
              <a:t>When a function is called</a:t>
            </a:r>
          </a:p>
          <a:p>
            <a:pPr lvl="1" eaLnBrk="1" hangingPunct="1"/>
            <a:r>
              <a:rPr lang="en-US"/>
              <a:t>Memory for its formal parameters and variables declared in the body of the function (called local variables) is allocated in the function data area </a:t>
            </a:r>
          </a:p>
          <a:p>
            <a:pPr eaLnBrk="1" hangingPunct="1"/>
            <a:r>
              <a:rPr lang="en-US"/>
              <a:t>In the case of a value parameter</a:t>
            </a:r>
          </a:p>
          <a:p>
            <a:pPr lvl="1" eaLnBrk="1" hangingPunct="1"/>
            <a:r>
              <a:rPr lang="en-US"/>
              <a:t>The value of the actual parameter is copied into the memory cell of its corresponding formal parameter</a:t>
            </a:r>
          </a:p>
        </p:txBody>
      </p:sp>
      <p:sp>
        <p:nvSpPr>
          <p:cNvPr id="21508"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9461" name="Slide Number Placeholder 5"/>
          <p:cNvSpPr>
            <a:spLocks noGrp="1"/>
          </p:cNvSpPr>
          <p:nvPr>
            <p:ph type="sldNum" sz="quarter" idx="12"/>
          </p:nvPr>
        </p:nvSpPr>
        <p:spPr/>
        <p:txBody>
          <a:bodyPr/>
          <a:lstStyle/>
          <a:p>
            <a:pPr>
              <a:defRPr/>
            </a:pPr>
            <a:fld id="{EB122743-28D3-453C-A587-3220C2A094F0}"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a:t>Value and Reference Parameters and Memory Allocation (cont'd.)</a:t>
            </a:r>
          </a:p>
        </p:txBody>
      </p:sp>
      <p:sp>
        <p:nvSpPr>
          <p:cNvPr id="20483" name="Rectangle 5"/>
          <p:cNvSpPr>
            <a:spLocks noGrp="1" noChangeArrowheads="1"/>
          </p:cNvSpPr>
          <p:nvPr>
            <p:ph idx="1"/>
          </p:nvPr>
        </p:nvSpPr>
        <p:spPr>
          <a:xfrm>
            <a:off x="457200" y="1600201"/>
            <a:ext cx="8229600" cy="4114800"/>
          </a:xfrm>
        </p:spPr>
        <p:txBody>
          <a:bodyPr rtlCol="0">
            <a:normAutofit/>
          </a:bodyPr>
          <a:lstStyle/>
          <a:p>
            <a:pPr eaLnBrk="1" fontAlgn="auto" hangingPunct="1">
              <a:spcAft>
                <a:spcPts val="0"/>
              </a:spcAft>
              <a:buFont typeface="Arial" pitchFamily="34" charset="0"/>
              <a:buChar char="•"/>
              <a:defRPr/>
            </a:pPr>
            <a:r>
              <a:rPr lang="en-US" dirty="0"/>
              <a:t>In the case of a reference parameter</a:t>
            </a:r>
          </a:p>
          <a:p>
            <a:pPr lvl="1" eaLnBrk="1" fontAlgn="auto" hangingPunct="1">
              <a:spcAft>
                <a:spcPts val="0"/>
              </a:spcAft>
              <a:buFont typeface="Arial" pitchFamily="34" charset="0"/>
              <a:buChar char="–"/>
              <a:defRPr/>
            </a:pPr>
            <a:r>
              <a:rPr lang="en-US" dirty="0"/>
              <a:t>The address of the actual parameter passes to the formal parameter</a:t>
            </a:r>
          </a:p>
          <a:p>
            <a:pPr eaLnBrk="1" fontAlgn="auto" hangingPunct="1">
              <a:spcAft>
                <a:spcPts val="0"/>
              </a:spcAft>
              <a:buFont typeface="Arial" pitchFamily="34" charset="0"/>
              <a:buChar char="•"/>
              <a:defRPr/>
            </a:pPr>
            <a:r>
              <a:rPr lang="en-US" dirty="0"/>
              <a:t>Content of formal parameter is an address </a:t>
            </a:r>
          </a:p>
          <a:p>
            <a:pPr eaLnBrk="1" fontAlgn="auto" hangingPunct="1">
              <a:spcAft>
                <a:spcPts val="0"/>
              </a:spcAft>
              <a:buFont typeface="Arial" pitchFamily="34" charset="0"/>
              <a:buChar char="•"/>
              <a:defRPr/>
            </a:pPr>
            <a:r>
              <a:rPr lang="en-US" dirty="0"/>
              <a:t>During execution, changes made by the formal parameter permanently change the value of the actual parameter</a:t>
            </a:r>
          </a:p>
        </p:txBody>
      </p:sp>
      <p:sp>
        <p:nvSpPr>
          <p:cNvPr id="22532"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61516B5A-2E82-4033-8619-19833D4880C8}"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3555"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4BD1CFDF-59BB-4EF8-A881-2D4C5E2E7C0D}" type="slidenum">
              <a:rPr lang="en-US"/>
              <a:pPr>
                <a:defRPr/>
              </a:pPr>
              <a:t>26</a:t>
            </a:fld>
            <a:endParaRPr lang="en-US"/>
          </a:p>
        </p:txBody>
      </p:sp>
      <p:pic>
        <p:nvPicPr>
          <p:cNvPr id="23557" name="Picture 7"/>
          <p:cNvPicPr>
            <a:picLocks noChangeAspect="1" noChangeArrowheads="1"/>
          </p:cNvPicPr>
          <p:nvPr/>
        </p:nvPicPr>
        <p:blipFill>
          <a:blip r:embed="rId2" cstate="print"/>
          <a:srcRect/>
          <a:stretch>
            <a:fillRect/>
          </a:stretch>
        </p:blipFill>
        <p:spPr bwMode="auto">
          <a:xfrm>
            <a:off x="1847850" y="1219200"/>
            <a:ext cx="4752975" cy="51768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4579"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F3AEA981-0918-4D7B-B9BA-76256B4CDE42}" type="slidenum">
              <a:rPr lang="en-US"/>
              <a:pPr>
                <a:defRPr/>
              </a:pPr>
              <a:t>27</a:t>
            </a:fld>
            <a:endParaRPr lang="en-US"/>
          </a:p>
        </p:txBody>
      </p:sp>
      <p:pic>
        <p:nvPicPr>
          <p:cNvPr id="24581" name="Picture 4"/>
          <p:cNvPicPr>
            <a:picLocks noChangeAspect="1" noChangeArrowheads="1"/>
          </p:cNvPicPr>
          <p:nvPr/>
        </p:nvPicPr>
        <p:blipFill>
          <a:blip r:embed="rId2" cstate="print"/>
          <a:srcRect/>
          <a:stretch>
            <a:fillRect/>
          </a:stretch>
        </p:blipFill>
        <p:spPr bwMode="auto">
          <a:xfrm>
            <a:off x="1676400" y="1390650"/>
            <a:ext cx="5305425" cy="46291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5603"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30590B2C-370D-432E-9100-A0DDD25575FD}" type="slidenum">
              <a:rPr lang="en-US"/>
              <a:pPr>
                <a:defRPr/>
              </a:pPr>
              <a:t>28</a:t>
            </a:fld>
            <a:endParaRPr lang="en-US"/>
          </a:p>
        </p:txBody>
      </p:sp>
      <p:pic>
        <p:nvPicPr>
          <p:cNvPr id="25605" name="Picture 3"/>
          <p:cNvPicPr>
            <a:picLocks noChangeAspect="1" noChangeArrowheads="1"/>
          </p:cNvPicPr>
          <p:nvPr/>
        </p:nvPicPr>
        <p:blipFill>
          <a:blip r:embed="rId2" cstate="print"/>
          <a:srcRect t="14841"/>
          <a:stretch>
            <a:fillRect/>
          </a:stretch>
        </p:blipFill>
        <p:spPr bwMode="auto">
          <a:xfrm>
            <a:off x="1143000" y="1524000"/>
            <a:ext cx="6938963" cy="1739900"/>
          </a:xfrm>
          <a:prstGeom prst="rect">
            <a:avLst/>
          </a:prstGeom>
          <a:noFill/>
          <a:ln w="9525">
            <a:noFill/>
            <a:miter lim="800000"/>
            <a:headEnd/>
            <a:tailEnd/>
          </a:ln>
        </p:spPr>
      </p:pic>
      <p:pic>
        <p:nvPicPr>
          <p:cNvPr id="25606" name="Picture 4"/>
          <p:cNvPicPr>
            <a:picLocks noChangeAspect="1" noChangeArrowheads="1"/>
          </p:cNvPicPr>
          <p:nvPr/>
        </p:nvPicPr>
        <p:blipFill>
          <a:blip r:embed="rId3" cstate="print"/>
          <a:srcRect t="8058"/>
          <a:stretch>
            <a:fillRect/>
          </a:stretch>
        </p:blipFill>
        <p:spPr bwMode="auto">
          <a:xfrm>
            <a:off x="1143000" y="3657600"/>
            <a:ext cx="6938963" cy="2209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6627"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0A757F3E-2D6C-421A-9E27-3D41CDB1072C}" type="slidenum">
              <a:rPr lang="en-US"/>
              <a:pPr>
                <a:defRPr/>
              </a:pPr>
              <a:t>29</a:t>
            </a:fld>
            <a:endParaRPr lang="en-US"/>
          </a:p>
        </p:txBody>
      </p:sp>
      <p:pic>
        <p:nvPicPr>
          <p:cNvPr id="26629" name="Picture 7"/>
          <p:cNvPicPr>
            <a:picLocks noChangeAspect="1" noChangeArrowheads="1"/>
          </p:cNvPicPr>
          <p:nvPr/>
        </p:nvPicPr>
        <p:blipFill>
          <a:blip r:embed="rId2" cstate="print"/>
          <a:srcRect t="8058"/>
          <a:stretch>
            <a:fillRect/>
          </a:stretch>
        </p:blipFill>
        <p:spPr bwMode="auto">
          <a:xfrm>
            <a:off x="990600" y="1752600"/>
            <a:ext cx="6904038" cy="2209800"/>
          </a:xfrm>
          <a:prstGeom prst="rect">
            <a:avLst/>
          </a:prstGeom>
          <a:noFill/>
          <a:ln w="9525">
            <a:noFill/>
            <a:miter lim="800000"/>
            <a:headEnd/>
            <a:tailEnd/>
          </a:ln>
        </p:spPr>
      </p:pic>
      <p:pic>
        <p:nvPicPr>
          <p:cNvPr id="26630" name="Picture 5"/>
          <p:cNvPicPr>
            <a:picLocks noChangeAspect="1" noChangeArrowheads="1"/>
          </p:cNvPicPr>
          <p:nvPr/>
        </p:nvPicPr>
        <p:blipFill>
          <a:blip r:embed="rId3" cstate="print"/>
          <a:srcRect/>
          <a:stretch>
            <a:fillRect/>
          </a:stretch>
        </p:blipFill>
        <p:spPr bwMode="auto">
          <a:xfrm>
            <a:off x="914400" y="4392613"/>
            <a:ext cx="6904038" cy="1557337"/>
          </a:xfrm>
          <a:prstGeom prst="rect">
            <a:avLst/>
          </a:prstGeom>
          <a:noFill/>
          <a:ln w="9525">
            <a:noFill/>
            <a:miter lim="800000"/>
            <a:headEnd/>
            <a:tailEnd/>
          </a:ln>
        </p:spPr>
      </p:pic>
      <p:pic>
        <p:nvPicPr>
          <p:cNvPr id="26631" name="Picture 6"/>
          <p:cNvPicPr>
            <a:picLocks noChangeAspect="1" noChangeArrowheads="1"/>
          </p:cNvPicPr>
          <p:nvPr/>
        </p:nvPicPr>
        <p:blipFill>
          <a:blip r:embed="rId4" cstate="print"/>
          <a:srcRect/>
          <a:stretch>
            <a:fillRect/>
          </a:stretch>
        </p:blipFill>
        <p:spPr bwMode="auto">
          <a:xfrm>
            <a:off x="933450" y="6069013"/>
            <a:ext cx="6867525" cy="17938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Void Functions</a:t>
            </a:r>
          </a:p>
        </p:txBody>
      </p:sp>
      <p:sp>
        <p:nvSpPr>
          <p:cNvPr id="6149" name="Rectangle 3"/>
          <p:cNvSpPr>
            <a:spLocks noGrp="1" noChangeArrowheads="1"/>
          </p:cNvSpPr>
          <p:nvPr>
            <p:ph idx="1"/>
          </p:nvPr>
        </p:nvSpPr>
        <p:spPr>
          <a:xfrm>
            <a:off x="914400" y="1828800"/>
            <a:ext cx="7772400" cy="4572000"/>
          </a:xfrm>
        </p:spPr>
        <p:txBody>
          <a:bodyPr rtlCol="0">
            <a:normAutofit fontScale="92500"/>
          </a:bodyPr>
          <a:lstStyle/>
          <a:p>
            <a:pPr eaLnBrk="1" fontAlgn="auto" hangingPunct="1">
              <a:spcAft>
                <a:spcPts val="0"/>
              </a:spcAft>
              <a:buFont typeface="Arial" pitchFamily="34" charset="0"/>
              <a:buChar char="•"/>
              <a:defRPr/>
            </a:pPr>
            <a:r>
              <a:rPr lang="en-US" dirty="0"/>
              <a:t>Void functions and value-returning functions have similar structures</a:t>
            </a:r>
          </a:p>
          <a:p>
            <a:pPr lvl="1" eaLnBrk="1" fontAlgn="auto" hangingPunct="1">
              <a:spcAft>
                <a:spcPts val="0"/>
              </a:spcAft>
              <a:buFont typeface="Arial" pitchFamily="34" charset="0"/>
              <a:buChar char="–"/>
              <a:defRPr/>
            </a:pPr>
            <a:r>
              <a:rPr lang="en-US" dirty="0"/>
              <a:t>Both have a heading part and a statement part</a:t>
            </a:r>
          </a:p>
          <a:p>
            <a:pPr eaLnBrk="1" fontAlgn="auto" hangingPunct="1">
              <a:spcAft>
                <a:spcPts val="0"/>
              </a:spcAft>
              <a:buFont typeface="Arial" pitchFamily="34" charset="0"/>
              <a:buChar char="•"/>
              <a:defRPr/>
            </a:pPr>
            <a:r>
              <a:rPr lang="en-US" dirty="0"/>
              <a:t>User-defined void functions can be placed either before or after the function </a:t>
            </a:r>
            <a:r>
              <a:rPr lang="en-US" dirty="0">
                <a:latin typeface="Courier New" pitchFamily="49" charset="0"/>
              </a:rPr>
              <a:t>main</a:t>
            </a:r>
            <a:r>
              <a:rPr lang="en-US" dirty="0"/>
              <a:t> </a:t>
            </a:r>
          </a:p>
          <a:p>
            <a:pPr eaLnBrk="1" fontAlgn="auto" hangingPunct="1">
              <a:spcAft>
                <a:spcPts val="0"/>
              </a:spcAft>
              <a:buFont typeface="Arial" pitchFamily="34" charset="0"/>
              <a:buChar char="•"/>
              <a:defRPr/>
            </a:pPr>
            <a:r>
              <a:rPr lang="en-US" dirty="0"/>
              <a:t>If user-defined void functions are placed after the function </a:t>
            </a:r>
            <a:r>
              <a:rPr lang="en-US" dirty="0">
                <a:latin typeface="Courier New" pitchFamily="49" charset="0"/>
              </a:rPr>
              <a:t>main</a:t>
            </a:r>
            <a:endParaRPr lang="en-US" dirty="0"/>
          </a:p>
          <a:p>
            <a:pPr lvl="1" eaLnBrk="1" fontAlgn="auto" hangingPunct="1">
              <a:spcAft>
                <a:spcPts val="0"/>
              </a:spcAft>
              <a:buFont typeface="Arial" pitchFamily="34" charset="0"/>
              <a:buChar char="–"/>
              <a:defRPr/>
            </a:pPr>
            <a:r>
              <a:rPr lang="en-US" dirty="0"/>
              <a:t>The function prototype must be placed before the function </a:t>
            </a:r>
            <a:r>
              <a:rPr lang="en-US" dirty="0">
                <a:latin typeface="Courier New" pitchFamily="49" charset="0"/>
              </a:rPr>
              <a:t>main</a:t>
            </a:r>
            <a:endParaRPr lang="en-US" dirty="0"/>
          </a:p>
          <a:p>
            <a:pPr eaLnBrk="1" fontAlgn="auto" hangingPunct="1">
              <a:spcAft>
                <a:spcPts val="0"/>
              </a:spcAft>
              <a:buFont typeface="Arial" pitchFamily="34" charset="0"/>
              <a:buChar char="•"/>
              <a:defRPr/>
            </a:pPr>
            <a:endParaRPr lang="en-US" dirty="0"/>
          </a:p>
        </p:txBody>
      </p:sp>
      <p:sp>
        <p:nvSpPr>
          <p:cNvPr id="4100"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6147" name="Slide Number Placeholder 5"/>
          <p:cNvSpPr>
            <a:spLocks noGrp="1"/>
          </p:cNvSpPr>
          <p:nvPr>
            <p:ph type="sldNum" sz="quarter" idx="12"/>
          </p:nvPr>
        </p:nvSpPr>
        <p:spPr/>
        <p:txBody>
          <a:bodyPr/>
          <a:lstStyle/>
          <a:p>
            <a:pPr>
              <a:defRPr/>
            </a:pPr>
            <a:fld id="{4B556C1A-F9F8-49FA-B83F-0B86105E8E46}"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7651"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C0EFE97D-AF54-4B21-B401-2C384858C805}" type="slidenum">
              <a:rPr lang="en-US"/>
              <a:pPr>
                <a:defRPr/>
              </a:pPr>
              <a:t>30</a:t>
            </a:fld>
            <a:endParaRPr lang="en-US"/>
          </a:p>
        </p:txBody>
      </p:sp>
      <p:pic>
        <p:nvPicPr>
          <p:cNvPr id="27653" name="Picture 7"/>
          <p:cNvPicPr>
            <a:picLocks noChangeAspect="1" noChangeArrowheads="1"/>
          </p:cNvPicPr>
          <p:nvPr/>
        </p:nvPicPr>
        <p:blipFill>
          <a:blip r:embed="rId2" cstate="print"/>
          <a:srcRect/>
          <a:stretch>
            <a:fillRect/>
          </a:stretch>
        </p:blipFill>
        <p:spPr bwMode="auto">
          <a:xfrm>
            <a:off x="1119188" y="1752600"/>
            <a:ext cx="6904037" cy="1611313"/>
          </a:xfrm>
          <a:prstGeom prst="rect">
            <a:avLst/>
          </a:prstGeom>
          <a:noFill/>
          <a:ln w="9525">
            <a:noFill/>
            <a:miter lim="800000"/>
            <a:headEnd/>
            <a:tailEnd/>
          </a:ln>
        </p:spPr>
      </p:pic>
      <p:pic>
        <p:nvPicPr>
          <p:cNvPr id="27654" name="Picture 9"/>
          <p:cNvPicPr>
            <a:picLocks noChangeAspect="1" noChangeArrowheads="1"/>
          </p:cNvPicPr>
          <p:nvPr/>
        </p:nvPicPr>
        <p:blipFill>
          <a:blip r:embed="rId3" cstate="print"/>
          <a:srcRect/>
          <a:stretch>
            <a:fillRect/>
          </a:stretch>
        </p:blipFill>
        <p:spPr bwMode="auto">
          <a:xfrm>
            <a:off x="1119188" y="3470275"/>
            <a:ext cx="6904037" cy="152400"/>
          </a:xfrm>
          <a:prstGeom prst="rect">
            <a:avLst/>
          </a:prstGeom>
          <a:noFill/>
          <a:ln w="9525">
            <a:noFill/>
            <a:miter lim="800000"/>
            <a:headEnd/>
            <a:tailEnd/>
          </a:ln>
        </p:spPr>
      </p:pic>
      <p:pic>
        <p:nvPicPr>
          <p:cNvPr id="27655" name="Picture 10"/>
          <p:cNvPicPr>
            <a:picLocks noChangeAspect="1" noChangeArrowheads="1"/>
          </p:cNvPicPr>
          <p:nvPr/>
        </p:nvPicPr>
        <p:blipFill>
          <a:blip r:embed="rId4" cstate="print"/>
          <a:srcRect/>
          <a:stretch>
            <a:fillRect/>
          </a:stretch>
        </p:blipFill>
        <p:spPr bwMode="auto">
          <a:xfrm>
            <a:off x="1119188" y="3746500"/>
            <a:ext cx="6904037" cy="1628775"/>
          </a:xfrm>
          <a:prstGeom prst="rect">
            <a:avLst/>
          </a:prstGeom>
          <a:noFill/>
          <a:ln w="9525">
            <a:noFill/>
            <a:miter lim="800000"/>
            <a:headEnd/>
            <a:tailEnd/>
          </a:ln>
        </p:spPr>
      </p:pic>
      <p:pic>
        <p:nvPicPr>
          <p:cNvPr id="27656" name="Picture 11"/>
          <p:cNvPicPr>
            <a:picLocks noChangeAspect="1" noChangeArrowheads="1"/>
          </p:cNvPicPr>
          <p:nvPr/>
        </p:nvPicPr>
        <p:blipFill>
          <a:blip r:embed="rId5" cstate="print"/>
          <a:srcRect/>
          <a:stretch>
            <a:fillRect/>
          </a:stretch>
        </p:blipFill>
        <p:spPr bwMode="auto">
          <a:xfrm>
            <a:off x="1138238" y="5451475"/>
            <a:ext cx="6867525" cy="1619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8675"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B7AE4C82-A2D7-4B8B-AF64-576D6F1F472D}" type="slidenum">
              <a:rPr lang="en-US"/>
              <a:pPr>
                <a:defRPr/>
              </a:pPr>
              <a:t>31</a:t>
            </a:fld>
            <a:endParaRPr lang="en-US"/>
          </a:p>
        </p:txBody>
      </p:sp>
      <p:pic>
        <p:nvPicPr>
          <p:cNvPr id="28677" name="Picture 9"/>
          <p:cNvPicPr>
            <a:picLocks noChangeAspect="1" noChangeArrowheads="1"/>
          </p:cNvPicPr>
          <p:nvPr/>
        </p:nvPicPr>
        <p:blipFill>
          <a:blip r:embed="rId2" cstate="print"/>
          <a:srcRect/>
          <a:stretch>
            <a:fillRect/>
          </a:stretch>
        </p:blipFill>
        <p:spPr bwMode="auto">
          <a:xfrm>
            <a:off x="1219200" y="1600200"/>
            <a:ext cx="6629400" cy="2146300"/>
          </a:xfrm>
          <a:prstGeom prst="rect">
            <a:avLst/>
          </a:prstGeom>
          <a:noFill/>
          <a:ln w="9525">
            <a:noFill/>
            <a:miter lim="800000"/>
            <a:headEnd/>
            <a:tailEnd/>
          </a:ln>
        </p:spPr>
      </p:pic>
      <p:pic>
        <p:nvPicPr>
          <p:cNvPr id="28678" name="Picture 10"/>
          <p:cNvPicPr>
            <a:picLocks noChangeAspect="1" noChangeArrowheads="1"/>
          </p:cNvPicPr>
          <p:nvPr/>
        </p:nvPicPr>
        <p:blipFill>
          <a:blip r:embed="rId3" cstate="print"/>
          <a:srcRect/>
          <a:stretch>
            <a:fillRect/>
          </a:stretch>
        </p:blipFill>
        <p:spPr bwMode="auto">
          <a:xfrm>
            <a:off x="1143000" y="3733800"/>
            <a:ext cx="6629400" cy="21145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9699"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C058B641-8D73-42E3-AE60-2B86DBDDA88B}" type="slidenum">
              <a:rPr lang="en-US"/>
              <a:pPr>
                <a:defRPr/>
              </a:pPr>
              <a:t>32</a:t>
            </a:fld>
            <a:endParaRPr lang="en-US"/>
          </a:p>
        </p:txBody>
      </p:sp>
      <p:pic>
        <p:nvPicPr>
          <p:cNvPr id="29701" name="Picture 11"/>
          <p:cNvPicPr>
            <a:picLocks noChangeAspect="1" noChangeArrowheads="1"/>
          </p:cNvPicPr>
          <p:nvPr/>
        </p:nvPicPr>
        <p:blipFill>
          <a:blip r:embed="rId2" cstate="print"/>
          <a:srcRect/>
          <a:stretch>
            <a:fillRect/>
          </a:stretch>
        </p:blipFill>
        <p:spPr bwMode="auto">
          <a:xfrm>
            <a:off x="990600" y="1676400"/>
            <a:ext cx="6629400" cy="2103438"/>
          </a:xfrm>
          <a:prstGeom prst="rect">
            <a:avLst/>
          </a:prstGeom>
          <a:noFill/>
          <a:ln w="9525">
            <a:noFill/>
            <a:miter lim="800000"/>
            <a:headEnd/>
            <a:tailEnd/>
          </a:ln>
        </p:spPr>
      </p:pic>
      <p:pic>
        <p:nvPicPr>
          <p:cNvPr id="29702" name="Picture 11"/>
          <p:cNvPicPr>
            <a:picLocks noChangeAspect="1" noChangeArrowheads="1"/>
          </p:cNvPicPr>
          <p:nvPr/>
        </p:nvPicPr>
        <p:blipFill>
          <a:blip r:embed="rId3" cstate="print"/>
          <a:srcRect/>
          <a:stretch>
            <a:fillRect/>
          </a:stretch>
        </p:blipFill>
        <p:spPr bwMode="auto">
          <a:xfrm>
            <a:off x="990600" y="3937000"/>
            <a:ext cx="6629400" cy="2159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30723"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242012D4-A046-4DE5-9261-A195955C307D}" type="slidenum">
              <a:rPr lang="en-US"/>
              <a:pPr>
                <a:defRPr/>
              </a:pPr>
              <a:t>33</a:t>
            </a:fld>
            <a:endParaRPr lang="en-US"/>
          </a:p>
        </p:txBody>
      </p:sp>
      <p:pic>
        <p:nvPicPr>
          <p:cNvPr id="30725" name="Picture 12"/>
          <p:cNvPicPr>
            <a:picLocks noChangeAspect="1" noChangeArrowheads="1"/>
          </p:cNvPicPr>
          <p:nvPr/>
        </p:nvPicPr>
        <p:blipFill>
          <a:blip r:embed="rId2" cstate="print"/>
          <a:srcRect/>
          <a:stretch>
            <a:fillRect/>
          </a:stretch>
        </p:blipFill>
        <p:spPr bwMode="auto">
          <a:xfrm>
            <a:off x="914400" y="1371600"/>
            <a:ext cx="6705600" cy="2195513"/>
          </a:xfrm>
          <a:prstGeom prst="rect">
            <a:avLst/>
          </a:prstGeom>
          <a:noFill/>
          <a:ln w="9525">
            <a:noFill/>
            <a:miter lim="800000"/>
            <a:headEnd/>
            <a:tailEnd/>
          </a:ln>
        </p:spPr>
      </p:pic>
      <p:pic>
        <p:nvPicPr>
          <p:cNvPr id="30726" name="Picture 13"/>
          <p:cNvPicPr>
            <a:picLocks noChangeAspect="1" noChangeArrowheads="1"/>
          </p:cNvPicPr>
          <p:nvPr/>
        </p:nvPicPr>
        <p:blipFill>
          <a:blip r:embed="rId3" cstate="print"/>
          <a:srcRect/>
          <a:stretch>
            <a:fillRect/>
          </a:stretch>
        </p:blipFill>
        <p:spPr bwMode="auto">
          <a:xfrm>
            <a:off x="838200" y="3657600"/>
            <a:ext cx="6873875" cy="2133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Reference Parameters and Value-Returning Functions</a:t>
            </a:r>
          </a:p>
        </p:txBody>
      </p:sp>
      <p:sp>
        <p:nvSpPr>
          <p:cNvPr id="27651" name="Rectangle 3"/>
          <p:cNvSpPr>
            <a:spLocks noGrp="1" noChangeArrowheads="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t>You can also use reference parameters in a value-returning function</a:t>
            </a:r>
          </a:p>
          <a:p>
            <a:pPr lvl="1" eaLnBrk="1" fontAlgn="auto" hangingPunct="1">
              <a:spcAft>
                <a:spcPts val="0"/>
              </a:spcAft>
              <a:buFont typeface="Arial" pitchFamily="34" charset="0"/>
              <a:buChar char="–"/>
              <a:defRPr/>
            </a:pPr>
            <a:r>
              <a:rPr lang="en-US" dirty="0"/>
              <a:t>Not recommended</a:t>
            </a:r>
          </a:p>
          <a:p>
            <a:pPr eaLnBrk="1" fontAlgn="auto" hangingPunct="1">
              <a:spcAft>
                <a:spcPts val="0"/>
              </a:spcAft>
              <a:buFont typeface="Arial" pitchFamily="34" charset="0"/>
              <a:buChar char="•"/>
              <a:defRPr/>
            </a:pPr>
            <a:r>
              <a:rPr lang="en-US" dirty="0"/>
              <a:t>By definition, a value-returning function returns a single value</a:t>
            </a:r>
          </a:p>
          <a:p>
            <a:pPr lvl="1" eaLnBrk="1" fontAlgn="auto" hangingPunct="1">
              <a:spcAft>
                <a:spcPts val="0"/>
              </a:spcAft>
              <a:buFont typeface="Arial" pitchFamily="34" charset="0"/>
              <a:buChar char="–"/>
              <a:defRPr/>
            </a:pPr>
            <a:r>
              <a:rPr lang="en-US" dirty="0"/>
              <a:t>This value is returned via the return statement</a:t>
            </a:r>
          </a:p>
          <a:p>
            <a:pPr eaLnBrk="1" fontAlgn="auto" hangingPunct="1">
              <a:spcAft>
                <a:spcPts val="0"/>
              </a:spcAft>
              <a:buFont typeface="Arial" pitchFamily="34" charset="0"/>
              <a:buChar char="•"/>
              <a:defRPr/>
            </a:pPr>
            <a:r>
              <a:rPr lang="en-US" dirty="0"/>
              <a:t>If a function needs to return more than one value, you should change it to a void function and use the appropriate reference parameters to return the values</a:t>
            </a:r>
          </a:p>
        </p:txBody>
      </p:sp>
      <p:sp>
        <p:nvSpPr>
          <p:cNvPr id="31748"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7653" name="Slide Number Placeholder 5"/>
          <p:cNvSpPr>
            <a:spLocks noGrp="1"/>
          </p:cNvSpPr>
          <p:nvPr>
            <p:ph type="sldNum" sz="quarter" idx="12"/>
          </p:nvPr>
        </p:nvSpPr>
        <p:spPr/>
        <p:txBody>
          <a:bodyPr/>
          <a:lstStyle/>
          <a:p>
            <a:pPr>
              <a:defRPr/>
            </a:pPr>
            <a:fld id="{53E68A64-6B58-4786-BE18-24AEF83D0D8F}"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Scope of an Identifier</a:t>
            </a:r>
          </a:p>
        </p:txBody>
      </p:sp>
      <p:sp>
        <p:nvSpPr>
          <p:cNvPr id="28677" name="Rectangle 3"/>
          <p:cNvSpPr>
            <a:spLocks noGrp="1" noChangeArrowheads="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a:t>The scope of an identifier refers to where in the program an identifier is accessible</a:t>
            </a:r>
          </a:p>
          <a:p>
            <a:pPr eaLnBrk="1" fontAlgn="auto" hangingPunct="1">
              <a:spcAft>
                <a:spcPts val="0"/>
              </a:spcAft>
              <a:buFont typeface="Arial" pitchFamily="34" charset="0"/>
              <a:buChar char="•"/>
              <a:defRPr/>
            </a:pPr>
            <a:r>
              <a:rPr lang="en-US" u="sng" dirty="0"/>
              <a:t>Local identifier</a:t>
            </a:r>
            <a:r>
              <a:rPr lang="en-US" dirty="0"/>
              <a:t>: identifiers declared within a function (or block)</a:t>
            </a:r>
          </a:p>
          <a:p>
            <a:pPr eaLnBrk="1" fontAlgn="auto" hangingPunct="1">
              <a:spcAft>
                <a:spcPts val="0"/>
              </a:spcAft>
              <a:buFont typeface="Arial" pitchFamily="34" charset="0"/>
              <a:buChar char="•"/>
              <a:defRPr/>
            </a:pPr>
            <a:r>
              <a:rPr lang="en-US" u="sng" dirty="0"/>
              <a:t>Global identifier</a:t>
            </a:r>
            <a:r>
              <a:rPr lang="en-US" dirty="0"/>
              <a:t>: identifiers declared outside of every function definition</a:t>
            </a:r>
          </a:p>
          <a:p>
            <a:pPr eaLnBrk="1" fontAlgn="auto" hangingPunct="1">
              <a:spcAft>
                <a:spcPts val="0"/>
              </a:spcAft>
              <a:buFont typeface="Arial" pitchFamily="34" charset="0"/>
              <a:buChar char="•"/>
              <a:defRPr/>
            </a:pPr>
            <a:r>
              <a:rPr lang="en-US" dirty="0"/>
              <a:t>C++ does not allow nested functions</a:t>
            </a:r>
          </a:p>
          <a:p>
            <a:pPr lvl="1" eaLnBrk="1" fontAlgn="auto" hangingPunct="1">
              <a:spcAft>
                <a:spcPts val="0"/>
              </a:spcAft>
              <a:buFont typeface="Arial" pitchFamily="34" charset="0"/>
              <a:buChar char="–"/>
              <a:defRPr/>
            </a:pPr>
            <a:r>
              <a:rPr lang="en-US" dirty="0"/>
              <a:t>The definition of one function cannot be included in the body of another function</a:t>
            </a:r>
          </a:p>
        </p:txBody>
      </p:sp>
      <p:sp>
        <p:nvSpPr>
          <p:cNvPr id="32772"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8675" name="Slide Number Placeholder 5"/>
          <p:cNvSpPr>
            <a:spLocks noGrp="1"/>
          </p:cNvSpPr>
          <p:nvPr>
            <p:ph type="sldNum" sz="quarter" idx="12"/>
          </p:nvPr>
        </p:nvSpPr>
        <p:spPr/>
        <p:txBody>
          <a:bodyPr/>
          <a:lstStyle/>
          <a:p>
            <a:pPr>
              <a:defRPr/>
            </a:pPr>
            <a:fld id="{3C29D008-6DBA-421A-96B4-EE86BBB56EAE}"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Scope of an Identifier (cont'd.)</a:t>
            </a:r>
          </a:p>
        </p:txBody>
      </p:sp>
      <p:sp>
        <p:nvSpPr>
          <p:cNvPr id="33795" name="Content Placeholder 2"/>
          <p:cNvSpPr>
            <a:spLocks noGrp="1"/>
          </p:cNvSpPr>
          <p:nvPr>
            <p:ph idx="1"/>
          </p:nvPr>
        </p:nvSpPr>
        <p:spPr/>
        <p:txBody>
          <a:bodyPr/>
          <a:lstStyle/>
          <a:p>
            <a:pPr eaLnBrk="1" hangingPunct="1"/>
            <a:r>
              <a:rPr lang="en-US"/>
              <a:t>Rules when an identifier accessed:</a:t>
            </a:r>
          </a:p>
          <a:p>
            <a:pPr lvl="1" eaLnBrk="1" hangingPunct="1"/>
            <a:r>
              <a:rPr lang="en-US"/>
              <a:t>Global identifiers</a:t>
            </a:r>
          </a:p>
          <a:p>
            <a:pPr lvl="2" eaLnBrk="1" hangingPunct="1"/>
            <a:r>
              <a:rPr lang="en-US"/>
              <a:t>Declared before function definition</a:t>
            </a:r>
          </a:p>
          <a:p>
            <a:pPr lvl="2" eaLnBrk="1" hangingPunct="1"/>
            <a:r>
              <a:rPr lang="en-US"/>
              <a:t>Function name different from identifier</a:t>
            </a:r>
          </a:p>
          <a:p>
            <a:pPr lvl="2" eaLnBrk="1" hangingPunct="1"/>
            <a:r>
              <a:rPr lang="en-US"/>
              <a:t>Parameters to function have different names</a:t>
            </a:r>
          </a:p>
          <a:p>
            <a:pPr lvl="2" eaLnBrk="1" hangingPunct="1"/>
            <a:r>
              <a:rPr lang="en-US"/>
              <a:t>All local identifiers have different names</a:t>
            </a:r>
          </a:p>
        </p:txBody>
      </p:sp>
      <p:sp>
        <p:nvSpPr>
          <p:cNvPr id="33796"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9701" name="Slide Number Placeholder 4"/>
          <p:cNvSpPr>
            <a:spLocks noGrp="1"/>
          </p:cNvSpPr>
          <p:nvPr>
            <p:ph type="sldNum" sz="quarter" idx="12"/>
          </p:nvPr>
        </p:nvSpPr>
        <p:spPr/>
        <p:txBody>
          <a:bodyPr/>
          <a:lstStyle/>
          <a:p>
            <a:pPr>
              <a:defRPr/>
            </a:pPr>
            <a:fld id="{37A06193-89E7-4024-975B-CCCF78FBD269}"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Scope of an Identifier (cont'd.)</a:t>
            </a:r>
          </a:p>
        </p:txBody>
      </p:sp>
      <p:sp>
        <p:nvSpPr>
          <p:cNvPr id="37891" name="Rectangle 3"/>
          <p:cNvSpPr>
            <a:spLocks noGrp="1" noChangeArrowheads="1"/>
          </p:cNvSpPr>
          <p:nvPr>
            <p:ph idx="1"/>
          </p:nvPr>
        </p:nvSpPr>
        <p:spPr/>
        <p:txBody>
          <a:bodyPr/>
          <a:lstStyle/>
          <a:p>
            <a:pPr eaLnBrk="1" hangingPunct="1"/>
            <a:r>
              <a:rPr lang="en-US"/>
              <a:t>C++ provides a way to access a global variable declared after the definition of a function</a:t>
            </a:r>
          </a:p>
          <a:p>
            <a:pPr lvl="1" eaLnBrk="1" hangingPunct="1"/>
            <a:r>
              <a:rPr lang="en-US"/>
              <a:t>In this case, the function must not contain any identifier with the same name as the global variable</a:t>
            </a:r>
          </a:p>
        </p:txBody>
      </p:sp>
      <p:sp>
        <p:nvSpPr>
          <p:cNvPr id="37892"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32771" name="Slide Number Placeholder 5"/>
          <p:cNvSpPr>
            <a:spLocks noGrp="1"/>
          </p:cNvSpPr>
          <p:nvPr>
            <p:ph type="sldNum" sz="quarter" idx="12"/>
          </p:nvPr>
        </p:nvSpPr>
        <p:spPr/>
        <p:txBody>
          <a:bodyPr/>
          <a:lstStyle/>
          <a:p>
            <a:pPr>
              <a:defRPr/>
            </a:pPr>
            <a:fld id="{5B7BDFFC-2AE9-4673-89A9-162545D5AB3D}"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Global Variables, Named Constants, and Side Effects</a:t>
            </a:r>
          </a:p>
        </p:txBody>
      </p:sp>
      <p:sp>
        <p:nvSpPr>
          <p:cNvPr id="33797" name="Rectangle 3"/>
          <p:cNvSpPr>
            <a:spLocks noGrp="1" noChangeArrowheads="1"/>
          </p:cNvSpPr>
          <p:nvPr>
            <p:ph idx="1"/>
          </p:nvPr>
        </p:nvSpPr>
        <p:spPr/>
        <p:txBody>
          <a:bodyPr rtlCol="0">
            <a:normAutofit fontScale="92500"/>
          </a:bodyPr>
          <a:lstStyle/>
          <a:p>
            <a:pPr eaLnBrk="1" fontAlgn="auto" hangingPunct="1">
              <a:spcAft>
                <a:spcPts val="0"/>
              </a:spcAft>
              <a:buFont typeface="Arial" pitchFamily="34" charset="0"/>
              <a:buChar char="•"/>
              <a:defRPr/>
            </a:pPr>
            <a:r>
              <a:rPr lang="en-US" dirty="0"/>
              <a:t>Using global variables causes side effects</a:t>
            </a:r>
          </a:p>
          <a:p>
            <a:pPr eaLnBrk="1" fontAlgn="auto" hangingPunct="1">
              <a:spcAft>
                <a:spcPts val="0"/>
              </a:spcAft>
              <a:buFont typeface="Arial" pitchFamily="34" charset="0"/>
              <a:buChar char="•"/>
              <a:defRPr/>
            </a:pPr>
            <a:r>
              <a:rPr lang="en-US" dirty="0"/>
              <a:t>A function that uses global variables is not independent</a:t>
            </a:r>
          </a:p>
          <a:p>
            <a:pPr eaLnBrk="1" fontAlgn="auto" hangingPunct="1">
              <a:spcAft>
                <a:spcPts val="0"/>
              </a:spcAft>
              <a:buFont typeface="Arial" pitchFamily="34" charset="0"/>
              <a:buChar char="•"/>
              <a:defRPr/>
            </a:pPr>
            <a:r>
              <a:rPr lang="en-US" dirty="0"/>
              <a:t>If more than one function uses the same global variable and something goes wrong</a:t>
            </a:r>
          </a:p>
          <a:p>
            <a:pPr lvl="1" eaLnBrk="1" fontAlgn="auto" hangingPunct="1">
              <a:spcAft>
                <a:spcPts val="0"/>
              </a:spcAft>
              <a:buFont typeface="Arial" pitchFamily="34" charset="0"/>
              <a:buChar char="–"/>
              <a:defRPr/>
            </a:pPr>
            <a:r>
              <a:rPr lang="en-US" dirty="0"/>
              <a:t>It is difficult to find what went wrong and where</a:t>
            </a:r>
          </a:p>
          <a:p>
            <a:pPr lvl="1" eaLnBrk="1" fontAlgn="auto" hangingPunct="1">
              <a:spcAft>
                <a:spcPts val="0"/>
              </a:spcAft>
              <a:buFont typeface="Arial" pitchFamily="34" charset="0"/>
              <a:buChar char="–"/>
              <a:defRPr/>
            </a:pPr>
            <a:r>
              <a:rPr lang="en-US" dirty="0"/>
              <a:t>Problems caused in one area of the program may appear to be from another area</a:t>
            </a:r>
          </a:p>
          <a:p>
            <a:pPr eaLnBrk="1" fontAlgn="auto" hangingPunct="1">
              <a:spcAft>
                <a:spcPts val="0"/>
              </a:spcAft>
              <a:buFont typeface="Arial" pitchFamily="34" charset="0"/>
              <a:buChar char="•"/>
              <a:defRPr/>
            </a:pPr>
            <a:r>
              <a:rPr lang="en-US" dirty="0"/>
              <a:t>Global named constants have no side effects</a:t>
            </a:r>
          </a:p>
        </p:txBody>
      </p:sp>
      <p:sp>
        <p:nvSpPr>
          <p:cNvPr id="38916"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33795" name="Slide Number Placeholder 5"/>
          <p:cNvSpPr>
            <a:spLocks noGrp="1"/>
          </p:cNvSpPr>
          <p:nvPr>
            <p:ph type="sldNum" sz="quarter" idx="12"/>
          </p:nvPr>
        </p:nvSpPr>
        <p:spPr/>
        <p:txBody>
          <a:bodyPr/>
          <a:lstStyle/>
          <a:p>
            <a:pPr>
              <a:defRPr/>
            </a:pPr>
            <a:fld id="{70CF8C33-D275-4BEC-BB13-C64A8EC6F748}"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Static and Automatic Variables</a:t>
            </a:r>
          </a:p>
        </p:txBody>
      </p:sp>
      <p:sp>
        <p:nvSpPr>
          <p:cNvPr id="34821" name="Rectangle 3"/>
          <p:cNvSpPr>
            <a:spLocks noGrp="1" noChangeArrowheads="1"/>
          </p:cNvSpPr>
          <p:nvPr>
            <p:ph idx="1"/>
          </p:nvPr>
        </p:nvSpPr>
        <p:spPr>
          <a:xfrm>
            <a:off x="914400" y="1676400"/>
            <a:ext cx="7772400" cy="4454525"/>
          </a:xfrm>
        </p:spPr>
        <p:txBody>
          <a:bodyPr rtlCol="0">
            <a:normAutofit fontScale="92500" lnSpcReduction="10000"/>
          </a:bodyPr>
          <a:lstStyle/>
          <a:p>
            <a:pPr eaLnBrk="1" fontAlgn="auto" hangingPunct="1">
              <a:spcAft>
                <a:spcPts val="0"/>
              </a:spcAft>
              <a:buFont typeface="Arial" pitchFamily="34" charset="0"/>
              <a:buChar char="•"/>
              <a:defRPr/>
            </a:pPr>
            <a:r>
              <a:rPr lang="en-US" u="sng" dirty="0"/>
              <a:t>Automatic variable</a:t>
            </a:r>
            <a:r>
              <a:rPr lang="en-US" dirty="0"/>
              <a:t>: memory is allocated at block entry and de-allocated at block exit</a:t>
            </a:r>
          </a:p>
          <a:p>
            <a:pPr lvl="1" eaLnBrk="1" fontAlgn="auto" hangingPunct="1">
              <a:spcAft>
                <a:spcPts val="0"/>
              </a:spcAft>
              <a:buFont typeface="Arial" pitchFamily="34" charset="0"/>
              <a:buChar char="–"/>
              <a:defRPr/>
            </a:pPr>
            <a:r>
              <a:rPr lang="en-US" dirty="0"/>
              <a:t>By default, variables declared within a block are automatic variables </a:t>
            </a:r>
          </a:p>
          <a:p>
            <a:pPr eaLnBrk="1" fontAlgn="auto" hangingPunct="1">
              <a:spcAft>
                <a:spcPts val="0"/>
              </a:spcAft>
              <a:buFont typeface="Arial" pitchFamily="34" charset="0"/>
              <a:buChar char="•"/>
              <a:defRPr/>
            </a:pPr>
            <a:r>
              <a:rPr lang="en-US" u="sng" dirty="0"/>
              <a:t>Static variable</a:t>
            </a:r>
            <a:r>
              <a:rPr lang="en-US" dirty="0"/>
              <a:t>: memory remains allocated as long as the program executes</a:t>
            </a:r>
          </a:p>
          <a:p>
            <a:pPr lvl="1" eaLnBrk="1" fontAlgn="auto" hangingPunct="1">
              <a:spcAft>
                <a:spcPts val="0"/>
              </a:spcAft>
              <a:buFont typeface="Arial" pitchFamily="34" charset="0"/>
              <a:buChar char="–"/>
              <a:defRPr/>
            </a:pPr>
            <a:r>
              <a:rPr lang="en-US" dirty="0"/>
              <a:t>Variables declared outside of any block are static variables</a:t>
            </a:r>
            <a:endParaRPr lang="en-US" u="sng" dirty="0"/>
          </a:p>
          <a:p>
            <a:pPr lvl="1" eaLnBrk="1" fontAlgn="auto" hangingPunct="1">
              <a:spcAft>
                <a:spcPts val="0"/>
              </a:spcAft>
              <a:buFont typeface="Arial" pitchFamily="34" charset="0"/>
              <a:buChar char="–"/>
              <a:defRPr/>
            </a:pPr>
            <a:r>
              <a:rPr lang="en-US" dirty="0"/>
              <a:t>Declare a static variable within a block by using the reserved word </a:t>
            </a:r>
            <a:r>
              <a:rPr lang="en-US" dirty="0">
                <a:latin typeface="Courier New" pitchFamily="49" charset="0"/>
              </a:rPr>
              <a:t>static</a:t>
            </a:r>
          </a:p>
        </p:txBody>
      </p:sp>
      <p:sp>
        <p:nvSpPr>
          <p:cNvPr id="39940"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34819" name="Slide Number Placeholder 5"/>
          <p:cNvSpPr>
            <a:spLocks noGrp="1"/>
          </p:cNvSpPr>
          <p:nvPr>
            <p:ph type="sldNum" sz="quarter" idx="12"/>
          </p:nvPr>
        </p:nvSpPr>
        <p:spPr/>
        <p:txBody>
          <a:bodyPr/>
          <a:lstStyle/>
          <a:p>
            <a:pPr>
              <a:defRPr/>
            </a:pPr>
            <a:fld id="{2F91DC32-4AB4-406C-82B9-D178601C7A82}" type="slidenum">
              <a:rPr lang="en-US"/>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Void Functions (cont'd.)</a:t>
            </a:r>
          </a:p>
        </p:txBody>
      </p:sp>
      <p:sp>
        <p:nvSpPr>
          <p:cNvPr id="5123" name="Rectangle 3"/>
          <p:cNvSpPr>
            <a:spLocks noGrp="1" noChangeArrowheads="1"/>
          </p:cNvSpPr>
          <p:nvPr>
            <p:ph idx="1"/>
          </p:nvPr>
        </p:nvSpPr>
        <p:spPr/>
        <p:txBody>
          <a:bodyPr/>
          <a:lstStyle/>
          <a:p>
            <a:pPr eaLnBrk="1" hangingPunct="1"/>
            <a:r>
              <a:rPr lang="en-US"/>
              <a:t>A void function does not have a return type</a:t>
            </a:r>
          </a:p>
          <a:p>
            <a:pPr lvl="1" eaLnBrk="1" hangingPunct="1"/>
            <a:r>
              <a:rPr lang="en-US">
                <a:latin typeface="Courier New" pitchFamily="49" charset="0"/>
              </a:rPr>
              <a:t>return</a:t>
            </a:r>
            <a:r>
              <a:rPr lang="en-US"/>
              <a:t> statement without any value is typically used to exit the function early</a:t>
            </a:r>
          </a:p>
          <a:p>
            <a:pPr eaLnBrk="1" hangingPunct="1"/>
            <a:r>
              <a:rPr lang="en-US"/>
              <a:t>Formal parameters are optional</a:t>
            </a:r>
          </a:p>
          <a:p>
            <a:pPr eaLnBrk="1" hangingPunct="1"/>
            <a:r>
              <a:rPr lang="en-US"/>
              <a:t>A call to a void function is a stand-alone statement</a:t>
            </a:r>
          </a:p>
        </p:txBody>
      </p:sp>
      <p:sp>
        <p:nvSpPr>
          <p:cNvPr id="5124"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7171" name="Slide Number Placeholder 5"/>
          <p:cNvSpPr>
            <a:spLocks noGrp="1"/>
          </p:cNvSpPr>
          <p:nvPr>
            <p:ph type="sldNum" sz="quarter" idx="12"/>
          </p:nvPr>
        </p:nvSpPr>
        <p:spPr/>
        <p:txBody>
          <a:bodyPr/>
          <a:lstStyle/>
          <a:p>
            <a:pPr>
              <a:defRPr/>
            </a:pPr>
            <a:fld id="{6DD36AD3-762B-4951-8872-03697C456293}" type="slidenum">
              <a:rPr lang="en-US"/>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Static and Automatic Variables (cont'd.)</a:t>
            </a:r>
          </a:p>
        </p:txBody>
      </p:sp>
      <p:sp>
        <p:nvSpPr>
          <p:cNvPr id="231427" name="Rectangle 3"/>
          <p:cNvSpPr>
            <a:spLocks noGrp="1" noChangeArrowheads="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t>The syntax for declaring a static variable is:</a:t>
            </a:r>
          </a:p>
          <a:p>
            <a:pPr eaLnBrk="1" fontAlgn="auto" hangingPunct="1">
              <a:spcAft>
                <a:spcPts val="0"/>
              </a:spcAft>
              <a:buFontTx/>
              <a:buNone/>
              <a:defRPr/>
            </a:pPr>
            <a:r>
              <a:rPr lang="en-US" dirty="0"/>
              <a:t>		</a:t>
            </a:r>
            <a:r>
              <a:rPr lang="en-US" sz="2400" dirty="0">
                <a:latin typeface="Courier New" pitchFamily="49" charset="0"/>
              </a:rPr>
              <a:t> </a:t>
            </a:r>
          </a:p>
          <a:p>
            <a:pPr eaLnBrk="1" fontAlgn="auto" hangingPunct="1">
              <a:spcAft>
                <a:spcPts val="0"/>
              </a:spcAft>
              <a:buFont typeface="Arial" pitchFamily="34" charset="0"/>
              <a:buChar char="•"/>
              <a:defRPr/>
            </a:pPr>
            <a:r>
              <a:rPr lang="en-US" dirty="0"/>
              <a:t>The statement</a:t>
            </a:r>
          </a:p>
          <a:p>
            <a:pPr eaLnBrk="1" fontAlgn="auto" hangingPunct="1">
              <a:spcAft>
                <a:spcPts val="0"/>
              </a:spcAft>
              <a:buFontTx/>
              <a:buNone/>
              <a:defRPr/>
            </a:pPr>
            <a:r>
              <a:rPr lang="en-US" dirty="0"/>
              <a:t>		</a:t>
            </a:r>
            <a:r>
              <a:rPr lang="en-US" sz="2400" dirty="0">
                <a:latin typeface="Courier New" pitchFamily="49" charset="0"/>
              </a:rPr>
              <a:t>static int x;</a:t>
            </a:r>
          </a:p>
          <a:p>
            <a:pPr marL="344488" lvl="1" indent="0" eaLnBrk="1" fontAlgn="auto" hangingPunct="1">
              <a:spcAft>
                <a:spcPts val="0"/>
              </a:spcAft>
              <a:buFont typeface="Arial" charset="0"/>
              <a:buNone/>
              <a:defRPr/>
            </a:pPr>
            <a:r>
              <a:rPr lang="en-US" dirty="0"/>
              <a:t>declares </a:t>
            </a:r>
            <a:r>
              <a:rPr lang="en-US" dirty="0">
                <a:latin typeface="Courier New" pitchFamily="49" charset="0"/>
              </a:rPr>
              <a:t>x</a:t>
            </a:r>
            <a:r>
              <a:rPr lang="en-US" dirty="0"/>
              <a:t> to be a static variable of the type </a:t>
            </a:r>
            <a:r>
              <a:rPr lang="en-US" dirty="0">
                <a:latin typeface="Courier New" pitchFamily="49" charset="0"/>
              </a:rPr>
              <a:t>int</a:t>
            </a:r>
          </a:p>
          <a:p>
            <a:pPr eaLnBrk="1" fontAlgn="auto" hangingPunct="1">
              <a:spcAft>
                <a:spcPts val="0"/>
              </a:spcAft>
              <a:buFont typeface="Arial" pitchFamily="34" charset="0"/>
              <a:buChar char="•"/>
              <a:defRPr/>
            </a:pPr>
            <a:r>
              <a:rPr lang="en-US" dirty="0"/>
              <a:t>Static variables declared within a block are local to the block</a:t>
            </a:r>
          </a:p>
          <a:p>
            <a:pPr lvl="1" eaLnBrk="1" fontAlgn="auto" hangingPunct="1">
              <a:spcAft>
                <a:spcPts val="0"/>
              </a:spcAft>
              <a:buFont typeface="Arial" pitchFamily="34" charset="0"/>
              <a:buChar char="–"/>
              <a:defRPr/>
            </a:pPr>
            <a:r>
              <a:rPr lang="en-US" dirty="0"/>
              <a:t>Their scope is the same as any other local identifier of that block</a:t>
            </a:r>
          </a:p>
        </p:txBody>
      </p:sp>
      <p:sp>
        <p:nvSpPr>
          <p:cNvPr id="40964"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35843" name="Slide Number Placeholder 5"/>
          <p:cNvSpPr>
            <a:spLocks noGrp="1"/>
          </p:cNvSpPr>
          <p:nvPr>
            <p:ph type="sldNum" sz="quarter" idx="12"/>
          </p:nvPr>
        </p:nvSpPr>
        <p:spPr/>
        <p:txBody>
          <a:bodyPr/>
          <a:lstStyle/>
          <a:p>
            <a:pPr>
              <a:defRPr/>
            </a:pPr>
            <a:fld id="{541AECFA-080A-4E80-B378-4FF3FB9C0AF2}" type="slidenum">
              <a:rPr lang="en-US"/>
              <a:pPr>
                <a:defRPr/>
              </a:pPr>
              <a:t>40</a:t>
            </a:fld>
            <a:endParaRPr lang="en-US"/>
          </a:p>
        </p:txBody>
      </p:sp>
      <p:pic>
        <p:nvPicPr>
          <p:cNvPr id="40966" name="Picture 4"/>
          <p:cNvPicPr>
            <a:picLocks noChangeAspect="1" noChangeArrowheads="1"/>
          </p:cNvPicPr>
          <p:nvPr/>
        </p:nvPicPr>
        <p:blipFill>
          <a:blip r:embed="rId2" cstate="print"/>
          <a:srcRect/>
          <a:stretch>
            <a:fillRect/>
          </a:stretch>
        </p:blipFill>
        <p:spPr bwMode="auto">
          <a:xfrm>
            <a:off x="2514600" y="2057400"/>
            <a:ext cx="4205288" cy="5842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200" dirty="0"/>
              <a:t>Static and Automatic Variables </a:t>
            </a:r>
            <a:br>
              <a:rPr lang="en-US" sz="3200" dirty="0"/>
            </a:br>
            <a:r>
              <a:rPr lang="en-US" sz="2400" dirty="0">
                <a:solidFill>
                  <a:srgbClr val="FF0000"/>
                </a:solidFill>
              </a:rPr>
              <a:t>Example 7-9 in Text Book P391</a:t>
            </a:r>
            <a:endParaRPr lang="en-CA" sz="3600" dirty="0"/>
          </a:p>
        </p:txBody>
      </p:sp>
      <p:sp>
        <p:nvSpPr>
          <p:cNvPr id="4" name="Footer Placeholder 3"/>
          <p:cNvSpPr>
            <a:spLocks noGrp="1"/>
          </p:cNvSpPr>
          <p:nvPr>
            <p:ph type="ftr" sz="quarter" idx="11"/>
          </p:nvPr>
        </p:nvSpPr>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CB549782-E993-4678-AD50-464F77BA5BFB}" type="slidenum">
              <a:rPr lang="en-US" smtClean="0"/>
              <a:pPr>
                <a:defRPr/>
              </a:pPr>
              <a:t>41</a:t>
            </a:fld>
            <a:endParaRPr lang="en-US" dirty="0"/>
          </a:p>
        </p:txBody>
      </p:sp>
      <p:pic>
        <p:nvPicPr>
          <p:cNvPr id="1026" name="Picture 2"/>
          <p:cNvPicPr>
            <a:picLocks noChangeAspect="1" noChangeArrowheads="1"/>
          </p:cNvPicPr>
          <p:nvPr/>
        </p:nvPicPr>
        <p:blipFill>
          <a:blip r:embed="rId2"/>
          <a:srcRect/>
          <a:stretch>
            <a:fillRect/>
          </a:stretch>
        </p:blipFill>
        <p:spPr bwMode="auto">
          <a:xfrm>
            <a:off x="1524000" y="1295400"/>
            <a:ext cx="5962650" cy="4895850"/>
          </a:xfrm>
          <a:prstGeom prst="rect">
            <a:avLst/>
          </a:prstGeom>
          <a:ln>
            <a:noFill/>
          </a:ln>
          <a:effectLst>
            <a:outerShdw blurRad="292100" dist="139700" dir="2700000" algn="tl" rotWithShape="0">
              <a:srgbClr val="333333">
                <a:alpha val="65000"/>
              </a:srgbClr>
            </a:outerShdw>
          </a:effectLst>
        </p:spPr>
      </p:pic>
      <p:sp>
        <p:nvSpPr>
          <p:cNvPr id="7" name="Heptagon 6"/>
          <p:cNvSpPr/>
          <p:nvPr/>
        </p:nvSpPr>
        <p:spPr>
          <a:xfrm>
            <a:off x="5486400" y="4114800"/>
            <a:ext cx="838200" cy="838200"/>
          </a:xfrm>
          <a:prstGeom prst="heptagon">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rgbClr val="FF0000"/>
                </a:solidFill>
              </a:rPr>
              <a:t>?</a:t>
            </a:r>
            <a:endParaRPr lang="en-CA" sz="2800"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Function Overloading </a:t>
            </a:r>
            <a:br>
              <a:rPr lang="en-US" dirty="0"/>
            </a:br>
            <a:r>
              <a:rPr lang="en-US" sz="3600" dirty="0">
                <a:solidFill>
                  <a:srgbClr val="3333FF"/>
                </a:solidFill>
              </a:rPr>
              <a:t>An Introduction</a:t>
            </a:r>
            <a:endParaRPr lang="en-US" dirty="0">
              <a:solidFill>
                <a:srgbClr val="3333FF"/>
              </a:solidFill>
            </a:endParaRPr>
          </a:p>
        </p:txBody>
      </p:sp>
      <p:sp>
        <p:nvSpPr>
          <p:cNvPr id="44035" name="Rectangle 3"/>
          <p:cNvSpPr>
            <a:spLocks noGrp="1" noChangeArrowheads="1"/>
          </p:cNvSpPr>
          <p:nvPr>
            <p:ph idx="1"/>
          </p:nvPr>
        </p:nvSpPr>
        <p:spPr>
          <a:xfrm>
            <a:off x="457200" y="2209800"/>
            <a:ext cx="8229600" cy="2438400"/>
          </a:xfrm>
        </p:spPr>
        <p:txBody>
          <a:bodyPr/>
          <a:lstStyle/>
          <a:p>
            <a:pPr eaLnBrk="1" hangingPunct="1">
              <a:spcBef>
                <a:spcPct val="40000"/>
              </a:spcBef>
            </a:pPr>
            <a:r>
              <a:rPr lang="en-US" dirty="0"/>
              <a:t>In a C++ program, several functions can have the same name </a:t>
            </a:r>
          </a:p>
          <a:p>
            <a:pPr marL="342900" lvl="1" indent="-342900" eaLnBrk="1" hangingPunct="1">
              <a:spcBef>
                <a:spcPct val="40000"/>
              </a:spcBef>
              <a:buFont typeface="Arial" charset="0"/>
              <a:buChar char="•"/>
            </a:pPr>
            <a:r>
              <a:rPr lang="en-US" sz="3200" dirty="0"/>
              <a:t>This is called </a:t>
            </a:r>
            <a:r>
              <a:rPr lang="en-US" sz="3200" i="1" dirty="0"/>
              <a:t>function overloading </a:t>
            </a:r>
            <a:r>
              <a:rPr lang="en-US" sz="3200" dirty="0"/>
              <a:t>or overloading a function name</a:t>
            </a:r>
          </a:p>
        </p:txBody>
      </p:sp>
      <p:sp>
        <p:nvSpPr>
          <p:cNvPr id="44036"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37891" name="Slide Number Placeholder 5"/>
          <p:cNvSpPr>
            <a:spLocks noGrp="1"/>
          </p:cNvSpPr>
          <p:nvPr>
            <p:ph type="sldNum" sz="quarter" idx="12"/>
          </p:nvPr>
        </p:nvSpPr>
        <p:spPr/>
        <p:txBody>
          <a:bodyPr/>
          <a:lstStyle/>
          <a:p>
            <a:pPr>
              <a:defRPr/>
            </a:pPr>
            <a:fld id="{28A38150-682F-46F5-B38D-73B664529372}" type="slidenum">
              <a:rPr lang="en-US"/>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title"/>
          </p:nvPr>
        </p:nvSpPr>
        <p:spPr/>
        <p:txBody>
          <a:bodyPr/>
          <a:lstStyle/>
          <a:p>
            <a:pPr eaLnBrk="1" hangingPunct="1"/>
            <a:r>
              <a:rPr lang="en-US" dirty="0"/>
              <a:t>Function Overloading </a:t>
            </a:r>
            <a:br>
              <a:rPr lang="en-US" dirty="0"/>
            </a:br>
            <a:r>
              <a:rPr lang="en-US" sz="3600" dirty="0">
                <a:solidFill>
                  <a:srgbClr val="3333FF"/>
                </a:solidFill>
              </a:rPr>
              <a:t>An Introduction</a:t>
            </a:r>
            <a:endParaRPr lang="en-US" dirty="0"/>
          </a:p>
        </p:txBody>
      </p:sp>
      <p:sp>
        <p:nvSpPr>
          <p:cNvPr id="40965" name="Rectangle 7"/>
          <p:cNvSpPr>
            <a:spLocks noGrp="1" noChangeArrowheads="1"/>
          </p:cNvSpPr>
          <p:nvPr>
            <p:ph idx="1"/>
          </p:nvPr>
        </p:nvSpPr>
        <p:spPr/>
        <p:txBody>
          <a:bodyPr rtlCol="0">
            <a:normAutofit/>
          </a:bodyPr>
          <a:lstStyle/>
          <a:p>
            <a:pPr eaLnBrk="1" fontAlgn="auto" hangingPunct="1">
              <a:spcAft>
                <a:spcPts val="0"/>
              </a:spcAft>
              <a:buFont typeface="Arial" pitchFamily="34" charset="0"/>
              <a:buChar char="•"/>
              <a:defRPr/>
            </a:pPr>
            <a:r>
              <a:rPr lang="en-US" u="sng" dirty="0"/>
              <a:t>Function overloading</a:t>
            </a:r>
            <a:r>
              <a:rPr lang="en-US" dirty="0"/>
              <a:t>: creating several functions with the same name</a:t>
            </a:r>
          </a:p>
          <a:p>
            <a:pPr eaLnBrk="1" fontAlgn="auto" hangingPunct="1">
              <a:spcAft>
                <a:spcPts val="0"/>
              </a:spcAft>
              <a:buNone/>
              <a:defRPr/>
            </a:pPr>
            <a:endParaRPr lang="en-US" dirty="0"/>
          </a:p>
          <a:p>
            <a:pPr eaLnBrk="1" fontAlgn="auto" hangingPunct="1">
              <a:spcAft>
                <a:spcPts val="0"/>
              </a:spcAft>
              <a:buFont typeface="Arial" pitchFamily="34" charset="0"/>
              <a:buChar char="•"/>
              <a:defRPr/>
            </a:pPr>
            <a:r>
              <a:rPr lang="en-US" dirty="0"/>
              <a:t>The </a:t>
            </a:r>
            <a:r>
              <a:rPr lang="en-US" u="sng" dirty="0"/>
              <a:t>signature</a:t>
            </a:r>
            <a:r>
              <a:rPr lang="en-US" dirty="0"/>
              <a:t> of a function consists of the </a:t>
            </a:r>
            <a:r>
              <a:rPr lang="en-US" i="1" dirty="0"/>
              <a:t>function name </a:t>
            </a:r>
            <a:r>
              <a:rPr lang="en-US" dirty="0"/>
              <a:t>and its </a:t>
            </a:r>
            <a:r>
              <a:rPr lang="en-US" i="1" dirty="0"/>
              <a:t>formal parameter list</a:t>
            </a:r>
          </a:p>
          <a:p>
            <a:pPr eaLnBrk="1" fontAlgn="auto" hangingPunct="1">
              <a:spcAft>
                <a:spcPts val="0"/>
              </a:spcAft>
              <a:buFont typeface="Arial" pitchFamily="34" charset="0"/>
              <a:buChar char="•"/>
              <a:defRPr/>
            </a:pPr>
            <a:r>
              <a:rPr lang="en-US" dirty="0"/>
              <a:t>Two functions have different signatures if they have either different names or different formal parameter lists</a:t>
            </a:r>
          </a:p>
        </p:txBody>
      </p:sp>
      <p:sp>
        <p:nvSpPr>
          <p:cNvPr id="47108"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40963" name="Slide Number Placeholder 5"/>
          <p:cNvSpPr>
            <a:spLocks noGrp="1"/>
          </p:cNvSpPr>
          <p:nvPr>
            <p:ph type="sldNum" sz="quarter" idx="12"/>
          </p:nvPr>
        </p:nvSpPr>
        <p:spPr/>
        <p:txBody>
          <a:bodyPr/>
          <a:lstStyle/>
          <a:p>
            <a:pPr>
              <a:defRPr/>
            </a:pPr>
            <a:fld id="{E538E178-113F-4C4B-A328-2453B9711960}"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a:t>Function Overloading </a:t>
            </a:r>
            <a:br>
              <a:rPr lang="en-US" dirty="0"/>
            </a:br>
            <a:r>
              <a:rPr lang="en-US" sz="3600" dirty="0">
                <a:solidFill>
                  <a:srgbClr val="3333FF"/>
                </a:solidFill>
              </a:rPr>
              <a:t>An Introduction</a:t>
            </a:r>
            <a:endParaRPr lang="en-US" dirty="0"/>
          </a:p>
        </p:txBody>
      </p:sp>
      <p:sp>
        <p:nvSpPr>
          <p:cNvPr id="48131" name="Rectangle 3"/>
          <p:cNvSpPr>
            <a:spLocks noGrp="1" noChangeArrowheads="1"/>
          </p:cNvSpPr>
          <p:nvPr>
            <p:ph idx="1"/>
          </p:nvPr>
        </p:nvSpPr>
        <p:spPr/>
        <p:txBody>
          <a:bodyPr/>
          <a:lstStyle/>
          <a:p>
            <a:pPr eaLnBrk="1" hangingPunct="1"/>
            <a:r>
              <a:rPr lang="en-US" dirty="0"/>
              <a:t>Correct function overloading:</a:t>
            </a:r>
          </a:p>
          <a:p>
            <a:pPr eaLnBrk="1" hangingPunct="1"/>
            <a:endParaRPr lang="en-US" dirty="0"/>
          </a:p>
          <a:p>
            <a:pPr eaLnBrk="1" hangingPunct="1"/>
            <a:endParaRPr lang="en-US" dirty="0"/>
          </a:p>
          <a:p>
            <a:pPr eaLnBrk="1" hangingPunct="1">
              <a:buNone/>
            </a:pPr>
            <a:endParaRPr lang="en-US" dirty="0"/>
          </a:p>
          <a:p>
            <a:pPr eaLnBrk="1" hangingPunct="1"/>
            <a:r>
              <a:rPr lang="en-US" dirty="0"/>
              <a:t>Syntax error:</a:t>
            </a:r>
          </a:p>
          <a:p>
            <a:pPr eaLnBrk="1" hangingPunct="1"/>
            <a:endParaRPr lang="en-US" dirty="0"/>
          </a:p>
          <a:p>
            <a:pPr>
              <a:buNone/>
            </a:pPr>
            <a:r>
              <a:rPr lang="en-CA" sz="2400" dirty="0"/>
              <a:t>    To overload a function name, any two definitions of the function must have different formal parameter lists.</a:t>
            </a:r>
            <a:endParaRPr lang="en-US" sz="2400" dirty="0"/>
          </a:p>
        </p:txBody>
      </p:sp>
      <p:sp>
        <p:nvSpPr>
          <p:cNvPr id="48132" name="Footer Placeholder 4"/>
          <p:cNvSpPr>
            <a:spLocks noGrp="1"/>
          </p:cNvSpPr>
          <p:nvPr>
            <p:ph type="ftr" sz="quarter" idx="11"/>
          </p:nvPr>
        </p:nvSpPr>
        <p:spPr bwMode="auto">
          <a:ln>
            <a:miter lim="800000"/>
            <a:headEnd/>
            <a:tailEnd/>
          </a:ln>
        </p:spPr>
        <p:txBody>
          <a:bodyPr/>
          <a:lstStyle/>
          <a:p>
            <a:pPr>
              <a:defRPr/>
            </a:pPr>
            <a:r>
              <a:rPr lang="en-US" dirty="0"/>
              <a:t>C++ Programming: From Problem Analysis to Program Design, Fifth Edition</a:t>
            </a:r>
          </a:p>
        </p:txBody>
      </p:sp>
      <p:sp>
        <p:nvSpPr>
          <p:cNvPr id="41987" name="Slide Number Placeholder 5"/>
          <p:cNvSpPr>
            <a:spLocks noGrp="1"/>
          </p:cNvSpPr>
          <p:nvPr>
            <p:ph type="sldNum" sz="quarter" idx="12"/>
          </p:nvPr>
        </p:nvSpPr>
        <p:spPr/>
        <p:txBody>
          <a:bodyPr/>
          <a:lstStyle/>
          <a:p>
            <a:pPr>
              <a:defRPr/>
            </a:pPr>
            <a:fld id="{99E3256B-3F27-463C-905D-51AE7D55BF17}" type="slidenum">
              <a:rPr lang="en-US"/>
              <a:pPr>
                <a:defRPr/>
              </a:pPr>
              <a:t>44</a:t>
            </a:fld>
            <a:endParaRPr lang="en-US"/>
          </a:p>
        </p:txBody>
      </p:sp>
      <p:pic>
        <p:nvPicPr>
          <p:cNvPr id="48134" name="Picture 8"/>
          <p:cNvPicPr>
            <a:picLocks noChangeAspect="1" noChangeArrowheads="1"/>
          </p:cNvPicPr>
          <p:nvPr/>
        </p:nvPicPr>
        <p:blipFill>
          <a:blip r:embed="rId2" cstate="print"/>
          <a:srcRect/>
          <a:stretch>
            <a:fillRect/>
          </a:stretch>
        </p:blipFill>
        <p:spPr bwMode="auto">
          <a:xfrm>
            <a:off x="1295400" y="2362200"/>
            <a:ext cx="6086475" cy="1200150"/>
          </a:xfrm>
          <a:prstGeom prst="rect">
            <a:avLst/>
          </a:prstGeom>
          <a:noFill/>
          <a:ln w="9525">
            <a:noFill/>
            <a:miter lim="800000"/>
            <a:headEnd/>
            <a:tailEnd/>
          </a:ln>
        </p:spPr>
      </p:pic>
      <p:pic>
        <p:nvPicPr>
          <p:cNvPr id="48135" name="Picture 9"/>
          <p:cNvPicPr>
            <a:picLocks noChangeAspect="1" noChangeArrowheads="1"/>
          </p:cNvPicPr>
          <p:nvPr/>
        </p:nvPicPr>
        <p:blipFill>
          <a:blip r:embed="rId3" cstate="print"/>
          <a:srcRect/>
          <a:stretch>
            <a:fillRect/>
          </a:stretch>
        </p:blipFill>
        <p:spPr bwMode="auto">
          <a:xfrm>
            <a:off x="1295400" y="4419600"/>
            <a:ext cx="4800600" cy="6858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Overloading </a:t>
            </a:r>
            <a:br>
              <a:rPr lang="en-US" dirty="0"/>
            </a:br>
            <a:r>
              <a:rPr lang="en-US" sz="3600" dirty="0">
                <a:solidFill>
                  <a:srgbClr val="3333FF"/>
                </a:solidFill>
              </a:rPr>
              <a:t>An Introduction</a:t>
            </a:r>
            <a:endParaRPr lang="en-CA" dirty="0"/>
          </a:p>
        </p:txBody>
      </p:sp>
      <p:sp>
        <p:nvSpPr>
          <p:cNvPr id="3" name="Content Placeholder 2"/>
          <p:cNvSpPr>
            <a:spLocks noGrp="1"/>
          </p:cNvSpPr>
          <p:nvPr>
            <p:ph idx="1"/>
          </p:nvPr>
        </p:nvSpPr>
        <p:spPr>
          <a:xfrm>
            <a:off x="457200" y="1600201"/>
            <a:ext cx="8229600" cy="2667000"/>
          </a:xfrm>
        </p:spPr>
        <p:txBody>
          <a:bodyPr/>
          <a:lstStyle/>
          <a:p>
            <a:pPr>
              <a:buNone/>
            </a:pPr>
            <a:r>
              <a:rPr lang="en-CA" dirty="0"/>
              <a:t>   Suppose you need to write a function that determines the larger of two items. Both items can be integers, floating-point numbers, characters, or strings. You could write several functions as follows:</a:t>
            </a:r>
          </a:p>
        </p:txBody>
      </p:sp>
      <p:sp>
        <p:nvSpPr>
          <p:cNvPr id="4" name="Footer Placeholder 3"/>
          <p:cNvSpPr>
            <a:spLocks noGrp="1"/>
          </p:cNvSpPr>
          <p:nvPr>
            <p:ph type="ftr" sz="quarter" idx="11"/>
          </p:nvPr>
        </p:nvSpPr>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CB549782-E993-4678-AD50-464F77BA5BFB}" type="slidenum">
              <a:rPr lang="en-US" smtClean="0"/>
              <a:pPr>
                <a:defRPr/>
              </a:pPr>
              <a:t>45</a:t>
            </a:fld>
            <a:endParaRPr lang="en-US" dirty="0"/>
          </a:p>
        </p:txBody>
      </p:sp>
      <p:pic>
        <p:nvPicPr>
          <p:cNvPr id="3074" name="Picture 2"/>
          <p:cNvPicPr>
            <a:picLocks noChangeAspect="1" noChangeArrowheads="1"/>
          </p:cNvPicPr>
          <p:nvPr/>
        </p:nvPicPr>
        <p:blipFill>
          <a:blip r:embed="rId2"/>
          <a:srcRect/>
          <a:stretch>
            <a:fillRect/>
          </a:stretch>
        </p:blipFill>
        <p:spPr bwMode="auto">
          <a:xfrm>
            <a:off x="1143000" y="4419600"/>
            <a:ext cx="7315200" cy="1298961"/>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Overloading </a:t>
            </a:r>
            <a:br>
              <a:rPr lang="en-US" dirty="0"/>
            </a:br>
            <a:r>
              <a:rPr lang="en-US" sz="3600" dirty="0">
                <a:solidFill>
                  <a:srgbClr val="3333FF"/>
                </a:solidFill>
              </a:rPr>
              <a:t>An Introduction</a:t>
            </a:r>
            <a:endParaRPr lang="en-CA" dirty="0"/>
          </a:p>
        </p:txBody>
      </p:sp>
      <p:sp>
        <p:nvSpPr>
          <p:cNvPr id="3" name="Content Placeholder 2"/>
          <p:cNvSpPr>
            <a:spLocks noGrp="1"/>
          </p:cNvSpPr>
          <p:nvPr>
            <p:ph idx="1"/>
          </p:nvPr>
        </p:nvSpPr>
        <p:spPr>
          <a:xfrm>
            <a:off x="457200" y="1600201"/>
            <a:ext cx="8229600" cy="3048000"/>
          </a:xfrm>
        </p:spPr>
        <p:txBody>
          <a:bodyPr/>
          <a:lstStyle/>
          <a:p>
            <a:pPr>
              <a:buNone/>
            </a:pPr>
            <a:r>
              <a:rPr lang="en-CA" dirty="0"/>
              <a:t>   Instead of giving different names to these functions, you can use the same name—say, </a:t>
            </a:r>
            <a:r>
              <a:rPr lang="en-CA" i="1" dirty="0"/>
              <a:t>larger</a:t>
            </a:r>
            <a:r>
              <a:rPr lang="en-CA" dirty="0"/>
              <a:t>—for each function; that is, you can overload the function </a:t>
            </a:r>
            <a:r>
              <a:rPr lang="en-CA" i="1" dirty="0"/>
              <a:t>larger</a:t>
            </a:r>
            <a:r>
              <a:rPr lang="en-CA" dirty="0"/>
              <a:t>. Thus, you can write the previous function prototypes simply as:</a:t>
            </a:r>
          </a:p>
        </p:txBody>
      </p:sp>
      <p:sp>
        <p:nvSpPr>
          <p:cNvPr id="4" name="Footer Placeholder 3"/>
          <p:cNvSpPr>
            <a:spLocks noGrp="1"/>
          </p:cNvSpPr>
          <p:nvPr>
            <p:ph type="ftr" sz="quarter" idx="11"/>
          </p:nvPr>
        </p:nvSpPr>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CB549782-E993-4678-AD50-464F77BA5BFB}" type="slidenum">
              <a:rPr lang="en-US" smtClean="0"/>
              <a:pPr>
                <a:defRPr/>
              </a:pPr>
              <a:t>46</a:t>
            </a:fld>
            <a:endParaRPr lang="en-US" dirty="0"/>
          </a:p>
        </p:txBody>
      </p:sp>
      <p:pic>
        <p:nvPicPr>
          <p:cNvPr id="5122" name="Picture 2"/>
          <p:cNvPicPr>
            <a:picLocks noChangeAspect="1" noChangeArrowheads="1"/>
          </p:cNvPicPr>
          <p:nvPr/>
        </p:nvPicPr>
        <p:blipFill>
          <a:blip r:embed="rId2"/>
          <a:srcRect/>
          <a:stretch>
            <a:fillRect/>
          </a:stretch>
        </p:blipFill>
        <p:spPr bwMode="auto">
          <a:xfrm>
            <a:off x="1752600" y="4800600"/>
            <a:ext cx="5745480" cy="11430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Example</a:t>
            </a:r>
            <a:br>
              <a:rPr lang="en-US" dirty="0"/>
            </a:br>
            <a:r>
              <a:rPr lang="en-US" sz="3200" dirty="0">
                <a:solidFill>
                  <a:srgbClr val="3333FF"/>
                </a:solidFill>
              </a:rPr>
              <a:t>Function Overloading-not in text!</a:t>
            </a:r>
            <a:endParaRPr lang="en-CA" sz="3200" dirty="0">
              <a:solidFill>
                <a:srgbClr val="3333FF"/>
              </a:solidFill>
            </a:endParaRPr>
          </a:p>
        </p:txBody>
      </p:sp>
      <p:sp>
        <p:nvSpPr>
          <p:cNvPr id="17411" name="Content Placeholder 2"/>
          <p:cNvSpPr>
            <a:spLocks noGrp="1"/>
          </p:cNvSpPr>
          <p:nvPr>
            <p:ph idx="1"/>
          </p:nvPr>
        </p:nvSpPr>
        <p:spPr>
          <a:xfrm>
            <a:off x="457200" y="1905000"/>
            <a:ext cx="8229600" cy="3810000"/>
          </a:xfrm>
        </p:spPr>
        <p:txBody>
          <a:bodyPr/>
          <a:lstStyle/>
          <a:p>
            <a:pPr algn="ctr">
              <a:buFont typeface="Arial" charset="0"/>
              <a:buNone/>
            </a:pPr>
            <a:r>
              <a:rPr lang="en-US" dirty="0">
                <a:solidFill>
                  <a:srgbClr val="FF0000"/>
                </a:solidFill>
              </a:rPr>
              <a:t>Write a full C++ program that reads two integers and two characters. Overload the function </a:t>
            </a:r>
            <a:r>
              <a:rPr lang="en-US" b="1" i="1" dirty="0">
                <a:solidFill>
                  <a:srgbClr val="FF0000"/>
                </a:solidFill>
              </a:rPr>
              <a:t>larger</a:t>
            </a:r>
            <a:r>
              <a:rPr lang="en-US" dirty="0">
                <a:solidFill>
                  <a:srgbClr val="FF0000"/>
                </a:solidFill>
              </a:rPr>
              <a:t> to be able to compare the two integers and also compare the two characters. Use the following prototypes: </a:t>
            </a:r>
          </a:p>
          <a:p>
            <a:pPr lvl="2"/>
            <a:r>
              <a:rPr lang="en-CA" dirty="0" err="1"/>
              <a:t>int</a:t>
            </a:r>
            <a:r>
              <a:rPr lang="en-CA" dirty="0"/>
              <a:t> larger(</a:t>
            </a:r>
            <a:r>
              <a:rPr lang="en-CA" dirty="0" err="1"/>
              <a:t>int</a:t>
            </a:r>
            <a:r>
              <a:rPr lang="en-CA" dirty="0"/>
              <a:t> x, </a:t>
            </a:r>
            <a:r>
              <a:rPr lang="en-CA" dirty="0" err="1"/>
              <a:t>int</a:t>
            </a:r>
            <a:r>
              <a:rPr lang="en-CA" dirty="0"/>
              <a:t> y);</a:t>
            </a:r>
          </a:p>
          <a:p>
            <a:pPr lvl="2"/>
            <a:r>
              <a:rPr lang="en-CA" dirty="0"/>
              <a:t>char larger(char first, char second);</a:t>
            </a:r>
          </a:p>
          <a:p>
            <a:pPr lvl="2"/>
            <a:endParaRPr lang="en-CA" dirty="0"/>
          </a:p>
          <a:p>
            <a:pPr algn="ctr">
              <a:buFont typeface="Arial" charset="0"/>
              <a:buNone/>
            </a:pPr>
            <a:endParaRPr lang="en-US"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t>Function Overloading (cont'd.)</a:t>
            </a:r>
            <a:endParaRPr lang="en-CA"/>
          </a:p>
        </p:txBody>
      </p:sp>
      <p:sp>
        <p:nvSpPr>
          <p:cNvPr id="49155" name="Content Placeholder 2"/>
          <p:cNvSpPr>
            <a:spLocks noGrp="1"/>
          </p:cNvSpPr>
          <p:nvPr>
            <p:ph idx="1"/>
          </p:nvPr>
        </p:nvSpPr>
        <p:spPr>
          <a:xfrm>
            <a:off x="1143000" y="1447800"/>
            <a:ext cx="7315200" cy="4525963"/>
          </a:xfrm>
        </p:spPr>
        <p:txBody>
          <a:bodyPr/>
          <a:lstStyle/>
          <a:p>
            <a:pPr>
              <a:buNone/>
            </a:pPr>
            <a:r>
              <a:rPr lang="en-CA" sz="1400" b="1" dirty="0">
                <a:solidFill>
                  <a:srgbClr val="FF0000"/>
                </a:solidFill>
              </a:rPr>
              <a:t>// Overloading Function LARGER</a:t>
            </a:r>
          </a:p>
          <a:p>
            <a:pPr>
              <a:buNone/>
            </a:pPr>
            <a:endParaRPr lang="en-CA" sz="1400" dirty="0"/>
          </a:p>
          <a:p>
            <a:pPr>
              <a:buNone/>
            </a:pPr>
            <a:r>
              <a:rPr lang="en-CA" sz="1600" dirty="0">
                <a:latin typeface="Consolas" pitchFamily="49" charset="0"/>
                <a:cs typeface="Consolas" pitchFamily="49" charset="0"/>
              </a:rPr>
              <a:t>#include &lt;</a:t>
            </a:r>
            <a:r>
              <a:rPr lang="en-CA" sz="1600" dirty="0" err="1">
                <a:latin typeface="Consolas" pitchFamily="49" charset="0"/>
                <a:cs typeface="Consolas" pitchFamily="49" charset="0"/>
              </a:rPr>
              <a:t>iostream</a:t>
            </a:r>
            <a:r>
              <a:rPr lang="en-CA" sz="1600" dirty="0">
                <a:latin typeface="Consolas" pitchFamily="49" charset="0"/>
                <a:cs typeface="Consolas" pitchFamily="49" charset="0"/>
              </a:rPr>
              <a:t>&gt;</a:t>
            </a:r>
          </a:p>
          <a:p>
            <a:pPr>
              <a:buNone/>
            </a:pPr>
            <a:r>
              <a:rPr lang="en-CA" sz="1600" dirty="0">
                <a:latin typeface="Consolas" pitchFamily="49" charset="0"/>
                <a:cs typeface="Consolas" pitchFamily="49" charset="0"/>
              </a:rPr>
              <a:t>using namespace std;</a:t>
            </a:r>
          </a:p>
          <a:p>
            <a:pPr>
              <a:buNone/>
            </a:pPr>
            <a:r>
              <a:rPr lang="en-CA" sz="1600" dirty="0">
                <a:latin typeface="Consolas" pitchFamily="49" charset="0"/>
                <a:cs typeface="Consolas" pitchFamily="49" charset="0"/>
              </a:rPr>
              <a:t> </a:t>
            </a:r>
          </a:p>
          <a:p>
            <a:pPr>
              <a:buNone/>
            </a:pPr>
            <a:r>
              <a:rPr lang="en-CA" sz="1600" dirty="0">
                <a:latin typeface="Consolas" pitchFamily="49" charset="0"/>
                <a:cs typeface="Consolas" pitchFamily="49" charset="0"/>
              </a:rPr>
              <a:t>// Function arguments are of different data type</a:t>
            </a:r>
          </a:p>
          <a:p>
            <a:pPr>
              <a:buNone/>
            </a:pPr>
            <a:r>
              <a:rPr lang="en-CA" sz="1600" dirty="0" err="1">
                <a:latin typeface="Consolas" pitchFamily="49" charset="0"/>
                <a:cs typeface="Consolas" pitchFamily="49" charset="0"/>
              </a:rPr>
              <a:t>int</a:t>
            </a:r>
            <a:r>
              <a:rPr lang="en-CA" sz="1600" dirty="0">
                <a:latin typeface="Consolas" pitchFamily="49" charset="0"/>
                <a:cs typeface="Consolas" pitchFamily="49" charset="0"/>
              </a:rPr>
              <a:t> larger(</a:t>
            </a:r>
            <a:r>
              <a:rPr lang="en-CA" sz="1600" dirty="0" err="1">
                <a:latin typeface="Consolas" pitchFamily="49" charset="0"/>
                <a:cs typeface="Consolas" pitchFamily="49" charset="0"/>
              </a:rPr>
              <a:t>int</a:t>
            </a:r>
            <a:r>
              <a:rPr lang="en-CA" sz="1600" dirty="0">
                <a:latin typeface="Consolas" pitchFamily="49" charset="0"/>
                <a:cs typeface="Consolas" pitchFamily="49" charset="0"/>
              </a:rPr>
              <a:t> x, </a:t>
            </a:r>
            <a:r>
              <a:rPr lang="en-CA" sz="1600" dirty="0" err="1">
                <a:latin typeface="Consolas" pitchFamily="49" charset="0"/>
                <a:cs typeface="Consolas" pitchFamily="49" charset="0"/>
              </a:rPr>
              <a:t>int</a:t>
            </a:r>
            <a:r>
              <a:rPr lang="en-CA" sz="1600" dirty="0">
                <a:latin typeface="Consolas" pitchFamily="49" charset="0"/>
                <a:cs typeface="Consolas" pitchFamily="49" charset="0"/>
              </a:rPr>
              <a:t> y);</a:t>
            </a:r>
          </a:p>
          <a:p>
            <a:pPr>
              <a:buNone/>
            </a:pPr>
            <a:r>
              <a:rPr lang="en-CA" sz="1600" dirty="0">
                <a:latin typeface="Consolas" pitchFamily="49" charset="0"/>
                <a:cs typeface="Consolas" pitchFamily="49" charset="0"/>
              </a:rPr>
              <a:t>char larger(char first, char second);</a:t>
            </a:r>
          </a:p>
          <a:p>
            <a:pPr>
              <a:buNone/>
            </a:pPr>
            <a:r>
              <a:rPr lang="en-CA" sz="1600" dirty="0">
                <a:latin typeface="Consolas" pitchFamily="49" charset="0"/>
                <a:cs typeface="Consolas" pitchFamily="49" charset="0"/>
              </a:rPr>
              <a:t> </a:t>
            </a:r>
          </a:p>
          <a:p>
            <a:pPr>
              <a:buNone/>
            </a:pPr>
            <a:r>
              <a:rPr lang="en-CA" sz="1600" dirty="0" err="1">
                <a:latin typeface="Consolas" pitchFamily="49" charset="0"/>
                <a:cs typeface="Consolas" pitchFamily="49" charset="0"/>
              </a:rPr>
              <a:t>int</a:t>
            </a:r>
            <a:r>
              <a:rPr lang="en-CA" sz="1600" dirty="0">
                <a:latin typeface="Consolas" pitchFamily="49" charset="0"/>
                <a:cs typeface="Consolas" pitchFamily="49" charset="0"/>
              </a:rPr>
              <a:t> main()</a:t>
            </a:r>
          </a:p>
          <a:p>
            <a:pPr>
              <a:buNone/>
            </a:pPr>
            <a:r>
              <a:rPr lang="en-CA" sz="1600" dirty="0">
                <a:latin typeface="Consolas" pitchFamily="49" charset="0"/>
                <a:cs typeface="Consolas" pitchFamily="49" charset="0"/>
              </a:rPr>
              <a:t>{</a:t>
            </a:r>
          </a:p>
          <a:p>
            <a:pPr>
              <a:buNone/>
            </a:pPr>
            <a:r>
              <a:rPr lang="en-CA" sz="1600" dirty="0">
                <a:latin typeface="Consolas" pitchFamily="49" charset="0"/>
                <a:cs typeface="Consolas" pitchFamily="49" charset="0"/>
              </a:rPr>
              <a:t>   </a:t>
            </a:r>
            <a:r>
              <a:rPr lang="en-CA" sz="1600" dirty="0" err="1">
                <a:latin typeface="Consolas" pitchFamily="49" charset="0"/>
                <a:cs typeface="Consolas" pitchFamily="49" charset="0"/>
              </a:rPr>
              <a:t>int</a:t>
            </a:r>
            <a:r>
              <a:rPr lang="en-CA" sz="1600" dirty="0">
                <a:latin typeface="Consolas" pitchFamily="49" charset="0"/>
                <a:cs typeface="Consolas" pitchFamily="49" charset="0"/>
              </a:rPr>
              <a:t> a, b;</a:t>
            </a:r>
          </a:p>
          <a:p>
            <a:pPr>
              <a:buNone/>
            </a:pPr>
            <a:r>
              <a:rPr lang="en-CA" sz="1600" dirty="0">
                <a:latin typeface="Consolas" pitchFamily="49" charset="0"/>
                <a:cs typeface="Consolas" pitchFamily="49" charset="0"/>
              </a:rPr>
              <a:t>   char c, d;</a:t>
            </a:r>
          </a:p>
          <a:p>
            <a:pPr>
              <a:buNone/>
            </a:pPr>
            <a:r>
              <a:rPr lang="en-CA" sz="1600" dirty="0">
                <a:latin typeface="Consolas" pitchFamily="49" charset="0"/>
                <a:cs typeface="Consolas" pitchFamily="49" charset="0"/>
              </a:rPr>
              <a:t>    </a:t>
            </a:r>
          </a:p>
          <a:p>
            <a:pPr>
              <a:buNone/>
            </a:pPr>
            <a:r>
              <a:rPr lang="en-CA" sz="1600" dirty="0">
                <a:latin typeface="Consolas" pitchFamily="49" charset="0"/>
                <a:cs typeface="Consolas" pitchFamily="49" charset="0"/>
              </a:rPr>
              <a:t>   </a:t>
            </a:r>
            <a:r>
              <a:rPr lang="en-CA" sz="1600" dirty="0" err="1">
                <a:latin typeface="Consolas" pitchFamily="49" charset="0"/>
                <a:cs typeface="Consolas" pitchFamily="49" charset="0"/>
              </a:rPr>
              <a:t>cout</a:t>
            </a:r>
            <a:r>
              <a:rPr lang="en-CA" sz="1600" dirty="0">
                <a:latin typeface="Consolas" pitchFamily="49" charset="0"/>
                <a:cs typeface="Consolas" pitchFamily="49" charset="0"/>
              </a:rPr>
              <a:t> &lt;&lt; "Enter two integers\n";</a:t>
            </a:r>
          </a:p>
          <a:p>
            <a:pPr>
              <a:buNone/>
            </a:pPr>
            <a:r>
              <a:rPr lang="en-CA" sz="1600" dirty="0">
                <a:latin typeface="Consolas" pitchFamily="49" charset="0"/>
                <a:cs typeface="Consolas" pitchFamily="49" charset="0"/>
              </a:rPr>
              <a:t>   </a:t>
            </a:r>
            <a:r>
              <a:rPr lang="en-CA" sz="1600" dirty="0" err="1">
                <a:latin typeface="Consolas" pitchFamily="49" charset="0"/>
                <a:cs typeface="Consolas" pitchFamily="49" charset="0"/>
              </a:rPr>
              <a:t>cin</a:t>
            </a:r>
            <a:r>
              <a:rPr lang="en-CA" sz="1600" dirty="0">
                <a:latin typeface="Consolas" pitchFamily="49" charset="0"/>
                <a:cs typeface="Consolas" pitchFamily="49" charset="0"/>
              </a:rPr>
              <a:t> &gt;&gt; a &gt;&gt; b;</a:t>
            </a:r>
          </a:p>
          <a:p>
            <a:pPr>
              <a:buNone/>
            </a:pPr>
            <a:r>
              <a:rPr lang="en-CA" sz="1600" dirty="0">
                <a:latin typeface="Consolas" pitchFamily="49" charset="0"/>
                <a:cs typeface="Consolas" pitchFamily="49" charset="0"/>
              </a:rPr>
              <a:t>  </a:t>
            </a:r>
            <a:endParaRPr lang="en-CA" sz="3600" dirty="0">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A8D29AE3-E8D9-43C7-AE85-DE51105E6635}"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57200"/>
            <a:ext cx="7239000" cy="5791200"/>
          </a:xfrm>
        </p:spPr>
        <p:txBody>
          <a:bodyPr/>
          <a:lstStyle/>
          <a:p>
            <a:endParaRPr lang="en-CA" sz="1400" dirty="0"/>
          </a:p>
          <a:p>
            <a:pPr>
              <a:buNone/>
            </a:pPr>
            <a:r>
              <a:rPr lang="en-CA" sz="1400" dirty="0"/>
              <a:t>   </a:t>
            </a:r>
            <a:r>
              <a:rPr lang="en-CA" sz="1400" dirty="0" err="1">
                <a:latin typeface="Consolas" pitchFamily="49" charset="0"/>
                <a:cs typeface="Consolas" pitchFamily="49" charset="0"/>
              </a:rPr>
              <a:t>cout</a:t>
            </a:r>
            <a:r>
              <a:rPr lang="en-CA" sz="1400" dirty="0">
                <a:latin typeface="Consolas" pitchFamily="49" charset="0"/>
                <a:cs typeface="Consolas" pitchFamily="49" charset="0"/>
              </a:rPr>
              <a:t> &lt;&lt; "The larger number is: " &lt;&lt; larger(</a:t>
            </a:r>
            <a:r>
              <a:rPr lang="en-CA" sz="1400" dirty="0" err="1">
                <a:latin typeface="Consolas" pitchFamily="49" charset="0"/>
                <a:cs typeface="Consolas" pitchFamily="49" charset="0"/>
              </a:rPr>
              <a:t>a,b</a:t>
            </a:r>
            <a:r>
              <a:rPr lang="en-CA" sz="1400" dirty="0">
                <a:latin typeface="Consolas" pitchFamily="49" charset="0"/>
                <a:cs typeface="Consolas" pitchFamily="49" charset="0"/>
              </a:rPr>
              <a:t>) &lt;&lt; </a:t>
            </a:r>
            <a:r>
              <a:rPr lang="en-CA" sz="1400" dirty="0" err="1">
                <a:latin typeface="Consolas" pitchFamily="49" charset="0"/>
                <a:cs typeface="Consolas" pitchFamily="49" charset="0"/>
              </a:rPr>
              <a:t>endl</a:t>
            </a:r>
            <a:r>
              <a:rPr lang="en-CA" sz="1400" dirty="0">
                <a:latin typeface="Consolas" pitchFamily="49" charset="0"/>
                <a:cs typeface="Consolas" pitchFamily="49" charset="0"/>
              </a:rPr>
              <a:t>&lt;&lt;</a:t>
            </a:r>
            <a:r>
              <a:rPr lang="en-CA" sz="1400" dirty="0" err="1">
                <a:latin typeface="Consolas" pitchFamily="49" charset="0"/>
                <a:cs typeface="Consolas" pitchFamily="49" charset="0"/>
              </a:rPr>
              <a:t>endl</a:t>
            </a:r>
            <a:r>
              <a:rPr lang="en-CA" sz="1400" dirty="0">
                <a:latin typeface="Consolas" pitchFamily="49" charset="0"/>
                <a:cs typeface="Consolas" pitchFamily="49" charset="0"/>
              </a:rPr>
              <a:t>;</a:t>
            </a:r>
          </a:p>
          <a:p>
            <a:pPr>
              <a:buNone/>
            </a:pPr>
            <a:r>
              <a:rPr lang="en-CA" sz="1400" dirty="0">
                <a:latin typeface="Consolas" pitchFamily="49" charset="0"/>
                <a:cs typeface="Consolas" pitchFamily="49" charset="0"/>
              </a:rPr>
              <a:t> </a:t>
            </a:r>
          </a:p>
          <a:p>
            <a:pPr>
              <a:buNone/>
            </a:pPr>
            <a:r>
              <a:rPr lang="en-CA" sz="1400" dirty="0">
                <a:latin typeface="Consolas" pitchFamily="49" charset="0"/>
                <a:cs typeface="Consolas" pitchFamily="49" charset="0"/>
              </a:rPr>
              <a:t>   </a:t>
            </a:r>
            <a:r>
              <a:rPr lang="en-CA" sz="1400" dirty="0" err="1">
                <a:latin typeface="Consolas" pitchFamily="49" charset="0"/>
                <a:cs typeface="Consolas" pitchFamily="49" charset="0"/>
              </a:rPr>
              <a:t>cout</a:t>
            </a:r>
            <a:r>
              <a:rPr lang="en-CA" sz="1400" dirty="0">
                <a:latin typeface="Consolas" pitchFamily="49" charset="0"/>
                <a:cs typeface="Consolas" pitchFamily="49" charset="0"/>
              </a:rPr>
              <a:t> &lt;&lt; "Enter two characters\n";</a:t>
            </a:r>
          </a:p>
          <a:p>
            <a:pPr>
              <a:buNone/>
            </a:pPr>
            <a:r>
              <a:rPr lang="en-CA" sz="1400" dirty="0">
                <a:latin typeface="Consolas" pitchFamily="49" charset="0"/>
                <a:cs typeface="Consolas" pitchFamily="49" charset="0"/>
              </a:rPr>
              <a:t>   </a:t>
            </a:r>
            <a:r>
              <a:rPr lang="en-CA" sz="1400" dirty="0" err="1">
                <a:latin typeface="Consolas" pitchFamily="49" charset="0"/>
                <a:cs typeface="Consolas" pitchFamily="49" charset="0"/>
              </a:rPr>
              <a:t>cin</a:t>
            </a:r>
            <a:r>
              <a:rPr lang="en-CA" sz="1400" dirty="0">
                <a:latin typeface="Consolas" pitchFamily="49" charset="0"/>
                <a:cs typeface="Consolas" pitchFamily="49" charset="0"/>
              </a:rPr>
              <a:t> &gt;&gt; c &gt;&gt; d;</a:t>
            </a:r>
          </a:p>
          <a:p>
            <a:pPr>
              <a:buNone/>
            </a:pPr>
            <a:r>
              <a:rPr lang="en-CA" sz="1400" dirty="0">
                <a:latin typeface="Consolas" pitchFamily="49" charset="0"/>
                <a:cs typeface="Consolas" pitchFamily="49" charset="0"/>
              </a:rPr>
              <a:t> </a:t>
            </a:r>
          </a:p>
          <a:p>
            <a:pPr>
              <a:buNone/>
            </a:pPr>
            <a:r>
              <a:rPr lang="en-CA" sz="1400" dirty="0">
                <a:latin typeface="Consolas" pitchFamily="49" charset="0"/>
                <a:cs typeface="Consolas" pitchFamily="49" charset="0"/>
              </a:rPr>
              <a:t>   </a:t>
            </a:r>
            <a:r>
              <a:rPr lang="en-CA" sz="1400" dirty="0" err="1">
                <a:latin typeface="Consolas" pitchFamily="49" charset="0"/>
                <a:cs typeface="Consolas" pitchFamily="49" charset="0"/>
              </a:rPr>
              <a:t>cout</a:t>
            </a:r>
            <a:r>
              <a:rPr lang="en-CA" sz="1400" dirty="0">
                <a:latin typeface="Consolas" pitchFamily="49" charset="0"/>
                <a:cs typeface="Consolas" pitchFamily="49" charset="0"/>
              </a:rPr>
              <a:t> &lt;&lt; "The larger character is: " &lt;&lt; larger(</a:t>
            </a:r>
            <a:r>
              <a:rPr lang="en-CA" sz="1400" dirty="0" err="1">
                <a:latin typeface="Consolas" pitchFamily="49" charset="0"/>
                <a:cs typeface="Consolas" pitchFamily="49" charset="0"/>
              </a:rPr>
              <a:t>c,d</a:t>
            </a:r>
            <a:r>
              <a:rPr lang="en-CA" sz="1400" dirty="0">
                <a:latin typeface="Consolas" pitchFamily="49" charset="0"/>
                <a:cs typeface="Consolas" pitchFamily="49" charset="0"/>
              </a:rPr>
              <a:t>) &lt;&lt; </a:t>
            </a:r>
            <a:r>
              <a:rPr lang="en-CA" sz="1400" dirty="0" err="1">
                <a:latin typeface="Consolas" pitchFamily="49" charset="0"/>
                <a:cs typeface="Consolas" pitchFamily="49" charset="0"/>
              </a:rPr>
              <a:t>endl</a:t>
            </a:r>
            <a:r>
              <a:rPr lang="en-CA" sz="1400" dirty="0">
                <a:latin typeface="Consolas" pitchFamily="49" charset="0"/>
                <a:cs typeface="Consolas" pitchFamily="49" charset="0"/>
              </a:rPr>
              <a:t>&lt;&lt;</a:t>
            </a:r>
            <a:r>
              <a:rPr lang="en-CA" sz="1400" dirty="0" err="1">
                <a:latin typeface="Consolas" pitchFamily="49" charset="0"/>
                <a:cs typeface="Consolas" pitchFamily="49" charset="0"/>
              </a:rPr>
              <a:t>endl</a:t>
            </a:r>
            <a:r>
              <a:rPr lang="en-CA" sz="1400" dirty="0">
                <a:latin typeface="Consolas" pitchFamily="49" charset="0"/>
                <a:cs typeface="Consolas" pitchFamily="49" charset="0"/>
              </a:rPr>
              <a:t>;</a:t>
            </a:r>
          </a:p>
          <a:p>
            <a:pPr>
              <a:buNone/>
            </a:pPr>
            <a:r>
              <a:rPr lang="en-CA" sz="1400" dirty="0">
                <a:latin typeface="Consolas" pitchFamily="49" charset="0"/>
                <a:cs typeface="Consolas" pitchFamily="49" charset="0"/>
              </a:rPr>
              <a:t>}</a:t>
            </a:r>
          </a:p>
          <a:p>
            <a:pPr>
              <a:buNone/>
            </a:pPr>
            <a:r>
              <a:rPr lang="en-CA" sz="1400" dirty="0">
                <a:latin typeface="Consolas" pitchFamily="49" charset="0"/>
                <a:cs typeface="Consolas" pitchFamily="49" charset="0"/>
              </a:rPr>
              <a:t> </a:t>
            </a:r>
          </a:p>
          <a:p>
            <a:pPr>
              <a:buNone/>
            </a:pPr>
            <a:r>
              <a:rPr lang="en-CA" sz="1400" dirty="0" err="1">
                <a:latin typeface="Consolas" pitchFamily="49" charset="0"/>
                <a:cs typeface="Consolas" pitchFamily="49" charset="0"/>
              </a:rPr>
              <a:t>int</a:t>
            </a:r>
            <a:r>
              <a:rPr lang="en-CA" sz="1400" dirty="0">
                <a:latin typeface="Consolas" pitchFamily="49" charset="0"/>
                <a:cs typeface="Consolas" pitchFamily="49" charset="0"/>
              </a:rPr>
              <a:t> larger(</a:t>
            </a:r>
            <a:r>
              <a:rPr lang="en-CA" sz="1400" dirty="0" err="1">
                <a:latin typeface="Consolas" pitchFamily="49" charset="0"/>
                <a:cs typeface="Consolas" pitchFamily="49" charset="0"/>
              </a:rPr>
              <a:t>int</a:t>
            </a:r>
            <a:r>
              <a:rPr lang="en-CA" sz="1400" dirty="0">
                <a:latin typeface="Consolas" pitchFamily="49" charset="0"/>
                <a:cs typeface="Consolas" pitchFamily="49" charset="0"/>
              </a:rPr>
              <a:t> x, </a:t>
            </a:r>
            <a:r>
              <a:rPr lang="en-CA" sz="1400" dirty="0" err="1">
                <a:latin typeface="Consolas" pitchFamily="49" charset="0"/>
                <a:cs typeface="Consolas" pitchFamily="49" charset="0"/>
              </a:rPr>
              <a:t>int</a:t>
            </a:r>
            <a:r>
              <a:rPr lang="en-CA" sz="1400" dirty="0">
                <a:latin typeface="Consolas" pitchFamily="49" charset="0"/>
                <a:cs typeface="Consolas" pitchFamily="49" charset="0"/>
              </a:rPr>
              <a:t> y)</a:t>
            </a:r>
          </a:p>
          <a:p>
            <a:pPr>
              <a:buNone/>
            </a:pPr>
            <a:r>
              <a:rPr lang="en-CA" sz="1400" dirty="0">
                <a:latin typeface="Consolas" pitchFamily="49" charset="0"/>
                <a:cs typeface="Consolas" pitchFamily="49" charset="0"/>
              </a:rPr>
              <a:t>{</a:t>
            </a:r>
          </a:p>
          <a:p>
            <a:pPr>
              <a:buNone/>
            </a:pPr>
            <a:r>
              <a:rPr lang="en-CA" sz="1400" dirty="0">
                <a:latin typeface="Consolas" pitchFamily="49" charset="0"/>
                <a:cs typeface="Consolas" pitchFamily="49" charset="0"/>
              </a:rPr>
              <a:t>   if(x&gt;y)</a:t>
            </a:r>
          </a:p>
          <a:p>
            <a:pPr>
              <a:buNone/>
            </a:pPr>
            <a:r>
              <a:rPr lang="en-CA" sz="1400" dirty="0">
                <a:latin typeface="Consolas" pitchFamily="49" charset="0"/>
                <a:cs typeface="Consolas" pitchFamily="49" charset="0"/>
              </a:rPr>
              <a:t>	 return x;</a:t>
            </a:r>
          </a:p>
          <a:p>
            <a:pPr>
              <a:buNone/>
            </a:pPr>
            <a:r>
              <a:rPr lang="en-CA" sz="1400" dirty="0">
                <a:latin typeface="Consolas" pitchFamily="49" charset="0"/>
                <a:cs typeface="Consolas" pitchFamily="49" charset="0"/>
              </a:rPr>
              <a:t>   return y;</a:t>
            </a:r>
          </a:p>
          <a:p>
            <a:pPr>
              <a:buNone/>
            </a:pPr>
            <a:r>
              <a:rPr lang="en-CA" sz="1400" dirty="0">
                <a:latin typeface="Consolas" pitchFamily="49" charset="0"/>
                <a:cs typeface="Consolas" pitchFamily="49" charset="0"/>
              </a:rPr>
              <a:t>}</a:t>
            </a:r>
          </a:p>
          <a:p>
            <a:pPr>
              <a:buNone/>
            </a:pPr>
            <a:endParaRPr lang="en-CA" sz="1400" dirty="0">
              <a:latin typeface="Consolas" pitchFamily="49" charset="0"/>
              <a:cs typeface="Consolas" pitchFamily="49" charset="0"/>
            </a:endParaRPr>
          </a:p>
          <a:p>
            <a:pPr>
              <a:buNone/>
            </a:pPr>
            <a:r>
              <a:rPr lang="en-CA" sz="1400" dirty="0">
                <a:latin typeface="Consolas" pitchFamily="49" charset="0"/>
                <a:cs typeface="Consolas" pitchFamily="49" charset="0"/>
              </a:rPr>
              <a:t>char larger(char x, char y)</a:t>
            </a:r>
          </a:p>
          <a:p>
            <a:pPr>
              <a:buNone/>
            </a:pPr>
            <a:r>
              <a:rPr lang="en-CA" sz="1400" dirty="0">
                <a:latin typeface="Consolas" pitchFamily="49" charset="0"/>
                <a:cs typeface="Consolas" pitchFamily="49" charset="0"/>
              </a:rPr>
              <a:t>{</a:t>
            </a:r>
          </a:p>
          <a:p>
            <a:pPr>
              <a:buNone/>
            </a:pPr>
            <a:r>
              <a:rPr lang="en-CA" sz="1400" dirty="0">
                <a:latin typeface="Consolas" pitchFamily="49" charset="0"/>
                <a:cs typeface="Consolas" pitchFamily="49" charset="0"/>
              </a:rPr>
              <a:t>   if(x&gt;y)</a:t>
            </a:r>
          </a:p>
          <a:p>
            <a:pPr>
              <a:buNone/>
            </a:pPr>
            <a:r>
              <a:rPr lang="en-CA" sz="1400" dirty="0">
                <a:latin typeface="Consolas" pitchFamily="49" charset="0"/>
                <a:cs typeface="Consolas" pitchFamily="49" charset="0"/>
              </a:rPr>
              <a:t>	 return x;</a:t>
            </a:r>
          </a:p>
          <a:p>
            <a:pPr>
              <a:buNone/>
            </a:pPr>
            <a:r>
              <a:rPr lang="en-CA" sz="1400" dirty="0">
                <a:latin typeface="Consolas" pitchFamily="49" charset="0"/>
                <a:cs typeface="Consolas" pitchFamily="49" charset="0"/>
              </a:rPr>
              <a:t>   return y;</a:t>
            </a:r>
          </a:p>
          <a:p>
            <a:pPr>
              <a:buNone/>
            </a:pPr>
            <a:r>
              <a:rPr lang="en-CA" sz="1400" dirty="0">
                <a:latin typeface="Consolas" pitchFamily="49" charset="0"/>
                <a:cs typeface="Consolas" pitchFamily="49" charset="0"/>
              </a:rPr>
              <a:t>}</a:t>
            </a:r>
          </a:p>
          <a:p>
            <a:pPr>
              <a:buNone/>
            </a:pPr>
            <a:endParaRPr lang="en-CA" sz="2800" dirty="0"/>
          </a:p>
        </p:txBody>
      </p:sp>
      <p:sp>
        <p:nvSpPr>
          <p:cNvPr id="4" name="Footer Placeholder 3"/>
          <p:cNvSpPr>
            <a:spLocks noGrp="1"/>
          </p:cNvSpPr>
          <p:nvPr>
            <p:ph type="ftr" sz="quarter" idx="11"/>
          </p:nvPr>
        </p:nvSpPr>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CB549782-E993-4678-AD50-464F77BA5BFB}"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1"/>
          <p:cNvSpPr>
            <a:spLocks noGrp="1" noChangeArrowheads="1"/>
          </p:cNvSpPr>
          <p:nvPr>
            <p:ph type="title"/>
          </p:nvPr>
        </p:nvSpPr>
        <p:spPr/>
        <p:txBody>
          <a:bodyPr/>
          <a:lstStyle/>
          <a:p>
            <a:pPr eaLnBrk="1" hangingPunct="1"/>
            <a:r>
              <a:rPr lang="en-US"/>
              <a:t>Void Functions (cont'd.)</a:t>
            </a:r>
            <a:br>
              <a:rPr lang="en-US"/>
            </a:br>
            <a:r>
              <a:rPr lang="en-US" sz="2400">
                <a:solidFill>
                  <a:srgbClr val="3333FF"/>
                </a:solidFill>
              </a:rPr>
              <a:t>Example 7-3 P364 in textbook</a:t>
            </a:r>
          </a:p>
        </p:txBody>
      </p:sp>
      <p:sp>
        <p:nvSpPr>
          <p:cNvPr id="6147"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0243" name="Slide Number Placeholder 4"/>
          <p:cNvSpPr>
            <a:spLocks noGrp="1"/>
          </p:cNvSpPr>
          <p:nvPr>
            <p:ph type="sldNum" sz="quarter" idx="12"/>
          </p:nvPr>
        </p:nvSpPr>
        <p:spPr/>
        <p:txBody>
          <a:bodyPr/>
          <a:lstStyle/>
          <a:p>
            <a:pPr>
              <a:defRPr/>
            </a:pPr>
            <a:fld id="{7B31954B-CD67-4AD6-9200-B456315CD908}" type="slidenum">
              <a:rPr lang="en-US"/>
              <a:pPr>
                <a:defRPr/>
              </a:pPr>
              <a:t>5</a:t>
            </a:fld>
            <a:endParaRPr lang="en-US"/>
          </a:p>
        </p:txBody>
      </p:sp>
      <p:pic>
        <p:nvPicPr>
          <p:cNvPr id="6149" name="Picture 6"/>
          <p:cNvPicPr>
            <a:picLocks noChangeAspect="1" noChangeArrowheads="1"/>
          </p:cNvPicPr>
          <p:nvPr/>
        </p:nvPicPr>
        <p:blipFill>
          <a:blip r:embed="rId2" cstate="print"/>
          <a:srcRect/>
          <a:stretch>
            <a:fillRect/>
          </a:stretch>
        </p:blipFill>
        <p:spPr bwMode="auto">
          <a:xfrm>
            <a:off x="533400" y="1447800"/>
            <a:ext cx="8021638" cy="1438275"/>
          </a:xfrm>
          <a:prstGeom prst="rect">
            <a:avLst/>
          </a:prstGeom>
          <a:noFill/>
          <a:ln w="9525">
            <a:noFill/>
            <a:miter lim="800000"/>
            <a:headEnd/>
            <a:tailEnd/>
          </a:ln>
        </p:spPr>
      </p:pic>
      <p:pic>
        <p:nvPicPr>
          <p:cNvPr id="6150" name="Picture 7"/>
          <p:cNvPicPr>
            <a:picLocks noChangeAspect="1" noChangeArrowheads="1"/>
          </p:cNvPicPr>
          <p:nvPr/>
        </p:nvPicPr>
        <p:blipFill>
          <a:blip r:embed="rId3" cstate="print"/>
          <a:srcRect/>
          <a:stretch>
            <a:fillRect/>
          </a:stretch>
        </p:blipFill>
        <p:spPr bwMode="auto">
          <a:xfrm>
            <a:off x="3505200" y="2819400"/>
            <a:ext cx="4087813" cy="2995613"/>
          </a:xfrm>
          <a:prstGeom prst="rect">
            <a:avLst/>
          </a:prstGeom>
          <a:noFill/>
          <a:ln w="9525">
            <a:noFill/>
            <a:miter lim="800000"/>
            <a:headEnd/>
            <a:tailEnd/>
          </a:ln>
        </p:spPr>
      </p:pic>
      <p:sp>
        <p:nvSpPr>
          <p:cNvPr id="8" name="Curved Down Arrow 7"/>
          <p:cNvSpPr/>
          <p:nvPr/>
        </p:nvSpPr>
        <p:spPr>
          <a:xfrm rot="18209750">
            <a:off x="1336129" y="3252386"/>
            <a:ext cx="1371600" cy="933135"/>
          </a:xfrm>
          <a:prstGeom prst="curvedDown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a:solidFill>
                <a:schemeClr val="tx1"/>
              </a:solidFill>
            </a:endParaRPr>
          </a:p>
        </p:txBody>
      </p:sp>
      <p:sp>
        <p:nvSpPr>
          <p:cNvPr id="6154" name="TextBox 8"/>
          <p:cNvSpPr txBox="1">
            <a:spLocks noChangeArrowheads="1"/>
          </p:cNvSpPr>
          <p:nvPr/>
        </p:nvSpPr>
        <p:spPr bwMode="auto">
          <a:xfrm>
            <a:off x="838200" y="4687888"/>
            <a:ext cx="2362200" cy="646112"/>
          </a:xfrm>
          <a:prstGeom prst="rect">
            <a:avLst/>
          </a:prstGeom>
          <a:noFill/>
          <a:ln w="9525">
            <a:noFill/>
            <a:miter lim="800000"/>
            <a:headEnd/>
            <a:tailEnd/>
          </a:ln>
        </p:spPr>
        <p:txBody>
          <a:bodyPr>
            <a:spAutoFit/>
          </a:bodyPr>
          <a:lstStyle/>
          <a:p>
            <a:pPr algn="ctr"/>
            <a:r>
              <a:rPr lang="en-CA"/>
              <a:t>Expected output </a:t>
            </a:r>
          </a:p>
          <a:p>
            <a:pPr algn="ctr"/>
            <a:r>
              <a:rPr lang="en-CA"/>
              <a:t>for n=10</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74638"/>
            <a:ext cx="8229600" cy="2011362"/>
          </a:xfrm>
        </p:spPr>
        <p:txBody>
          <a:bodyPr/>
          <a:lstStyle/>
          <a:p>
            <a:r>
              <a:rPr lang="en-US" dirty="0">
                <a:solidFill>
                  <a:srgbClr val="FF0000"/>
                </a:solidFill>
              </a:rPr>
              <a:t>CHAPTER REVIEW</a:t>
            </a:r>
            <a:br>
              <a:rPr lang="en-US" dirty="0"/>
            </a:br>
            <a:r>
              <a:rPr lang="en-US" sz="3200" dirty="0"/>
              <a:t>Question Challenge</a:t>
            </a:r>
            <a:br>
              <a:rPr lang="en-US" dirty="0"/>
            </a:br>
            <a:r>
              <a:rPr lang="en-US" dirty="0">
                <a:solidFill>
                  <a:srgbClr val="3333FF"/>
                </a:solidFill>
              </a:rPr>
              <a:t> </a:t>
            </a:r>
            <a:r>
              <a:rPr lang="en-US" sz="3200" dirty="0">
                <a:solidFill>
                  <a:srgbClr val="3333FF"/>
                </a:solidFill>
              </a:rPr>
              <a:t>P402 in Text</a:t>
            </a:r>
          </a:p>
        </p:txBody>
      </p:sp>
      <p:sp>
        <p:nvSpPr>
          <p:cNvPr id="49155" name="Content Placeholder 2"/>
          <p:cNvSpPr>
            <a:spLocks noGrp="1"/>
          </p:cNvSpPr>
          <p:nvPr>
            <p:ph idx="1"/>
          </p:nvPr>
        </p:nvSpPr>
        <p:spPr/>
        <p:txBody>
          <a:bodyPr/>
          <a:lstStyle/>
          <a:p>
            <a:pPr algn="ctr">
              <a:buFont typeface="Arial" charset="0"/>
              <a:buNone/>
            </a:pPr>
            <a:endParaRPr lang="en-US" dirty="0">
              <a:solidFill>
                <a:srgbClr val="FF0000"/>
              </a:solidFill>
            </a:endParaRPr>
          </a:p>
          <a:p>
            <a:pPr algn="ctr">
              <a:buFont typeface="Arial" charset="0"/>
              <a:buNone/>
            </a:pPr>
            <a:endParaRPr lang="en-US" dirty="0">
              <a:solidFill>
                <a:srgbClr val="FF0000"/>
              </a:solidFill>
            </a:endParaRPr>
          </a:p>
          <a:p>
            <a:pPr algn="ctr">
              <a:buFont typeface="Arial" charset="0"/>
              <a:buNone/>
            </a:pPr>
            <a:r>
              <a:rPr lang="en-US" dirty="0">
                <a:solidFill>
                  <a:srgbClr val="FF0000"/>
                </a:solidFill>
              </a:rPr>
              <a:t>Think of a full C++ program that uses functions that determine the number of </a:t>
            </a:r>
            <a:r>
              <a:rPr lang="en-US" i="1" u="sng" dirty="0">
                <a:solidFill>
                  <a:srgbClr val="FF0000"/>
                </a:solidFill>
              </a:rPr>
              <a:t>Zeros</a:t>
            </a:r>
            <a:r>
              <a:rPr lang="en-US" i="1" dirty="0">
                <a:solidFill>
                  <a:srgbClr val="FF0000"/>
                </a:solidFill>
              </a:rPr>
              <a:t>, </a:t>
            </a:r>
            <a:r>
              <a:rPr lang="en-US" i="1" u="sng" dirty="0">
                <a:solidFill>
                  <a:srgbClr val="FF0000"/>
                </a:solidFill>
              </a:rPr>
              <a:t>odds</a:t>
            </a:r>
            <a:r>
              <a:rPr lang="en-US" i="1" dirty="0">
                <a:solidFill>
                  <a:srgbClr val="FF0000"/>
                </a:solidFill>
              </a:rPr>
              <a:t> </a:t>
            </a:r>
            <a:r>
              <a:rPr lang="en-US" dirty="0">
                <a:solidFill>
                  <a:srgbClr val="FF0000"/>
                </a:solidFill>
              </a:rPr>
              <a:t>and</a:t>
            </a:r>
            <a:r>
              <a:rPr lang="en-US" i="1" dirty="0">
                <a:solidFill>
                  <a:srgbClr val="FF0000"/>
                </a:solidFill>
              </a:rPr>
              <a:t> </a:t>
            </a:r>
            <a:r>
              <a:rPr lang="en-US" i="1" u="sng" dirty="0">
                <a:solidFill>
                  <a:srgbClr val="FF0000"/>
                </a:solidFill>
              </a:rPr>
              <a:t>evens</a:t>
            </a:r>
            <a:r>
              <a:rPr lang="en-US" i="1" dirty="0">
                <a:solidFill>
                  <a:srgbClr val="FF0000"/>
                </a:solidFill>
              </a:rPr>
              <a:t> </a:t>
            </a:r>
            <a:r>
              <a:rPr lang="en-US" dirty="0">
                <a:solidFill>
                  <a:srgbClr val="FF0000"/>
                </a:solidFill>
              </a:rPr>
              <a:t>from a given list of integers entered by the user.</a:t>
            </a:r>
            <a:endParaRPr lang="en-CA" dirty="0">
              <a:solidFill>
                <a:srgbClr val="FF0000"/>
              </a:solidFill>
            </a:endParaRPr>
          </a:p>
          <a:p>
            <a:pPr algn="ctr">
              <a:buFont typeface="Arial" charset="0"/>
              <a:buNone/>
            </a:pPr>
            <a:r>
              <a:rPr lang="en-US" dirty="0"/>
              <a:t>-Group Work-</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dirty="0"/>
              <a:t>Programming Example: Classify Numbers</a:t>
            </a:r>
          </a:p>
        </p:txBody>
      </p:sp>
      <p:sp>
        <p:nvSpPr>
          <p:cNvPr id="47109" name="Rectangle 5"/>
          <p:cNvSpPr>
            <a:spLocks noGrp="1" noChangeArrowheads="1"/>
          </p:cNvSpPr>
          <p:nvPr>
            <p:ph idx="1"/>
          </p:nvPr>
        </p:nvSpPr>
        <p:spPr>
          <a:xfrm>
            <a:off x="914400" y="1828800"/>
            <a:ext cx="7772400" cy="4572000"/>
          </a:xfrm>
        </p:spPr>
        <p:txBody>
          <a:bodyPr rtlCol="0">
            <a:normAutofit fontScale="92500" lnSpcReduction="20000"/>
          </a:bodyPr>
          <a:lstStyle/>
          <a:p>
            <a:pPr eaLnBrk="1" fontAlgn="auto" hangingPunct="1">
              <a:spcAft>
                <a:spcPts val="0"/>
              </a:spcAft>
              <a:buFont typeface="Arial" pitchFamily="34" charset="0"/>
              <a:buChar char="•"/>
              <a:defRPr/>
            </a:pPr>
            <a:r>
              <a:rPr lang="en-US" dirty="0"/>
              <a:t>In this example, we use functions to rewrite the program that determines the number of odds and evens from a given list of integers</a:t>
            </a:r>
          </a:p>
          <a:p>
            <a:pPr eaLnBrk="1" fontAlgn="auto" hangingPunct="1">
              <a:spcAft>
                <a:spcPts val="0"/>
              </a:spcAft>
              <a:buFont typeface="Arial" pitchFamily="34" charset="0"/>
              <a:buChar char="•"/>
              <a:defRPr/>
            </a:pPr>
            <a:r>
              <a:rPr lang="en-US" dirty="0"/>
              <a:t>Main algorithm remains the same:</a:t>
            </a:r>
          </a:p>
          <a:p>
            <a:pPr lvl="1" eaLnBrk="1" fontAlgn="auto" hangingPunct="1">
              <a:spcAft>
                <a:spcPts val="0"/>
              </a:spcAft>
              <a:buFont typeface="Arial" pitchFamily="34" charset="0"/>
              <a:buChar char="–"/>
              <a:defRPr/>
            </a:pPr>
            <a:r>
              <a:rPr lang="en-US" dirty="0"/>
              <a:t>Initialize variables, </a:t>
            </a:r>
            <a:r>
              <a:rPr lang="en-US" dirty="0">
                <a:latin typeface="Courier New" pitchFamily="49" charset="0"/>
                <a:cs typeface="Courier New" pitchFamily="49" charset="0"/>
              </a:rPr>
              <a:t>zeros</a:t>
            </a:r>
            <a:r>
              <a:rPr lang="en-US" dirty="0"/>
              <a:t>, </a:t>
            </a:r>
            <a:r>
              <a:rPr lang="en-US" dirty="0">
                <a:latin typeface="Courier New" pitchFamily="49" charset="0"/>
                <a:cs typeface="Courier New" pitchFamily="49" charset="0"/>
              </a:rPr>
              <a:t>odds</a:t>
            </a:r>
            <a:r>
              <a:rPr lang="en-US" dirty="0"/>
              <a:t>, </a:t>
            </a:r>
            <a:r>
              <a:rPr lang="en-US" dirty="0">
                <a:latin typeface="Courier New" pitchFamily="49" charset="0"/>
                <a:cs typeface="Courier New" pitchFamily="49" charset="0"/>
              </a:rPr>
              <a:t>evens</a:t>
            </a:r>
            <a:r>
              <a:rPr lang="en-US" dirty="0">
                <a:cs typeface="Courier New" pitchFamily="49" charset="0"/>
              </a:rPr>
              <a:t> </a:t>
            </a:r>
            <a:r>
              <a:rPr lang="en-US" dirty="0"/>
              <a:t>to </a:t>
            </a:r>
            <a:r>
              <a:rPr lang="en-US" dirty="0">
                <a:latin typeface="Courier New" pitchFamily="49" charset="0"/>
                <a:cs typeface="Courier New" pitchFamily="49" charset="0"/>
              </a:rPr>
              <a:t>0</a:t>
            </a:r>
          </a:p>
          <a:p>
            <a:pPr lvl="1" eaLnBrk="1" fontAlgn="auto" hangingPunct="1">
              <a:spcAft>
                <a:spcPts val="0"/>
              </a:spcAft>
              <a:buFont typeface="Arial" pitchFamily="34" charset="0"/>
              <a:buChar char="–"/>
              <a:defRPr/>
            </a:pPr>
            <a:r>
              <a:rPr lang="en-US" dirty="0"/>
              <a:t>Read a number</a:t>
            </a:r>
          </a:p>
          <a:p>
            <a:pPr lvl="1" eaLnBrk="1" fontAlgn="auto" hangingPunct="1">
              <a:spcAft>
                <a:spcPts val="0"/>
              </a:spcAft>
              <a:buFont typeface="Arial" pitchFamily="34" charset="0"/>
              <a:buChar char="–"/>
              <a:defRPr/>
            </a:pPr>
            <a:r>
              <a:rPr lang="en-US" dirty="0"/>
              <a:t>If number is even, increment the even count</a:t>
            </a:r>
          </a:p>
          <a:p>
            <a:pPr lvl="2" eaLnBrk="1" fontAlgn="auto" hangingPunct="1">
              <a:spcAft>
                <a:spcPts val="0"/>
              </a:spcAft>
              <a:buFont typeface="Arial" pitchFamily="34" charset="0"/>
              <a:buChar char="•"/>
              <a:defRPr/>
            </a:pPr>
            <a:r>
              <a:rPr lang="en-US" sz="2500" dirty="0"/>
              <a:t>If number is also zero, increment the zero count; else increment the odd count</a:t>
            </a:r>
          </a:p>
          <a:p>
            <a:pPr lvl="1" eaLnBrk="1" fontAlgn="auto" hangingPunct="1">
              <a:spcAft>
                <a:spcPts val="0"/>
              </a:spcAft>
              <a:buFont typeface="Arial" pitchFamily="34" charset="0"/>
              <a:buChar char="–"/>
              <a:defRPr/>
            </a:pPr>
            <a:r>
              <a:rPr lang="en-US" dirty="0"/>
              <a:t>Repeat Steps 2-3 for each number in the list</a:t>
            </a:r>
          </a:p>
        </p:txBody>
      </p:sp>
      <p:sp>
        <p:nvSpPr>
          <p:cNvPr id="49156"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47107" name="Slide Number Placeholder 5"/>
          <p:cNvSpPr>
            <a:spLocks noGrp="1"/>
          </p:cNvSpPr>
          <p:nvPr>
            <p:ph type="sldNum" sz="quarter" idx="12"/>
          </p:nvPr>
        </p:nvSpPr>
        <p:spPr/>
        <p:txBody>
          <a:bodyPr/>
          <a:lstStyle/>
          <a:p>
            <a:pPr>
              <a:defRPr/>
            </a:pPr>
            <a:fld id="{DAB3B777-EC92-44E4-8D08-E2390AEC4CC1}" type="slidenum">
              <a:rPr lang="en-US"/>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Programming Example: Classify Numbers (cont'd.)</a:t>
            </a:r>
          </a:p>
        </p:txBody>
      </p:sp>
      <p:sp>
        <p:nvSpPr>
          <p:cNvPr id="51203" name="Rectangle 3"/>
          <p:cNvSpPr>
            <a:spLocks noGrp="1" noChangeArrowheads="1"/>
          </p:cNvSpPr>
          <p:nvPr>
            <p:ph idx="1"/>
          </p:nvPr>
        </p:nvSpPr>
        <p:spPr/>
        <p:txBody>
          <a:bodyPr/>
          <a:lstStyle/>
          <a:p>
            <a:pPr eaLnBrk="1" hangingPunct="1">
              <a:spcBef>
                <a:spcPct val="40000"/>
              </a:spcBef>
            </a:pPr>
            <a:r>
              <a:rPr lang="en-US"/>
              <a:t>The program functions include:</a:t>
            </a:r>
          </a:p>
          <a:p>
            <a:pPr lvl="1" eaLnBrk="1" hangingPunct="1">
              <a:spcBef>
                <a:spcPct val="40000"/>
              </a:spcBef>
            </a:pPr>
            <a:r>
              <a:rPr lang="en-US">
                <a:latin typeface="Courier New" pitchFamily="49" charset="0"/>
              </a:rPr>
              <a:t>initialize</a:t>
            </a:r>
            <a:r>
              <a:rPr lang="en-US"/>
              <a:t>: initialize the variables, such as </a:t>
            </a:r>
            <a:r>
              <a:rPr lang="en-US">
                <a:latin typeface="Courier New" pitchFamily="49" charset="0"/>
                <a:cs typeface="Courier New" pitchFamily="49" charset="0"/>
              </a:rPr>
              <a:t>zeros</a:t>
            </a:r>
            <a:r>
              <a:rPr lang="en-US"/>
              <a:t>, </a:t>
            </a:r>
            <a:r>
              <a:rPr lang="en-US">
                <a:latin typeface="Courier New" pitchFamily="49" charset="0"/>
                <a:cs typeface="Courier New" pitchFamily="49" charset="0"/>
              </a:rPr>
              <a:t>odds</a:t>
            </a:r>
            <a:r>
              <a:rPr lang="en-US"/>
              <a:t>, and </a:t>
            </a:r>
            <a:r>
              <a:rPr lang="en-US">
                <a:latin typeface="Courier New" pitchFamily="49" charset="0"/>
                <a:cs typeface="Courier New" pitchFamily="49" charset="0"/>
              </a:rPr>
              <a:t>evens</a:t>
            </a:r>
          </a:p>
          <a:p>
            <a:pPr lvl="1" eaLnBrk="1" hangingPunct="1">
              <a:spcBef>
                <a:spcPct val="40000"/>
              </a:spcBef>
            </a:pPr>
            <a:r>
              <a:rPr lang="en-US">
                <a:latin typeface="Courier New" pitchFamily="49" charset="0"/>
              </a:rPr>
              <a:t>getNumber</a:t>
            </a:r>
            <a:r>
              <a:rPr lang="en-US"/>
              <a:t>: get the number</a:t>
            </a:r>
          </a:p>
          <a:p>
            <a:pPr lvl="1" eaLnBrk="1" hangingPunct="1">
              <a:spcBef>
                <a:spcPct val="40000"/>
              </a:spcBef>
            </a:pPr>
            <a:r>
              <a:rPr lang="en-US">
                <a:latin typeface="Courier New" pitchFamily="49" charset="0"/>
              </a:rPr>
              <a:t>classifyNumber</a:t>
            </a:r>
            <a:r>
              <a:rPr lang="en-US"/>
              <a:t>: determine if number is odd or even (and whether it is also zero); this function also increments the appropriate count</a:t>
            </a:r>
          </a:p>
          <a:p>
            <a:pPr lvl="1" eaLnBrk="1" hangingPunct="1">
              <a:spcBef>
                <a:spcPct val="40000"/>
              </a:spcBef>
            </a:pPr>
            <a:r>
              <a:rPr lang="en-US">
                <a:latin typeface="Courier New" pitchFamily="49" charset="0"/>
              </a:rPr>
              <a:t>printResults</a:t>
            </a:r>
            <a:r>
              <a:rPr lang="en-US"/>
              <a:t>: print the results</a:t>
            </a:r>
          </a:p>
        </p:txBody>
      </p:sp>
      <p:sp>
        <p:nvSpPr>
          <p:cNvPr id="50180"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48131" name="Slide Number Placeholder 5"/>
          <p:cNvSpPr>
            <a:spLocks noGrp="1"/>
          </p:cNvSpPr>
          <p:nvPr>
            <p:ph type="sldNum" sz="quarter" idx="12"/>
          </p:nvPr>
        </p:nvSpPr>
        <p:spPr/>
        <p:txBody>
          <a:bodyPr/>
          <a:lstStyle/>
          <a:p>
            <a:pPr>
              <a:defRPr/>
            </a:pPr>
            <a:fld id="{F466A4ED-22FA-4340-BF45-0138C5FB71FC}" type="slidenum">
              <a:rPr lang="en-US"/>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dirty="0"/>
              <a:t>Programming Example </a:t>
            </a:r>
            <a:br>
              <a:rPr lang="en-US" dirty="0"/>
            </a:br>
            <a:r>
              <a:rPr lang="en-US" sz="3600" dirty="0">
                <a:solidFill>
                  <a:srgbClr val="3333FF"/>
                </a:solidFill>
              </a:rPr>
              <a:t>Main Algorithm</a:t>
            </a:r>
            <a:endParaRPr lang="en-US" dirty="0">
              <a:solidFill>
                <a:srgbClr val="3333FF"/>
              </a:solidFill>
            </a:endParaRPr>
          </a:p>
        </p:txBody>
      </p:sp>
      <p:sp>
        <p:nvSpPr>
          <p:cNvPr id="54275" name="Rectangle 5"/>
          <p:cNvSpPr>
            <a:spLocks noGrp="1" noChangeArrowheads="1"/>
          </p:cNvSpPr>
          <p:nvPr>
            <p:ph idx="1"/>
          </p:nvPr>
        </p:nvSpPr>
        <p:spPr/>
        <p:txBody>
          <a:bodyPr/>
          <a:lstStyle/>
          <a:p>
            <a:pPr eaLnBrk="1" hangingPunct="1"/>
            <a:r>
              <a:rPr lang="en-US" dirty="0"/>
              <a:t>Call </a:t>
            </a:r>
            <a:r>
              <a:rPr lang="en-US" dirty="0">
                <a:latin typeface="Courier New" pitchFamily="49" charset="0"/>
              </a:rPr>
              <a:t>initialize</a:t>
            </a:r>
            <a:r>
              <a:rPr lang="en-US" dirty="0"/>
              <a:t> to initialize variables</a:t>
            </a:r>
          </a:p>
          <a:p>
            <a:pPr eaLnBrk="1" hangingPunct="1"/>
            <a:r>
              <a:rPr lang="en-US" dirty="0"/>
              <a:t>Prompt the user to enter 20 numbers</a:t>
            </a:r>
          </a:p>
          <a:p>
            <a:pPr eaLnBrk="1" hangingPunct="1"/>
            <a:r>
              <a:rPr lang="en-US" dirty="0"/>
              <a:t>For each number in the list</a:t>
            </a:r>
          </a:p>
          <a:p>
            <a:pPr lvl="1" eaLnBrk="1" hangingPunct="1"/>
            <a:r>
              <a:rPr lang="en-US" dirty="0"/>
              <a:t>Call </a:t>
            </a:r>
            <a:r>
              <a:rPr lang="en-US" dirty="0" err="1">
                <a:latin typeface="Courier New" pitchFamily="49" charset="0"/>
              </a:rPr>
              <a:t>getNumber</a:t>
            </a:r>
            <a:r>
              <a:rPr lang="en-US" dirty="0"/>
              <a:t> to read a number </a:t>
            </a:r>
          </a:p>
          <a:p>
            <a:pPr lvl="1" eaLnBrk="1" hangingPunct="1"/>
            <a:r>
              <a:rPr lang="en-US" dirty="0"/>
              <a:t>Output the number</a:t>
            </a:r>
          </a:p>
          <a:p>
            <a:pPr lvl="1" eaLnBrk="1" hangingPunct="1"/>
            <a:r>
              <a:rPr lang="en-US" dirty="0"/>
              <a:t>Call </a:t>
            </a:r>
            <a:r>
              <a:rPr lang="en-US" dirty="0" err="1">
                <a:latin typeface="Courier New" pitchFamily="49" charset="0"/>
              </a:rPr>
              <a:t>classifyNumber</a:t>
            </a:r>
            <a:r>
              <a:rPr lang="en-US" dirty="0"/>
              <a:t> to classify the number and increment the appropriate count</a:t>
            </a:r>
          </a:p>
          <a:p>
            <a:pPr eaLnBrk="1" hangingPunct="1"/>
            <a:r>
              <a:rPr lang="en-US" dirty="0"/>
              <a:t>Call </a:t>
            </a:r>
            <a:r>
              <a:rPr lang="en-US" dirty="0" err="1">
                <a:latin typeface="Courier New" pitchFamily="49" charset="0"/>
              </a:rPr>
              <a:t>printResults</a:t>
            </a:r>
            <a:r>
              <a:rPr lang="en-US" dirty="0"/>
              <a:t> to print the final results</a:t>
            </a:r>
          </a:p>
        </p:txBody>
      </p:sp>
      <p:sp>
        <p:nvSpPr>
          <p:cNvPr id="53252"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3" name="Slide Number Placeholder 5"/>
          <p:cNvSpPr>
            <a:spLocks noGrp="1"/>
          </p:cNvSpPr>
          <p:nvPr>
            <p:ph type="sldNum" sz="quarter" idx="12"/>
          </p:nvPr>
        </p:nvSpPr>
        <p:spPr/>
        <p:txBody>
          <a:bodyPr/>
          <a:lstStyle/>
          <a:p>
            <a:pPr>
              <a:defRPr/>
            </a:pPr>
            <a:fld id="{7A095D3B-C98E-4B5E-8D47-9233E7374E2A}" type="slidenum">
              <a:rPr lang="en-US"/>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Example </a:t>
            </a:r>
            <a:br>
              <a:rPr lang="en-US" dirty="0"/>
            </a:br>
            <a:r>
              <a:rPr lang="en-US" sz="3600" dirty="0">
                <a:solidFill>
                  <a:srgbClr val="3333FF"/>
                </a:solidFill>
              </a:rPr>
              <a:t>C++ Code</a:t>
            </a:r>
            <a:endParaRPr lang="en-CA" sz="3600" dirty="0">
              <a:solidFill>
                <a:srgbClr val="3333FF"/>
              </a:solidFill>
            </a:endParaRPr>
          </a:p>
        </p:txBody>
      </p:sp>
      <p:sp>
        <p:nvSpPr>
          <p:cNvPr id="4" name="Footer Placeholder 3"/>
          <p:cNvSpPr>
            <a:spLocks noGrp="1"/>
          </p:cNvSpPr>
          <p:nvPr>
            <p:ph type="ftr" sz="quarter" idx="11"/>
          </p:nvPr>
        </p:nvSpPr>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CB549782-E993-4678-AD50-464F77BA5BFB}" type="slidenum">
              <a:rPr lang="en-US" smtClean="0"/>
              <a:pPr>
                <a:defRPr/>
              </a:pPr>
              <a:t>54</a:t>
            </a:fld>
            <a:endParaRPr lang="en-US" dirty="0"/>
          </a:p>
        </p:txBody>
      </p:sp>
      <p:pic>
        <p:nvPicPr>
          <p:cNvPr id="2050" name="Picture 2"/>
          <p:cNvPicPr>
            <a:picLocks noChangeAspect="1" noChangeArrowheads="1"/>
          </p:cNvPicPr>
          <p:nvPr/>
        </p:nvPicPr>
        <p:blipFill>
          <a:blip r:embed="rId2"/>
          <a:srcRect/>
          <a:stretch>
            <a:fillRect/>
          </a:stretch>
        </p:blipFill>
        <p:spPr bwMode="auto">
          <a:xfrm>
            <a:off x="1143000" y="1676400"/>
            <a:ext cx="6991350" cy="433387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Programming Example </a:t>
            </a:r>
            <a:br>
              <a:rPr lang="en-US" dirty="0"/>
            </a:br>
            <a:r>
              <a:rPr lang="en-US" sz="3600" dirty="0">
                <a:solidFill>
                  <a:srgbClr val="3333FF"/>
                </a:solidFill>
              </a:rPr>
              <a:t>C++ Code (cont’d.)</a:t>
            </a:r>
            <a:endParaRPr lang="en-US" dirty="0"/>
          </a:p>
        </p:txBody>
      </p:sp>
      <p:sp>
        <p:nvSpPr>
          <p:cNvPr id="54275"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0179" name="Slide Number Placeholder 5"/>
          <p:cNvSpPr>
            <a:spLocks noGrp="1"/>
          </p:cNvSpPr>
          <p:nvPr>
            <p:ph type="sldNum" sz="quarter" idx="12"/>
          </p:nvPr>
        </p:nvSpPr>
        <p:spPr/>
        <p:txBody>
          <a:bodyPr/>
          <a:lstStyle/>
          <a:p>
            <a:pPr>
              <a:defRPr/>
            </a:pPr>
            <a:fld id="{5A4462C1-927A-485E-9E07-B186C253DDFB}" type="slidenum">
              <a:rPr lang="en-US"/>
              <a:pPr>
                <a:defRPr/>
              </a:pPr>
              <a:t>55</a:t>
            </a:fld>
            <a:endParaRPr lang="en-US"/>
          </a:p>
        </p:txBody>
      </p:sp>
      <p:pic>
        <p:nvPicPr>
          <p:cNvPr id="56325" name="Picture 7"/>
          <p:cNvPicPr>
            <a:picLocks noChangeAspect="1" noChangeArrowheads="1"/>
          </p:cNvPicPr>
          <p:nvPr/>
        </p:nvPicPr>
        <p:blipFill>
          <a:blip r:embed="rId2" cstate="print"/>
          <a:srcRect/>
          <a:stretch>
            <a:fillRect/>
          </a:stretch>
        </p:blipFill>
        <p:spPr bwMode="auto">
          <a:xfrm>
            <a:off x="1412875" y="1289050"/>
            <a:ext cx="6054725" cy="511175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Programming Example </a:t>
            </a:r>
            <a:br>
              <a:rPr lang="en-US" dirty="0"/>
            </a:br>
            <a:r>
              <a:rPr lang="en-US" sz="3600" dirty="0">
                <a:solidFill>
                  <a:srgbClr val="3333FF"/>
                </a:solidFill>
              </a:rPr>
              <a:t>C++ Code (cont’d.)</a:t>
            </a:r>
            <a:endParaRPr lang="en-US" dirty="0"/>
          </a:p>
        </p:txBody>
      </p:sp>
      <p:sp>
        <p:nvSpPr>
          <p:cNvPr id="51203"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 name="Slide Number Placeholder 5"/>
          <p:cNvSpPr>
            <a:spLocks noGrp="1"/>
          </p:cNvSpPr>
          <p:nvPr>
            <p:ph type="sldNum" sz="quarter" idx="12"/>
          </p:nvPr>
        </p:nvSpPr>
        <p:spPr/>
        <p:txBody>
          <a:bodyPr/>
          <a:lstStyle/>
          <a:p>
            <a:pPr>
              <a:defRPr/>
            </a:pPr>
            <a:fld id="{4A3038CF-0EA8-4C5B-AA82-478F74F94048}" type="slidenum">
              <a:rPr lang="en-US"/>
              <a:pPr>
                <a:defRPr/>
              </a:pPr>
              <a:t>56</a:t>
            </a:fld>
            <a:endParaRPr lang="en-US"/>
          </a:p>
        </p:txBody>
      </p:sp>
      <p:pic>
        <p:nvPicPr>
          <p:cNvPr id="52229" name="Picture 11"/>
          <p:cNvPicPr>
            <a:picLocks noChangeAspect="1" noChangeArrowheads="1"/>
          </p:cNvPicPr>
          <p:nvPr/>
        </p:nvPicPr>
        <p:blipFill>
          <a:blip r:embed="rId2" cstate="print"/>
          <a:srcRect/>
          <a:stretch>
            <a:fillRect/>
          </a:stretch>
        </p:blipFill>
        <p:spPr bwMode="auto">
          <a:xfrm>
            <a:off x="838200" y="1981200"/>
            <a:ext cx="7832196" cy="1447800"/>
          </a:xfrm>
          <a:prstGeom prst="rect">
            <a:avLst/>
          </a:prstGeom>
          <a:noFill/>
          <a:ln w="9525">
            <a:noFill/>
            <a:miter lim="800000"/>
            <a:headEnd/>
            <a:tailEnd/>
          </a:ln>
        </p:spPr>
      </p:pic>
      <p:pic>
        <p:nvPicPr>
          <p:cNvPr id="52230" name="Picture 12"/>
          <p:cNvPicPr>
            <a:picLocks noChangeAspect="1" noChangeArrowheads="1"/>
          </p:cNvPicPr>
          <p:nvPr/>
        </p:nvPicPr>
        <p:blipFill>
          <a:blip r:embed="rId3" cstate="print"/>
          <a:srcRect/>
          <a:stretch>
            <a:fillRect/>
          </a:stretch>
        </p:blipFill>
        <p:spPr bwMode="auto">
          <a:xfrm>
            <a:off x="2819401" y="3962400"/>
            <a:ext cx="3657600" cy="1170713"/>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Programming Example </a:t>
            </a:r>
            <a:br>
              <a:rPr lang="en-US" dirty="0"/>
            </a:br>
            <a:r>
              <a:rPr lang="en-US" sz="3600" dirty="0">
                <a:solidFill>
                  <a:srgbClr val="3333FF"/>
                </a:solidFill>
              </a:rPr>
              <a:t>C++ Code (cont’d.)</a:t>
            </a:r>
            <a:endParaRPr lang="en-US" dirty="0"/>
          </a:p>
        </p:txBody>
      </p:sp>
      <p:sp>
        <p:nvSpPr>
          <p:cNvPr id="52227"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48131" name="Slide Number Placeholder 5"/>
          <p:cNvSpPr>
            <a:spLocks noGrp="1"/>
          </p:cNvSpPr>
          <p:nvPr>
            <p:ph type="sldNum" sz="quarter" idx="12"/>
          </p:nvPr>
        </p:nvSpPr>
        <p:spPr/>
        <p:txBody>
          <a:bodyPr/>
          <a:lstStyle/>
          <a:p>
            <a:pPr>
              <a:defRPr/>
            </a:pPr>
            <a:fld id="{B79120D5-9F23-4023-BC0C-92329814D302}" type="slidenum">
              <a:rPr lang="en-US"/>
              <a:pPr>
                <a:defRPr/>
              </a:pPr>
              <a:t>57</a:t>
            </a:fld>
            <a:endParaRPr lang="en-US"/>
          </a:p>
        </p:txBody>
      </p:sp>
      <p:pic>
        <p:nvPicPr>
          <p:cNvPr id="53253" name="Picture 13"/>
          <p:cNvPicPr>
            <a:picLocks noChangeAspect="1" noChangeArrowheads="1"/>
          </p:cNvPicPr>
          <p:nvPr/>
        </p:nvPicPr>
        <p:blipFill>
          <a:blip r:embed="rId2" cstate="print"/>
          <a:srcRect/>
          <a:stretch>
            <a:fillRect/>
          </a:stretch>
        </p:blipFill>
        <p:spPr bwMode="auto">
          <a:xfrm>
            <a:off x="1473200" y="1524000"/>
            <a:ext cx="5765800" cy="2808288"/>
          </a:xfrm>
          <a:prstGeom prst="rect">
            <a:avLst/>
          </a:prstGeom>
          <a:noFill/>
          <a:ln w="9525">
            <a:noFill/>
            <a:miter lim="800000"/>
            <a:headEnd/>
            <a:tailEnd/>
          </a:ln>
        </p:spPr>
      </p:pic>
      <p:pic>
        <p:nvPicPr>
          <p:cNvPr id="53254" name="Picture 14"/>
          <p:cNvPicPr>
            <a:picLocks noChangeAspect="1" noChangeArrowheads="1"/>
          </p:cNvPicPr>
          <p:nvPr/>
        </p:nvPicPr>
        <p:blipFill>
          <a:blip r:embed="rId3" cstate="print"/>
          <a:srcRect/>
          <a:stretch>
            <a:fillRect/>
          </a:stretch>
        </p:blipFill>
        <p:spPr bwMode="auto">
          <a:xfrm>
            <a:off x="1471613" y="4430713"/>
            <a:ext cx="6110287" cy="172878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4" name="Slide Number Placeholder 3"/>
          <p:cNvSpPr>
            <a:spLocks noGrp="1"/>
          </p:cNvSpPr>
          <p:nvPr>
            <p:ph type="sldNum" sz="quarter" idx="12"/>
          </p:nvPr>
        </p:nvSpPr>
        <p:spPr/>
        <p:txBody>
          <a:bodyPr/>
          <a:lstStyle/>
          <a:p>
            <a:pPr>
              <a:defRPr/>
            </a:pPr>
            <a:fld id="{8333FE88-8E0C-4D69-9204-8B9B896ED369}" type="slidenum">
              <a:rPr lang="en-US" smtClean="0"/>
              <a:pPr>
                <a:defRPr/>
              </a:pPr>
              <a:t>6</a:t>
            </a:fld>
            <a:endParaRPr lang="en-US" dirty="0"/>
          </a:p>
        </p:txBody>
      </p:sp>
      <p:pic>
        <p:nvPicPr>
          <p:cNvPr id="7172" name="Picture 2"/>
          <p:cNvPicPr>
            <a:picLocks noChangeAspect="1" noChangeArrowheads="1"/>
          </p:cNvPicPr>
          <p:nvPr/>
        </p:nvPicPr>
        <p:blipFill>
          <a:blip r:embed="rId2" cstate="print"/>
          <a:srcRect/>
          <a:stretch>
            <a:fillRect/>
          </a:stretch>
        </p:blipFill>
        <p:spPr bwMode="auto">
          <a:xfrm>
            <a:off x="990600" y="152400"/>
            <a:ext cx="7038975" cy="6248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Value and Reference Parameters</a:t>
            </a:r>
          </a:p>
        </p:txBody>
      </p:sp>
      <p:sp>
        <p:nvSpPr>
          <p:cNvPr id="8195" name="Rectangle 3"/>
          <p:cNvSpPr>
            <a:spLocks noGrp="1" noChangeArrowheads="1"/>
          </p:cNvSpPr>
          <p:nvPr>
            <p:ph idx="1"/>
          </p:nvPr>
        </p:nvSpPr>
        <p:spPr/>
        <p:txBody>
          <a:bodyPr/>
          <a:lstStyle/>
          <a:p>
            <a:pPr eaLnBrk="1" hangingPunct="1"/>
            <a:r>
              <a:rPr lang="en-US" u="sng">
                <a:solidFill>
                  <a:srgbClr val="3333FF"/>
                </a:solidFill>
              </a:rPr>
              <a:t>Value</a:t>
            </a:r>
            <a:r>
              <a:rPr lang="en-US" u="sng"/>
              <a:t> parameter</a:t>
            </a:r>
            <a:r>
              <a:rPr lang="en-US"/>
              <a:t>: a formal parameter that receives a copy of the content of corresponding actual parameter</a:t>
            </a:r>
          </a:p>
          <a:p>
            <a:pPr eaLnBrk="1" hangingPunct="1"/>
            <a:r>
              <a:rPr lang="en-US" u="sng">
                <a:solidFill>
                  <a:srgbClr val="3333FF"/>
                </a:solidFill>
              </a:rPr>
              <a:t>Reference</a:t>
            </a:r>
            <a:r>
              <a:rPr lang="en-US" u="sng"/>
              <a:t> parameter</a:t>
            </a:r>
            <a:r>
              <a:rPr lang="en-US"/>
              <a:t>: a formal parameter that receives the location (memory address) of the corresponding actual parameter</a:t>
            </a:r>
          </a:p>
        </p:txBody>
      </p:sp>
      <p:sp>
        <p:nvSpPr>
          <p:cNvPr id="8196"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1267" name="Slide Number Placeholder 5"/>
          <p:cNvSpPr>
            <a:spLocks noGrp="1"/>
          </p:cNvSpPr>
          <p:nvPr>
            <p:ph type="sldNum" sz="quarter" idx="12"/>
          </p:nvPr>
        </p:nvSpPr>
        <p:spPr/>
        <p:txBody>
          <a:bodyPr/>
          <a:lstStyle/>
          <a:p>
            <a:pPr>
              <a:defRPr/>
            </a:pPr>
            <a:fld id="{A085D586-0A71-4D24-B468-36C767C45CE2}"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 Function Value Parameters </a:t>
            </a:r>
          </a:p>
        </p:txBody>
      </p:sp>
      <p:sp>
        <p:nvSpPr>
          <p:cNvPr id="9219" name="Rectangle 3"/>
          <p:cNvSpPr>
            <a:spLocks noGrp="1" noChangeArrowheads="1"/>
          </p:cNvSpPr>
          <p:nvPr>
            <p:ph idx="1"/>
          </p:nvPr>
        </p:nvSpPr>
        <p:spPr/>
        <p:txBody>
          <a:bodyPr/>
          <a:lstStyle/>
          <a:p>
            <a:pPr eaLnBrk="1" hangingPunct="1"/>
            <a:r>
              <a:rPr lang="en-US"/>
              <a:t>If a formal parameter is a </a:t>
            </a:r>
            <a:r>
              <a:rPr lang="en-US">
                <a:solidFill>
                  <a:srgbClr val="3333FF"/>
                </a:solidFill>
              </a:rPr>
              <a:t>value</a:t>
            </a:r>
            <a:r>
              <a:rPr lang="en-US"/>
              <a:t> parameter</a:t>
            </a:r>
          </a:p>
          <a:p>
            <a:pPr lvl="1" eaLnBrk="1" hangingPunct="1"/>
            <a:r>
              <a:rPr lang="en-US"/>
              <a:t>The value of the corresponding actual parameter is copied into it </a:t>
            </a:r>
          </a:p>
          <a:p>
            <a:pPr eaLnBrk="1" hangingPunct="1"/>
            <a:r>
              <a:rPr lang="en-US"/>
              <a:t>The value parameter has its own copy of the data </a:t>
            </a:r>
          </a:p>
          <a:p>
            <a:pPr eaLnBrk="1" hangingPunct="1"/>
            <a:r>
              <a:rPr lang="en-US"/>
              <a:t>During program execution</a:t>
            </a:r>
          </a:p>
          <a:p>
            <a:pPr lvl="1" eaLnBrk="1" hangingPunct="1"/>
            <a:r>
              <a:rPr lang="en-US"/>
              <a:t>The value parameter manipulates the data stored in its own memory space</a:t>
            </a:r>
          </a:p>
        </p:txBody>
      </p:sp>
      <p:sp>
        <p:nvSpPr>
          <p:cNvPr id="9220"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3315" name="Slide Number Placeholder 5"/>
          <p:cNvSpPr>
            <a:spLocks noGrp="1"/>
          </p:cNvSpPr>
          <p:nvPr>
            <p:ph type="sldNum" sz="quarter" idx="12"/>
          </p:nvPr>
        </p:nvSpPr>
        <p:spPr/>
        <p:txBody>
          <a:bodyPr/>
          <a:lstStyle/>
          <a:p>
            <a:pPr>
              <a:defRPr/>
            </a:pPr>
            <a:fld id="{3343C7F5-4B9B-43D4-A4C5-E301FC2A299F}"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755105A9-1456-4DBD-9611-587216B51F3A}" type="slidenum">
              <a:rPr lang="en-US" smtClean="0"/>
              <a:pPr>
                <a:defRPr/>
              </a:pPr>
              <a:t>9</a:t>
            </a:fld>
            <a:endParaRPr lang="en-US" dirty="0"/>
          </a:p>
        </p:txBody>
      </p:sp>
      <p:pic>
        <p:nvPicPr>
          <p:cNvPr id="10244" name="Picture 2"/>
          <p:cNvPicPr>
            <a:picLocks noGrp="1" noChangeAspect="1" noChangeArrowheads="1"/>
          </p:cNvPicPr>
          <p:nvPr>
            <p:ph idx="1"/>
          </p:nvPr>
        </p:nvPicPr>
        <p:blipFill>
          <a:blip r:embed="rId2" cstate="print"/>
          <a:srcRect/>
          <a:stretch>
            <a:fillRect/>
          </a:stretch>
        </p:blipFill>
        <p:spPr>
          <a:xfrm>
            <a:off x="1143000" y="609600"/>
            <a:ext cx="6786563" cy="5487988"/>
          </a:xfrm>
        </p:spPr>
      </p:pic>
      <p:sp>
        <p:nvSpPr>
          <p:cNvPr id="10245" name="TextBox 6"/>
          <p:cNvSpPr txBox="1">
            <a:spLocks noChangeArrowheads="1"/>
          </p:cNvSpPr>
          <p:nvPr/>
        </p:nvSpPr>
        <p:spPr bwMode="auto">
          <a:xfrm>
            <a:off x="3962400" y="609600"/>
            <a:ext cx="2286000" cy="369888"/>
          </a:xfrm>
          <a:prstGeom prst="rect">
            <a:avLst/>
          </a:prstGeom>
          <a:solidFill>
            <a:schemeClr val="bg1"/>
          </a:solidFill>
          <a:ln w="9525">
            <a:noFill/>
            <a:miter lim="800000"/>
            <a:headEnd/>
            <a:tailEnd/>
          </a:ln>
        </p:spPr>
        <p:txBody>
          <a:bodyPr>
            <a:spAutoFit/>
          </a:bodyPr>
          <a:lstStyle/>
          <a:p>
            <a:pPr algn="ctr"/>
            <a:r>
              <a:rPr lang="en-CA"/>
              <a:t>P367 in textbook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6249</TotalTime>
  <Words>2717</Words>
  <Application>Microsoft Office PowerPoint</Application>
  <PresentationFormat>On-screen Show (4:3)</PresentationFormat>
  <Paragraphs>331</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Century Gothic</vt:lpstr>
      <vt:lpstr>Consolas</vt:lpstr>
      <vt:lpstr>Courier New</vt:lpstr>
      <vt:lpstr>Wingdings</vt:lpstr>
      <vt:lpstr>Office Theme</vt:lpstr>
      <vt:lpstr>C++ Programming: From Problem Analysis to Program Design, Fifth Edition</vt:lpstr>
      <vt:lpstr>PowerPoint Presentation</vt:lpstr>
      <vt:lpstr>Void Functions</vt:lpstr>
      <vt:lpstr>Void Functions (cont'd.)</vt:lpstr>
      <vt:lpstr>Void Functions (cont'd.) Example 7-3 P364 in textbook</vt:lpstr>
      <vt:lpstr>PowerPoint Presentation</vt:lpstr>
      <vt:lpstr>Value and Reference Parameters</vt:lpstr>
      <vt:lpstr> Function Value Parameters </vt:lpstr>
      <vt:lpstr>PowerPoint Presentation</vt:lpstr>
      <vt:lpstr>PowerPoint Presentation</vt:lpstr>
      <vt:lpstr>PowerPoint Presentation</vt:lpstr>
      <vt:lpstr>Before using Call by Reference  We Check how Pointers work in C++</vt:lpstr>
      <vt:lpstr>Pointers in C++</vt:lpstr>
      <vt:lpstr>Pointers in C++</vt:lpstr>
      <vt:lpstr>Pointers in C++  Example 14-3 P799 in textbook</vt:lpstr>
      <vt:lpstr>PowerPoint Presentation</vt:lpstr>
      <vt:lpstr>Reference Variables as Parameters to functions</vt:lpstr>
      <vt:lpstr>Reference Variables as Parameters (cont'd.)</vt:lpstr>
      <vt:lpstr>Example 7-5 P369 in Text</vt:lpstr>
      <vt:lpstr>Example 7-5: Calculate Grade</vt:lpstr>
      <vt:lpstr>Example 7-5: Calculate Grade (cont'd.)</vt:lpstr>
      <vt:lpstr>PowerPoint Presentation</vt:lpstr>
      <vt:lpstr>Example 7-5: Calculate Grade (cont'd.)</vt:lpstr>
      <vt:lpstr>Value and Reference Parameters and Memory Allocation</vt:lpstr>
      <vt:lpstr>Value and Reference Parameters and Memory Allocation (cont'd.)</vt:lpstr>
      <vt:lpstr>Value and Reference Parameters and Memory Allocation (cont'd.)</vt:lpstr>
      <vt:lpstr>Value and Reference Parameters and Memory Allocation (cont'd.)</vt:lpstr>
      <vt:lpstr>Value and Reference Parameters and Memory Allocation (cont'd.)</vt:lpstr>
      <vt:lpstr>Value and Reference Parameters and Memory Allocation (cont'd.)</vt:lpstr>
      <vt:lpstr>Value and Reference Parameters and Memory Allocation (cont'd.)</vt:lpstr>
      <vt:lpstr>Value and Reference Parameters and Memory Allocation (cont'd.)</vt:lpstr>
      <vt:lpstr>Value and Reference Parameters and Memory Allocation (cont'd.)</vt:lpstr>
      <vt:lpstr>Value and Reference Parameters and Memory Allocation (cont'd.)</vt:lpstr>
      <vt:lpstr>Reference Parameters and Value-Returning Functions</vt:lpstr>
      <vt:lpstr>Scope of an Identifier</vt:lpstr>
      <vt:lpstr>Scope of an Identifier (cont'd.)</vt:lpstr>
      <vt:lpstr>Scope of an Identifier (cont'd.)</vt:lpstr>
      <vt:lpstr>Global Variables, Named Constants, and Side Effects</vt:lpstr>
      <vt:lpstr>Static and Automatic Variables</vt:lpstr>
      <vt:lpstr>Static and Automatic Variables (cont'd.)</vt:lpstr>
      <vt:lpstr>Static and Automatic Variables  Example 7-9 in Text Book P391</vt:lpstr>
      <vt:lpstr>Function Overloading  An Introduction</vt:lpstr>
      <vt:lpstr>Function Overloading  An Introduction</vt:lpstr>
      <vt:lpstr>Function Overloading  An Introduction</vt:lpstr>
      <vt:lpstr>Function Overloading  An Introduction</vt:lpstr>
      <vt:lpstr>Function Overloading  An Introduction</vt:lpstr>
      <vt:lpstr>Example Function Overloading-not in text!</vt:lpstr>
      <vt:lpstr>Function Overloading (cont'd.)</vt:lpstr>
      <vt:lpstr>PowerPoint Presentation</vt:lpstr>
      <vt:lpstr>CHAPTER REVIEW Question Challenge  P402 in Text</vt:lpstr>
      <vt:lpstr>Programming Example: Classify Numbers</vt:lpstr>
      <vt:lpstr>Programming Example: Classify Numbers (cont'd.)</vt:lpstr>
      <vt:lpstr>Programming Example  Main Algorithm</vt:lpstr>
      <vt:lpstr>Programming Example  C++ Code</vt:lpstr>
      <vt:lpstr>Programming Example  C++ Code (cont’d.)</vt:lpstr>
      <vt:lpstr>Programming Example  C++ Code (cont’d.)</vt:lpstr>
      <vt:lpstr>Programming Example  C++ Code (cont’d.)</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Fifth Edition</dc:title>
  <dc:creator>حسام . . مشرف</dc:creator>
  <cp:lastModifiedBy>Sherif Hossam Hamdy Meshref</cp:lastModifiedBy>
  <cp:revision>282</cp:revision>
  <cp:lastPrinted>2009-04-22T19:24:48Z</cp:lastPrinted>
  <dcterms:created xsi:type="dcterms:W3CDTF">2002-07-27T03:19:07Z</dcterms:created>
  <dcterms:modified xsi:type="dcterms:W3CDTF">2022-12-04T21:07:14Z</dcterms:modified>
</cp:coreProperties>
</file>