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548" r:id="rId2"/>
    <p:sldId id="257" r:id="rId3"/>
    <p:sldId id="258" r:id="rId4"/>
    <p:sldId id="262" r:id="rId5"/>
    <p:sldId id="266" r:id="rId6"/>
    <p:sldId id="267" r:id="rId7"/>
    <p:sldId id="259" r:id="rId8"/>
    <p:sldId id="260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85714"/>
  </p:normalViewPr>
  <p:slideViewPr>
    <p:cSldViewPr>
      <p:cViewPr varScale="1">
        <p:scale>
          <a:sx n="94" d="100"/>
          <a:sy n="94" d="100"/>
        </p:scale>
        <p:origin x="13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1484CB7-5627-FB46-AC8A-9DECF3E537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A845753-943A-E340-92C2-11EB898441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4238010-C419-3F43-A8EE-1881465978B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AE54755E-3FD6-A14F-8341-24FD0E368B3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26202B00-625F-6A4D-BC2D-867E413C6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673A270-4EE5-A941-B16E-FE3F636733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D28D2F5-E1BB-B646-82F2-57797B70FC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5C0D786D-41D2-E444-AA12-FEA9D072B74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BDBDF8B-CA4B-ED42-B81E-DCB4CDC069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3C464C6-35C5-6D4F-A5DD-238A7C22DD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01E660C-47DA-1849-A823-2806B3033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C82FDA1F-E0EC-4B43-8947-0DD07C659C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6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CDF0BC-EEB1-4DDB-8444-C973487A21E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CA844B-8004-4BE9-AD79-C7D60B516D6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5AE648-B48C-49B7-9B0C-C96BA6521CD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D4F515-A9C2-4BCB-98FF-745F6C842EB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2AA719-4AFC-4B92-B281-BD4A69ED67B6}" type="slidenum">
              <a:rPr lang="en-US" smtClean="0">
                <a:latin typeface="Arial" pitchFamily="34" charset="0"/>
              </a:rPr>
              <a:pPr/>
              <a:t>9</a:t>
            </a:fld>
            <a:endParaRPr lang="en-US">
              <a:latin typeface="Arial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00AAE-6004-4517-990F-7B5396656500}" type="slidenum">
              <a:rPr lang="en-US" smtClean="0">
                <a:latin typeface="Arial" pitchFamily="34" charset="0"/>
              </a:rPr>
              <a:pPr/>
              <a:t>10</a:t>
            </a:fld>
            <a:endParaRPr lang="en-US">
              <a:latin typeface="Arial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95A9EB3-5A4E-8A4B-9B0E-F64B0319E0E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51D23B1D-ACB3-D342-87C4-BAFA111565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A1523F29-AC60-3049-8D62-10C87E7E5B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EB0D9836-3DA1-AE4E-A4A2-9FCC37F78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0BD7E3F6-ADD3-2B47-8564-DB96B2E527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52DD61CF-D996-5840-8A52-1A4EABCB1D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7A359DCC-727D-244C-91AF-6E209F6647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F0766D59-D676-6649-B83B-5D495C5FD3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17DE7337-46DF-C646-8405-8335E127AAA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143C08D6-EC24-6343-922E-4B8095E2D7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267D01E5-16F2-144B-8710-DE3031AC47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7A24CB61-F600-2140-BB7B-C3ADD0FBC57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A97F2998-A7A9-9343-93B9-450091C81A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C2E77069-C08B-724F-8EB8-2E4E034A991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14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FB268399-29FC-8644-949C-AD07B99527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116D6FC-009A-6346-9043-645AA02F45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AAB144D3-68F7-9F49-AD63-7D25B13D08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EE0A9-6497-5140-B87D-2396A44BB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58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CBC8309-B0D0-5D48-B015-FE5BE16FAF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05D7A86-718D-654F-9675-0177E2589B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E1800F-1F16-284D-A432-499F3D3B04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A513267-BCE1-C640-9F2A-72A9620F899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94760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5865F4-F243-D64F-BDBD-53F1A190AB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A8A281F-EC8B-F04B-AA3C-4E3535A1D4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06BBEE-71BC-0845-A68D-7B254C273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E0A951B-D98A-0E42-8BCD-7B876D18EA6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37961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DCB0C1-682D-354D-9B67-FDE6D9EFD3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8F04E5-9B0B-DF4C-BD25-8484A668C8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4525C-1EAE-864F-AD60-33FDDCC0F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484DAFC-CC7F-4A45-8604-C89E77FA9A9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7238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F48B8B-B5A1-3145-BE47-46A30B6239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C2EDDD-CDA9-4A46-84A8-61DD043BC4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6150E8-A4D8-E24A-971D-26B4D5289F0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EF58054-8EB3-6245-BAA2-C46C60F17B3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0349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F8E303-7A93-6748-B4B1-B3C40C2C03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803DBFB-38DE-D84B-AB8D-59B76B022F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67E2A8-0554-1F4C-8C33-DE2C9B1892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2769225-599B-F346-AA7A-0FD2759B901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19256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608BA1E-59EF-054C-B3D2-6E4C735AB1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A954CC1-D3A7-074D-9266-0CE246696C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1C54D0-94DE-8846-9835-FA00CD09F1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702A44AB-FACB-4D40-AD66-1B4D7FF7ED5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49137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CA344-D0C6-FF4D-BEAA-9FA8FBBF89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E439F-128B-F744-A655-2A522E8702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DE7478-3EE2-E542-A184-ACC427813C0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BA62226-B138-BE45-9115-6F9074C4FA5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2567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69020E0-5C5C-F848-A623-13BE1DCC18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F7599D-0901-2E48-AE15-119FA077AE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44E832-2F1C-6C49-AE96-02519D68167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13564159-C434-684E-A260-8E95B12CB62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03462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44F2C4-B0D7-AC4F-92AA-51A951F95D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D9B0B3D-EDF5-AE45-B572-C557151C55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1DFA9-4501-B24A-94D5-E697EDC49F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25AD3A8-2497-8D49-A93C-AFA513451E5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96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04C783-85D9-C940-91D8-DEC9D7E433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49CB94B-A3CB-6745-9010-C976A02ACE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ACFF9D-933C-B141-841E-54C49615880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B4B01F0-8973-1640-AE42-3302C8CAFAB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57024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B459910-39AE-D64C-8DE1-6038972D99B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dirty="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F7DCEB1-B402-A942-BDFC-12E1F8CEB8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604020202020204" pitchFamily="34" charset="0"/>
              </a:defRPr>
            </a:lvl1pPr>
          </a:lstStyle>
          <a:p>
            <a:fld id="{0BE602E4-9AEA-4E4C-8083-F847C3D0F3A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E5386292-7FED-5144-8B26-51C2CAEA492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839B9892-0B7B-5D44-BF31-D0EA88FCC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92E768F7-7168-BB4B-BDB3-237BEB86F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A87C5B6E-AAC8-9742-B102-CF86ECEDA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AC5907FE-77B6-4E46-87F0-53CB232E6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9C954327-151B-AC45-BBED-C7BF9B32D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65577500-CDC1-3045-9B09-045383A76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2EF5D5E1-63F4-B143-8397-EE1DFAA0D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EE022A8D-1FAE-E446-9FF1-1984E0C3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E96EB66D-ABB0-A54F-B545-76E6F638D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052DB434-A98A-E64E-88BA-1D06603F9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00D95C0B-51AF-E64A-B2F3-B290B7C8A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0432" name="Rectangle 16">
            <a:extLst>
              <a:ext uri="{FF2B5EF4-FFF2-40B4-BE49-F238E27FC236}">
                <a16:creationId xmlns:a16="http://schemas.microsoft.com/office/drawing/2014/main" id="{A9A2879A-05D2-F344-AEFB-9E1CED97622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30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A0F6719D-1537-43CB-AAC7-2B8B808149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2362200"/>
            <a:ext cx="6705600" cy="3810000"/>
          </a:xfrm>
        </p:spPr>
        <p:txBody>
          <a:bodyPr/>
          <a:lstStyle/>
          <a:p>
            <a:pPr marL="609600" indent="-609600" algn="ctr">
              <a:defRPr/>
            </a:pPr>
            <a:r>
              <a:rPr lang="en-US" sz="4400" b="1" dirty="0">
                <a:solidFill>
                  <a:schemeClr val="accent3"/>
                </a:solidFill>
              </a:rPr>
              <a:t>Complexity Examples</a:t>
            </a:r>
            <a:endParaRPr lang="en-US" sz="18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24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/>
              <a:t>Complexity of Algorithms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  <a:defRPr/>
            </a:pPr>
            <a:r>
              <a:rPr lang="en-US" sz="2000" dirty="0"/>
              <a:t>At each step of the loop, there are two comparisons.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US" sz="2000" dirty="0"/>
              <a:t>Outside the loop, there is one more comparison.</a:t>
            </a:r>
          </a:p>
          <a:p>
            <a:pPr marL="609600" indent="-609600" eaLnBrk="1" hangingPunct="1">
              <a:buFontTx/>
              <a:buAutoNum type="arabicPeriod"/>
              <a:defRPr/>
            </a:pPr>
            <a:endParaRPr lang="en-US" sz="2000" dirty="0"/>
          </a:p>
          <a:p>
            <a:pPr marL="609600" indent="-609600" eaLnBrk="1" hangingPunct="1">
              <a:defRPr/>
            </a:pPr>
            <a:r>
              <a:rPr lang="en-US" sz="2000" dirty="0"/>
              <a:t>Therefore, if the list has n elements, we will have</a:t>
            </a:r>
            <a:r>
              <a:rPr lang="en-US" sz="2000" b="1" dirty="0"/>
              <a:t> 2 n + 1 </a:t>
            </a:r>
            <a:r>
              <a:rPr lang="en-US" sz="2000" dirty="0"/>
              <a:t>comparisons.     </a:t>
            </a:r>
          </a:p>
          <a:p>
            <a:pPr marL="609600" indent="-609600" eaLnBrk="1" hangingPunct="1">
              <a:defRPr/>
            </a:pPr>
            <a:endParaRPr lang="en-US" sz="2000" dirty="0"/>
          </a:p>
          <a:p>
            <a:pPr marL="609600" indent="-609600" eaLnBrk="1" hangingPunct="1">
              <a:defRPr/>
            </a:pPr>
            <a:r>
              <a:rPr lang="en-US" sz="2000" dirty="0"/>
              <a:t>Total = 1+2n+1 + 1= 2n+3</a:t>
            </a:r>
          </a:p>
          <a:p>
            <a:pPr marL="609600" indent="-609600" eaLnBrk="1" hangingPunct="1">
              <a:defRPr/>
            </a:pPr>
            <a:r>
              <a:rPr lang="en-US" sz="2000" dirty="0"/>
              <a:t>The complexity (in this case) is denote as </a:t>
            </a:r>
            <a:r>
              <a:rPr lang="en-US" sz="2000" b="1" i="1" dirty="0"/>
              <a:t>O</a:t>
            </a:r>
            <a:r>
              <a:rPr lang="en-US" sz="2000" dirty="0"/>
              <a:t>(n)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/>
              <a:t>Complexity Examples</a:t>
            </a:r>
            <a:endParaRPr lang="en-CA" sz="360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5410200"/>
          </a:xfrm>
        </p:spPr>
        <p:txBody>
          <a:bodyPr/>
          <a:lstStyle/>
          <a:p>
            <a:pPr marL="0" indent="0" eaLnBrk="1" hangingPunct="1">
              <a:defRPr/>
            </a:pPr>
            <a:endParaRPr lang="en-US" sz="800" dirty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2800" b="1" dirty="0">
                <a:sym typeface="Symbol" pitchFamily="18" charset="2"/>
              </a:rPr>
              <a:t>procedure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max_diff</a:t>
            </a:r>
            <a:r>
              <a:rPr lang="en-US" sz="2800" dirty="0">
                <a:sym typeface="Symbol" pitchFamily="18" charset="2"/>
              </a:rPr>
              <a:t>(a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, a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, …, a</a:t>
            </a:r>
            <a:r>
              <a:rPr lang="en-US" sz="2800" baseline="-25000" dirty="0">
                <a:sym typeface="Symbol" pitchFamily="18" charset="2"/>
              </a:rPr>
              <a:t>n</a:t>
            </a:r>
            <a:r>
              <a:rPr lang="en-US" sz="2800" dirty="0">
                <a:sym typeface="Symbol" pitchFamily="18" charset="2"/>
              </a:rPr>
              <a:t>: integers)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2800" dirty="0">
                <a:sym typeface="Symbol" pitchFamily="18" charset="2"/>
              </a:rPr>
              <a:t>min := a1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2800" dirty="0">
                <a:sym typeface="Symbol" pitchFamily="18" charset="2"/>
              </a:rPr>
              <a:t>max := a1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2800" b="1" dirty="0">
                <a:sym typeface="Symbol" pitchFamily="18" charset="2"/>
              </a:rPr>
              <a:t>for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i</a:t>
            </a:r>
            <a:r>
              <a:rPr lang="en-US" sz="2800" dirty="0">
                <a:sym typeface="Symbol" pitchFamily="18" charset="2"/>
              </a:rPr>
              <a:t> := 2 to n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2800" dirty="0">
                <a:sym typeface="Symbol" pitchFamily="18" charset="2"/>
              </a:rPr>
              <a:t>	</a:t>
            </a:r>
            <a:r>
              <a:rPr lang="en-US" sz="2800" b="1" dirty="0">
                <a:sym typeface="Symbol" pitchFamily="18" charset="2"/>
              </a:rPr>
              <a:t>if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a</a:t>
            </a:r>
            <a:r>
              <a:rPr lang="en-US" sz="2800" baseline="-25000" dirty="0" err="1">
                <a:sym typeface="Symbol" pitchFamily="18" charset="2"/>
              </a:rPr>
              <a:t>i</a:t>
            </a:r>
            <a:r>
              <a:rPr lang="en-US" sz="2800" dirty="0">
                <a:sym typeface="Symbol" pitchFamily="18" charset="2"/>
              </a:rPr>
              <a:t> &lt; min </a:t>
            </a:r>
            <a:r>
              <a:rPr lang="en-US" sz="2800" b="1" dirty="0">
                <a:sym typeface="Symbol" pitchFamily="18" charset="2"/>
              </a:rPr>
              <a:t>then</a:t>
            </a:r>
            <a:r>
              <a:rPr lang="en-US" sz="2800" dirty="0">
                <a:sym typeface="Symbol" pitchFamily="18" charset="2"/>
              </a:rPr>
              <a:t> min := </a:t>
            </a:r>
            <a:r>
              <a:rPr lang="en-US" sz="2800" dirty="0" err="1">
                <a:sym typeface="Symbol" pitchFamily="18" charset="2"/>
              </a:rPr>
              <a:t>a</a:t>
            </a:r>
            <a:r>
              <a:rPr lang="en-US" sz="2800" baseline="-25000" dirty="0" err="1">
                <a:sym typeface="Symbol" pitchFamily="18" charset="2"/>
              </a:rPr>
              <a:t>i</a:t>
            </a:r>
            <a:endParaRPr lang="en-US" sz="2800" dirty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2800" dirty="0">
                <a:sym typeface="Symbol" pitchFamily="18" charset="2"/>
              </a:rPr>
              <a:t>	</a:t>
            </a:r>
            <a:r>
              <a:rPr lang="en-US" sz="2800" b="1" dirty="0">
                <a:sym typeface="Symbol" pitchFamily="18" charset="2"/>
              </a:rPr>
              <a:t>else</a:t>
            </a:r>
            <a:r>
              <a:rPr lang="en-US" sz="2800" dirty="0">
                <a:sym typeface="Symbol" pitchFamily="18" charset="2"/>
              </a:rPr>
              <a:t> 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2800" dirty="0">
                <a:sym typeface="Symbol" pitchFamily="18" charset="2"/>
              </a:rPr>
              <a:t>	if </a:t>
            </a:r>
            <a:r>
              <a:rPr lang="en-US" sz="2800" dirty="0" err="1">
                <a:sym typeface="Symbol" pitchFamily="18" charset="2"/>
              </a:rPr>
              <a:t>a</a:t>
            </a:r>
            <a:r>
              <a:rPr lang="en-US" sz="2800" baseline="-25000" dirty="0" err="1">
                <a:sym typeface="Symbol" pitchFamily="18" charset="2"/>
              </a:rPr>
              <a:t>i</a:t>
            </a:r>
            <a:r>
              <a:rPr lang="en-US" sz="2800" dirty="0">
                <a:sym typeface="Symbol" pitchFamily="18" charset="2"/>
              </a:rPr>
              <a:t> &gt; max </a:t>
            </a:r>
            <a:r>
              <a:rPr lang="en-US" sz="2800" b="1" dirty="0">
                <a:sym typeface="Symbol" pitchFamily="18" charset="2"/>
              </a:rPr>
              <a:t>then</a:t>
            </a:r>
            <a:r>
              <a:rPr lang="en-US" sz="2800" dirty="0">
                <a:sym typeface="Symbol" pitchFamily="18" charset="2"/>
              </a:rPr>
              <a:t> max := </a:t>
            </a:r>
            <a:r>
              <a:rPr lang="en-US" sz="2800" dirty="0" err="1">
                <a:sym typeface="Symbol" pitchFamily="18" charset="2"/>
              </a:rPr>
              <a:t>a</a:t>
            </a:r>
            <a:r>
              <a:rPr lang="en-US" sz="2800" baseline="-25000" dirty="0" err="1">
                <a:sym typeface="Symbol" pitchFamily="18" charset="2"/>
              </a:rPr>
              <a:t>i</a:t>
            </a:r>
            <a:endParaRPr lang="en-US" sz="2800" dirty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2800" dirty="0">
                <a:sym typeface="Symbol" pitchFamily="18" charset="2"/>
              </a:rPr>
              <a:t>m := max - min</a:t>
            </a:r>
          </a:p>
          <a:p>
            <a:pPr marL="0" indent="0">
              <a:buNone/>
              <a:defRPr/>
            </a:pPr>
            <a:r>
              <a:rPr lang="en-US" sz="2800" dirty="0">
                <a:sym typeface="Symbol" pitchFamily="18" charset="2"/>
              </a:rPr>
              <a:t>Comparisons: </a:t>
            </a:r>
            <a:endParaRPr lang="en-US" sz="800" dirty="0">
              <a:sym typeface="Symbol" pitchFamily="18" charset="2"/>
            </a:endParaRPr>
          </a:p>
          <a:p>
            <a:pPr marL="0" indent="0" eaLnBrk="1" hangingPunct="1">
              <a:buNone/>
              <a:defRPr/>
            </a:pPr>
            <a:r>
              <a:rPr lang="en-US" sz="2800" dirty="0">
                <a:sym typeface="Symbol" pitchFamily="18" charset="2"/>
              </a:rPr>
              <a:t>Time complexity is O(n).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1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1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304800"/>
            <a:ext cx="8229600" cy="778098"/>
          </a:xfrm>
        </p:spPr>
        <p:txBody>
          <a:bodyPr/>
          <a:lstStyle/>
          <a:p>
            <a:pPr>
              <a:defRPr/>
            </a:pPr>
            <a:r>
              <a:rPr lang="en-US" dirty="0"/>
              <a:t>Analyzing Running Time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51520" y="1141512"/>
            <a:ext cx="712879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err="1">
                <a:latin typeface="Arial" charset="0"/>
              </a:rPr>
              <a:t>int</a:t>
            </a:r>
            <a:r>
              <a:rPr lang="en-US" sz="1600" dirty="0">
                <a:latin typeface="Arial" charset="0"/>
              </a:rPr>
              <a:t> sum = 0;</a:t>
            </a:r>
          </a:p>
          <a:p>
            <a:pPr>
              <a:defRPr/>
            </a:pPr>
            <a:r>
              <a:rPr lang="en-US" sz="1600" dirty="0" err="1">
                <a:latin typeface="Arial" charset="0"/>
              </a:rPr>
              <a:t>int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err="1">
                <a:latin typeface="Arial" charset="0"/>
              </a:rPr>
              <a:t>i</a:t>
            </a:r>
            <a:r>
              <a:rPr lang="en-US" sz="1600" dirty="0">
                <a:latin typeface="Arial" charset="0"/>
              </a:rPr>
              <a:t> = 0;</a:t>
            </a:r>
          </a:p>
          <a:p>
            <a:pPr>
              <a:defRPr/>
            </a:pPr>
            <a:r>
              <a:rPr lang="en-US" sz="1600" dirty="0">
                <a:latin typeface="Arial" charset="0"/>
              </a:rPr>
              <a:t>for(</a:t>
            </a:r>
            <a:r>
              <a:rPr lang="en-US" sz="1600" dirty="0" err="1">
                <a:latin typeface="Arial" charset="0"/>
              </a:rPr>
              <a:t>i</a:t>
            </a:r>
            <a:r>
              <a:rPr lang="en-US" sz="1600" dirty="0">
                <a:latin typeface="Arial" charset="0"/>
              </a:rPr>
              <a:t>=2; </a:t>
            </a:r>
            <a:r>
              <a:rPr lang="en-US" sz="1600" dirty="0" err="1">
                <a:latin typeface="Arial" charset="0"/>
              </a:rPr>
              <a:t>i</a:t>
            </a:r>
            <a:r>
              <a:rPr lang="en-US" sz="1600" dirty="0">
                <a:latin typeface="Arial" charset="0"/>
              </a:rPr>
              <a:t> &lt; n; </a:t>
            </a:r>
            <a:r>
              <a:rPr lang="en-US" sz="1600" dirty="0" err="1">
                <a:latin typeface="Arial" charset="0"/>
              </a:rPr>
              <a:t>i</a:t>
            </a:r>
            <a:r>
              <a:rPr lang="en-US" sz="1600" dirty="0">
                <a:latin typeface="Arial" charset="0"/>
              </a:rPr>
              <a:t>++) </a:t>
            </a:r>
          </a:p>
          <a:p>
            <a:pPr>
              <a:defRPr/>
            </a:pPr>
            <a:r>
              <a:rPr lang="en-US" sz="1600" dirty="0">
                <a:latin typeface="Arial" charset="0"/>
              </a:rPr>
              <a:t>{</a:t>
            </a:r>
          </a:p>
          <a:p>
            <a:pPr>
              <a:defRPr/>
            </a:pPr>
            <a:r>
              <a:rPr lang="en-US" sz="1600" dirty="0">
                <a:latin typeface="Arial" charset="0"/>
              </a:rPr>
              <a:t> </a:t>
            </a:r>
            <a:r>
              <a:rPr lang="en-US" sz="1600" dirty="0" err="1">
                <a:latin typeface="Arial" charset="0"/>
              </a:rPr>
              <a:t>cin</a:t>
            </a:r>
            <a:r>
              <a:rPr lang="en-US" sz="1600" dirty="0">
                <a:latin typeface="Arial" charset="0"/>
              </a:rPr>
              <a:t>&gt;&gt;x;</a:t>
            </a:r>
          </a:p>
          <a:p>
            <a:pPr>
              <a:defRPr/>
            </a:pPr>
            <a:r>
              <a:rPr lang="en-US" sz="1600" dirty="0">
                <a:latin typeface="Arial" charset="0"/>
              </a:rPr>
              <a:t> sum = sum + x;</a:t>
            </a:r>
          </a:p>
          <a:p>
            <a:pPr>
              <a:defRPr/>
            </a:pPr>
            <a:r>
              <a:rPr lang="en-US" sz="1600" dirty="0">
                <a:latin typeface="Arial" charset="0"/>
              </a:rPr>
              <a:t>}</a:t>
            </a:r>
          </a:p>
          <a:p>
            <a:pPr>
              <a:defRPr/>
            </a:pPr>
            <a:r>
              <a:rPr lang="en-US" sz="1600" dirty="0" err="1">
                <a:latin typeface="Arial" charset="0"/>
              </a:rPr>
              <a:t>avg</a:t>
            </a:r>
            <a:r>
              <a:rPr lang="en-US" sz="1600" dirty="0">
                <a:latin typeface="Arial" charset="0"/>
              </a:rPr>
              <a:t> = sum / n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CA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CA"/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-324544" y="4197965"/>
            <a:ext cx="8049344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latin typeface="Arial" charset="0"/>
              </a:rPr>
              <a:t>	</a:t>
            </a:r>
            <a:r>
              <a:rPr lang="en-US" sz="1600" b="1" u="sng" dirty="0">
                <a:latin typeface="Arial" charset="0"/>
              </a:rPr>
              <a:t>Statement		Number of times executed</a:t>
            </a:r>
            <a:endParaRPr lang="en-US" sz="1600" b="1" dirty="0">
              <a:latin typeface="Arial" charset="0"/>
            </a:endParaRPr>
          </a:p>
          <a:p>
            <a:pPr>
              <a:defRPr/>
            </a:pPr>
            <a:r>
              <a:rPr lang="en-US" sz="1600" b="1" dirty="0">
                <a:latin typeface="Arial" charset="0"/>
              </a:rPr>
              <a:t>	1				1</a:t>
            </a:r>
          </a:p>
          <a:p>
            <a:pPr>
              <a:defRPr/>
            </a:pPr>
            <a:r>
              <a:rPr lang="en-US" sz="1600" b="1" dirty="0">
                <a:latin typeface="Arial" charset="0"/>
              </a:rPr>
              <a:t>	2				1</a:t>
            </a:r>
          </a:p>
          <a:p>
            <a:pPr>
              <a:defRPr/>
            </a:pPr>
            <a:r>
              <a:rPr lang="en-US" sz="1600" b="1" dirty="0">
                <a:latin typeface="Arial" charset="0"/>
              </a:rPr>
              <a:t>	3				1</a:t>
            </a:r>
          </a:p>
          <a:p>
            <a:pPr>
              <a:defRPr/>
            </a:pPr>
            <a:r>
              <a:rPr lang="en-US" sz="1600" b="1" dirty="0">
                <a:latin typeface="Arial" charset="0"/>
              </a:rPr>
              <a:t>	4				n+1</a:t>
            </a:r>
          </a:p>
          <a:p>
            <a:pPr>
              <a:defRPr/>
            </a:pPr>
            <a:r>
              <a:rPr lang="en-US" sz="1600" b="1" dirty="0">
                <a:latin typeface="Arial" charset="0"/>
              </a:rPr>
              <a:t>	5				n</a:t>
            </a:r>
          </a:p>
          <a:p>
            <a:pPr>
              <a:defRPr/>
            </a:pPr>
            <a:r>
              <a:rPr lang="en-US" sz="1600" b="1" dirty="0">
                <a:latin typeface="Arial" charset="0"/>
              </a:rPr>
              <a:t>	6				n</a:t>
            </a:r>
          </a:p>
          <a:p>
            <a:pPr>
              <a:defRPr/>
            </a:pPr>
            <a:r>
              <a:rPr lang="en-US" sz="1600" b="1" dirty="0">
                <a:latin typeface="Arial" charset="0"/>
              </a:rPr>
              <a:t>	7				n</a:t>
            </a:r>
          </a:p>
          <a:p>
            <a:pPr>
              <a:defRPr/>
            </a:pPr>
            <a:r>
              <a:rPr lang="en-US" sz="1600" b="1" dirty="0">
                <a:latin typeface="Arial" charset="0"/>
              </a:rPr>
              <a:t>	8				1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685800" y="5867400"/>
            <a:ext cx="274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323528" y="3704456"/>
            <a:ext cx="8820472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</a:rPr>
              <a:t>The computing time for this algorithm in terms on input size n is: T(n) = 4n + 5 = O(n).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Example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304800" y="1289953"/>
            <a:ext cx="8712968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latin typeface="Arial" charset="0"/>
              </a:rPr>
              <a:t>Compute the big-Oh running time of the following C++ code segment:</a:t>
            </a:r>
          </a:p>
          <a:p>
            <a:pPr>
              <a:defRPr/>
            </a:pPr>
            <a:endParaRPr lang="en-US" sz="1600" dirty="0">
              <a:latin typeface="Arial" charset="0"/>
            </a:endParaRPr>
          </a:p>
          <a:p>
            <a:pPr>
              <a:defRPr/>
            </a:pPr>
            <a:r>
              <a:rPr lang="en-US" sz="1600" dirty="0">
                <a:latin typeface="Arial" charset="0"/>
              </a:rPr>
              <a:t>for (</a:t>
            </a:r>
            <a:r>
              <a:rPr lang="en-US" sz="1600" dirty="0" err="1">
                <a:latin typeface="Arial" charset="0"/>
              </a:rPr>
              <a:t>i</a:t>
            </a:r>
            <a:r>
              <a:rPr lang="en-US" sz="1600" dirty="0">
                <a:latin typeface="Arial" charset="0"/>
              </a:rPr>
              <a:t> = 2; </a:t>
            </a:r>
            <a:r>
              <a:rPr lang="en-US" sz="1600" dirty="0" err="1">
                <a:latin typeface="Arial" charset="0"/>
              </a:rPr>
              <a:t>i</a:t>
            </a:r>
            <a:r>
              <a:rPr lang="en-US" sz="1600" dirty="0">
                <a:latin typeface="Arial" charset="0"/>
              </a:rPr>
              <a:t> &lt;= n; </a:t>
            </a:r>
            <a:r>
              <a:rPr lang="en-US" sz="1600" dirty="0" err="1">
                <a:latin typeface="Arial" charset="0"/>
              </a:rPr>
              <a:t>i</a:t>
            </a:r>
            <a:r>
              <a:rPr lang="en-US" sz="1600" dirty="0">
                <a:latin typeface="Arial" charset="0"/>
              </a:rPr>
              <a:t>++) {</a:t>
            </a:r>
          </a:p>
          <a:p>
            <a:pPr>
              <a:defRPr/>
            </a:pPr>
            <a:r>
              <a:rPr lang="en-US" sz="1600" dirty="0">
                <a:latin typeface="Arial" charset="0"/>
              </a:rPr>
              <a:t>sum += </a:t>
            </a:r>
            <a:r>
              <a:rPr lang="en-US" sz="1600" dirty="0" err="1">
                <a:latin typeface="Arial" charset="0"/>
              </a:rPr>
              <a:t>i</a:t>
            </a:r>
            <a:r>
              <a:rPr lang="en-US" sz="1600" dirty="0">
                <a:latin typeface="Arial" charset="0"/>
              </a:rPr>
              <a:t>;</a:t>
            </a:r>
          </a:p>
          <a:p>
            <a:pPr>
              <a:defRPr/>
            </a:pPr>
            <a:r>
              <a:rPr lang="en-US" sz="1600" dirty="0">
                <a:latin typeface="Arial" charset="0"/>
              </a:rPr>
              <a:t>}</a:t>
            </a:r>
          </a:p>
          <a:p>
            <a:pPr>
              <a:defRPr/>
            </a:pPr>
            <a:endParaRPr lang="en-US" sz="1600" dirty="0">
              <a:latin typeface="Arial" charset="0"/>
            </a:endParaRPr>
          </a:p>
          <a:p>
            <a:pPr>
              <a:defRPr/>
            </a:pPr>
            <a:r>
              <a:rPr lang="en-US" sz="1600" dirty="0">
                <a:latin typeface="Arial" charset="0"/>
              </a:rPr>
              <a:t>The number of iterations of a for loop is equal to the </a:t>
            </a:r>
          </a:p>
          <a:p>
            <a:pPr>
              <a:defRPr/>
            </a:pPr>
            <a:r>
              <a:rPr lang="en-US" sz="1600" b="1" dirty="0">
                <a:latin typeface="Arial" charset="0"/>
              </a:rPr>
              <a:t>top index of the loop - the bottom index + one more instruction to account for the final conditional test.  </a:t>
            </a:r>
            <a:r>
              <a:rPr lang="en-US" sz="1600" b="1" dirty="0">
                <a:solidFill>
                  <a:srgbClr val="FF0000"/>
                </a:solidFill>
                <a:latin typeface="Arial" charset="0"/>
              </a:rPr>
              <a:t>(if </a:t>
            </a:r>
            <a:r>
              <a:rPr lang="en-US" sz="1600" b="1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Arial" charset="0"/>
              </a:rPr>
              <a:t>&lt;n)</a:t>
            </a:r>
          </a:p>
          <a:p>
            <a:pPr>
              <a:defRPr/>
            </a:pPr>
            <a:endParaRPr lang="en-US" sz="1600" b="1" dirty="0">
              <a:solidFill>
                <a:srgbClr val="FF0000"/>
              </a:solidFill>
              <a:latin typeface="Arial" charset="0"/>
            </a:endParaRPr>
          </a:p>
          <a:p>
            <a:pPr>
              <a:defRPr/>
            </a:pPr>
            <a:r>
              <a:rPr lang="en-US" sz="1600" b="1" dirty="0">
                <a:latin typeface="Arial" charset="0"/>
              </a:rPr>
              <a:t>Note: </a:t>
            </a:r>
            <a:r>
              <a:rPr lang="en-US" sz="1600" dirty="0">
                <a:latin typeface="Arial" charset="0"/>
              </a:rPr>
              <a:t>if the for loop terminating condition is </a:t>
            </a:r>
            <a:r>
              <a:rPr lang="en-US" sz="1600" dirty="0" err="1">
                <a:latin typeface="Arial" charset="0"/>
              </a:rPr>
              <a:t>i</a:t>
            </a:r>
            <a:r>
              <a:rPr lang="en-US" sz="1600" dirty="0">
                <a:latin typeface="Arial" charset="0"/>
              </a:rPr>
              <a:t> &lt;= n, rather than </a:t>
            </a:r>
            <a:r>
              <a:rPr lang="en-US" sz="1600" dirty="0" err="1">
                <a:latin typeface="Arial" charset="0"/>
              </a:rPr>
              <a:t>i</a:t>
            </a:r>
            <a:r>
              <a:rPr lang="en-US" sz="1600" dirty="0">
                <a:latin typeface="Arial" charset="0"/>
              </a:rPr>
              <a:t> &lt; n, then the number of times the conditional test is performed is:</a:t>
            </a:r>
          </a:p>
          <a:p>
            <a:pPr>
              <a:defRPr/>
            </a:pPr>
            <a:endParaRPr lang="en-US" sz="1600" dirty="0">
              <a:latin typeface="Arial" charset="0"/>
            </a:endParaRPr>
          </a:p>
          <a:p>
            <a:pPr>
              <a:defRPr/>
            </a:pPr>
            <a:r>
              <a:rPr lang="en-US" sz="1600" dirty="0">
                <a:latin typeface="Arial" charset="0"/>
              </a:rPr>
              <a:t>((</a:t>
            </a:r>
            <a:r>
              <a:rPr lang="en-US" sz="1600" dirty="0" err="1">
                <a:latin typeface="Arial" charset="0"/>
              </a:rPr>
              <a:t>top_index</a:t>
            </a:r>
            <a:r>
              <a:rPr lang="en-US" sz="1600" dirty="0">
                <a:latin typeface="Arial" charset="0"/>
              </a:rPr>
              <a:t>  – </a:t>
            </a:r>
            <a:r>
              <a:rPr lang="en-US" sz="1600" dirty="0" err="1">
                <a:latin typeface="Arial" charset="0"/>
              </a:rPr>
              <a:t>bottom_index</a:t>
            </a:r>
            <a:r>
              <a:rPr lang="en-US" sz="1600" dirty="0">
                <a:latin typeface="Arial" charset="0"/>
              </a:rPr>
              <a:t>) + 2)</a:t>
            </a:r>
          </a:p>
          <a:p>
            <a:pPr>
              <a:defRPr/>
            </a:pPr>
            <a:endParaRPr lang="en-US" sz="1600" dirty="0">
              <a:latin typeface="Arial" charset="0"/>
            </a:endParaRPr>
          </a:p>
          <a:p>
            <a:pPr>
              <a:defRPr/>
            </a:pPr>
            <a:r>
              <a:rPr lang="en-US" sz="1600" dirty="0">
                <a:latin typeface="Arial" charset="0"/>
              </a:rPr>
              <a:t>In this case, we have n - 2 + 2 = n compares. The assignment in the loop is executed 2(n-1) times.   So, we have (1+ n + n-1 + 2n-2)= (4n+2) = O(n).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/>
              <a:t>examine a piece of code and predict the number of instructions to be executed 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810375" y="3854450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2400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895600" y="3429000"/>
            <a:ext cx="2667000" cy="2225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/>
              <a:t>Code</a:t>
            </a:r>
            <a:endParaRPr lang="en-US" sz="2000"/>
          </a:p>
          <a:p>
            <a:pPr>
              <a:spcBef>
                <a:spcPct val="50000"/>
              </a:spcBef>
              <a:defRPr/>
            </a:pPr>
            <a:r>
              <a:rPr lang="en-US" sz="2000"/>
              <a:t>for (int i=0; i&lt; n ; i++)</a:t>
            </a:r>
          </a:p>
          <a:p>
            <a:pPr>
              <a:spcBef>
                <a:spcPct val="50000"/>
              </a:spcBef>
              <a:defRPr/>
            </a:pPr>
            <a:r>
              <a:rPr lang="en-US" sz="2000"/>
              <a:t>     {  cout &lt;&lt; i;</a:t>
            </a:r>
          </a:p>
          <a:p>
            <a:pPr>
              <a:spcBef>
                <a:spcPct val="50000"/>
              </a:spcBef>
              <a:defRPr/>
            </a:pPr>
            <a:r>
              <a:rPr lang="en-US" sz="2000"/>
              <a:t>         p = p + i;</a:t>
            </a:r>
          </a:p>
          <a:p>
            <a:pPr>
              <a:spcBef>
                <a:spcPct val="50000"/>
              </a:spcBef>
              <a:defRPr/>
            </a:pPr>
            <a:r>
              <a:rPr lang="en-US" sz="2000"/>
              <a:t>      } 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600200" y="3429000"/>
            <a:ext cx="762000" cy="2073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/>
              <a:t>Inst #</a:t>
            </a:r>
            <a:endParaRPr lang="en-US" sz="2000"/>
          </a:p>
          <a:p>
            <a:pPr algn="ctr">
              <a:spcBef>
                <a:spcPct val="50000"/>
              </a:spcBef>
              <a:defRPr/>
            </a:pPr>
            <a:r>
              <a:rPr lang="en-US" sz="2000"/>
              <a:t>1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000"/>
              <a:t>2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000"/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Another example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828800" y="1752600"/>
            <a:ext cx="2667000" cy="2682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/>
              <a:t>Code</a:t>
            </a:r>
            <a:endParaRPr lang="en-US" sz="2000"/>
          </a:p>
          <a:p>
            <a:pPr>
              <a:spcBef>
                <a:spcPct val="50000"/>
              </a:spcBef>
              <a:defRPr/>
            </a:pPr>
            <a:r>
              <a:rPr lang="en-US" sz="2000"/>
              <a:t>for (int i=0; i&lt; n ; i++)</a:t>
            </a:r>
          </a:p>
          <a:p>
            <a:pPr>
              <a:spcBef>
                <a:spcPct val="50000"/>
              </a:spcBef>
              <a:defRPr/>
            </a:pPr>
            <a:r>
              <a:rPr lang="en-US" sz="2000"/>
              <a:t>   for int j=0 ; j &lt; n; j++) </a:t>
            </a:r>
          </a:p>
          <a:p>
            <a:pPr>
              <a:spcBef>
                <a:spcPct val="50000"/>
              </a:spcBef>
              <a:defRPr/>
            </a:pPr>
            <a:r>
              <a:rPr lang="en-US" sz="2000"/>
              <a:t>      {  cout &lt;&lt; i;</a:t>
            </a:r>
          </a:p>
          <a:p>
            <a:pPr>
              <a:spcBef>
                <a:spcPct val="50000"/>
              </a:spcBef>
              <a:defRPr/>
            </a:pPr>
            <a:r>
              <a:rPr lang="en-US" sz="2000"/>
              <a:t>          p = p + i;</a:t>
            </a:r>
          </a:p>
          <a:p>
            <a:pPr>
              <a:spcBef>
                <a:spcPct val="50000"/>
              </a:spcBef>
              <a:defRPr/>
            </a:pPr>
            <a:r>
              <a:rPr lang="en-US" sz="2000"/>
              <a:t>      } 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953000" y="1676400"/>
            <a:ext cx="914400" cy="2225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/>
              <a:t>F.C.</a:t>
            </a:r>
          </a:p>
          <a:p>
            <a:pPr>
              <a:spcBef>
                <a:spcPct val="50000"/>
              </a:spcBef>
              <a:defRPr/>
            </a:pPr>
            <a:r>
              <a:rPr lang="en-US" sz="2000"/>
              <a:t>n+1</a:t>
            </a:r>
          </a:p>
          <a:p>
            <a:pPr>
              <a:spcBef>
                <a:spcPct val="50000"/>
              </a:spcBef>
              <a:defRPr/>
            </a:pPr>
            <a:r>
              <a:rPr lang="en-US" sz="2000"/>
              <a:t>n(n+1)</a:t>
            </a:r>
          </a:p>
          <a:p>
            <a:pPr>
              <a:spcBef>
                <a:spcPct val="50000"/>
              </a:spcBef>
              <a:defRPr/>
            </a:pPr>
            <a:r>
              <a:rPr lang="en-US" sz="2000"/>
              <a:t>n*n</a:t>
            </a:r>
          </a:p>
          <a:p>
            <a:pPr>
              <a:spcBef>
                <a:spcPct val="50000"/>
              </a:spcBef>
              <a:defRPr/>
            </a:pPr>
            <a:r>
              <a:rPr lang="en-US" sz="2000"/>
              <a:t>n*n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914400" y="1752600"/>
            <a:ext cx="762000" cy="2530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/>
              <a:t>Inst #</a:t>
            </a:r>
            <a:endParaRPr lang="en-US" sz="2000"/>
          </a:p>
          <a:p>
            <a:pPr algn="ctr">
              <a:spcBef>
                <a:spcPct val="50000"/>
              </a:spcBef>
              <a:defRPr/>
            </a:pPr>
            <a:r>
              <a:rPr lang="en-US" sz="2000"/>
              <a:t>1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000"/>
              <a:t>2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000"/>
              <a:t>3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000"/>
              <a:t>4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400800" y="1676400"/>
            <a:ext cx="1600200" cy="3140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/>
              <a:t>F.C.</a:t>
            </a:r>
          </a:p>
          <a:p>
            <a:pPr>
              <a:spcBef>
                <a:spcPct val="50000"/>
              </a:spcBef>
              <a:defRPr/>
            </a:pPr>
            <a:r>
              <a:rPr lang="en-US" sz="2000"/>
              <a:t>n+1</a:t>
            </a:r>
          </a:p>
          <a:p>
            <a:pPr>
              <a:spcBef>
                <a:spcPct val="50000"/>
              </a:spcBef>
              <a:defRPr/>
            </a:pPr>
            <a:r>
              <a:rPr lang="en-US" sz="2000"/>
              <a:t>n</a:t>
            </a:r>
            <a:r>
              <a:rPr lang="en-US" sz="2000" baseline="30000"/>
              <a:t>2</a:t>
            </a:r>
            <a:r>
              <a:rPr lang="en-US" sz="2000"/>
              <a:t>+n</a:t>
            </a:r>
          </a:p>
          <a:p>
            <a:pPr>
              <a:spcBef>
                <a:spcPct val="50000"/>
              </a:spcBef>
              <a:defRPr/>
            </a:pPr>
            <a:r>
              <a:rPr lang="en-US" sz="2000"/>
              <a:t>n</a:t>
            </a:r>
            <a:r>
              <a:rPr lang="en-US" sz="2000" baseline="30000"/>
              <a:t>2</a:t>
            </a:r>
            <a:endParaRPr lang="en-US" sz="2000"/>
          </a:p>
          <a:p>
            <a:pPr>
              <a:spcBef>
                <a:spcPct val="50000"/>
              </a:spcBef>
              <a:defRPr/>
            </a:pPr>
            <a:r>
              <a:rPr lang="en-US" sz="2000"/>
              <a:t>n</a:t>
            </a:r>
            <a:r>
              <a:rPr lang="en-US" sz="2000" baseline="30000"/>
              <a:t>2</a:t>
            </a:r>
            <a:r>
              <a:rPr lang="en-US" sz="2000"/>
              <a:t> </a:t>
            </a:r>
          </a:p>
          <a:p>
            <a:pPr>
              <a:spcBef>
                <a:spcPct val="50000"/>
              </a:spcBef>
              <a:defRPr/>
            </a:pPr>
            <a:r>
              <a:rPr lang="en-US" sz="2000"/>
              <a:t>____</a:t>
            </a:r>
          </a:p>
          <a:p>
            <a:pPr>
              <a:spcBef>
                <a:spcPct val="50000"/>
              </a:spcBef>
              <a:defRPr/>
            </a:pPr>
            <a:r>
              <a:rPr lang="en-US" sz="2000"/>
              <a:t>3</a:t>
            </a:r>
            <a:r>
              <a:rPr lang="en-US" sz="2000">
                <a:solidFill>
                  <a:schemeClr val="accent2"/>
                </a:solidFill>
              </a:rPr>
              <a:t>n</a:t>
            </a:r>
            <a:r>
              <a:rPr lang="en-US" sz="2000" baseline="30000">
                <a:solidFill>
                  <a:schemeClr val="accent2"/>
                </a:solidFill>
              </a:rPr>
              <a:t>2</a:t>
            </a:r>
            <a:r>
              <a:rPr lang="en-US" sz="2000"/>
              <a:t>+2n+1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57200" y="4800600"/>
            <a:ext cx="4267200" cy="161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/>
              <a:t>discarding constant terms produces :    3n</a:t>
            </a:r>
            <a:r>
              <a:rPr lang="en-US" sz="2000" baseline="30000"/>
              <a:t>2</a:t>
            </a:r>
            <a:r>
              <a:rPr lang="en-US" sz="2000"/>
              <a:t>+2n</a:t>
            </a:r>
          </a:p>
          <a:p>
            <a:pPr>
              <a:spcBef>
                <a:spcPct val="50000"/>
              </a:spcBef>
              <a:defRPr/>
            </a:pPr>
            <a:r>
              <a:rPr lang="en-US" sz="2000"/>
              <a:t>clearing coefficients :     n</a:t>
            </a:r>
            <a:r>
              <a:rPr lang="en-US" sz="2000" baseline="30000"/>
              <a:t>2</a:t>
            </a:r>
            <a:r>
              <a:rPr lang="en-US" sz="2000"/>
              <a:t>+n</a:t>
            </a:r>
          </a:p>
          <a:p>
            <a:pPr>
              <a:spcBef>
                <a:spcPct val="50000"/>
              </a:spcBef>
              <a:defRPr/>
            </a:pPr>
            <a:r>
              <a:rPr lang="en-US" sz="2000"/>
              <a:t>picking the most significant term:  n</a:t>
            </a:r>
            <a:r>
              <a:rPr lang="en-US" sz="2000" baseline="30000"/>
              <a:t>2</a:t>
            </a:r>
            <a:endParaRPr lang="en-US" sz="2000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248400" y="50292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accent2"/>
                </a:solidFill>
              </a:rPr>
              <a:t>Big O = O(n</a:t>
            </a:r>
            <a:r>
              <a:rPr lang="en-US" sz="2000" baseline="30000">
                <a:solidFill>
                  <a:schemeClr val="accent2"/>
                </a:solidFill>
              </a:rPr>
              <a:t>2</a:t>
            </a:r>
            <a:r>
              <a:rPr lang="en-US" sz="2000">
                <a:solidFill>
                  <a:schemeClr val="accent2"/>
                </a:solidFill>
              </a:rPr>
              <a:t>)</a:t>
            </a:r>
          </a:p>
          <a:p>
            <a:pPr>
              <a:spcBef>
                <a:spcPct val="50000"/>
              </a:spcBef>
              <a:defRPr/>
            </a:pPr>
            <a:endParaRPr 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426720" y="1905000"/>
            <a:ext cx="8077200" cy="92333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i="1" dirty="0">
                <a:latin typeface="Arial" charset="0"/>
              </a:rPr>
              <a:t>Suppose f(n) = n</a:t>
            </a:r>
            <a:r>
              <a:rPr lang="en-US" i="1" baseline="30000" dirty="0">
                <a:latin typeface="Arial" charset="0"/>
              </a:rPr>
              <a:t>2</a:t>
            </a:r>
            <a:r>
              <a:rPr lang="en-US" i="1" dirty="0">
                <a:latin typeface="Arial" charset="0"/>
              </a:rPr>
              <a:t>  + 3n - 1.  We want to show that f(n) = O(n</a:t>
            </a:r>
            <a:r>
              <a:rPr lang="en-US" i="1" baseline="30000" dirty="0">
                <a:latin typeface="Arial" charset="0"/>
              </a:rPr>
              <a:t>2</a:t>
            </a:r>
            <a:r>
              <a:rPr lang="en-US" i="1" dirty="0">
                <a:latin typeface="Arial" charset="0"/>
              </a:rPr>
              <a:t>).</a:t>
            </a:r>
          </a:p>
          <a:p>
            <a:pPr>
              <a:defRPr/>
            </a:pPr>
            <a:r>
              <a:rPr lang="en-US" i="1" dirty="0">
                <a:latin typeface="Arial" charset="0"/>
              </a:rPr>
              <a:t>                        f(n) 	= n</a:t>
            </a:r>
            <a:r>
              <a:rPr lang="en-US" i="1" baseline="30000" dirty="0">
                <a:latin typeface="Arial" charset="0"/>
              </a:rPr>
              <a:t>2</a:t>
            </a:r>
            <a:r>
              <a:rPr lang="en-US" i="1" dirty="0">
                <a:latin typeface="Arial" charset="0"/>
              </a:rPr>
              <a:t> + 3n - 1		</a:t>
            </a:r>
          </a:p>
          <a:p>
            <a:pPr>
              <a:defRPr/>
            </a:pPr>
            <a:r>
              <a:rPr lang="en-US" i="1" dirty="0">
                <a:latin typeface="Arial" charset="0"/>
              </a:rPr>
              <a:t>	          g(n) = n</a:t>
            </a:r>
            <a:r>
              <a:rPr lang="en-US" i="1" baseline="30000" dirty="0">
                <a:latin typeface="Arial" charset="0"/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914400" y="2057400"/>
            <a:ext cx="6400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	</a:t>
            </a:r>
            <a:r>
              <a:rPr lang="en-US" i="1" dirty="0">
                <a:latin typeface="Arial" charset="0"/>
              </a:rPr>
              <a:t>f(n) = 2n</a:t>
            </a:r>
            <a:r>
              <a:rPr lang="en-US" i="1" baseline="30000" dirty="0">
                <a:latin typeface="Arial" charset="0"/>
              </a:rPr>
              <a:t>7</a:t>
            </a:r>
            <a:r>
              <a:rPr lang="en-US" i="1" dirty="0">
                <a:latin typeface="Arial" charset="0"/>
              </a:rPr>
              <a:t> - 6n</a:t>
            </a:r>
            <a:r>
              <a:rPr lang="en-US" i="1" baseline="30000" dirty="0">
                <a:latin typeface="Arial" charset="0"/>
              </a:rPr>
              <a:t>5</a:t>
            </a:r>
            <a:r>
              <a:rPr lang="en-US" i="1" dirty="0">
                <a:latin typeface="Arial" charset="0"/>
              </a:rPr>
              <a:t> + 10n</a:t>
            </a:r>
            <a:r>
              <a:rPr lang="en-US" i="1" baseline="30000" dirty="0">
                <a:latin typeface="Arial" charset="0"/>
              </a:rPr>
              <a:t>2</a:t>
            </a:r>
            <a:r>
              <a:rPr lang="en-US" i="1" dirty="0">
                <a:latin typeface="Arial" charset="0"/>
              </a:rPr>
              <a:t> – 5 = O(n</a:t>
            </a:r>
            <a:r>
              <a:rPr lang="en-US" i="1" baseline="30000" dirty="0">
                <a:latin typeface="Arial" charset="0"/>
              </a:rPr>
              <a:t>7</a:t>
            </a:r>
            <a:r>
              <a:rPr lang="en-US" i="1" dirty="0">
                <a:latin typeface="Arial" charset="0"/>
              </a:rPr>
              <a:t>)</a:t>
            </a:r>
          </a:p>
          <a:p>
            <a:pPr>
              <a:defRPr/>
            </a:pPr>
            <a:r>
              <a:rPr lang="en-US" i="1" dirty="0">
                <a:latin typeface="Arial" charset="0"/>
              </a:rPr>
              <a:t>	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/>
              <a:t>Complexity of Algorithms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/>
              <a:t>Describe the (worst-case) time complexity of the linear search algorithm.</a:t>
            </a:r>
          </a:p>
          <a:p>
            <a:pPr eaLnBrk="1" hangingPunct="1">
              <a:defRPr/>
            </a:pPr>
            <a:endParaRPr lang="en-US" sz="2400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339752" y="2276872"/>
            <a:ext cx="5562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/>
              <a:t>Procedure </a:t>
            </a:r>
            <a:r>
              <a:rPr lang="en-US" sz="2000" b="1" i="1" dirty="0"/>
              <a:t>linear search</a:t>
            </a:r>
            <a:r>
              <a:rPr lang="en-US" sz="2000" b="1" dirty="0"/>
              <a:t> (x: integer a</a:t>
            </a:r>
            <a:r>
              <a:rPr lang="en-US" sz="2000" b="1" baseline="-25000" dirty="0"/>
              <a:t>1</a:t>
            </a:r>
            <a:r>
              <a:rPr lang="en-US" sz="2000" b="1" dirty="0"/>
              <a:t>, a</a:t>
            </a:r>
            <a:r>
              <a:rPr lang="en-US" sz="2000" b="1" baseline="-25000" dirty="0"/>
              <a:t>2</a:t>
            </a:r>
            <a:r>
              <a:rPr lang="en-US" sz="2000" b="1" dirty="0"/>
              <a:t>, . . . , a</a:t>
            </a:r>
            <a:r>
              <a:rPr lang="en-US" sz="2000" b="1" baseline="-25000" dirty="0"/>
              <a:t>n</a:t>
            </a:r>
            <a:r>
              <a:rPr lang="en-US" sz="2000" b="1" dirty="0"/>
              <a:t> )</a:t>
            </a:r>
          </a:p>
          <a:p>
            <a:pPr>
              <a:defRPr/>
            </a:pPr>
            <a:r>
              <a:rPr lang="en-US" sz="2000" b="1" dirty="0"/>
              <a:t>    </a:t>
            </a:r>
            <a:r>
              <a:rPr lang="en-US" sz="2000" b="1" dirty="0" err="1"/>
              <a:t>i</a:t>
            </a:r>
            <a:r>
              <a:rPr lang="en-US" sz="2000" b="1" dirty="0"/>
              <a:t>=1;</a:t>
            </a:r>
          </a:p>
          <a:p>
            <a:pPr>
              <a:defRPr/>
            </a:pPr>
            <a:r>
              <a:rPr lang="en-US" sz="2000" b="1" dirty="0"/>
              <a:t>    while ( </a:t>
            </a:r>
            <a:r>
              <a:rPr lang="en-US" sz="2000" b="1" dirty="0" err="1"/>
              <a:t>i</a:t>
            </a:r>
            <a:r>
              <a:rPr lang="en-US" sz="2000" b="1" dirty="0"/>
              <a:t> &lt;= n and x !=</a:t>
            </a:r>
            <a:r>
              <a:rPr lang="en-US" sz="2000" b="1" dirty="0" err="1"/>
              <a:t>a</a:t>
            </a:r>
            <a:r>
              <a:rPr lang="en-US" sz="2000" b="1" baseline="-25000" dirty="0" err="1"/>
              <a:t>i</a:t>
            </a:r>
            <a:r>
              <a:rPr lang="en-US" sz="2000" b="1" baseline="-25000" dirty="0"/>
              <a:t> </a:t>
            </a:r>
            <a:r>
              <a:rPr lang="en-US" sz="2000" b="1" dirty="0"/>
              <a:t>)</a:t>
            </a:r>
          </a:p>
          <a:p>
            <a:pPr>
              <a:defRPr/>
            </a:pPr>
            <a:r>
              <a:rPr lang="en-US" sz="2000" b="1" dirty="0"/>
              <a:t>    {    </a:t>
            </a:r>
          </a:p>
          <a:p>
            <a:pPr>
              <a:defRPr/>
            </a:pPr>
            <a:r>
              <a:rPr lang="en-US" sz="2000" b="1" dirty="0"/>
              <a:t>        </a:t>
            </a:r>
            <a:r>
              <a:rPr lang="en-US" sz="2000" b="1" dirty="0" err="1"/>
              <a:t>i</a:t>
            </a:r>
            <a:r>
              <a:rPr lang="en-US" sz="2000" b="1" dirty="0"/>
              <a:t> := i+1</a:t>
            </a:r>
          </a:p>
          <a:p>
            <a:pPr>
              <a:defRPr/>
            </a:pPr>
            <a:r>
              <a:rPr lang="en-US" sz="2000" b="1" dirty="0"/>
              <a:t>     }    </a:t>
            </a:r>
          </a:p>
          <a:p>
            <a:pPr>
              <a:defRPr/>
            </a:pPr>
            <a:r>
              <a:rPr lang="en-US" sz="2000" b="1" dirty="0"/>
              <a:t>if    </a:t>
            </a:r>
            <a:r>
              <a:rPr lang="en-US" sz="2000" b="1" dirty="0" err="1"/>
              <a:t>i</a:t>
            </a:r>
            <a:r>
              <a:rPr lang="en-US" sz="2000" b="1" dirty="0"/>
              <a:t> &lt;= n, then </a:t>
            </a:r>
            <a:r>
              <a:rPr lang="en-US" sz="2000" b="1" i="1" dirty="0"/>
              <a:t>location</a:t>
            </a:r>
            <a:r>
              <a:rPr lang="en-US" sz="2000" b="1" dirty="0"/>
              <a:t> := </a:t>
            </a:r>
            <a:r>
              <a:rPr lang="en-US" sz="2000" b="1" dirty="0" err="1"/>
              <a:t>i</a:t>
            </a:r>
            <a:endParaRPr lang="en-US" sz="2000" b="1" dirty="0"/>
          </a:p>
          <a:p>
            <a:pPr>
              <a:defRPr/>
            </a:pPr>
            <a:r>
              <a:rPr lang="en-US" sz="2000" b="1" dirty="0"/>
              <a:t> else</a:t>
            </a:r>
            <a:r>
              <a:rPr lang="en-US" sz="2000" b="1" i="1" dirty="0"/>
              <a:t>    location</a:t>
            </a:r>
            <a:r>
              <a:rPr lang="en-US" sz="2000" b="1" dirty="0"/>
              <a:t> := 0 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827584" y="5013176"/>
            <a:ext cx="76962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/>
              <a:t>The time complexity depends on the number of comparisons because they are the basic operations used.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/>
              <a:t>So how many comparisons are there if (in the worst-case) you have to go to the end of the list?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e824-lecture3 (1)" id="{AF9327B6-CF3E-6F4C-A2B0-7FEF8BD0A690}" vid="{644D94DE-3798-774F-A090-5AD2B12CE1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14338</TotalTime>
  <Words>785</Words>
  <Application>Microsoft Office PowerPoint</Application>
  <PresentationFormat>On-screen Show (4:3)</PresentationFormat>
  <Paragraphs>120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Times New Roman</vt:lpstr>
      <vt:lpstr>Wingdings</vt:lpstr>
      <vt:lpstr>Pixel</vt:lpstr>
      <vt:lpstr>PowerPoint Presentation</vt:lpstr>
      <vt:lpstr>Complexity Examples</vt:lpstr>
      <vt:lpstr>Analyzing Running Time</vt:lpstr>
      <vt:lpstr>Example  </vt:lpstr>
      <vt:lpstr>Example</vt:lpstr>
      <vt:lpstr>Another example</vt:lpstr>
      <vt:lpstr>Example </vt:lpstr>
      <vt:lpstr>Example</vt:lpstr>
      <vt:lpstr>Complexity of Algorithms</vt:lpstr>
      <vt:lpstr>Complexity of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ALSUWAT, EMAD</dc:creator>
  <cp:lastModifiedBy>Emad Saad Alsuwat</cp:lastModifiedBy>
  <cp:revision>88</cp:revision>
  <cp:lastPrinted>2022-02-20T14:00:32Z</cp:lastPrinted>
  <dcterms:created xsi:type="dcterms:W3CDTF">2020-02-13T19:25:53Z</dcterms:created>
  <dcterms:modified xsi:type="dcterms:W3CDTF">2022-11-01T09:15:08Z</dcterms:modified>
</cp:coreProperties>
</file>