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23"/>
  </p:notesMasterIdLst>
  <p:handoutMasterIdLst>
    <p:handoutMasterId r:id="rId24"/>
  </p:handoutMasterIdLst>
  <p:sldIdLst>
    <p:sldId id="548" r:id="rId2"/>
    <p:sldId id="339" r:id="rId3"/>
    <p:sldId id="341" r:id="rId4"/>
    <p:sldId id="348" r:id="rId5"/>
    <p:sldId id="349" r:id="rId6"/>
    <p:sldId id="282" r:id="rId7"/>
    <p:sldId id="285" r:id="rId8"/>
    <p:sldId id="286" r:id="rId9"/>
    <p:sldId id="350" r:id="rId10"/>
    <p:sldId id="351" r:id="rId11"/>
    <p:sldId id="352" r:id="rId12"/>
    <p:sldId id="353" r:id="rId13"/>
    <p:sldId id="354" r:id="rId14"/>
    <p:sldId id="578" r:id="rId15"/>
    <p:sldId id="345" r:id="rId16"/>
    <p:sldId id="358" r:id="rId17"/>
    <p:sldId id="357" r:id="rId18"/>
    <p:sldId id="360" r:id="rId19"/>
    <p:sldId id="361" r:id="rId20"/>
    <p:sldId id="355" r:id="rId21"/>
    <p:sldId id="577"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6" autoAdjust="0"/>
    <p:restoredTop sz="92585"/>
  </p:normalViewPr>
  <p:slideViewPr>
    <p:cSldViewPr>
      <p:cViewPr varScale="1">
        <p:scale>
          <a:sx n="118" d="100"/>
          <a:sy n="118" d="100"/>
        </p:scale>
        <p:origin x="231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612A8931-C7F3-7847-A6C2-A2DD75E6D0FA}"/>
              </a:ext>
            </a:extLst>
          </p:cNvPr>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78" name="Text Box 2">
            <a:extLst>
              <a:ext uri="{FF2B5EF4-FFF2-40B4-BE49-F238E27FC236}">
                <a16:creationId xmlns:a16="http://schemas.microsoft.com/office/drawing/2014/main" id="{030F6720-28CD-504F-90D0-83E28B2A5B6A}"/>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405698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BF386460-005E-E149-B295-F2C0EA9905F7}"/>
              </a:ext>
            </a:extLst>
          </p:cNvPr>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0" name="Text Box 2">
            <a:extLst>
              <a:ext uri="{FF2B5EF4-FFF2-40B4-BE49-F238E27FC236}">
                <a16:creationId xmlns:a16="http://schemas.microsoft.com/office/drawing/2014/main" id="{96F8809B-956B-2549-B825-CB4CC5FDE7FD}"/>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158040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18598D0A-A882-C242-8626-FCBB68B82C6A}"/>
              </a:ext>
            </a:extLst>
          </p:cNvPr>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4" name="Text Box 2">
            <a:extLst>
              <a:ext uri="{FF2B5EF4-FFF2-40B4-BE49-F238E27FC236}">
                <a16:creationId xmlns:a16="http://schemas.microsoft.com/office/drawing/2014/main" id="{D03A2AE5-AACE-3B49-8661-ADB0A0DEF407}"/>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Tree>
    <p:extLst>
      <p:ext uri="{BB962C8B-B14F-4D97-AF65-F5344CB8AC3E}">
        <p14:creationId xmlns:p14="http://schemas.microsoft.com/office/powerpoint/2010/main" val="2056361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667000"/>
            <a:ext cx="6705600" cy="3403600"/>
          </a:xfrm>
        </p:spPr>
        <p:txBody>
          <a:bodyPr/>
          <a:lstStyle/>
          <a:p>
            <a:pPr marL="609600" indent="-609600" algn="ctr" eaLnBrk="1" hangingPunct="1">
              <a:defRPr/>
            </a:pPr>
            <a:r>
              <a:rPr lang="en-US" sz="4400" b="1" dirty="0">
                <a:solidFill>
                  <a:schemeClr val="accent3"/>
                </a:solidFill>
              </a:rPr>
              <a:t>Software Reliability</a:t>
            </a:r>
            <a:endParaRPr lang="en-US" dirty="0"/>
          </a:p>
          <a:p>
            <a:pPr marL="609600" indent="-609600" algn="ctr" eaLnBrk="1" hangingPunct="1">
              <a:defRPr/>
            </a:pPr>
            <a:endParaRPr lang="en-US" dirty="0"/>
          </a:p>
          <a:p>
            <a:pPr eaLnBrk="1" hangingPunct="1">
              <a:defRPr/>
            </a:pPr>
            <a:endParaRPr lang="en-US" dirty="0"/>
          </a:p>
          <a:p>
            <a:pPr marL="609600" indent="-609600" eaLnBrk="1" hangingPunct="1">
              <a:defRPr/>
            </a:pPr>
            <a:endParaRPr lang="en-US" dirty="0"/>
          </a:p>
        </p:txBody>
      </p:sp>
      <p:sp>
        <p:nvSpPr>
          <p:cNvPr id="2" name="Rectangle 1">
            <a:extLst>
              <a:ext uri="{FF2B5EF4-FFF2-40B4-BE49-F238E27FC236}">
                <a16:creationId xmlns:a16="http://schemas.microsoft.com/office/drawing/2014/main" id="{2216E496-526A-6641-9AF1-BF68667949E0}"/>
              </a:ext>
            </a:extLst>
          </p:cNvPr>
          <p:cNvSpPr/>
          <p:nvPr/>
        </p:nvSpPr>
        <p:spPr>
          <a:xfrm>
            <a:off x="5799871" y="3733800"/>
            <a:ext cx="2593980" cy="400110"/>
          </a:xfrm>
          <a:prstGeom prst="rect">
            <a:avLst/>
          </a:prstGeom>
        </p:spPr>
        <p:txBody>
          <a:bodyPr wrap="none">
            <a:spAutoFit/>
          </a:bodyPr>
          <a:lstStyle/>
          <a:p>
            <a:r>
              <a:rPr lang="en-US" altLang="en-US" sz="2000" dirty="0">
                <a:solidFill>
                  <a:schemeClr val="bg1"/>
                </a:solidFill>
                <a:latin typeface="Comic Sans MS" panose="030F0902030302020204" pitchFamily="66" charset="0"/>
              </a:rPr>
              <a:t>Theory and Practice</a:t>
            </a:r>
            <a:endParaRPr lang="en-US" sz="2000" dirty="0">
              <a:solidFill>
                <a:schemeClr val="bg1"/>
              </a:solidFill>
            </a:endParaRPr>
          </a:p>
        </p:txBody>
      </p:sp>
    </p:spTree>
    <p:extLst>
      <p:ext uri="{BB962C8B-B14F-4D97-AF65-F5344CB8AC3E}">
        <p14:creationId xmlns:p14="http://schemas.microsoft.com/office/powerpoint/2010/main" val="231624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1384703E-516C-344F-8EEA-641DC681FA08}"/>
              </a:ext>
            </a:extLst>
          </p:cNvPr>
          <p:cNvSpPr>
            <a:spLocks noGrp="1" noChangeArrowheads="1"/>
          </p:cNvSpPr>
          <p:nvPr>
            <p:ph type="sldNum" sz="quarter" idx="10"/>
          </p:nvPr>
        </p:nvSpPr>
        <p:spPr/>
        <p:txBody>
          <a:bodyPr/>
          <a:lstStyle/>
          <a:p>
            <a:fld id="{FEB79B0D-1977-984D-BAF5-2EE6606C411A}" type="slidenum">
              <a:rPr lang="en-US" altLang="en-US"/>
              <a:pPr/>
              <a:t>10</a:t>
            </a:fld>
            <a:endParaRPr lang="en-US" altLang="en-US"/>
          </a:p>
        </p:txBody>
      </p:sp>
      <p:sp>
        <p:nvSpPr>
          <p:cNvPr id="634882" name="Rectangle 2">
            <a:extLst>
              <a:ext uri="{FF2B5EF4-FFF2-40B4-BE49-F238E27FC236}">
                <a16:creationId xmlns:a16="http://schemas.microsoft.com/office/drawing/2014/main" id="{63CBA9D4-A918-F34E-88FE-69AB0D87B8D2}"/>
              </a:ext>
            </a:extLst>
          </p:cNvPr>
          <p:cNvSpPr>
            <a:spLocks noGrp="1" noChangeArrowheads="1"/>
          </p:cNvSpPr>
          <p:nvPr>
            <p:ph type="title" idx="4294967295"/>
          </p:nvPr>
        </p:nvSpPr>
        <p:spPr>
          <a:xfrm>
            <a:off x="457200" y="76200"/>
            <a:ext cx="8915400" cy="1371600"/>
          </a:xfrm>
        </p:spPr>
        <p:txBody>
          <a:bodyPr/>
          <a:lstStyle/>
          <a:p>
            <a:r>
              <a:rPr lang="en-US" altLang="en-US" dirty="0"/>
              <a:t>Definitions of Software Reliability</a:t>
            </a:r>
          </a:p>
        </p:txBody>
      </p:sp>
      <p:sp>
        <p:nvSpPr>
          <p:cNvPr id="634883" name="Rectangle 3">
            <a:extLst>
              <a:ext uri="{FF2B5EF4-FFF2-40B4-BE49-F238E27FC236}">
                <a16:creationId xmlns:a16="http://schemas.microsoft.com/office/drawing/2014/main" id="{273AD03F-0BA8-AF4A-B8B9-27CBBAC14E48}"/>
              </a:ext>
            </a:extLst>
          </p:cNvPr>
          <p:cNvSpPr>
            <a:spLocks noGrp="1" noChangeArrowheads="1"/>
          </p:cNvSpPr>
          <p:nvPr>
            <p:ph type="body" idx="4294967295"/>
          </p:nvPr>
        </p:nvSpPr>
        <p:spPr>
          <a:xfrm>
            <a:off x="457200" y="1143000"/>
            <a:ext cx="8229600" cy="3886200"/>
          </a:xfrm>
        </p:spPr>
        <p:txBody>
          <a:bodyPr/>
          <a:lstStyle/>
          <a:p>
            <a:r>
              <a:rPr lang="en-US" altLang="en-US" sz="2000" dirty="0">
                <a:cs typeface="Times New Roman" panose="02020603050405020304" pitchFamily="18" charset="0"/>
                <a:sym typeface="Symbol" pitchFamily="2" charset="2"/>
              </a:rPr>
              <a:t>First definition</a:t>
            </a:r>
          </a:p>
          <a:p>
            <a:pPr lvl="1"/>
            <a:r>
              <a:rPr lang="en-US" altLang="en-US" sz="1800" dirty="0">
                <a:solidFill>
                  <a:schemeClr val="bg2">
                    <a:lumMod val="60000"/>
                    <a:lumOff val="40000"/>
                  </a:schemeClr>
                </a:solidFill>
                <a:cs typeface="Times New Roman" panose="02020603050405020304" pitchFamily="18" charset="0"/>
                <a:sym typeface="Symbol" pitchFamily="2" charset="2"/>
              </a:rPr>
              <a:t>Software reliability is defined as the probability of failure-free operation of a software system for a specified time in  a specified environment.</a:t>
            </a:r>
          </a:p>
          <a:p>
            <a:pPr lvl="2"/>
            <a:r>
              <a:rPr lang="en-US" altLang="en-US" sz="1800" dirty="0">
                <a:solidFill>
                  <a:srgbClr val="00B050"/>
                </a:solidFill>
                <a:cs typeface="Times New Roman" panose="02020603050405020304" pitchFamily="18" charset="0"/>
                <a:sym typeface="Symbol" pitchFamily="2" charset="2"/>
              </a:rPr>
              <a:t>Key elements of the above definition</a:t>
            </a:r>
          </a:p>
          <a:p>
            <a:pPr lvl="3"/>
            <a:r>
              <a:rPr lang="en-US" altLang="en-US" sz="1800" dirty="0">
                <a:cs typeface="Times New Roman" panose="02020603050405020304" pitchFamily="18" charset="0"/>
                <a:sym typeface="Symbol" pitchFamily="2" charset="2"/>
              </a:rPr>
              <a:t>Probability of failure-free operation</a:t>
            </a:r>
          </a:p>
          <a:p>
            <a:pPr lvl="3"/>
            <a:r>
              <a:rPr lang="en-US" altLang="en-US" sz="1800" dirty="0">
                <a:cs typeface="Times New Roman" panose="02020603050405020304" pitchFamily="18" charset="0"/>
                <a:sym typeface="Symbol" pitchFamily="2" charset="2"/>
              </a:rPr>
              <a:t>Length of time of failure-free operation</a:t>
            </a:r>
          </a:p>
          <a:p>
            <a:pPr lvl="3"/>
            <a:r>
              <a:rPr lang="en-US" altLang="en-US" sz="1800" dirty="0">
                <a:cs typeface="Times New Roman" panose="02020603050405020304" pitchFamily="18" charset="0"/>
                <a:sym typeface="Symbol" pitchFamily="2" charset="2"/>
              </a:rPr>
              <a:t>A given execution environment</a:t>
            </a:r>
          </a:p>
          <a:p>
            <a:pPr lvl="2"/>
            <a:r>
              <a:rPr lang="en-US" altLang="en-US" sz="1800" dirty="0">
                <a:solidFill>
                  <a:srgbClr val="00B050"/>
                </a:solidFill>
                <a:cs typeface="Times New Roman" panose="02020603050405020304" pitchFamily="18" charset="0"/>
                <a:sym typeface="Symbol" pitchFamily="2" charset="2"/>
              </a:rPr>
              <a:t>Example</a:t>
            </a:r>
          </a:p>
          <a:p>
            <a:pPr lvl="3"/>
            <a:r>
              <a:rPr lang="en-US" altLang="en-US" sz="1800" dirty="0">
                <a:cs typeface="Times New Roman" panose="02020603050405020304" pitchFamily="18" charset="0"/>
                <a:sym typeface="Symbol" pitchFamily="2" charset="2"/>
              </a:rPr>
              <a:t>The probability that a PC in a store is up and running for eight hours without crash  is 0.99.</a:t>
            </a:r>
          </a:p>
          <a:p>
            <a:r>
              <a:rPr lang="en-US" altLang="en-US" sz="2000" dirty="0">
                <a:cs typeface="Times New Roman" panose="02020603050405020304" pitchFamily="18" charset="0"/>
                <a:sym typeface="Symbol" pitchFamily="2" charset="2"/>
              </a:rPr>
              <a:t>Second definition</a:t>
            </a:r>
          </a:p>
          <a:p>
            <a:pPr lvl="1"/>
            <a:r>
              <a:rPr lang="en-US" altLang="en-US" sz="1800" dirty="0">
                <a:solidFill>
                  <a:schemeClr val="bg2">
                    <a:lumMod val="60000"/>
                    <a:lumOff val="40000"/>
                  </a:schemeClr>
                </a:solidFill>
                <a:cs typeface="Times New Roman" panose="02020603050405020304" pitchFamily="18" charset="0"/>
                <a:sym typeface="Symbol" pitchFamily="2" charset="2"/>
              </a:rPr>
              <a:t>Failure intensity is a measure of the reliability of a software system operating in a given environment.</a:t>
            </a:r>
          </a:p>
          <a:p>
            <a:pPr lvl="2"/>
            <a:r>
              <a:rPr lang="en-US" altLang="en-US" sz="1800" dirty="0">
                <a:cs typeface="Times New Roman" panose="02020603050405020304" pitchFamily="18" charset="0"/>
                <a:sym typeface="Symbol" pitchFamily="2" charset="2"/>
              </a:rPr>
              <a:t>Example: An air traffic control system fails once in two years.</a:t>
            </a:r>
          </a:p>
          <a:p>
            <a:r>
              <a:rPr lang="en-US" altLang="en-US" sz="2000" dirty="0">
                <a:cs typeface="Times New Roman" panose="02020603050405020304" pitchFamily="18" charset="0"/>
                <a:sym typeface="Symbol" pitchFamily="2" charset="2"/>
              </a:rPr>
              <a:t>Comparing the two</a:t>
            </a:r>
          </a:p>
          <a:p>
            <a:pPr lvl="1"/>
            <a:r>
              <a:rPr lang="en-US" altLang="en-US" sz="1800" dirty="0">
                <a:solidFill>
                  <a:schemeClr val="bg2">
                    <a:lumMod val="60000"/>
                    <a:lumOff val="40000"/>
                  </a:schemeClr>
                </a:solidFill>
                <a:cs typeface="Times New Roman" panose="02020603050405020304" pitchFamily="18" charset="0"/>
                <a:sym typeface="Symbol" pitchFamily="2" charset="2"/>
              </a:rPr>
              <a:t>The first puts emphasis on MTTF, whereas the second on count.</a:t>
            </a:r>
            <a:endParaRPr lang="el-GR" altLang="en-US" sz="1800" dirty="0">
              <a:solidFill>
                <a:schemeClr val="bg2">
                  <a:lumMod val="60000"/>
                  <a:lumOff val="40000"/>
                </a:schemeClr>
              </a:solidFill>
              <a:cs typeface="Times New Roman" panose="02020603050405020304" pitchFamily="18" charset="0"/>
              <a:sym typeface="Symbol" pitchFamily="2" charset="2"/>
            </a:endParaRPr>
          </a:p>
        </p:txBody>
      </p:sp>
    </p:spTree>
    <p:extLst>
      <p:ext uri="{BB962C8B-B14F-4D97-AF65-F5344CB8AC3E}">
        <p14:creationId xmlns:p14="http://schemas.microsoft.com/office/powerpoint/2010/main" val="197495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6882CAB3-4DB2-F84E-8FA0-30AB5E288248}"/>
              </a:ext>
            </a:extLst>
          </p:cNvPr>
          <p:cNvSpPr>
            <a:spLocks noGrp="1" noChangeArrowheads="1"/>
          </p:cNvSpPr>
          <p:nvPr>
            <p:ph type="sldNum" sz="quarter" idx="10"/>
          </p:nvPr>
        </p:nvSpPr>
        <p:spPr/>
        <p:txBody>
          <a:bodyPr/>
          <a:lstStyle/>
          <a:p>
            <a:fld id="{884CF5A2-A3F3-594C-B62C-E6D861163ED3}" type="slidenum">
              <a:rPr lang="en-US" altLang="en-US"/>
              <a:pPr/>
              <a:t>11</a:t>
            </a:fld>
            <a:endParaRPr lang="en-US" altLang="en-US"/>
          </a:p>
        </p:txBody>
      </p:sp>
      <p:sp>
        <p:nvSpPr>
          <p:cNvPr id="635906" name="Rectangle 2">
            <a:extLst>
              <a:ext uri="{FF2B5EF4-FFF2-40B4-BE49-F238E27FC236}">
                <a16:creationId xmlns:a16="http://schemas.microsoft.com/office/drawing/2014/main" id="{E98838C2-B3DE-9040-BD6A-95032AB4DFB0}"/>
              </a:ext>
            </a:extLst>
          </p:cNvPr>
          <p:cNvSpPr>
            <a:spLocks noGrp="1" noChangeArrowheads="1"/>
          </p:cNvSpPr>
          <p:nvPr>
            <p:ph type="title" idx="4294967295"/>
          </p:nvPr>
        </p:nvSpPr>
        <p:spPr>
          <a:xfrm>
            <a:off x="457200" y="0"/>
            <a:ext cx="9829800" cy="1371600"/>
          </a:xfrm>
        </p:spPr>
        <p:txBody>
          <a:bodyPr/>
          <a:lstStyle/>
          <a:p>
            <a:r>
              <a:rPr lang="en-US" altLang="en-US" sz="3600" dirty="0"/>
              <a:t>Factors Influencing Software Reliability</a:t>
            </a:r>
          </a:p>
        </p:txBody>
      </p:sp>
      <p:sp>
        <p:nvSpPr>
          <p:cNvPr id="635907" name="Rectangle 3">
            <a:extLst>
              <a:ext uri="{FF2B5EF4-FFF2-40B4-BE49-F238E27FC236}">
                <a16:creationId xmlns:a16="http://schemas.microsoft.com/office/drawing/2014/main" id="{04B0835D-724D-374D-BB95-8E1956888DFB}"/>
              </a:ext>
            </a:extLst>
          </p:cNvPr>
          <p:cNvSpPr>
            <a:spLocks noGrp="1" noChangeArrowheads="1"/>
          </p:cNvSpPr>
          <p:nvPr>
            <p:ph type="body" idx="4294967295"/>
          </p:nvPr>
        </p:nvSpPr>
        <p:spPr>
          <a:xfrm>
            <a:off x="457200" y="990600"/>
            <a:ext cx="8229600" cy="3886200"/>
          </a:xfrm>
        </p:spPr>
        <p:txBody>
          <a:bodyPr/>
          <a:lstStyle/>
          <a:p>
            <a:r>
              <a:rPr lang="en-US" altLang="en-US" sz="2600" dirty="0">
                <a:cs typeface="Times New Roman" panose="02020603050405020304" pitchFamily="18" charset="0"/>
                <a:sym typeface="Symbol" pitchFamily="2" charset="2"/>
              </a:rPr>
              <a:t>A user’s perception of  the reliability of a software depends upon two categories of information.</a:t>
            </a:r>
          </a:p>
          <a:p>
            <a:pPr lvl="1"/>
            <a:r>
              <a:rPr lang="en-US" altLang="en-US" sz="2600" dirty="0">
                <a:solidFill>
                  <a:schemeClr val="bg2">
                    <a:lumMod val="60000"/>
                    <a:lumOff val="40000"/>
                  </a:schemeClr>
                </a:solidFill>
                <a:cs typeface="Times New Roman" panose="02020603050405020304" pitchFamily="18" charset="0"/>
                <a:sym typeface="Symbol" pitchFamily="2" charset="2"/>
              </a:rPr>
              <a:t>The number of faults present in the software.</a:t>
            </a:r>
          </a:p>
          <a:p>
            <a:pPr lvl="1"/>
            <a:r>
              <a:rPr lang="en-US" altLang="en-US" sz="2600" dirty="0">
                <a:solidFill>
                  <a:schemeClr val="bg2">
                    <a:lumMod val="60000"/>
                    <a:lumOff val="40000"/>
                  </a:schemeClr>
                </a:solidFill>
                <a:cs typeface="Times New Roman" panose="02020603050405020304" pitchFamily="18" charset="0"/>
                <a:sym typeface="Symbol" pitchFamily="2" charset="2"/>
              </a:rPr>
              <a:t>The ways users operate the system.</a:t>
            </a:r>
          </a:p>
          <a:p>
            <a:pPr lvl="2"/>
            <a:r>
              <a:rPr lang="en-US" altLang="en-US" sz="2600" dirty="0">
                <a:solidFill>
                  <a:srgbClr val="FF0000"/>
                </a:solidFill>
                <a:cs typeface="Times New Roman" panose="02020603050405020304" pitchFamily="18" charset="0"/>
                <a:sym typeface="Symbol" pitchFamily="2" charset="2"/>
              </a:rPr>
              <a:t>This is known as the </a:t>
            </a:r>
            <a:r>
              <a:rPr lang="en-US" altLang="en-US" sz="2600" i="1" dirty="0">
                <a:solidFill>
                  <a:srgbClr val="FF0000"/>
                </a:solidFill>
                <a:cs typeface="Times New Roman" panose="02020603050405020304" pitchFamily="18" charset="0"/>
                <a:sym typeface="Symbol" pitchFamily="2" charset="2"/>
              </a:rPr>
              <a:t>operational profile</a:t>
            </a:r>
            <a:r>
              <a:rPr lang="en-US" altLang="en-US" sz="2600" dirty="0">
                <a:cs typeface="Times New Roman" panose="02020603050405020304" pitchFamily="18" charset="0"/>
                <a:sym typeface="Symbol" pitchFamily="2" charset="2"/>
              </a:rPr>
              <a:t>.</a:t>
            </a:r>
          </a:p>
          <a:p>
            <a:r>
              <a:rPr lang="en-US" altLang="en-US" sz="2600" dirty="0">
                <a:cs typeface="Times New Roman" panose="02020603050405020304" pitchFamily="18" charset="0"/>
                <a:sym typeface="Symbol" pitchFamily="2" charset="2"/>
              </a:rPr>
              <a:t>The fault count in a system is influenced by the following.</a:t>
            </a:r>
          </a:p>
          <a:p>
            <a:pPr lvl="1"/>
            <a:r>
              <a:rPr lang="en-US" altLang="en-US" sz="2600" dirty="0">
                <a:solidFill>
                  <a:schemeClr val="bg2">
                    <a:lumMod val="60000"/>
                    <a:lumOff val="40000"/>
                  </a:schemeClr>
                </a:solidFill>
                <a:cs typeface="Times New Roman" panose="02020603050405020304" pitchFamily="18" charset="0"/>
                <a:sym typeface="Symbol" pitchFamily="2" charset="2"/>
              </a:rPr>
              <a:t>Size and complexity of code</a:t>
            </a:r>
          </a:p>
          <a:p>
            <a:pPr lvl="1"/>
            <a:r>
              <a:rPr lang="en-US" altLang="en-US" sz="2600" dirty="0">
                <a:solidFill>
                  <a:schemeClr val="bg2">
                    <a:lumMod val="60000"/>
                    <a:lumOff val="40000"/>
                  </a:schemeClr>
                </a:solidFill>
                <a:cs typeface="Times New Roman" panose="02020603050405020304" pitchFamily="18" charset="0"/>
                <a:sym typeface="Symbol" pitchFamily="2" charset="2"/>
              </a:rPr>
              <a:t>Characteristics of the development process used</a:t>
            </a:r>
          </a:p>
          <a:p>
            <a:pPr lvl="1"/>
            <a:r>
              <a:rPr lang="en-US" altLang="en-US" sz="2600" dirty="0">
                <a:solidFill>
                  <a:schemeClr val="bg2">
                    <a:lumMod val="60000"/>
                    <a:lumOff val="40000"/>
                  </a:schemeClr>
                </a:solidFill>
                <a:cs typeface="Times New Roman" panose="02020603050405020304" pitchFamily="18" charset="0"/>
                <a:sym typeface="Symbol" pitchFamily="2" charset="2"/>
              </a:rPr>
              <a:t>Education, experience, and training of development personnel</a:t>
            </a:r>
          </a:p>
          <a:p>
            <a:pPr lvl="1"/>
            <a:r>
              <a:rPr lang="en-US" altLang="en-US" sz="2600" dirty="0">
                <a:solidFill>
                  <a:schemeClr val="bg2">
                    <a:lumMod val="60000"/>
                    <a:lumOff val="40000"/>
                  </a:schemeClr>
                </a:solidFill>
                <a:cs typeface="Times New Roman" panose="02020603050405020304" pitchFamily="18" charset="0"/>
                <a:sym typeface="Symbol" pitchFamily="2" charset="2"/>
              </a:rPr>
              <a:t>Operational environment</a:t>
            </a:r>
          </a:p>
          <a:p>
            <a:pPr lvl="1"/>
            <a:endParaRPr lang="el-GR" altLang="en-US" sz="2600" dirty="0">
              <a:cs typeface="Times New Roman" panose="02020603050405020304" pitchFamily="18" charset="0"/>
              <a:sym typeface="Symbol" pitchFamily="2" charset="2"/>
            </a:endParaRPr>
          </a:p>
        </p:txBody>
      </p:sp>
    </p:spTree>
    <p:extLst>
      <p:ext uri="{BB962C8B-B14F-4D97-AF65-F5344CB8AC3E}">
        <p14:creationId xmlns:p14="http://schemas.microsoft.com/office/powerpoint/2010/main" val="357544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85716D4-BC91-2840-991E-D5A39F9DEF35}"/>
              </a:ext>
            </a:extLst>
          </p:cNvPr>
          <p:cNvSpPr>
            <a:spLocks noGrp="1" noChangeArrowheads="1"/>
          </p:cNvSpPr>
          <p:nvPr>
            <p:ph type="sldNum" sz="quarter" idx="10"/>
          </p:nvPr>
        </p:nvSpPr>
        <p:spPr/>
        <p:txBody>
          <a:bodyPr/>
          <a:lstStyle/>
          <a:p>
            <a:fld id="{26A7941B-94E8-FC44-A9FA-9E4183967330}" type="slidenum">
              <a:rPr lang="en-US" altLang="en-US"/>
              <a:pPr/>
              <a:t>12</a:t>
            </a:fld>
            <a:endParaRPr lang="en-US" altLang="en-US"/>
          </a:p>
        </p:txBody>
      </p:sp>
      <p:sp>
        <p:nvSpPr>
          <p:cNvPr id="636930" name="Rectangle 2">
            <a:extLst>
              <a:ext uri="{FF2B5EF4-FFF2-40B4-BE49-F238E27FC236}">
                <a16:creationId xmlns:a16="http://schemas.microsoft.com/office/drawing/2014/main" id="{273CB67B-80B4-E341-A18D-70277B5B4CEA}"/>
              </a:ext>
            </a:extLst>
          </p:cNvPr>
          <p:cNvSpPr>
            <a:spLocks noGrp="1" noChangeArrowheads="1"/>
          </p:cNvSpPr>
          <p:nvPr>
            <p:ph type="title" idx="4294967295"/>
          </p:nvPr>
        </p:nvSpPr>
        <p:spPr>
          <a:xfrm>
            <a:off x="457200" y="0"/>
            <a:ext cx="9296400" cy="1371600"/>
          </a:xfrm>
        </p:spPr>
        <p:txBody>
          <a:bodyPr/>
          <a:lstStyle/>
          <a:p>
            <a:r>
              <a:rPr lang="en-US" altLang="en-US" sz="4000" dirty="0"/>
              <a:t>Applications of Software Reliability</a:t>
            </a:r>
          </a:p>
        </p:txBody>
      </p:sp>
      <p:sp>
        <p:nvSpPr>
          <p:cNvPr id="636931" name="Rectangle 3">
            <a:extLst>
              <a:ext uri="{FF2B5EF4-FFF2-40B4-BE49-F238E27FC236}">
                <a16:creationId xmlns:a16="http://schemas.microsoft.com/office/drawing/2014/main" id="{6B81FABF-09C0-324B-96D7-BC1107A12E69}"/>
              </a:ext>
            </a:extLst>
          </p:cNvPr>
          <p:cNvSpPr>
            <a:spLocks noGrp="1" noChangeArrowheads="1"/>
          </p:cNvSpPr>
          <p:nvPr>
            <p:ph type="body" idx="4294967295"/>
          </p:nvPr>
        </p:nvSpPr>
        <p:spPr>
          <a:xfrm>
            <a:off x="457200" y="1066800"/>
            <a:ext cx="8229600" cy="3886200"/>
          </a:xfrm>
        </p:spPr>
        <p:txBody>
          <a:bodyPr/>
          <a:lstStyle/>
          <a:p>
            <a:r>
              <a:rPr lang="en-US" altLang="en-US" sz="2000" dirty="0">
                <a:cs typeface="Times New Roman" panose="02020603050405020304" pitchFamily="18" charset="0"/>
                <a:sym typeface="Symbol" pitchFamily="2" charset="2"/>
              </a:rPr>
              <a:t>Comparison of software engineering technologies</a:t>
            </a:r>
          </a:p>
          <a:p>
            <a:pPr lvl="1"/>
            <a:r>
              <a:rPr lang="en-US" altLang="en-US" sz="2000" dirty="0">
                <a:solidFill>
                  <a:schemeClr val="bg2">
                    <a:lumMod val="60000"/>
                    <a:lumOff val="40000"/>
                  </a:schemeClr>
                </a:solidFill>
                <a:cs typeface="Times New Roman" panose="02020603050405020304" pitchFamily="18" charset="0"/>
                <a:sym typeface="Symbol" pitchFamily="2" charset="2"/>
              </a:rPr>
              <a:t>What is the cost of adopting a technology?</a:t>
            </a:r>
          </a:p>
          <a:p>
            <a:pPr lvl="1"/>
            <a:r>
              <a:rPr lang="en-US" altLang="en-US" sz="2000" dirty="0">
                <a:solidFill>
                  <a:schemeClr val="bg2">
                    <a:lumMod val="60000"/>
                    <a:lumOff val="40000"/>
                  </a:schemeClr>
                </a:solidFill>
                <a:cs typeface="Times New Roman" panose="02020603050405020304" pitchFamily="18" charset="0"/>
                <a:sym typeface="Symbol" pitchFamily="2" charset="2"/>
              </a:rPr>
              <a:t>What is the return from the technology -- in terms of cost and quality?</a:t>
            </a:r>
          </a:p>
          <a:p>
            <a:r>
              <a:rPr lang="en-US" altLang="en-US" sz="2000" dirty="0">
                <a:cs typeface="Times New Roman" panose="02020603050405020304" pitchFamily="18" charset="0"/>
                <a:sym typeface="Symbol" pitchFamily="2" charset="2"/>
              </a:rPr>
              <a:t>Measuring the progress of system testing</a:t>
            </a:r>
          </a:p>
          <a:p>
            <a:pPr lvl="1"/>
            <a:r>
              <a:rPr lang="en-US" altLang="en-US" sz="2000" dirty="0">
                <a:solidFill>
                  <a:schemeClr val="bg2">
                    <a:lumMod val="60000"/>
                    <a:lumOff val="40000"/>
                  </a:schemeClr>
                </a:solidFill>
                <a:cs typeface="Times New Roman" panose="02020603050405020304" pitchFamily="18" charset="0"/>
                <a:sym typeface="Symbol" pitchFamily="2" charset="2"/>
              </a:rPr>
              <a:t>Key question: How of testing has been done?</a:t>
            </a:r>
          </a:p>
          <a:p>
            <a:pPr lvl="1"/>
            <a:r>
              <a:rPr lang="en-US" altLang="en-US" sz="2000" dirty="0">
                <a:solidFill>
                  <a:schemeClr val="bg2">
                    <a:lumMod val="60000"/>
                    <a:lumOff val="40000"/>
                  </a:schemeClr>
                </a:solidFill>
                <a:cs typeface="Times New Roman" panose="02020603050405020304" pitchFamily="18" charset="0"/>
                <a:sym typeface="Symbol" pitchFamily="2" charset="2"/>
              </a:rPr>
              <a:t>The failure intensity measure tells us about the present quality of the system: high intensity means more tests are to be performed.</a:t>
            </a:r>
          </a:p>
          <a:p>
            <a:r>
              <a:rPr lang="en-US" altLang="en-US" sz="2000" dirty="0">
                <a:cs typeface="Times New Roman" panose="02020603050405020304" pitchFamily="18" charset="0"/>
                <a:sym typeface="Symbol" pitchFamily="2" charset="2"/>
              </a:rPr>
              <a:t>Controlling the system in operation</a:t>
            </a:r>
          </a:p>
          <a:p>
            <a:pPr lvl="1"/>
            <a:r>
              <a:rPr lang="en-US" altLang="en-US" sz="2000" dirty="0">
                <a:solidFill>
                  <a:schemeClr val="bg2">
                    <a:lumMod val="60000"/>
                    <a:lumOff val="40000"/>
                  </a:schemeClr>
                </a:solidFill>
                <a:cs typeface="Times New Roman" panose="02020603050405020304" pitchFamily="18" charset="0"/>
                <a:sym typeface="Symbol" pitchFamily="2" charset="2"/>
              </a:rPr>
              <a:t>The amount of change to a software for maintenance affects its reliability. Thus the amount of change to be effected in one go is determined by how much reliability we are ready to potentially lose.</a:t>
            </a:r>
          </a:p>
          <a:p>
            <a:r>
              <a:rPr lang="en-US" altLang="en-US" sz="2000" dirty="0">
                <a:cs typeface="Times New Roman" panose="02020603050405020304" pitchFamily="18" charset="0"/>
                <a:sym typeface="Symbol" pitchFamily="2" charset="2"/>
              </a:rPr>
              <a:t>Better insight into software development processes</a:t>
            </a:r>
          </a:p>
          <a:p>
            <a:pPr lvl="1"/>
            <a:r>
              <a:rPr lang="en-US" altLang="en-US" sz="2000" dirty="0">
                <a:solidFill>
                  <a:schemeClr val="bg2">
                    <a:lumMod val="60000"/>
                    <a:lumOff val="40000"/>
                  </a:schemeClr>
                </a:solidFill>
                <a:cs typeface="Times New Roman" panose="02020603050405020304" pitchFamily="18" charset="0"/>
                <a:sym typeface="Symbol" pitchFamily="2" charset="2"/>
              </a:rPr>
              <a:t>Quantification of quality gives us a better insight into the development processes.</a:t>
            </a:r>
            <a:endParaRPr lang="el-GR" altLang="en-US" sz="2000" dirty="0">
              <a:solidFill>
                <a:schemeClr val="bg2">
                  <a:lumMod val="60000"/>
                  <a:lumOff val="40000"/>
                </a:schemeClr>
              </a:solidFill>
              <a:cs typeface="Times New Roman" panose="02020603050405020304" pitchFamily="18" charset="0"/>
              <a:sym typeface="Symbol" pitchFamily="2" charset="2"/>
            </a:endParaRPr>
          </a:p>
        </p:txBody>
      </p:sp>
    </p:spTree>
    <p:extLst>
      <p:ext uri="{BB962C8B-B14F-4D97-AF65-F5344CB8AC3E}">
        <p14:creationId xmlns:p14="http://schemas.microsoft.com/office/powerpoint/2010/main" val="244087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a:extLst>
              <a:ext uri="{FF2B5EF4-FFF2-40B4-BE49-F238E27FC236}">
                <a16:creationId xmlns:a16="http://schemas.microsoft.com/office/drawing/2014/main" id="{98B0BA87-EDFD-5C4A-88FC-3CFFFA9A6B1C}"/>
              </a:ext>
            </a:extLst>
          </p:cNvPr>
          <p:cNvSpPr>
            <a:spLocks noGrp="1" noChangeArrowheads="1"/>
          </p:cNvSpPr>
          <p:nvPr>
            <p:ph type="sldNum" sz="quarter" idx="10"/>
          </p:nvPr>
        </p:nvSpPr>
        <p:spPr/>
        <p:txBody>
          <a:bodyPr/>
          <a:lstStyle/>
          <a:p>
            <a:fld id="{C0A0D652-9568-904C-BE9E-004607EA01F6}" type="slidenum">
              <a:rPr lang="en-US" altLang="en-US"/>
              <a:pPr/>
              <a:t>13</a:t>
            </a:fld>
            <a:endParaRPr lang="en-US" altLang="en-US"/>
          </a:p>
        </p:txBody>
      </p:sp>
      <p:sp>
        <p:nvSpPr>
          <p:cNvPr id="637954" name="Rectangle 2">
            <a:extLst>
              <a:ext uri="{FF2B5EF4-FFF2-40B4-BE49-F238E27FC236}">
                <a16:creationId xmlns:a16="http://schemas.microsoft.com/office/drawing/2014/main" id="{3C915E58-950C-734D-A4E9-71EA7AF1AE05}"/>
              </a:ext>
            </a:extLst>
          </p:cNvPr>
          <p:cNvSpPr>
            <a:spLocks noGrp="1" noChangeArrowheads="1"/>
          </p:cNvSpPr>
          <p:nvPr>
            <p:ph type="title" idx="4294967295"/>
          </p:nvPr>
        </p:nvSpPr>
        <p:spPr>
          <a:xfrm>
            <a:off x="457200" y="0"/>
            <a:ext cx="8229600" cy="1371600"/>
          </a:xfrm>
        </p:spPr>
        <p:txBody>
          <a:bodyPr/>
          <a:lstStyle/>
          <a:p>
            <a:r>
              <a:rPr lang="en-US" altLang="en-US" dirty="0"/>
              <a:t>Operational Profiles</a:t>
            </a:r>
          </a:p>
        </p:txBody>
      </p:sp>
      <p:sp>
        <p:nvSpPr>
          <p:cNvPr id="8" name="Rectangle 19">
            <a:extLst>
              <a:ext uri="{FF2B5EF4-FFF2-40B4-BE49-F238E27FC236}">
                <a16:creationId xmlns:a16="http://schemas.microsoft.com/office/drawing/2014/main" id="{501B94CF-B944-654A-BA99-FABE6F69E102}"/>
              </a:ext>
            </a:extLst>
          </p:cNvPr>
          <p:cNvSpPr txBox="1">
            <a:spLocks noChangeArrowheads="1"/>
          </p:cNvSpPr>
          <p:nvPr/>
        </p:nvSpPr>
        <p:spPr bwMode="auto">
          <a:xfrm>
            <a:off x="6977063" y="706755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C0A0D652-9568-904C-BE9E-004607EA01F6}" type="slidenum">
              <a:rPr lang="en-US" altLang="en-US" smtClean="0"/>
              <a:pPr/>
              <a:t>13</a:t>
            </a:fld>
            <a:endParaRPr lang="en-US" altLang="en-US"/>
          </a:p>
        </p:txBody>
      </p:sp>
      <p:sp>
        <p:nvSpPr>
          <p:cNvPr id="9" name="Rectangle 3">
            <a:extLst>
              <a:ext uri="{FF2B5EF4-FFF2-40B4-BE49-F238E27FC236}">
                <a16:creationId xmlns:a16="http://schemas.microsoft.com/office/drawing/2014/main" id="{8DE4C0BF-8309-EC4A-888F-1D38CD8E4888}"/>
              </a:ext>
            </a:extLst>
          </p:cNvPr>
          <p:cNvSpPr txBox="1">
            <a:spLocks noChangeArrowheads="1"/>
          </p:cNvSpPr>
          <p:nvPr/>
        </p:nvSpPr>
        <p:spPr bwMode="auto">
          <a:xfrm>
            <a:off x="177800" y="1190625"/>
            <a:ext cx="3973513"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80000"/>
              </a:lnSpc>
            </a:pPr>
            <a:r>
              <a:rPr lang="en-US" altLang="en-US" sz="2000" kern="0" dirty="0">
                <a:cs typeface="Times New Roman" panose="02020603050405020304" pitchFamily="18" charset="0"/>
                <a:sym typeface="Symbol" pitchFamily="2" charset="2"/>
              </a:rPr>
              <a:t>Developed at AT&amp;T Bell Labs.</a:t>
            </a:r>
          </a:p>
          <a:p>
            <a:pPr>
              <a:lnSpc>
                <a:spcPct val="80000"/>
              </a:lnSpc>
            </a:pPr>
            <a:r>
              <a:rPr lang="en-US" altLang="en-US" sz="2000" kern="0" dirty="0">
                <a:cs typeface="Times New Roman" panose="02020603050405020304" pitchFamily="18" charset="0"/>
                <a:sym typeface="Symbol" pitchFamily="2" charset="2"/>
              </a:rPr>
              <a:t>An OP describes how actual users operate a system.</a:t>
            </a:r>
          </a:p>
          <a:p>
            <a:pPr lvl="1">
              <a:lnSpc>
                <a:spcPct val="80000"/>
              </a:lnSpc>
            </a:pPr>
            <a:r>
              <a:rPr lang="en-US" altLang="en-US" sz="1800" kern="0" dirty="0">
                <a:solidFill>
                  <a:schemeClr val="bg2">
                    <a:lumMod val="60000"/>
                    <a:lumOff val="40000"/>
                  </a:schemeClr>
                </a:solidFill>
                <a:cs typeface="Times New Roman" panose="02020603050405020304" pitchFamily="18" charset="0"/>
                <a:sym typeface="Symbol" pitchFamily="2" charset="2"/>
              </a:rPr>
              <a:t>An OP is a quantitative characterization of how a system will be used</a:t>
            </a:r>
            <a:r>
              <a:rPr lang="en-US" altLang="en-US" sz="1800" kern="0" dirty="0">
                <a:solidFill>
                  <a:srgbClr val="002060"/>
                </a:solidFill>
                <a:cs typeface="Times New Roman" panose="02020603050405020304" pitchFamily="18" charset="0"/>
                <a:sym typeface="Symbol" pitchFamily="2" charset="2"/>
              </a:rPr>
              <a:t>.</a:t>
            </a:r>
          </a:p>
          <a:p>
            <a:pPr>
              <a:lnSpc>
                <a:spcPct val="80000"/>
              </a:lnSpc>
            </a:pPr>
            <a:r>
              <a:rPr lang="en-US" altLang="en-US" sz="2000" kern="0" dirty="0">
                <a:cs typeface="Times New Roman" panose="02020603050405020304" pitchFamily="18" charset="0"/>
                <a:sym typeface="Symbol" pitchFamily="2" charset="2"/>
              </a:rPr>
              <a:t>Two ways to represent operational profiles</a:t>
            </a:r>
          </a:p>
          <a:p>
            <a:pPr lvl="1">
              <a:lnSpc>
                <a:spcPct val="80000"/>
              </a:lnSpc>
            </a:pPr>
            <a:r>
              <a:rPr lang="en-US" altLang="en-US" sz="1800" kern="0" dirty="0">
                <a:solidFill>
                  <a:schemeClr val="bg2">
                    <a:lumMod val="60000"/>
                    <a:lumOff val="40000"/>
                  </a:schemeClr>
                </a:solidFill>
                <a:cs typeface="Times New Roman" panose="02020603050405020304" pitchFamily="18" charset="0"/>
                <a:sym typeface="Symbol" pitchFamily="2" charset="2"/>
              </a:rPr>
              <a:t>Tabular</a:t>
            </a:r>
          </a:p>
          <a:p>
            <a:pPr lvl="1">
              <a:lnSpc>
                <a:spcPct val="80000"/>
              </a:lnSpc>
            </a:pPr>
            <a:r>
              <a:rPr lang="en-US" altLang="en-US" sz="1800" kern="0" dirty="0">
                <a:solidFill>
                  <a:schemeClr val="bg2">
                    <a:lumMod val="60000"/>
                    <a:lumOff val="40000"/>
                  </a:schemeClr>
                </a:solidFill>
                <a:cs typeface="Times New Roman" panose="02020603050405020304" pitchFamily="18" charset="0"/>
                <a:sym typeface="Symbol" pitchFamily="2" charset="2"/>
              </a:rPr>
              <a:t>Graphical</a:t>
            </a:r>
          </a:p>
          <a:p>
            <a:pPr>
              <a:lnSpc>
                <a:spcPct val="80000"/>
              </a:lnSpc>
              <a:buFontTx/>
              <a:buNone/>
            </a:pPr>
            <a:endParaRPr lang="en-US" altLang="en-US" sz="2000" kern="0" dirty="0"/>
          </a:p>
          <a:p>
            <a:pPr>
              <a:lnSpc>
                <a:spcPct val="80000"/>
              </a:lnSpc>
              <a:buFontTx/>
              <a:buNone/>
            </a:pPr>
            <a:endParaRPr lang="en-US" altLang="en-US" sz="2000" kern="0" dirty="0"/>
          </a:p>
          <a:p>
            <a:pPr>
              <a:lnSpc>
                <a:spcPct val="80000"/>
              </a:lnSpc>
              <a:buFontTx/>
              <a:buNone/>
            </a:pPr>
            <a:endParaRPr lang="en-US" altLang="en-US" sz="2000" kern="0" dirty="0"/>
          </a:p>
          <a:p>
            <a:pPr>
              <a:lnSpc>
                <a:spcPct val="80000"/>
              </a:lnSpc>
              <a:buFontTx/>
              <a:buNone/>
            </a:pPr>
            <a:endParaRPr lang="en-US" altLang="en-US" sz="2000" kern="0" dirty="0"/>
          </a:p>
          <a:p>
            <a:pPr>
              <a:lnSpc>
                <a:spcPct val="80000"/>
              </a:lnSpc>
              <a:buFontTx/>
              <a:buNone/>
            </a:pPr>
            <a:endParaRPr lang="en-US" altLang="en-US" sz="2000" kern="0" dirty="0"/>
          </a:p>
          <a:p>
            <a:pPr>
              <a:lnSpc>
                <a:spcPct val="80000"/>
              </a:lnSpc>
              <a:buFontTx/>
              <a:buNone/>
            </a:pPr>
            <a:endParaRPr lang="en-US" altLang="en-US" sz="1800" kern="0" dirty="0"/>
          </a:p>
          <a:p>
            <a:pPr>
              <a:lnSpc>
                <a:spcPct val="80000"/>
              </a:lnSpc>
              <a:buFontTx/>
              <a:buNone/>
            </a:pPr>
            <a:endParaRPr lang="en-US" altLang="en-US" sz="1800" kern="0" dirty="0"/>
          </a:p>
          <a:p>
            <a:pPr>
              <a:lnSpc>
                <a:spcPct val="80000"/>
              </a:lnSpc>
              <a:buFontTx/>
              <a:buNone/>
            </a:pPr>
            <a:r>
              <a:rPr lang="en-US" altLang="en-US" sz="1800" kern="0" dirty="0"/>
              <a:t>Table 15.1: An example of operational profile of a library information system.</a:t>
            </a:r>
            <a:endParaRPr lang="el-GR" altLang="en-US" sz="1800" kern="0" dirty="0"/>
          </a:p>
        </p:txBody>
      </p:sp>
      <p:sp>
        <p:nvSpPr>
          <p:cNvPr id="10" name="Rectangle 4">
            <a:extLst>
              <a:ext uri="{FF2B5EF4-FFF2-40B4-BE49-F238E27FC236}">
                <a16:creationId xmlns:a16="http://schemas.microsoft.com/office/drawing/2014/main" id="{C84947EF-4032-AC40-BEBD-936B77BCD1C5}"/>
              </a:ext>
            </a:extLst>
          </p:cNvPr>
          <p:cNvSpPr txBox="1">
            <a:spLocks noChangeArrowheads="1"/>
          </p:cNvSpPr>
          <p:nvPr/>
        </p:nvSpPr>
        <p:spPr bwMode="auto">
          <a:xfrm>
            <a:off x="4303713" y="1190625"/>
            <a:ext cx="4840287"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80000"/>
              </a:lnSpc>
            </a:pPr>
            <a:endParaRPr lang="en-US" altLang="en-US" sz="2000" kern="0"/>
          </a:p>
          <a:p>
            <a:pPr>
              <a:lnSpc>
                <a:spcPct val="80000"/>
              </a:lnSpc>
            </a:pPr>
            <a:endParaRPr lang="en-US" altLang="en-US" sz="2000" kern="0"/>
          </a:p>
          <a:p>
            <a:pPr>
              <a:lnSpc>
                <a:spcPct val="80000"/>
              </a:lnSpc>
            </a:pPr>
            <a:endParaRPr lang="en-US" altLang="en-US" sz="2000" kern="0"/>
          </a:p>
          <a:p>
            <a:pPr>
              <a:lnSpc>
                <a:spcPct val="80000"/>
              </a:lnSpc>
            </a:pPr>
            <a:endParaRPr lang="en-US" altLang="en-US" sz="2000" kern="0"/>
          </a:p>
          <a:p>
            <a:pPr>
              <a:lnSpc>
                <a:spcPct val="80000"/>
              </a:lnSpc>
            </a:pPr>
            <a:endParaRPr lang="en-US" altLang="en-US" sz="2000" kern="0"/>
          </a:p>
          <a:p>
            <a:pPr>
              <a:lnSpc>
                <a:spcPct val="80000"/>
              </a:lnSpc>
            </a:pPr>
            <a:endParaRPr lang="en-US" altLang="en-US" sz="2000" kern="0"/>
          </a:p>
          <a:p>
            <a:pPr>
              <a:lnSpc>
                <a:spcPct val="80000"/>
              </a:lnSpc>
            </a:pPr>
            <a:endParaRPr lang="en-US" altLang="en-US" sz="2000" kern="0"/>
          </a:p>
          <a:p>
            <a:pPr>
              <a:lnSpc>
                <a:spcPct val="80000"/>
              </a:lnSpc>
              <a:buFontTx/>
              <a:buNone/>
            </a:pPr>
            <a:endParaRPr lang="en-US" altLang="en-US" sz="2000" kern="0"/>
          </a:p>
          <a:p>
            <a:pPr>
              <a:lnSpc>
                <a:spcPct val="80000"/>
              </a:lnSpc>
            </a:pPr>
            <a:endParaRPr lang="en-US" altLang="en-US" sz="2000" kern="0"/>
          </a:p>
          <a:p>
            <a:pPr>
              <a:lnSpc>
                <a:spcPct val="80000"/>
              </a:lnSpc>
            </a:pPr>
            <a:endParaRPr lang="en-US" altLang="en-US" sz="2000" kern="0"/>
          </a:p>
          <a:p>
            <a:pPr>
              <a:lnSpc>
                <a:spcPct val="80000"/>
              </a:lnSpc>
              <a:buFontTx/>
              <a:buNone/>
            </a:pPr>
            <a:endParaRPr lang="en-US" altLang="en-US" sz="2000" kern="0"/>
          </a:p>
          <a:p>
            <a:pPr>
              <a:lnSpc>
                <a:spcPct val="80000"/>
              </a:lnSpc>
            </a:pPr>
            <a:endParaRPr lang="en-US" altLang="en-US" sz="2000" kern="0"/>
          </a:p>
          <a:p>
            <a:pPr>
              <a:lnSpc>
                <a:spcPct val="80000"/>
              </a:lnSpc>
            </a:pPr>
            <a:endParaRPr lang="en-US" altLang="en-US" sz="2000" kern="0"/>
          </a:p>
          <a:p>
            <a:pPr>
              <a:lnSpc>
                <a:spcPct val="80000"/>
              </a:lnSpc>
              <a:buFontTx/>
              <a:buNone/>
            </a:pPr>
            <a:endParaRPr lang="en-US" altLang="en-US" sz="1800" kern="0"/>
          </a:p>
          <a:p>
            <a:pPr>
              <a:lnSpc>
                <a:spcPct val="80000"/>
              </a:lnSpc>
              <a:buFontTx/>
              <a:buNone/>
            </a:pPr>
            <a:r>
              <a:rPr lang="en-US" altLang="en-US" sz="1800" kern="0"/>
              <a:t>Figure 15.2: Graphical representation of operational profile of a library information system.</a:t>
            </a:r>
          </a:p>
          <a:p>
            <a:pPr>
              <a:lnSpc>
                <a:spcPct val="80000"/>
              </a:lnSpc>
            </a:pPr>
            <a:endParaRPr lang="en-US" altLang="en-US" sz="1800" kern="0"/>
          </a:p>
        </p:txBody>
      </p:sp>
      <p:pic>
        <p:nvPicPr>
          <p:cNvPr id="11" name="Picture 5">
            <a:extLst>
              <a:ext uri="{FF2B5EF4-FFF2-40B4-BE49-F238E27FC236}">
                <a16:creationId xmlns:a16="http://schemas.microsoft.com/office/drawing/2014/main" id="{B957E6F1-5521-F640-8D13-769EAA028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488" y="1758950"/>
            <a:ext cx="39624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229200FA-ED90-744A-8A0F-012FFE342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3" y="4013200"/>
            <a:ext cx="3778250"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7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FEBDE5AA-3E4F-8443-9EF0-1ED547E170E9}"/>
              </a:ext>
            </a:extLst>
          </p:cNvPr>
          <p:cNvSpPr>
            <a:spLocks noGrp="1" noChangeArrowheads="1"/>
          </p:cNvSpPr>
          <p:nvPr>
            <p:ph type="sldNum" sz="quarter" idx="10"/>
          </p:nvPr>
        </p:nvSpPr>
        <p:spPr/>
        <p:txBody>
          <a:bodyPr/>
          <a:lstStyle/>
          <a:p>
            <a:fld id="{304B95A8-5D34-3249-BBE0-72820D544650}" type="slidenum">
              <a:rPr lang="en-US" altLang="en-US"/>
              <a:pPr/>
              <a:t>14</a:t>
            </a:fld>
            <a:endParaRPr lang="en-US" altLang="en-US"/>
          </a:p>
        </p:txBody>
      </p:sp>
      <p:sp>
        <p:nvSpPr>
          <p:cNvPr id="641026" name="Rectangle 2">
            <a:extLst>
              <a:ext uri="{FF2B5EF4-FFF2-40B4-BE49-F238E27FC236}">
                <a16:creationId xmlns:a16="http://schemas.microsoft.com/office/drawing/2014/main" id="{18F463A7-11B2-D347-8EDF-212EBE31B82C}"/>
              </a:ext>
            </a:extLst>
          </p:cNvPr>
          <p:cNvSpPr>
            <a:spLocks noGrp="1" noChangeArrowheads="1"/>
          </p:cNvSpPr>
          <p:nvPr>
            <p:ph type="title" idx="4294967295"/>
          </p:nvPr>
        </p:nvSpPr>
        <p:spPr>
          <a:xfrm>
            <a:off x="457200" y="0"/>
            <a:ext cx="8229600" cy="1371600"/>
          </a:xfrm>
        </p:spPr>
        <p:txBody>
          <a:bodyPr/>
          <a:lstStyle/>
          <a:p>
            <a:r>
              <a:rPr lang="en-US" altLang="en-US" dirty="0"/>
              <a:t>Operational Profiles</a:t>
            </a:r>
          </a:p>
        </p:txBody>
      </p:sp>
      <p:sp>
        <p:nvSpPr>
          <p:cNvPr id="641027" name="Rectangle 3">
            <a:extLst>
              <a:ext uri="{FF2B5EF4-FFF2-40B4-BE49-F238E27FC236}">
                <a16:creationId xmlns:a16="http://schemas.microsoft.com/office/drawing/2014/main" id="{C1EF3F82-5DA5-3244-9505-A65F6E130F6E}"/>
              </a:ext>
            </a:extLst>
          </p:cNvPr>
          <p:cNvSpPr>
            <a:spLocks noGrp="1" noChangeArrowheads="1"/>
          </p:cNvSpPr>
          <p:nvPr>
            <p:ph type="body" idx="4294967295"/>
          </p:nvPr>
        </p:nvSpPr>
        <p:spPr>
          <a:xfrm>
            <a:off x="457200" y="1219200"/>
            <a:ext cx="8229600" cy="3886200"/>
          </a:xfrm>
        </p:spPr>
        <p:txBody>
          <a:bodyPr/>
          <a:lstStyle/>
          <a:p>
            <a:r>
              <a:rPr lang="en-US" altLang="en-US" sz="2300" dirty="0">
                <a:cs typeface="Times New Roman" panose="02020603050405020304" pitchFamily="18" charset="0"/>
                <a:sym typeface="Symbol" pitchFamily="2" charset="2"/>
              </a:rPr>
              <a:t>Use of operational profiles</a:t>
            </a:r>
          </a:p>
          <a:p>
            <a:pPr lvl="1"/>
            <a:r>
              <a:rPr lang="en-US" altLang="en-US" sz="2300" dirty="0">
                <a:solidFill>
                  <a:schemeClr val="bg2">
                    <a:lumMod val="60000"/>
                    <a:lumOff val="40000"/>
                  </a:schemeClr>
                </a:solidFill>
                <a:cs typeface="Times New Roman" panose="02020603050405020304" pitchFamily="18" charset="0"/>
                <a:sym typeface="Symbol" pitchFamily="2" charset="2"/>
              </a:rPr>
              <a:t>For accurate estimation of the reliability of a system, test the system in the same way it will be actually used in the field.</a:t>
            </a:r>
          </a:p>
          <a:p>
            <a:r>
              <a:rPr lang="en-US" altLang="en-US" sz="2300" dirty="0">
                <a:cs typeface="Times New Roman" panose="02020603050405020304" pitchFamily="18" charset="0"/>
                <a:sym typeface="Symbol" pitchFamily="2" charset="2"/>
              </a:rPr>
              <a:t>Other uses of operational profiles</a:t>
            </a:r>
          </a:p>
          <a:p>
            <a:pPr lvl="1"/>
            <a:r>
              <a:rPr lang="en-US" altLang="en-US" sz="2300" dirty="0">
                <a:solidFill>
                  <a:schemeClr val="bg2">
                    <a:lumMod val="60000"/>
                    <a:lumOff val="40000"/>
                  </a:schemeClr>
                </a:solidFill>
                <a:cs typeface="Times New Roman" panose="02020603050405020304" pitchFamily="18" charset="0"/>
                <a:sym typeface="Symbol" pitchFamily="2" charset="2"/>
              </a:rPr>
              <a:t>Use an OP as a guiding document in designing user interfaces.</a:t>
            </a:r>
          </a:p>
          <a:p>
            <a:pPr lvl="2"/>
            <a:r>
              <a:rPr lang="en-US" altLang="en-US" sz="2300" dirty="0">
                <a:solidFill>
                  <a:srgbClr val="FF0000"/>
                </a:solidFill>
                <a:cs typeface="Times New Roman" panose="02020603050405020304" pitchFamily="18" charset="0"/>
                <a:sym typeface="Symbol" pitchFamily="2" charset="2"/>
              </a:rPr>
              <a:t>The more frequently used operations should be easy to use.</a:t>
            </a:r>
          </a:p>
          <a:p>
            <a:pPr lvl="1"/>
            <a:r>
              <a:rPr lang="en-US" altLang="en-US" sz="2300" dirty="0">
                <a:solidFill>
                  <a:schemeClr val="bg2">
                    <a:lumMod val="60000"/>
                    <a:lumOff val="40000"/>
                  </a:schemeClr>
                </a:solidFill>
                <a:cs typeface="Times New Roman" panose="02020603050405020304" pitchFamily="18" charset="0"/>
                <a:sym typeface="Symbol" pitchFamily="2" charset="2"/>
              </a:rPr>
              <a:t>Use an OP to design an early version of a software for release. </a:t>
            </a:r>
          </a:p>
          <a:p>
            <a:pPr lvl="2"/>
            <a:r>
              <a:rPr lang="en-US" altLang="en-US" sz="2300" dirty="0">
                <a:solidFill>
                  <a:srgbClr val="FF0000"/>
                </a:solidFill>
                <a:cs typeface="Times New Roman" panose="02020603050405020304" pitchFamily="18" charset="0"/>
                <a:sym typeface="Symbol" pitchFamily="2" charset="2"/>
              </a:rPr>
              <a:t>This contains the more frequently used operations.</a:t>
            </a:r>
          </a:p>
          <a:p>
            <a:pPr lvl="1"/>
            <a:r>
              <a:rPr lang="en-US" altLang="en-US" sz="2300" dirty="0">
                <a:solidFill>
                  <a:schemeClr val="bg2">
                    <a:lumMod val="60000"/>
                    <a:lumOff val="40000"/>
                  </a:schemeClr>
                </a:solidFill>
                <a:cs typeface="Times New Roman" panose="02020603050405020304" pitchFamily="18" charset="0"/>
                <a:sym typeface="Symbol" pitchFamily="2" charset="2"/>
              </a:rPr>
              <a:t>Use an OP to determine where to put more resources.</a:t>
            </a:r>
            <a:endParaRPr lang="el-GR" altLang="en-US" sz="2300" dirty="0">
              <a:solidFill>
                <a:schemeClr val="bg2">
                  <a:lumMod val="60000"/>
                  <a:lumOff val="40000"/>
                </a:schemeClr>
              </a:solidFill>
              <a:cs typeface="Times New Roman" panose="02020603050405020304" pitchFamily="18" charset="0"/>
              <a:sym typeface="Symbol" pitchFamily="2" charset="2"/>
            </a:endParaRPr>
          </a:p>
        </p:txBody>
      </p:sp>
    </p:spTree>
    <p:extLst>
      <p:ext uri="{BB962C8B-B14F-4D97-AF65-F5344CB8AC3E}">
        <p14:creationId xmlns:p14="http://schemas.microsoft.com/office/powerpoint/2010/main" val="286787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11A0ECC0-6C13-1248-BD99-0FC55D784809}"/>
              </a:ext>
            </a:extLst>
          </p:cNvPr>
          <p:cNvSpPr>
            <a:spLocks noGrp="1" noChangeArrowheads="1"/>
          </p:cNvSpPr>
          <p:nvPr>
            <p:ph type="sldNum" sz="quarter" idx="10"/>
          </p:nvPr>
        </p:nvSpPr>
        <p:spPr/>
        <p:txBody>
          <a:bodyPr/>
          <a:lstStyle/>
          <a:p>
            <a:fld id="{108B1511-BE5F-CC47-940B-642819783207}" type="slidenum">
              <a:rPr lang="en-US" altLang="en-US"/>
              <a:pPr/>
              <a:t>15</a:t>
            </a:fld>
            <a:endParaRPr lang="en-US" altLang="en-US"/>
          </a:p>
        </p:txBody>
      </p:sp>
      <p:sp>
        <p:nvSpPr>
          <p:cNvPr id="624642" name="Rectangle 2">
            <a:extLst>
              <a:ext uri="{FF2B5EF4-FFF2-40B4-BE49-F238E27FC236}">
                <a16:creationId xmlns:a16="http://schemas.microsoft.com/office/drawing/2014/main" id="{BC43D986-D283-7F4B-88D5-EA2883D02129}"/>
              </a:ext>
            </a:extLst>
          </p:cNvPr>
          <p:cNvSpPr>
            <a:spLocks noGrp="1" noChangeArrowheads="1"/>
          </p:cNvSpPr>
          <p:nvPr>
            <p:ph type="title" idx="4294967295"/>
          </p:nvPr>
        </p:nvSpPr>
        <p:spPr>
          <a:xfrm>
            <a:off x="457200" y="76200"/>
            <a:ext cx="8229600" cy="1371600"/>
          </a:xfrm>
        </p:spPr>
        <p:txBody>
          <a:bodyPr/>
          <a:lstStyle/>
          <a:p>
            <a:r>
              <a:rPr lang="en-US" altLang="en-US" dirty="0"/>
              <a:t>Reliability Models</a:t>
            </a:r>
          </a:p>
        </p:txBody>
      </p:sp>
      <p:sp>
        <p:nvSpPr>
          <p:cNvPr id="624643" name="Rectangle 3">
            <a:extLst>
              <a:ext uri="{FF2B5EF4-FFF2-40B4-BE49-F238E27FC236}">
                <a16:creationId xmlns:a16="http://schemas.microsoft.com/office/drawing/2014/main" id="{AFDBA990-ACBC-0A4C-B88B-4E442A758946}"/>
              </a:ext>
            </a:extLst>
          </p:cNvPr>
          <p:cNvSpPr>
            <a:spLocks noGrp="1" noChangeArrowheads="1"/>
          </p:cNvSpPr>
          <p:nvPr>
            <p:ph type="body" idx="4294967295"/>
          </p:nvPr>
        </p:nvSpPr>
        <p:spPr>
          <a:xfrm>
            <a:off x="304800" y="1143000"/>
            <a:ext cx="8839200" cy="3886200"/>
          </a:xfrm>
        </p:spPr>
        <p:txBody>
          <a:bodyPr/>
          <a:lstStyle/>
          <a:p>
            <a:r>
              <a:rPr lang="en-US" altLang="en-US" sz="2800" dirty="0"/>
              <a:t>Main idea</a:t>
            </a:r>
          </a:p>
          <a:p>
            <a:pPr lvl="1"/>
            <a:r>
              <a:rPr lang="en-US" altLang="en-US" dirty="0">
                <a:solidFill>
                  <a:schemeClr val="bg2">
                    <a:lumMod val="60000"/>
                    <a:lumOff val="40000"/>
                  </a:schemeClr>
                </a:solidFill>
              </a:rPr>
              <a:t>We develop mathematical models for </a:t>
            </a:r>
            <a:r>
              <a:rPr lang="el-GR" altLang="en-US" b="1" dirty="0">
                <a:solidFill>
                  <a:schemeClr val="bg2">
                    <a:lumMod val="60000"/>
                    <a:lumOff val="40000"/>
                  </a:schemeClr>
                </a:solidFill>
                <a:cs typeface="Times New Roman" panose="02020603050405020304" pitchFamily="18" charset="0"/>
              </a:rPr>
              <a:t>λ</a:t>
            </a:r>
            <a:r>
              <a:rPr lang="en-US" altLang="en-US" b="1" dirty="0">
                <a:solidFill>
                  <a:schemeClr val="bg2">
                    <a:lumMod val="60000"/>
                    <a:lumOff val="40000"/>
                  </a:schemeClr>
                </a:solidFill>
                <a:cs typeface="Times New Roman" panose="02020603050405020304" pitchFamily="18" charset="0"/>
              </a:rPr>
              <a:t>(</a:t>
            </a:r>
            <a:r>
              <a:rPr lang="en-US" altLang="en-US" b="1" dirty="0">
                <a:solidFill>
                  <a:schemeClr val="bg2">
                    <a:lumMod val="60000"/>
                    <a:lumOff val="40000"/>
                  </a:schemeClr>
                </a:solidFill>
                <a:cs typeface="Times New Roman" panose="02020603050405020304" pitchFamily="18" charset="0"/>
                <a:sym typeface="Symbol" pitchFamily="2" charset="2"/>
              </a:rPr>
              <a:t></a:t>
            </a:r>
            <a:r>
              <a:rPr lang="en-US" altLang="en-US" b="1" dirty="0">
                <a:solidFill>
                  <a:schemeClr val="bg2">
                    <a:lumMod val="60000"/>
                    <a:lumOff val="40000"/>
                  </a:schemeClr>
                </a:solidFill>
                <a:cs typeface="Times New Roman" panose="02020603050405020304" pitchFamily="18" charset="0"/>
              </a:rPr>
              <a:t>)</a:t>
            </a:r>
            <a:r>
              <a:rPr lang="en-US" altLang="en-US" dirty="0">
                <a:solidFill>
                  <a:schemeClr val="bg2">
                    <a:lumMod val="60000"/>
                    <a:lumOff val="40000"/>
                  </a:schemeClr>
                </a:solidFill>
                <a:cs typeface="Times New Roman" panose="02020603050405020304" pitchFamily="18" charset="0"/>
              </a:rPr>
              <a:t>  and </a:t>
            </a:r>
            <a:r>
              <a:rPr lang="en-US" altLang="en-US" b="1" dirty="0">
                <a:solidFill>
                  <a:schemeClr val="bg2">
                    <a:lumMod val="60000"/>
                    <a:lumOff val="40000"/>
                  </a:schemeClr>
                </a:solidFill>
                <a:cs typeface="Times New Roman" panose="02020603050405020304" pitchFamily="18" charset="0"/>
              </a:rPr>
              <a:t>µ(</a:t>
            </a:r>
            <a:r>
              <a:rPr lang="en-US" altLang="en-US" b="1" dirty="0">
                <a:solidFill>
                  <a:schemeClr val="bg2">
                    <a:lumMod val="60000"/>
                    <a:lumOff val="40000"/>
                  </a:schemeClr>
                </a:solidFill>
                <a:cs typeface="Times New Roman" panose="02020603050405020304" pitchFamily="18" charset="0"/>
                <a:sym typeface="Symbol" pitchFamily="2" charset="2"/>
              </a:rPr>
              <a:t></a:t>
            </a:r>
            <a:r>
              <a:rPr lang="en-US" altLang="en-US" b="1" dirty="0">
                <a:solidFill>
                  <a:schemeClr val="bg2">
                    <a:lumMod val="60000"/>
                    <a:lumOff val="40000"/>
                  </a:schemeClr>
                </a:solidFill>
                <a:cs typeface="Times New Roman" panose="02020603050405020304" pitchFamily="18" charset="0"/>
              </a:rPr>
              <a:t>).</a:t>
            </a:r>
            <a:endParaRPr lang="en-US" altLang="en-US" dirty="0">
              <a:solidFill>
                <a:schemeClr val="bg2">
                  <a:lumMod val="60000"/>
                  <a:lumOff val="40000"/>
                </a:schemeClr>
              </a:solidFill>
            </a:endParaRPr>
          </a:p>
          <a:p>
            <a:r>
              <a:rPr lang="en-US" altLang="en-US" sz="2800" dirty="0"/>
              <a:t>Basic assumptions in developing a reliability model</a:t>
            </a:r>
          </a:p>
          <a:p>
            <a:pPr lvl="1"/>
            <a:r>
              <a:rPr lang="en-US" altLang="en-US" dirty="0">
                <a:solidFill>
                  <a:schemeClr val="bg2">
                    <a:lumMod val="60000"/>
                    <a:lumOff val="40000"/>
                  </a:schemeClr>
                </a:solidFill>
              </a:rPr>
              <a:t>Faults in the program are independent.</a:t>
            </a:r>
          </a:p>
          <a:p>
            <a:pPr lvl="1"/>
            <a:r>
              <a:rPr lang="en-US" altLang="en-US" dirty="0">
                <a:solidFill>
                  <a:schemeClr val="bg2">
                    <a:lumMod val="60000"/>
                    <a:lumOff val="40000"/>
                  </a:schemeClr>
                </a:solidFill>
              </a:rPr>
              <a:t>Execution time between failures is large </a:t>
            </a:r>
            <a:r>
              <a:rPr lang="en-US" altLang="en-US" dirty="0" err="1">
                <a:solidFill>
                  <a:schemeClr val="bg2">
                    <a:lumMod val="60000"/>
                    <a:lumOff val="40000"/>
                  </a:schemeClr>
                </a:solidFill>
              </a:rPr>
              <a:t>w.r.t.</a:t>
            </a:r>
            <a:r>
              <a:rPr lang="en-US" altLang="en-US" dirty="0">
                <a:solidFill>
                  <a:schemeClr val="bg2">
                    <a:lumMod val="60000"/>
                    <a:lumOff val="40000"/>
                  </a:schemeClr>
                </a:solidFill>
              </a:rPr>
              <a:t> instruction execution time.</a:t>
            </a:r>
          </a:p>
          <a:p>
            <a:pPr lvl="1"/>
            <a:r>
              <a:rPr lang="en-US" altLang="en-US" dirty="0">
                <a:solidFill>
                  <a:schemeClr val="bg2">
                    <a:lumMod val="60000"/>
                    <a:lumOff val="40000"/>
                  </a:schemeClr>
                </a:solidFill>
              </a:rPr>
              <a:t>Potential test space covers its use space.</a:t>
            </a:r>
          </a:p>
          <a:p>
            <a:pPr lvl="1"/>
            <a:r>
              <a:rPr lang="en-US" altLang="en-US" dirty="0">
                <a:solidFill>
                  <a:schemeClr val="bg2">
                    <a:lumMod val="60000"/>
                    <a:lumOff val="40000"/>
                  </a:schemeClr>
                </a:solidFill>
              </a:rPr>
              <a:t>The set of inputs per test run is randomly chosen.</a:t>
            </a:r>
          </a:p>
          <a:p>
            <a:pPr lvl="1"/>
            <a:r>
              <a:rPr lang="en-US" altLang="en-US" dirty="0">
                <a:solidFill>
                  <a:schemeClr val="bg2">
                    <a:lumMod val="60000"/>
                    <a:lumOff val="40000"/>
                  </a:schemeClr>
                </a:solidFill>
              </a:rPr>
              <a:t>The fault causing a failure is immediately fixed or else its re-occurrence is not counted again</a:t>
            </a:r>
            <a:r>
              <a:rPr lang="en-US" altLang="en-US" dirty="0"/>
              <a:t>.</a:t>
            </a:r>
          </a:p>
        </p:txBody>
      </p:sp>
    </p:spTree>
    <p:extLst>
      <p:ext uri="{BB962C8B-B14F-4D97-AF65-F5344CB8AC3E}">
        <p14:creationId xmlns:p14="http://schemas.microsoft.com/office/powerpoint/2010/main" val="4052687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59D783B-5DEB-544E-A097-C9B482888508}"/>
              </a:ext>
            </a:extLst>
          </p:cNvPr>
          <p:cNvSpPr>
            <a:spLocks noGrp="1" noChangeArrowheads="1"/>
          </p:cNvSpPr>
          <p:nvPr>
            <p:ph type="sldNum" sz="quarter" idx="10"/>
          </p:nvPr>
        </p:nvSpPr>
        <p:spPr/>
        <p:txBody>
          <a:bodyPr/>
          <a:lstStyle/>
          <a:p>
            <a:fld id="{96437E1A-FCBE-B841-B365-0C091236FF70}" type="slidenum">
              <a:rPr lang="en-US" altLang="en-US"/>
              <a:pPr/>
              <a:t>16</a:t>
            </a:fld>
            <a:endParaRPr lang="en-US" altLang="en-US"/>
          </a:p>
        </p:txBody>
      </p:sp>
      <p:sp>
        <p:nvSpPr>
          <p:cNvPr id="643074" name="Rectangle 2">
            <a:extLst>
              <a:ext uri="{FF2B5EF4-FFF2-40B4-BE49-F238E27FC236}">
                <a16:creationId xmlns:a16="http://schemas.microsoft.com/office/drawing/2014/main" id="{ECBDBD37-5A56-8F41-A235-75588855EEB2}"/>
              </a:ext>
            </a:extLst>
          </p:cNvPr>
          <p:cNvSpPr>
            <a:spLocks noGrp="1" noChangeArrowheads="1"/>
          </p:cNvSpPr>
          <p:nvPr>
            <p:ph type="title" idx="4294967295"/>
          </p:nvPr>
        </p:nvSpPr>
        <p:spPr>
          <a:xfrm>
            <a:off x="457200" y="0"/>
            <a:ext cx="8229600" cy="1371600"/>
          </a:xfrm>
        </p:spPr>
        <p:txBody>
          <a:bodyPr/>
          <a:lstStyle/>
          <a:p>
            <a:r>
              <a:rPr lang="en-US" altLang="en-US" dirty="0"/>
              <a:t>Reliability Models</a:t>
            </a:r>
          </a:p>
        </p:txBody>
      </p:sp>
      <p:sp>
        <p:nvSpPr>
          <p:cNvPr id="643075" name="Rectangle 3">
            <a:extLst>
              <a:ext uri="{FF2B5EF4-FFF2-40B4-BE49-F238E27FC236}">
                <a16:creationId xmlns:a16="http://schemas.microsoft.com/office/drawing/2014/main" id="{DDDC0FFD-1C29-9441-B113-3A3A1544B901}"/>
              </a:ext>
            </a:extLst>
          </p:cNvPr>
          <p:cNvSpPr>
            <a:spLocks noGrp="1" noChangeArrowheads="1"/>
          </p:cNvSpPr>
          <p:nvPr>
            <p:ph type="body" idx="4294967295"/>
          </p:nvPr>
        </p:nvSpPr>
        <p:spPr>
          <a:xfrm>
            <a:off x="228600" y="990600"/>
            <a:ext cx="8458200" cy="3886200"/>
          </a:xfrm>
        </p:spPr>
        <p:txBody>
          <a:bodyPr/>
          <a:lstStyle/>
          <a:p>
            <a:r>
              <a:rPr lang="en-US" altLang="en-US" sz="2000" dirty="0"/>
              <a:t>Intuitive idea</a:t>
            </a:r>
          </a:p>
          <a:p>
            <a:pPr lvl="1"/>
            <a:r>
              <a:rPr lang="en-US" altLang="en-US" sz="2000" dirty="0">
                <a:solidFill>
                  <a:schemeClr val="bg2">
                    <a:lumMod val="60000"/>
                    <a:lumOff val="40000"/>
                  </a:schemeClr>
                </a:solidFill>
              </a:rPr>
              <a:t>As we observe another system failure and the corresponding fault is fixed, there will be fewer number of faults remaining in the system and the failure intensity will be smaller with each fault fixed.</a:t>
            </a:r>
          </a:p>
          <a:p>
            <a:pPr lvl="1"/>
            <a:r>
              <a:rPr lang="en-US" altLang="en-US" sz="2000" dirty="0">
                <a:solidFill>
                  <a:schemeClr val="bg2">
                    <a:lumMod val="60000"/>
                    <a:lumOff val="40000"/>
                  </a:schemeClr>
                </a:solidFill>
              </a:rPr>
              <a:t>In other words, as the cumulative failure count increases, </a:t>
            </a:r>
            <a:r>
              <a:rPr lang="en-US" altLang="en-US" sz="2000" b="1" dirty="0">
                <a:solidFill>
                  <a:schemeClr val="bg2">
                    <a:lumMod val="60000"/>
                    <a:lumOff val="40000"/>
                  </a:schemeClr>
                </a:solidFill>
              </a:rPr>
              <a:t>the failure intensity decreases.</a:t>
            </a:r>
          </a:p>
          <a:p>
            <a:r>
              <a:rPr lang="en-US" altLang="en-US" sz="2000" dirty="0"/>
              <a:t>Two decrement processes</a:t>
            </a:r>
          </a:p>
          <a:p>
            <a:pPr lvl="1"/>
            <a:r>
              <a:rPr lang="en-US" altLang="en-US" sz="2000" dirty="0">
                <a:solidFill>
                  <a:schemeClr val="bg2">
                    <a:lumMod val="60000"/>
                    <a:lumOff val="40000"/>
                  </a:schemeClr>
                </a:solidFill>
              </a:rPr>
              <a:t>Decrement process 1</a:t>
            </a:r>
          </a:p>
          <a:p>
            <a:pPr lvl="2"/>
            <a:r>
              <a:rPr lang="en-US" altLang="en-US" sz="2000" dirty="0">
                <a:solidFill>
                  <a:srgbClr val="FF0000"/>
                </a:solidFill>
              </a:rPr>
              <a:t>The decrease in failure intensity after observing a failure and fixing the corresponding fault is </a:t>
            </a:r>
            <a:r>
              <a:rPr lang="en-US" altLang="en-US" sz="2000" b="1" dirty="0">
                <a:solidFill>
                  <a:srgbClr val="FF0000"/>
                </a:solidFill>
              </a:rPr>
              <a:t>constant</a:t>
            </a:r>
            <a:r>
              <a:rPr lang="en-US" altLang="en-US" sz="2000" dirty="0">
                <a:solidFill>
                  <a:srgbClr val="FF0000"/>
                </a:solidFill>
              </a:rPr>
              <a:t>. </a:t>
            </a:r>
          </a:p>
          <a:p>
            <a:pPr lvl="3"/>
            <a:r>
              <a:rPr lang="en-US" altLang="en-US" dirty="0"/>
              <a:t>This gives us the Basic model.</a:t>
            </a:r>
          </a:p>
          <a:p>
            <a:pPr lvl="1"/>
            <a:r>
              <a:rPr lang="en-US" altLang="en-US" sz="2000" dirty="0">
                <a:solidFill>
                  <a:schemeClr val="bg2">
                    <a:lumMod val="60000"/>
                    <a:lumOff val="40000"/>
                  </a:schemeClr>
                </a:solidFill>
              </a:rPr>
              <a:t>Decrement process 2</a:t>
            </a:r>
          </a:p>
          <a:p>
            <a:pPr lvl="2"/>
            <a:r>
              <a:rPr lang="en-US" altLang="en-US" sz="2000" dirty="0">
                <a:solidFill>
                  <a:srgbClr val="FF0000"/>
                </a:solidFill>
              </a:rPr>
              <a:t>The decrease in failure intensity after observing a failure and fixing the corresponding fault is </a:t>
            </a:r>
            <a:r>
              <a:rPr lang="en-US" altLang="en-US" sz="2000" b="1" dirty="0">
                <a:solidFill>
                  <a:srgbClr val="FF0000"/>
                </a:solidFill>
              </a:rPr>
              <a:t>smaller</a:t>
            </a:r>
            <a:r>
              <a:rPr lang="en-US" altLang="en-US" sz="2000" dirty="0">
                <a:solidFill>
                  <a:srgbClr val="FF0000"/>
                </a:solidFill>
              </a:rPr>
              <a:t> than the previous decrease. </a:t>
            </a:r>
          </a:p>
          <a:p>
            <a:pPr lvl="3"/>
            <a:r>
              <a:rPr lang="en-US" altLang="en-US" dirty="0"/>
              <a:t>This gives us the Logarithmic model.</a:t>
            </a:r>
          </a:p>
        </p:txBody>
      </p:sp>
    </p:spTree>
    <p:extLst>
      <p:ext uri="{BB962C8B-B14F-4D97-AF65-F5344CB8AC3E}">
        <p14:creationId xmlns:p14="http://schemas.microsoft.com/office/powerpoint/2010/main" val="402848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F805D735-5CA9-614F-A1A5-CE5A0C55ED60}"/>
              </a:ext>
            </a:extLst>
          </p:cNvPr>
          <p:cNvSpPr>
            <a:spLocks noGrp="1" noChangeArrowheads="1"/>
          </p:cNvSpPr>
          <p:nvPr>
            <p:ph type="sldNum" sz="quarter" idx="10"/>
          </p:nvPr>
        </p:nvSpPr>
        <p:spPr/>
        <p:txBody>
          <a:bodyPr/>
          <a:lstStyle/>
          <a:p>
            <a:fld id="{97577D1D-B8E5-3842-BC1B-9BC49760144A}" type="slidenum">
              <a:rPr lang="en-US" altLang="en-US"/>
              <a:pPr/>
              <a:t>17</a:t>
            </a:fld>
            <a:endParaRPr lang="en-US" altLang="en-US"/>
          </a:p>
        </p:txBody>
      </p:sp>
      <p:sp>
        <p:nvSpPr>
          <p:cNvPr id="642050" name="Rectangle 2">
            <a:extLst>
              <a:ext uri="{FF2B5EF4-FFF2-40B4-BE49-F238E27FC236}">
                <a16:creationId xmlns:a16="http://schemas.microsoft.com/office/drawing/2014/main" id="{53F12818-5157-AC47-B6BA-91F0900F0640}"/>
              </a:ext>
            </a:extLst>
          </p:cNvPr>
          <p:cNvSpPr>
            <a:spLocks noGrp="1" noChangeArrowheads="1"/>
          </p:cNvSpPr>
          <p:nvPr>
            <p:ph type="title" idx="4294967295"/>
          </p:nvPr>
        </p:nvSpPr>
        <p:spPr>
          <a:xfrm>
            <a:off x="457200" y="0"/>
            <a:ext cx="8229600" cy="1371600"/>
          </a:xfrm>
        </p:spPr>
        <p:txBody>
          <a:bodyPr/>
          <a:lstStyle/>
          <a:p>
            <a:r>
              <a:rPr lang="en-US" altLang="en-US" dirty="0"/>
              <a:t>Reliability Models</a:t>
            </a:r>
          </a:p>
        </p:txBody>
      </p:sp>
      <p:sp>
        <p:nvSpPr>
          <p:cNvPr id="642051" name="Rectangle 3">
            <a:extLst>
              <a:ext uri="{FF2B5EF4-FFF2-40B4-BE49-F238E27FC236}">
                <a16:creationId xmlns:a16="http://schemas.microsoft.com/office/drawing/2014/main" id="{F2E77559-D725-4842-A5C4-266FE913A909}"/>
              </a:ext>
            </a:extLst>
          </p:cNvPr>
          <p:cNvSpPr>
            <a:spLocks noGrp="1" noChangeArrowheads="1"/>
          </p:cNvSpPr>
          <p:nvPr>
            <p:ph type="body" sz="half" idx="4294967295"/>
          </p:nvPr>
        </p:nvSpPr>
        <p:spPr>
          <a:xfrm>
            <a:off x="177800" y="1444625"/>
            <a:ext cx="3754438" cy="5870575"/>
          </a:xfrm>
        </p:spPr>
        <p:txBody>
          <a:bodyPr/>
          <a:lstStyle/>
          <a:p>
            <a:r>
              <a:rPr lang="en-US" altLang="en-US" sz="2000" dirty="0"/>
              <a:t>Parameters of the models</a:t>
            </a:r>
          </a:p>
          <a:p>
            <a:pPr lvl="1"/>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 The initial failure intensity observed at the beginning of system testing.</a:t>
            </a:r>
          </a:p>
          <a:p>
            <a:pPr lvl="1"/>
            <a:r>
              <a:rPr lang="en-US" altLang="en-US" sz="1800" i="1" dirty="0">
                <a:solidFill>
                  <a:schemeClr val="bg2">
                    <a:lumMod val="60000"/>
                    <a:lumOff val="40000"/>
                  </a:schemeClr>
                </a:solidFill>
                <a:cs typeface="Times New Roman" panose="02020603050405020304" pitchFamily="18" charset="0"/>
              </a:rPr>
              <a:t>v</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 The total number of system failures that we expect to observe over infinite time starting from the beginning of  system testing.</a:t>
            </a:r>
          </a:p>
          <a:p>
            <a:pPr lvl="1"/>
            <a:r>
              <a:rPr lang="en-US" altLang="en-US" sz="1800" dirty="0">
                <a:solidFill>
                  <a:schemeClr val="bg2">
                    <a:lumMod val="60000"/>
                    <a:lumOff val="40000"/>
                  </a:schemeClr>
                </a:solidFill>
                <a:cs typeface="Times New Roman" panose="02020603050405020304" pitchFamily="18" charset="0"/>
                <a:sym typeface="Symbol" pitchFamily="2" charset="2"/>
              </a:rPr>
              <a:t>: A parameter representing n0n-linear drop in failure intensity in the Logarithmic model.</a:t>
            </a:r>
            <a:endParaRPr lang="en-US" altLang="en-US" sz="1800" baseline="-25000" dirty="0">
              <a:solidFill>
                <a:schemeClr val="bg2">
                  <a:lumMod val="60000"/>
                  <a:lumOff val="40000"/>
                </a:schemeClr>
              </a:solidFill>
              <a:cs typeface="Times New Roman" panose="02020603050405020304" pitchFamily="18" charset="0"/>
              <a:sym typeface="Symbol" pitchFamily="2" charset="2"/>
            </a:endParaRPr>
          </a:p>
        </p:txBody>
      </p:sp>
      <p:sp>
        <p:nvSpPr>
          <p:cNvPr id="642052" name="Rectangle 4">
            <a:extLst>
              <a:ext uri="{FF2B5EF4-FFF2-40B4-BE49-F238E27FC236}">
                <a16:creationId xmlns:a16="http://schemas.microsoft.com/office/drawing/2014/main" id="{C3F33224-909E-8540-AD78-0789C3C7C02A}"/>
              </a:ext>
            </a:extLst>
          </p:cNvPr>
          <p:cNvSpPr>
            <a:spLocks noGrp="1" noChangeArrowheads="1"/>
          </p:cNvSpPr>
          <p:nvPr>
            <p:ph type="body" sz="half" idx="4294967295"/>
          </p:nvPr>
        </p:nvSpPr>
        <p:spPr>
          <a:xfrm>
            <a:off x="3932238" y="660400"/>
            <a:ext cx="5211762" cy="5870575"/>
          </a:xfrm>
        </p:spPr>
        <p:txBody>
          <a:bodyPr/>
          <a:lstStyle/>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pPr>
              <a:buFontTx/>
              <a:buNone/>
            </a:pPr>
            <a:endParaRPr lang="en-US" altLang="en-US" sz="2000" dirty="0"/>
          </a:p>
          <a:p>
            <a:pPr>
              <a:buFontTx/>
              <a:buNone/>
            </a:pPr>
            <a:endParaRPr lang="en-US" altLang="en-US" sz="2000" dirty="0"/>
          </a:p>
          <a:p>
            <a:pPr>
              <a:buFontTx/>
              <a:buNone/>
            </a:pPr>
            <a:endParaRPr lang="en-US" altLang="en-US" sz="2000" dirty="0"/>
          </a:p>
          <a:p>
            <a:pPr>
              <a:buFontTx/>
              <a:buNone/>
            </a:pPr>
            <a:r>
              <a:rPr lang="en-US" altLang="en-US" sz="2000" dirty="0"/>
              <a:t>Figure 15.3: Failure intensity </a:t>
            </a:r>
            <a:r>
              <a:rPr lang="el-GR" altLang="en-US" sz="2000" dirty="0">
                <a:cs typeface="Times New Roman" panose="02020603050405020304" pitchFamily="18" charset="0"/>
                <a:sym typeface="Symbol" pitchFamily="2" charset="2"/>
              </a:rPr>
              <a:t>λ</a:t>
            </a:r>
            <a:r>
              <a:rPr lang="en-US" altLang="en-US" sz="2000" dirty="0"/>
              <a:t> as a function of cumulative failures </a:t>
            </a:r>
            <a:r>
              <a:rPr lang="en-US" altLang="en-US" sz="2000" dirty="0">
                <a:cs typeface="Times New Roman" panose="02020603050405020304" pitchFamily="18" charset="0"/>
              </a:rPr>
              <a:t>µ</a:t>
            </a:r>
            <a:r>
              <a:rPr lang="en-US" altLang="en-US" sz="2000" dirty="0"/>
              <a:t>.</a:t>
            </a:r>
          </a:p>
        </p:txBody>
      </p:sp>
      <p:pic>
        <p:nvPicPr>
          <p:cNvPr id="642053" name="Picture 5">
            <a:extLst>
              <a:ext uri="{FF2B5EF4-FFF2-40B4-BE49-F238E27FC236}">
                <a16:creationId xmlns:a16="http://schemas.microsoft.com/office/drawing/2014/main" id="{77A9FE5B-7468-8145-8485-39A61868C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2" y="1389063"/>
            <a:ext cx="4713288" cy="424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550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B83619D5-D026-0F4A-BA14-382950E0AA17}"/>
              </a:ext>
            </a:extLst>
          </p:cNvPr>
          <p:cNvSpPr>
            <a:spLocks noGrp="1" noChangeArrowheads="1"/>
          </p:cNvSpPr>
          <p:nvPr>
            <p:ph type="sldNum" sz="quarter" idx="10"/>
          </p:nvPr>
        </p:nvSpPr>
        <p:spPr/>
        <p:txBody>
          <a:bodyPr/>
          <a:lstStyle/>
          <a:p>
            <a:fld id="{0E32795B-5F34-3046-B2A5-1BFBB794F780}" type="slidenum">
              <a:rPr lang="en-US" altLang="en-US"/>
              <a:pPr/>
              <a:t>18</a:t>
            </a:fld>
            <a:endParaRPr lang="en-US" altLang="en-US"/>
          </a:p>
        </p:txBody>
      </p:sp>
      <p:sp>
        <p:nvSpPr>
          <p:cNvPr id="646146" name="Rectangle 2">
            <a:extLst>
              <a:ext uri="{FF2B5EF4-FFF2-40B4-BE49-F238E27FC236}">
                <a16:creationId xmlns:a16="http://schemas.microsoft.com/office/drawing/2014/main" id="{A4A5F8FC-E246-334C-B4E6-AC09D763921C}"/>
              </a:ext>
            </a:extLst>
          </p:cNvPr>
          <p:cNvSpPr>
            <a:spLocks noGrp="1" noChangeArrowheads="1"/>
          </p:cNvSpPr>
          <p:nvPr>
            <p:ph type="title" idx="4294967295"/>
          </p:nvPr>
        </p:nvSpPr>
        <p:spPr>
          <a:xfrm>
            <a:off x="457200" y="76200"/>
            <a:ext cx="8229600" cy="1371600"/>
          </a:xfrm>
        </p:spPr>
        <p:txBody>
          <a:bodyPr/>
          <a:lstStyle/>
          <a:p>
            <a:r>
              <a:rPr lang="en-US" altLang="en-US" dirty="0"/>
              <a:t>Reliability Models</a:t>
            </a:r>
          </a:p>
        </p:txBody>
      </p:sp>
      <p:sp>
        <p:nvSpPr>
          <p:cNvPr id="646147" name="Rectangle 3">
            <a:extLst>
              <a:ext uri="{FF2B5EF4-FFF2-40B4-BE49-F238E27FC236}">
                <a16:creationId xmlns:a16="http://schemas.microsoft.com/office/drawing/2014/main" id="{D1BD92B1-93B0-2546-BA16-44E8F0B65A00}"/>
              </a:ext>
            </a:extLst>
          </p:cNvPr>
          <p:cNvSpPr>
            <a:spLocks noGrp="1" noChangeArrowheads="1"/>
          </p:cNvSpPr>
          <p:nvPr>
            <p:ph type="body" sz="half" idx="4294967295"/>
          </p:nvPr>
        </p:nvSpPr>
        <p:spPr>
          <a:xfrm>
            <a:off x="177800" y="1752600"/>
            <a:ext cx="3733800" cy="5870575"/>
          </a:xfrm>
        </p:spPr>
        <p:txBody>
          <a:bodyPr/>
          <a:lstStyle/>
          <a:p>
            <a:r>
              <a:rPr lang="en-US" altLang="en-US" sz="2000" dirty="0"/>
              <a:t>Basic model</a:t>
            </a:r>
          </a:p>
          <a:p>
            <a:pPr lvl="1">
              <a:buFontTx/>
              <a:buNone/>
            </a:pPr>
            <a:r>
              <a:rPr lang="en-US" altLang="en-US" sz="1800" dirty="0">
                <a:solidFill>
                  <a:schemeClr val="bg2">
                    <a:lumMod val="60000"/>
                    <a:lumOff val="40000"/>
                  </a:schemeClr>
                </a:solidFill>
                <a:cs typeface="Times New Roman" panose="02020603050405020304" pitchFamily="18" charset="0"/>
              </a:rPr>
              <a:t>Assumption: </a:t>
            </a:r>
            <a:r>
              <a:rPr lang="el-GR" altLang="en-US" sz="1800" dirty="0">
                <a:solidFill>
                  <a:schemeClr val="bg2">
                    <a:lumMod val="60000"/>
                    <a:lumOff val="40000"/>
                  </a:schemeClr>
                </a:solidFill>
                <a:cs typeface="Times New Roman" panose="02020603050405020304" pitchFamily="18" charset="0"/>
              </a:rPr>
              <a:t>λ</a:t>
            </a:r>
            <a:r>
              <a:rPr lang="en-US" altLang="en-US" sz="1800" dirty="0">
                <a:solidFill>
                  <a:schemeClr val="bg2">
                    <a:lumMod val="60000"/>
                    <a:lumOff val="40000"/>
                  </a:schemeClr>
                </a:solidFill>
                <a:cs typeface="Times New Roman" panose="02020603050405020304" pitchFamily="18" charset="0"/>
              </a:rPr>
              <a:t>(µ) = </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 </a:t>
            </a:r>
            <a:r>
              <a:rPr lang="en-US" altLang="en-US" sz="1800" dirty="0">
                <a:solidFill>
                  <a:schemeClr val="bg2">
                    <a:lumMod val="60000"/>
                    <a:lumOff val="40000"/>
                  </a:schemeClr>
                </a:solidFill>
                <a:cs typeface="Times New Roman" panose="02020603050405020304" pitchFamily="18" charset="0"/>
              </a:rPr>
              <a:t>(1 - µ/</a:t>
            </a:r>
            <a:r>
              <a:rPr lang="en-US" altLang="en-US" sz="1800" i="1" dirty="0">
                <a:solidFill>
                  <a:schemeClr val="bg2">
                    <a:lumMod val="60000"/>
                    <a:lumOff val="40000"/>
                  </a:schemeClr>
                </a:solidFill>
                <a:cs typeface="Times New Roman" panose="02020603050405020304" pitchFamily="18" charset="0"/>
              </a:rPr>
              <a:t>v</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a:t>
            </a:r>
          </a:p>
          <a:p>
            <a:pPr lvl="1">
              <a:buFontTx/>
              <a:buNone/>
            </a:pPr>
            <a:r>
              <a:rPr lang="en-US" altLang="en-US" sz="1800" dirty="0">
                <a:solidFill>
                  <a:schemeClr val="bg2">
                    <a:lumMod val="60000"/>
                    <a:lumOff val="40000"/>
                  </a:schemeClr>
                </a:solidFill>
                <a:cs typeface="Times New Roman" panose="02020603050405020304" pitchFamily="18" charset="0"/>
              </a:rPr>
              <a:t>dµ(</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)/d</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 = </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 </a:t>
            </a:r>
            <a:r>
              <a:rPr lang="en-US" altLang="en-US" sz="1800" dirty="0">
                <a:solidFill>
                  <a:schemeClr val="bg2">
                    <a:lumMod val="60000"/>
                    <a:lumOff val="40000"/>
                  </a:schemeClr>
                </a:solidFill>
                <a:cs typeface="Times New Roman" panose="02020603050405020304" pitchFamily="18" charset="0"/>
              </a:rPr>
              <a:t>(1 - µ(</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a:t>
            </a:r>
            <a:r>
              <a:rPr lang="en-US" altLang="en-US" sz="1800" i="1" dirty="0">
                <a:solidFill>
                  <a:schemeClr val="bg2">
                    <a:lumMod val="60000"/>
                    <a:lumOff val="40000"/>
                  </a:schemeClr>
                </a:solidFill>
                <a:cs typeface="Times New Roman" panose="02020603050405020304" pitchFamily="18" charset="0"/>
              </a:rPr>
              <a:t>v</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a:t>
            </a:r>
          </a:p>
          <a:p>
            <a:pPr lvl="1">
              <a:buFontTx/>
              <a:buNone/>
            </a:pPr>
            <a:r>
              <a:rPr lang="en-US" altLang="en-US" sz="1800" dirty="0">
                <a:solidFill>
                  <a:schemeClr val="bg2">
                    <a:lumMod val="60000"/>
                    <a:lumOff val="40000"/>
                  </a:schemeClr>
                </a:solidFill>
                <a:cs typeface="Times New Roman" panose="02020603050405020304" pitchFamily="18" charset="0"/>
              </a:rPr>
              <a:t>µ(</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 = </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 </a:t>
            </a:r>
            <a:r>
              <a:rPr lang="en-US" altLang="en-US" sz="1800" dirty="0">
                <a:solidFill>
                  <a:schemeClr val="bg2">
                    <a:lumMod val="60000"/>
                    <a:lumOff val="40000"/>
                  </a:schemeClr>
                </a:solidFill>
                <a:cs typeface="Times New Roman" panose="02020603050405020304" pitchFamily="18" charset="0"/>
              </a:rPr>
              <a:t>(1 - µ/</a:t>
            </a:r>
            <a:r>
              <a:rPr lang="en-US" altLang="en-US" sz="1800" i="1" dirty="0">
                <a:solidFill>
                  <a:schemeClr val="bg2">
                    <a:lumMod val="60000"/>
                    <a:lumOff val="40000"/>
                  </a:schemeClr>
                </a:solidFill>
                <a:cs typeface="Times New Roman" panose="02020603050405020304" pitchFamily="18" charset="0"/>
              </a:rPr>
              <a:t>v</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a:t>
            </a:r>
          </a:p>
          <a:p>
            <a:pPr lvl="1">
              <a:buFontTx/>
              <a:buNone/>
            </a:pPr>
            <a:r>
              <a:rPr lang="el-GR" altLang="en-US" sz="1800" dirty="0">
                <a:solidFill>
                  <a:schemeClr val="bg2">
                    <a:lumMod val="60000"/>
                    <a:lumOff val="40000"/>
                  </a:schemeClr>
                </a:solidFill>
                <a:cs typeface="Times New Roman" panose="02020603050405020304" pitchFamily="18" charset="0"/>
              </a:rPr>
              <a:t>λ</a:t>
            </a:r>
            <a:r>
              <a:rPr lang="en-US" altLang="en-US" sz="1800" dirty="0">
                <a:solidFill>
                  <a:schemeClr val="bg2">
                    <a:lumMod val="60000"/>
                    <a:lumOff val="40000"/>
                  </a:schemeClr>
                </a:solidFill>
                <a:cs typeface="Times New Roman" panose="02020603050405020304" pitchFamily="18" charset="0"/>
              </a:rPr>
              <a:t>(</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 = </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.e </a:t>
            </a:r>
            <a:r>
              <a:rPr lang="en-US" altLang="en-US" sz="1800" baseline="30000" dirty="0">
                <a:solidFill>
                  <a:schemeClr val="bg2">
                    <a:lumMod val="60000"/>
                    <a:lumOff val="40000"/>
                  </a:schemeClr>
                </a:solidFill>
                <a:cs typeface="Times New Roman" panose="02020603050405020304" pitchFamily="18" charset="0"/>
              </a:rPr>
              <a:t>-</a:t>
            </a:r>
            <a:r>
              <a:rPr lang="el-GR" altLang="en-US" sz="1800" baseline="30000" dirty="0">
                <a:solidFill>
                  <a:schemeClr val="bg2">
                    <a:lumMod val="60000"/>
                    <a:lumOff val="40000"/>
                  </a:schemeClr>
                </a:solidFill>
                <a:cs typeface="Times New Roman" panose="02020603050405020304" pitchFamily="18" charset="0"/>
                <a:sym typeface="Symbol" pitchFamily="2" charset="2"/>
              </a:rPr>
              <a:t>λ</a:t>
            </a:r>
            <a:r>
              <a:rPr lang="en-US" altLang="en-US" sz="1800" baseline="30000" dirty="0">
                <a:solidFill>
                  <a:schemeClr val="bg2">
                    <a:lumMod val="60000"/>
                    <a:lumOff val="40000"/>
                  </a:schemeClr>
                </a:solidFill>
                <a:cs typeface="Times New Roman" panose="02020603050405020304" pitchFamily="18" charset="0"/>
              </a:rPr>
              <a:t>0 </a:t>
            </a:r>
            <a:r>
              <a:rPr lang="en-US" altLang="en-US" sz="1800" baseline="30000" dirty="0">
                <a:solidFill>
                  <a:schemeClr val="bg2">
                    <a:lumMod val="60000"/>
                    <a:lumOff val="40000"/>
                  </a:schemeClr>
                </a:solidFill>
                <a:cs typeface="Times New Roman" panose="02020603050405020304" pitchFamily="18" charset="0"/>
                <a:sym typeface="Symbol" pitchFamily="2" charset="2"/>
              </a:rPr>
              <a:t></a:t>
            </a:r>
            <a:r>
              <a:rPr lang="en-US" altLang="en-US" sz="1800" baseline="30000" dirty="0">
                <a:solidFill>
                  <a:schemeClr val="bg2">
                    <a:lumMod val="60000"/>
                    <a:lumOff val="40000"/>
                  </a:schemeClr>
                </a:solidFill>
                <a:cs typeface="Times New Roman" panose="02020603050405020304" pitchFamily="18" charset="0"/>
              </a:rPr>
              <a:t>/</a:t>
            </a:r>
            <a:r>
              <a:rPr lang="en-US" altLang="en-US" sz="1800" i="1" baseline="30000" dirty="0">
                <a:solidFill>
                  <a:schemeClr val="bg2">
                    <a:lumMod val="60000"/>
                    <a:lumOff val="40000"/>
                  </a:schemeClr>
                </a:solidFill>
                <a:cs typeface="Times New Roman" panose="02020603050405020304" pitchFamily="18" charset="0"/>
              </a:rPr>
              <a:t>v</a:t>
            </a:r>
            <a:r>
              <a:rPr lang="en-US" altLang="en-US" sz="1800" baseline="30000" dirty="0">
                <a:solidFill>
                  <a:schemeClr val="bg2">
                    <a:lumMod val="60000"/>
                    <a:lumOff val="40000"/>
                  </a:schemeClr>
                </a:solidFill>
                <a:cs typeface="Times New Roman" panose="02020603050405020304" pitchFamily="18" charset="0"/>
              </a:rPr>
              <a:t>0</a:t>
            </a:r>
          </a:p>
          <a:p>
            <a:pPr lvl="1">
              <a:buFontTx/>
              <a:buNone/>
            </a:pPr>
            <a:endParaRPr lang="en-US" altLang="en-US" sz="1800" baseline="30000" dirty="0">
              <a:cs typeface="Times New Roman" panose="02020603050405020304" pitchFamily="18" charset="0"/>
            </a:endParaRPr>
          </a:p>
          <a:p>
            <a:r>
              <a:rPr lang="en-US" altLang="en-US" sz="2000" dirty="0">
                <a:cs typeface="Times New Roman" panose="02020603050405020304" pitchFamily="18" charset="0"/>
              </a:rPr>
              <a:t>Logarithmic model</a:t>
            </a:r>
          </a:p>
          <a:p>
            <a:pPr lvl="1">
              <a:buFontTx/>
              <a:buNone/>
            </a:pPr>
            <a:r>
              <a:rPr lang="en-US" altLang="en-US" sz="1800" dirty="0">
                <a:solidFill>
                  <a:schemeClr val="bg2">
                    <a:lumMod val="60000"/>
                    <a:lumOff val="40000"/>
                  </a:schemeClr>
                </a:solidFill>
                <a:cs typeface="Times New Roman" panose="02020603050405020304" pitchFamily="18" charset="0"/>
              </a:rPr>
              <a:t>Assumption: </a:t>
            </a:r>
            <a:r>
              <a:rPr lang="el-GR" altLang="en-US" sz="1800" dirty="0">
                <a:solidFill>
                  <a:schemeClr val="bg2">
                    <a:lumMod val="60000"/>
                    <a:lumOff val="40000"/>
                  </a:schemeClr>
                </a:solidFill>
                <a:cs typeface="Times New Roman" panose="02020603050405020304" pitchFamily="18" charset="0"/>
              </a:rPr>
              <a:t>λ</a:t>
            </a:r>
            <a:r>
              <a:rPr lang="en-US" altLang="en-US" sz="1800" dirty="0">
                <a:solidFill>
                  <a:schemeClr val="bg2">
                    <a:lumMod val="60000"/>
                    <a:lumOff val="40000"/>
                  </a:schemeClr>
                </a:solidFill>
                <a:cs typeface="Times New Roman" panose="02020603050405020304" pitchFamily="18" charset="0"/>
              </a:rPr>
              <a:t>(µ) = </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e</a:t>
            </a:r>
            <a:r>
              <a:rPr lang="en-US" altLang="en-US" sz="1800" baseline="30000" dirty="0">
                <a:solidFill>
                  <a:schemeClr val="bg2">
                    <a:lumMod val="60000"/>
                    <a:lumOff val="40000"/>
                  </a:schemeClr>
                </a:solidFill>
                <a:cs typeface="Times New Roman" panose="02020603050405020304" pitchFamily="18" charset="0"/>
              </a:rPr>
              <a:t>-</a:t>
            </a:r>
            <a:r>
              <a:rPr lang="en-US" altLang="en-US" sz="1800" baseline="30000" dirty="0">
                <a:solidFill>
                  <a:schemeClr val="bg2">
                    <a:lumMod val="60000"/>
                    <a:lumOff val="40000"/>
                  </a:schemeClr>
                </a:solidFill>
                <a:cs typeface="Times New Roman" panose="02020603050405020304" pitchFamily="18" charset="0"/>
                <a:sym typeface="Symbol" pitchFamily="2" charset="2"/>
              </a:rPr>
              <a:t></a:t>
            </a:r>
            <a:r>
              <a:rPr lang="en-US" altLang="en-US" sz="1800" baseline="30000" dirty="0">
                <a:solidFill>
                  <a:schemeClr val="bg2">
                    <a:lumMod val="60000"/>
                    <a:lumOff val="40000"/>
                  </a:schemeClr>
                </a:solidFill>
                <a:cs typeface="Times New Roman" panose="02020603050405020304" pitchFamily="18" charset="0"/>
              </a:rPr>
              <a:t>µ</a:t>
            </a:r>
          </a:p>
          <a:p>
            <a:pPr lvl="1">
              <a:buFontTx/>
              <a:buNone/>
            </a:pPr>
            <a:r>
              <a:rPr lang="en-US" altLang="en-US" sz="1800" dirty="0">
                <a:solidFill>
                  <a:schemeClr val="bg2">
                    <a:lumMod val="60000"/>
                    <a:lumOff val="40000"/>
                  </a:schemeClr>
                </a:solidFill>
                <a:cs typeface="Times New Roman" panose="02020603050405020304" pitchFamily="18" charset="0"/>
              </a:rPr>
              <a:t>dµ(</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)/d</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 = </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e</a:t>
            </a:r>
            <a:r>
              <a:rPr lang="en-US" altLang="en-US" sz="1800" baseline="30000" dirty="0">
                <a:solidFill>
                  <a:schemeClr val="bg2">
                    <a:lumMod val="60000"/>
                    <a:lumOff val="40000"/>
                  </a:schemeClr>
                </a:solidFill>
                <a:cs typeface="Times New Roman" panose="02020603050405020304" pitchFamily="18" charset="0"/>
              </a:rPr>
              <a:t>-</a:t>
            </a:r>
            <a:r>
              <a:rPr lang="en-US" altLang="en-US" sz="1800" baseline="30000" dirty="0">
                <a:solidFill>
                  <a:schemeClr val="bg2">
                    <a:lumMod val="60000"/>
                    <a:lumOff val="40000"/>
                  </a:schemeClr>
                </a:solidFill>
                <a:cs typeface="Times New Roman" panose="02020603050405020304" pitchFamily="18" charset="0"/>
                <a:sym typeface="Symbol" pitchFamily="2" charset="2"/>
              </a:rPr>
              <a:t></a:t>
            </a:r>
            <a:r>
              <a:rPr lang="en-US" altLang="en-US" sz="1800" baseline="30000" dirty="0">
                <a:solidFill>
                  <a:schemeClr val="bg2">
                    <a:lumMod val="60000"/>
                    <a:lumOff val="40000"/>
                  </a:schemeClr>
                </a:solidFill>
                <a:cs typeface="Times New Roman" panose="02020603050405020304" pitchFamily="18" charset="0"/>
              </a:rPr>
              <a:t>µ(</a:t>
            </a:r>
            <a:r>
              <a:rPr lang="en-US" altLang="en-US" sz="1800" baseline="30000" dirty="0">
                <a:solidFill>
                  <a:schemeClr val="bg2">
                    <a:lumMod val="60000"/>
                    <a:lumOff val="40000"/>
                  </a:schemeClr>
                </a:solidFill>
                <a:cs typeface="Times New Roman" panose="02020603050405020304" pitchFamily="18" charset="0"/>
                <a:sym typeface="Symbol" pitchFamily="2" charset="2"/>
              </a:rPr>
              <a:t></a:t>
            </a:r>
            <a:r>
              <a:rPr lang="en-US" altLang="en-US" sz="1800" baseline="30000" dirty="0">
                <a:solidFill>
                  <a:schemeClr val="bg2">
                    <a:lumMod val="60000"/>
                    <a:lumOff val="40000"/>
                  </a:schemeClr>
                </a:solidFill>
                <a:cs typeface="Times New Roman" panose="02020603050405020304" pitchFamily="18" charset="0"/>
              </a:rPr>
              <a:t>)</a:t>
            </a:r>
          </a:p>
          <a:p>
            <a:pPr lvl="1">
              <a:buFontTx/>
              <a:buNone/>
            </a:pPr>
            <a:r>
              <a:rPr lang="en-US" altLang="en-US" sz="1800" dirty="0">
                <a:solidFill>
                  <a:schemeClr val="bg2">
                    <a:lumMod val="60000"/>
                    <a:lumOff val="40000"/>
                  </a:schemeClr>
                </a:solidFill>
                <a:cs typeface="Times New Roman" panose="02020603050405020304" pitchFamily="18" charset="0"/>
              </a:rPr>
              <a:t>µ(</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 = </a:t>
            </a:r>
            <a:r>
              <a:rPr lang="en-US" altLang="en-US" sz="1800" dirty="0">
                <a:solidFill>
                  <a:schemeClr val="bg2">
                    <a:lumMod val="60000"/>
                    <a:lumOff val="40000"/>
                  </a:schemeClr>
                </a:solidFill>
                <a:cs typeface="Times New Roman" panose="02020603050405020304" pitchFamily="18" charset="0"/>
                <a:sym typeface="Symbol" pitchFamily="2" charset="2"/>
              </a:rPr>
              <a:t>ln(</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 + 1</a:t>
            </a:r>
            <a:r>
              <a:rPr lang="en-US" altLang="en-US" sz="1800" dirty="0">
                <a:solidFill>
                  <a:schemeClr val="bg2">
                    <a:lumMod val="60000"/>
                    <a:lumOff val="40000"/>
                  </a:schemeClr>
                </a:solidFill>
                <a:cs typeface="Times New Roman" panose="02020603050405020304" pitchFamily="18" charset="0"/>
                <a:sym typeface="Symbol" pitchFamily="2" charset="2"/>
              </a:rPr>
              <a:t>)/</a:t>
            </a:r>
            <a:endParaRPr lang="en-US" altLang="en-US" sz="1800" dirty="0">
              <a:solidFill>
                <a:schemeClr val="bg2">
                  <a:lumMod val="60000"/>
                  <a:lumOff val="40000"/>
                </a:schemeClr>
              </a:solidFill>
              <a:cs typeface="Times New Roman" panose="02020603050405020304" pitchFamily="18" charset="0"/>
            </a:endParaRPr>
          </a:p>
          <a:p>
            <a:pPr lvl="1">
              <a:buFontTx/>
              <a:buNone/>
            </a:pPr>
            <a:r>
              <a:rPr lang="el-GR" altLang="en-US" sz="1800" dirty="0">
                <a:solidFill>
                  <a:schemeClr val="bg2">
                    <a:lumMod val="60000"/>
                    <a:lumOff val="40000"/>
                  </a:schemeClr>
                </a:solidFill>
                <a:cs typeface="Times New Roman" panose="02020603050405020304" pitchFamily="18" charset="0"/>
              </a:rPr>
              <a:t>λ</a:t>
            </a:r>
            <a:r>
              <a:rPr lang="en-US" altLang="en-US" sz="1800" dirty="0">
                <a:solidFill>
                  <a:schemeClr val="bg2">
                    <a:lumMod val="60000"/>
                    <a:lumOff val="40000"/>
                  </a:schemeClr>
                </a:solidFill>
                <a:cs typeface="Times New Roman" panose="02020603050405020304" pitchFamily="18" charset="0"/>
              </a:rPr>
              <a:t>(</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 = </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rPr>
              <a:t>/(</a:t>
            </a:r>
            <a:r>
              <a:rPr lang="el-GR" altLang="en-US" sz="1800" dirty="0">
                <a:solidFill>
                  <a:schemeClr val="bg2">
                    <a:lumMod val="60000"/>
                    <a:lumOff val="40000"/>
                  </a:schemeClr>
                </a:solidFill>
                <a:cs typeface="Times New Roman" panose="02020603050405020304" pitchFamily="18" charset="0"/>
                <a:sym typeface="Symbol" pitchFamily="2" charset="2"/>
              </a:rPr>
              <a:t>λ</a:t>
            </a:r>
            <a:r>
              <a:rPr lang="en-US" altLang="en-US" sz="1800" baseline="-25000" dirty="0">
                <a:solidFill>
                  <a:schemeClr val="bg2">
                    <a:lumMod val="60000"/>
                    <a:lumOff val="40000"/>
                  </a:schemeClr>
                </a:solidFill>
                <a:cs typeface="Times New Roman" panose="02020603050405020304" pitchFamily="18" charset="0"/>
              </a:rPr>
              <a:t>0</a:t>
            </a:r>
            <a:r>
              <a:rPr lang="en-US" altLang="en-US" sz="1800" dirty="0">
                <a:solidFill>
                  <a:schemeClr val="bg2">
                    <a:lumMod val="60000"/>
                    <a:lumOff val="40000"/>
                  </a:schemeClr>
                </a:solidFill>
                <a:cs typeface="Times New Roman" panose="02020603050405020304" pitchFamily="18" charset="0"/>
                <a:sym typeface="Symbol" pitchFamily="2" charset="2"/>
              </a:rPr>
              <a:t></a:t>
            </a:r>
            <a:r>
              <a:rPr lang="en-US" altLang="en-US" sz="1800" dirty="0">
                <a:solidFill>
                  <a:schemeClr val="bg2">
                    <a:lumMod val="60000"/>
                    <a:lumOff val="40000"/>
                  </a:schemeClr>
                </a:solidFill>
                <a:cs typeface="Times New Roman" panose="02020603050405020304" pitchFamily="18" charset="0"/>
              </a:rPr>
              <a:t> + 1)</a:t>
            </a:r>
            <a:endParaRPr lang="en-US" altLang="en-US" sz="1800" baseline="30000" dirty="0">
              <a:solidFill>
                <a:schemeClr val="bg2">
                  <a:lumMod val="60000"/>
                  <a:lumOff val="40000"/>
                </a:schemeClr>
              </a:solidFill>
              <a:cs typeface="Times New Roman" panose="02020603050405020304" pitchFamily="18" charset="0"/>
            </a:endParaRPr>
          </a:p>
          <a:p>
            <a:pPr lvl="1">
              <a:buFontTx/>
              <a:buNone/>
            </a:pPr>
            <a:endParaRPr lang="en-US" altLang="en-US" sz="1800" dirty="0">
              <a:cs typeface="Times New Roman" panose="02020603050405020304" pitchFamily="18" charset="0"/>
            </a:endParaRPr>
          </a:p>
          <a:p>
            <a:pPr lvl="1">
              <a:buFontTx/>
              <a:buNone/>
            </a:pPr>
            <a:endParaRPr lang="el-GR" altLang="en-US" sz="1800" baseline="30000" dirty="0">
              <a:cs typeface="Times New Roman" panose="02020603050405020304" pitchFamily="18" charset="0"/>
            </a:endParaRPr>
          </a:p>
        </p:txBody>
      </p:sp>
      <p:sp>
        <p:nvSpPr>
          <p:cNvPr id="646148" name="Rectangle 4">
            <a:extLst>
              <a:ext uri="{FF2B5EF4-FFF2-40B4-BE49-F238E27FC236}">
                <a16:creationId xmlns:a16="http://schemas.microsoft.com/office/drawing/2014/main" id="{66630341-D1E4-2440-B50F-F4731FE80D0C}"/>
              </a:ext>
            </a:extLst>
          </p:cNvPr>
          <p:cNvSpPr>
            <a:spLocks noGrp="1" noChangeArrowheads="1"/>
          </p:cNvSpPr>
          <p:nvPr>
            <p:ph type="body" sz="half" idx="4294967295"/>
          </p:nvPr>
        </p:nvSpPr>
        <p:spPr>
          <a:xfrm>
            <a:off x="4033838" y="660400"/>
            <a:ext cx="5110162" cy="5870575"/>
          </a:xfrm>
        </p:spPr>
        <p:txBody>
          <a:bodyPr/>
          <a:lstStyle/>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pPr>
              <a:buFontTx/>
              <a:buNone/>
            </a:pPr>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pPr>
              <a:buFontTx/>
              <a:buNone/>
            </a:pPr>
            <a:r>
              <a:rPr lang="en-US" altLang="en-US" sz="2000" dirty="0"/>
              <a:t>Figure 15.4: Failure intensity </a:t>
            </a:r>
            <a:r>
              <a:rPr lang="el-GR" altLang="en-US" sz="2000" dirty="0">
                <a:cs typeface="Times New Roman" panose="02020603050405020304" pitchFamily="18" charset="0"/>
              </a:rPr>
              <a:t>λ</a:t>
            </a:r>
            <a:r>
              <a:rPr lang="en-US" altLang="en-US" sz="2000" dirty="0">
                <a:cs typeface="Times New Roman" panose="02020603050405020304" pitchFamily="18" charset="0"/>
              </a:rPr>
              <a:t> as a function of execution time </a:t>
            </a:r>
            <a:r>
              <a:rPr lang="en-US" altLang="en-US" sz="2000" dirty="0">
                <a:cs typeface="Times New Roman" panose="02020603050405020304" pitchFamily="18" charset="0"/>
                <a:sym typeface="Symbol" pitchFamily="2" charset="2"/>
              </a:rPr>
              <a:t> (</a:t>
            </a:r>
            <a:r>
              <a:rPr lang="el-GR" altLang="en-US" sz="2000" dirty="0">
                <a:cs typeface="Times New Roman" panose="02020603050405020304" pitchFamily="18" charset="0"/>
                <a:sym typeface="Symbol" pitchFamily="2" charset="2"/>
              </a:rPr>
              <a:t>λ</a:t>
            </a:r>
            <a:r>
              <a:rPr lang="en-US" altLang="en-US" sz="2000" baseline="-25000" dirty="0">
                <a:cs typeface="Times New Roman" panose="02020603050405020304" pitchFamily="18" charset="0"/>
              </a:rPr>
              <a:t>0 </a:t>
            </a:r>
            <a:r>
              <a:rPr lang="en-US" altLang="en-US" sz="2000" dirty="0">
                <a:cs typeface="Times New Roman" panose="02020603050405020304" pitchFamily="18" charset="0"/>
              </a:rPr>
              <a:t>= 9 failures/unit time,</a:t>
            </a:r>
            <a:r>
              <a:rPr lang="en-US" altLang="en-US" sz="2000" baseline="-25000" dirty="0">
                <a:cs typeface="Times New Roman" panose="02020603050405020304" pitchFamily="18" charset="0"/>
              </a:rPr>
              <a:t> </a:t>
            </a:r>
            <a:r>
              <a:rPr lang="en-US" altLang="en-US" sz="2000" i="1" dirty="0">
                <a:cs typeface="Times New Roman" panose="02020603050405020304" pitchFamily="18" charset="0"/>
              </a:rPr>
              <a:t>v</a:t>
            </a:r>
            <a:r>
              <a:rPr lang="en-US" altLang="en-US" sz="2000" baseline="-25000" dirty="0">
                <a:cs typeface="Times New Roman" panose="02020603050405020304" pitchFamily="18" charset="0"/>
              </a:rPr>
              <a:t>0 </a:t>
            </a:r>
            <a:r>
              <a:rPr lang="en-US" altLang="en-US" sz="2000" dirty="0">
                <a:cs typeface="Times New Roman" panose="02020603050405020304" pitchFamily="18" charset="0"/>
              </a:rPr>
              <a:t>= 500 failures, </a:t>
            </a:r>
            <a:r>
              <a:rPr lang="en-US" altLang="en-US" sz="2000" dirty="0">
                <a:cs typeface="Times New Roman" panose="02020603050405020304" pitchFamily="18" charset="0"/>
                <a:sym typeface="Symbol" pitchFamily="2" charset="2"/>
              </a:rPr>
              <a:t> = 0.0075).</a:t>
            </a:r>
          </a:p>
        </p:txBody>
      </p:sp>
      <p:pic>
        <p:nvPicPr>
          <p:cNvPr id="646150" name="Picture 6">
            <a:extLst>
              <a:ext uri="{FF2B5EF4-FFF2-40B4-BE49-F238E27FC236}">
                <a16:creationId xmlns:a16="http://schemas.microsoft.com/office/drawing/2014/main" id="{1B26872B-5156-BB49-ADFA-9761D7401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174750"/>
            <a:ext cx="4251325" cy="415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90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E5876F7D-3674-E243-B8E2-C098D6C3CCFC}"/>
              </a:ext>
            </a:extLst>
          </p:cNvPr>
          <p:cNvSpPr>
            <a:spLocks noGrp="1" noChangeArrowheads="1"/>
          </p:cNvSpPr>
          <p:nvPr>
            <p:ph type="sldNum" sz="quarter" idx="10"/>
          </p:nvPr>
        </p:nvSpPr>
        <p:spPr/>
        <p:txBody>
          <a:bodyPr/>
          <a:lstStyle/>
          <a:p>
            <a:fld id="{376D179E-3FDE-7643-996E-F43CF3668F2B}" type="slidenum">
              <a:rPr lang="en-US" altLang="en-US"/>
              <a:pPr/>
              <a:t>19</a:t>
            </a:fld>
            <a:endParaRPr lang="en-US" altLang="en-US"/>
          </a:p>
        </p:txBody>
      </p:sp>
      <p:sp>
        <p:nvSpPr>
          <p:cNvPr id="649218" name="Rectangle 2">
            <a:extLst>
              <a:ext uri="{FF2B5EF4-FFF2-40B4-BE49-F238E27FC236}">
                <a16:creationId xmlns:a16="http://schemas.microsoft.com/office/drawing/2014/main" id="{5462DD04-4CBD-5F42-A085-FB6B305A2386}"/>
              </a:ext>
            </a:extLst>
          </p:cNvPr>
          <p:cNvSpPr>
            <a:spLocks noGrp="1" noChangeArrowheads="1"/>
          </p:cNvSpPr>
          <p:nvPr>
            <p:ph type="title" idx="4294967295"/>
          </p:nvPr>
        </p:nvSpPr>
        <p:spPr>
          <a:xfrm>
            <a:off x="457200" y="228600"/>
            <a:ext cx="8229600" cy="1371600"/>
          </a:xfrm>
        </p:spPr>
        <p:txBody>
          <a:bodyPr/>
          <a:lstStyle/>
          <a:p>
            <a:r>
              <a:rPr lang="en-US" altLang="en-US" dirty="0"/>
              <a:t>Reliability Models</a:t>
            </a:r>
          </a:p>
        </p:txBody>
      </p:sp>
      <p:sp>
        <p:nvSpPr>
          <p:cNvPr id="649219" name="Rectangle 3">
            <a:extLst>
              <a:ext uri="{FF2B5EF4-FFF2-40B4-BE49-F238E27FC236}">
                <a16:creationId xmlns:a16="http://schemas.microsoft.com/office/drawing/2014/main" id="{8A1D18F5-801A-334E-A8B4-0BCCDE8CBFF0}"/>
              </a:ext>
            </a:extLst>
          </p:cNvPr>
          <p:cNvSpPr>
            <a:spLocks noGrp="1" noChangeArrowheads="1"/>
          </p:cNvSpPr>
          <p:nvPr>
            <p:ph type="body" idx="4294967295"/>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Tx/>
              <a:buNone/>
            </a:pPr>
            <a:r>
              <a:rPr lang="en-US" altLang="en-US"/>
              <a:t>Figure 15.4: Cumulative failure </a:t>
            </a:r>
            <a:r>
              <a:rPr lang="en-US" altLang="en-US">
                <a:cs typeface="Times New Roman" panose="02020603050405020304" pitchFamily="18" charset="0"/>
              </a:rPr>
              <a:t>µ as a function of execution time </a:t>
            </a:r>
            <a:r>
              <a:rPr lang="en-US" altLang="en-US">
                <a:cs typeface="Times New Roman" panose="02020603050405020304" pitchFamily="18" charset="0"/>
                <a:sym typeface="Symbol" pitchFamily="2" charset="2"/>
              </a:rPr>
              <a:t> (</a:t>
            </a:r>
            <a:r>
              <a:rPr lang="el-GR" altLang="en-US">
                <a:cs typeface="Times New Roman" panose="02020603050405020304" pitchFamily="18" charset="0"/>
                <a:sym typeface="Symbol" pitchFamily="2" charset="2"/>
              </a:rPr>
              <a:t>λ</a:t>
            </a:r>
            <a:r>
              <a:rPr lang="en-US" altLang="en-US" baseline="-25000">
                <a:cs typeface="Times New Roman" panose="02020603050405020304" pitchFamily="18" charset="0"/>
              </a:rPr>
              <a:t>0 </a:t>
            </a:r>
            <a:r>
              <a:rPr lang="en-US" altLang="en-US">
                <a:cs typeface="Times New Roman" panose="02020603050405020304" pitchFamily="18" charset="0"/>
              </a:rPr>
              <a:t>= 9 failures/unit time,</a:t>
            </a:r>
            <a:r>
              <a:rPr lang="en-US" altLang="en-US" baseline="-25000">
                <a:cs typeface="Times New Roman" panose="02020603050405020304" pitchFamily="18" charset="0"/>
              </a:rPr>
              <a:t> </a:t>
            </a:r>
            <a:r>
              <a:rPr lang="en-US" altLang="en-US" i="1">
                <a:cs typeface="Times New Roman" panose="02020603050405020304" pitchFamily="18" charset="0"/>
              </a:rPr>
              <a:t>v</a:t>
            </a:r>
            <a:r>
              <a:rPr lang="en-US" altLang="en-US" baseline="-25000">
                <a:cs typeface="Times New Roman" panose="02020603050405020304" pitchFamily="18" charset="0"/>
              </a:rPr>
              <a:t>0 </a:t>
            </a:r>
            <a:r>
              <a:rPr lang="en-US" altLang="en-US">
                <a:cs typeface="Times New Roman" panose="02020603050405020304" pitchFamily="18" charset="0"/>
              </a:rPr>
              <a:t>= 500 failures, </a:t>
            </a:r>
            <a:r>
              <a:rPr lang="en-US" altLang="en-US">
                <a:cs typeface="Times New Roman" panose="02020603050405020304" pitchFamily="18" charset="0"/>
                <a:sym typeface="Symbol" pitchFamily="2" charset="2"/>
              </a:rPr>
              <a:t> = 0.0075).</a:t>
            </a:r>
          </a:p>
          <a:p>
            <a:pPr>
              <a:buFontTx/>
              <a:buNone/>
            </a:pPr>
            <a:endParaRPr lang="en-US" altLang="en-US"/>
          </a:p>
        </p:txBody>
      </p:sp>
      <p:pic>
        <p:nvPicPr>
          <p:cNvPr id="649220" name="Picture 4">
            <a:extLst>
              <a:ext uri="{FF2B5EF4-FFF2-40B4-BE49-F238E27FC236}">
                <a16:creationId xmlns:a16="http://schemas.microsoft.com/office/drawing/2014/main" id="{7278D8D0-2678-5441-BE9F-8E84E1B85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600200"/>
            <a:ext cx="5905500" cy="444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9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5FD977C-C018-B843-9168-6549D84E9646}"/>
              </a:ext>
            </a:extLst>
          </p:cNvPr>
          <p:cNvSpPr>
            <a:spLocks noGrp="1" noChangeArrowheads="1"/>
          </p:cNvSpPr>
          <p:nvPr>
            <p:ph type="sldNum" sz="quarter" idx="10"/>
          </p:nvPr>
        </p:nvSpPr>
        <p:spPr/>
        <p:txBody>
          <a:bodyPr/>
          <a:lstStyle/>
          <a:p>
            <a:fld id="{4AB747B0-B9C5-8A44-80FE-76A0BB0C927D}" type="slidenum">
              <a:rPr lang="en-US" altLang="en-US"/>
              <a:pPr/>
              <a:t>2</a:t>
            </a:fld>
            <a:endParaRPr lang="en-US" altLang="en-US"/>
          </a:p>
        </p:txBody>
      </p:sp>
      <p:sp>
        <p:nvSpPr>
          <p:cNvPr id="617474" name="Rectangle 2">
            <a:extLst>
              <a:ext uri="{FF2B5EF4-FFF2-40B4-BE49-F238E27FC236}">
                <a16:creationId xmlns:a16="http://schemas.microsoft.com/office/drawing/2014/main" id="{AC757324-9759-C549-B15D-57BF06D4AB35}"/>
              </a:ext>
            </a:extLst>
          </p:cNvPr>
          <p:cNvSpPr>
            <a:spLocks noGrp="1" noChangeArrowheads="1"/>
          </p:cNvSpPr>
          <p:nvPr>
            <p:ph type="title" idx="4294967295"/>
          </p:nvPr>
        </p:nvSpPr>
        <p:spPr/>
        <p:txBody>
          <a:bodyPr/>
          <a:lstStyle/>
          <a:p>
            <a:r>
              <a:rPr lang="en-US" altLang="en-US"/>
              <a:t>Outline of the Chapter</a:t>
            </a:r>
          </a:p>
        </p:txBody>
      </p:sp>
      <p:sp>
        <p:nvSpPr>
          <p:cNvPr id="617475" name="Rectangle 3">
            <a:extLst>
              <a:ext uri="{FF2B5EF4-FFF2-40B4-BE49-F238E27FC236}">
                <a16:creationId xmlns:a16="http://schemas.microsoft.com/office/drawing/2014/main" id="{388B64E9-72AF-5443-9748-297A6CD35F87}"/>
              </a:ext>
            </a:extLst>
          </p:cNvPr>
          <p:cNvSpPr>
            <a:spLocks noGrp="1" noChangeArrowheads="1"/>
          </p:cNvSpPr>
          <p:nvPr>
            <p:ph type="body" idx="4294967295"/>
          </p:nvPr>
        </p:nvSpPr>
        <p:spPr/>
        <p:txBody>
          <a:bodyPr/>
          <a:lstStyle/>
          <a:p>
            <a:r>
              <a:rPr lang="en-US" altLang="en-US"/>
              <a:t>What is Reliability?</a:t>
            </a:r>
          </a:p>
          <a:p>
            <a:r>
              <a:rPr lang="en-US" altLang="en-US"/>
              <a:t>Definitions of Software Reliability</a:t>
            </a:r>
          </a:p>
          <a:p>
            <a:r>
              <a:rPr lang="en-US" altLang="en-US"/>
              <a:t>Factors Influencing Software Reliability</a:t>
            </a:r>
          </a:p>
          <a:p>
            <a:r>
              <a:rPr lang="en-US" altLang="en-US"/>
              <a:t>Applications of Software Reliability</a:t>
            </a:r>
          </a:p>
          <a:p>
            <a:r>
              <a:rPr lang="en-US" altLang="en-US"/>
              <a:t>Operational Profiles</a:t>
            </a:r>
          </a:p>
          <a:p>
            <a:r>
              <a:rPr lang="en-US" altLang="en-US"/>
              <a:t>Reliability Models</a:t>
            </a:r>
          </a:p>
          <a:p>
            <a:r>
              <a:rPr lang="en-US" altLang="en-US"/>
              <a:t>Summary</a:t>
            </a:r>
          </a:p>
        </p:txBody>
      </p:sp>
    </p:spTree>
    <p:extLst>
      <p:ext uri="{BB962C8B-B14F-4D97-AF65-F5344CB8AC3E}">
        <p14:creationId xmlns:p14="http://schemas.microsoft.com/office/powerpoint/2010/main" val="119143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4771E79C-37DD-C941-A713-CFBF70E4FEC0}"/>
              </a:ext>
            </a:extLst>
          </p:cNvPr>
          <p:cNvSpPr>
            <a:spLocks noGrp="1" noChangeArrowheads="1"/>
          </p:cNvSpPr>
          <p:nvPr>
            <p:ph type="sldNum" sz="quarter" idx="10"/>
          </p:nvPr>
        </p:nvSpPr>
        <p:spPr/>
        <p:txBody>
          <a:bodyPr/>
          <a:lstStyle/>
          <a:p>
            <a:fld id="{EEC3778E-09FC-0946-B1DB-40C882D4AA90}" type="slidenum">
              <a:rPr lang="en-US" altLang="en-US" smtClean="0"/>
              <a:pPr/>
              <a:t>20</a:t>
            </a:fld>
            <a:r>
              <a:rPr lang="en-US" altLang="en-US" dirty="0"/>
              <a:t>`		</a:t>
            </a:r>
          </a:p>
        </p:txBody>
      </p:sp>
      <p:sp>
        <p:nvSpPr>
          <p:cNvPr id="638978" name="Rectangle 2">
            <a:extLst>
              <a:ext uri="{FF2B5EF4-FFF2-40B4-BE49-F238E27FC236}">
                <a16:creationId xmlns:a16="http://schemas.microsoft.com/office/drawing/2014/main" id="{0A461FB6-AED6-3049-AE5F-DCB2498A5B46}"/>
              </a:ext>
            </a:extLst>
          </p:cNvPr>
          <p:cNvSpPr>
            <a:spLocks noGrp="1" noChangeArrowheads="1"/>
          </p:cNvSpPr>
          <p:nvPr>
            <p:ph type="title" idx="4294967295"/>
          </p:nvPr>
        </p:nvSpPr>
        <p:spPr>
          <a:xfrm>
            <a:off x="457200" y="0"/>
            <a:ext cx="8229600" cy="1371600"/>
          </a:xfrm>
        </p:spPr>
        <p:txBody>
          <a:bodyPr/>
          <a:lstStyle/>
          <a:p>
            <a:r>
              <a:rPr lang="en-US" altLang="en-US" dirty="0"/>
              <a:t>Summary</a:t>
            </a:r>
          </a:p>
        </p:txBody>
      </p:sp>
      <p:sp>
        <p:nvSpPr>
          <p:cNvPr id="638979" name="Rectangle 3">
            <a:extLst>
              <a:ext uri="{FF2B5EF4-FFF2-40B4-BE49-F238E27FC236}">
                <a16:creationId xmlns:a16="http://schemas.microsoft.com/office/drawing/2014/main" id="{8840B50B-AF98-CE42-AA10-0E8D85783FC7}"/>
              </a:ext>
            </a:extLst>
          </p:cNvPr>
          <p:cNvSpPr>
            <a:spLocks noGrp="1" noChangeArrowheads="1"/>
          </p:cNvSpPr>
          <p:nvPr>
            <p:ph type="body" sz="half" idx="4294967295"/>
          </p:nvPr>
        </p:nvSpPr>
        <p:spPr>
          <a:xfrm>
            <a:off x="177800" y="990600"/>
            <a:ext cx="4406900" cy="5870575"/>
          </a:xfrm>
        </p:spPr>
        <p:txBody>
          <a:bodyPr/>
          <a:lstStyle/>
          <a:p>
            <a:r>
              <a:rPr lang="en-US" altLang="en-US" sz="1700" dirty="0"/>
              <a:t>Reliability is a user-oriented quality factor relating to system operation.</a:t>
            </a:r>
          </a:p>
          <a:p>
            <a:r>
              <a:rPr lang="en-US" altLang="en-US" sz="1700" dirty="0"/>
              <a:t>The chapter introduced the following.</a:t>
            </a:r>
          </a:p>
          <a:p>
            <a:pPr lvl="1"/>
            <a:r>
              <a:rPr lang="en-US" altLang="en-US" sz="1700" dirty="0">
                <a:solidFill>
                  <a:schemeClr val="bg2">
                    <a:lumMod val="60000"/>
                    <a:lumOff val="40000"/>
                  </a:schemeClr>
                </a:solidFill>
              </a:rPr>
              <a:t>Fault and failure</a:t>
            </a:r>
          </a:p>
          <a:p>
            <a:pPr lvl="1"/>
            <a:r>
              <a:rPr lang="en-US" altLang="en-US" sz="1700" dirty="0">
                <a:solidFill>
                  <a:schemeClr val="bg2">
                    <a:lumMod val="60000"/>
                    <a:lumOff val="40000"/>
                  </a:schemeClr>
                </a:solidFill>
              </a:rPr>
              <a:t>Execution and calendar time</a:t>
            </a:r>
          </a:p>
          <a:p>
            <a:pPr lvl="1"/>
            <a:r>
              <a:rPr lang="en-US" altLang="en-US" sz="1700" dirty="0">
                <a:solidFill>
                  <a:schemeClr val="bg2">
                    <a:lumMod val="60000"/>
                    <a:lumOff val="40000"/>
                  </a:schemeClr>
                </a:solidFill>
              </a:rPr>
              <a:t>Time interval between failures</a:t>
            </a:r>
          </a:p>
          <a:p>
            <a:pPr lvl="1"/>
            <a:r>
              <a:rPr lang="en-US" altLang="en-US" sz="1700" dirty="0">
                <a:solidFill>
                  <a:schemeClr val="bg2">
                    <a:lumMod val="60000"/>
                    <a:lumOff val="40000"/>
                  </a:schemeClr>
                </a:solidFill>
              </a:rPr>
              <a:t>Failures in periodic intervals</a:t>
            </a:r>
          </a:p>
          <a:p>
            <a:pPr lvl="1"/>
            <a:r>
              <a:rPr lang="en-US" altLang="en-US" sz="1700" dirty="0">
                <a:solidFill>
                  <a:schemeClr val="bg2">
                    <a:lumMod val="60000"/>
                    <a:lumOff val="40000"/>
                  </a:schemeClr>
                </a:solidFill>
              </a:rPr>
              <a:t>Failure intensity</a:t>
            </a:r>
          </a:p>
          <a:p>
            <a:r>
              <a:rPr lang="en-US" altLang="en-US" sz="1700" dirty="0"/>
              <a:t>Software reliability was defined in two ways.</a:t>
            </a:r>
          </a:p>
          <a:p>
            <a:pPr lvl="1"/>
            <a:r>
              <a:rPr lang="en-US" altLang="en-US" sz="1700" dirty="0">
                <a:solidFill>
                  <a:schemeClr val="bg2">
                    <a:lumMod val="60000"/>
                    <a:lumOff val="40000"/>
                  </a:schemeClr>
                </a:solidFill>
              </a:rPr>
              <a:t>The probability of failure-free operation of a system for a specified time in a given environment.</a:t>
            </a:r>
          </a:p>
          <a:p>
            <a:pPr lvl="1"/>
            <a:r>
              <a:rPr lang="en-US" altLang="en-US" sz="1700" dirty="0">
                <a:solidFill>
                  <a:schemeClr val="bg2">
                    <a:lumMod val="60000"/>
                    <a:lumOff val="40000"/>
                  </a:schemeClr>
                </a:solidFill>
              </a:rPr>
              <a:t>Failure intensity is a measure of reliability.</a:t>
            </a:r>
          </a:p>
          <a:p>
            <a:r>
              <a:rPr lang="en-US" altLang="en-US" sz="1700" dirty="0"/>
              <a:t>User’s perception of reliability:</a:t>
            </a:r>
          </a:p>
          <a:p>
            <a:pPr lvl="1"/>
            <a:r>
              <a:rPr lang="en-US" altLang="en-US" sz="1700" dirty="0">
                <a:solidFill>
                  <a:schemeClr val="bg2">
                    <a:lumMod val="60000"/>
                    <a:lumOff val="40000"/>
                  </a:schemeClr>
                </a:solidFill>
              </a:rPr>
              <a:t>The number of faults in a system.</a:t>
            </a:r>
          </a:p>
          <a:p>
            <a:pPr lvl="1"/>
            <a:r>
              <a:rPr lang="en-US" altLang="en-US" sz="1700" dirty="0">
                <a:solidFill>
                  <a:schemeClr val="bg2">
                    <a:lumMod val="60000"/>
                    <a:lumOff val="40000"/>
                  </a:schemeClr>
                </a:solidFill>
              </a:rPr>
              <a:t>How a user operates a system.</a:t>
            </a:r>
          </a:p>
          <a:p>
            <a:endParaRPr lang="en-US" altLang="en-US" sz="1700" dirty="0"/>
          </a:p>
        </p:txBody>
      </p:sp>
      <p:sp>
        <p:nvSpPr>
          <p:cNvPr id="638980" name="Rectangle 4">
            <a:extLst>
              <a:ext uri="{FF2B5EF4-FFF2-40B4-BE49-F238E27FC236}">
                <a16:creationId xmlns:a16="http://schemas.microsoft.com/office/drawing/2014/main" id="{D5A05556-EDCB-D747-9436-926731E69ADD}"/>
              </a:ext>
            </a:extLst>
          </p:cNvPr>
          <p:cNvSpPr>
            <a:spLocks noGrp="1" noChangeArrowheads="1"/>
          </p:cNvSpPr>
          <p:nvPr>
            <p:ph type="body" sz="half" idx="4294967295"/>
          </p:nvPr>
        </p:nvSpPr>
        <p:spPr>
          <a:xfrm>
            <a:off x="4737100" y="1063625"/>
            <a:ext cx="4406900" cy="5870575"/>
          </a:xfrm>
        </p:spPr>
        <p:txBody>
          <a:bodyPr/>
          <a:lstStyle/>
          <a:p>
            <a:r>
              <a:rPr lang="en-US" altLang="en-US" sz="1700" dirty="0"/>
              <a:t>The number of faults in a system is influenced by the following:</a:t>
            </a:r>
          </a:p>
          <a:p>
            <a:pPr lvl="1"/>
            <a:r>
              <a:rPr lang="en-US" altLang="en-US" sz="1700" dirty="0">
                <a:solidFill>
                  <a:schemeClr val="bg2">
                    <a:lumMod val="60000"/>
                    <a:lumOff val="40000"/>
                  </a:schemeClr>
                </a:solidFill>
              </a:rPr>
              <a:t>Size and complexity of code.</a:t>
            </a:r>
          </a:p>
          <a:p>
            <a:pPr lvl="1"/>
            <a:r>
              <a:rPr lang="en-US" altLang="en-US" sz="1700" dirty="0">
                <a:solidFill>
                  <a:schemeClr val="bg2">
                    <a:lumMod val="60000"/>
                    <a:lumOff val="40000"/>
                  </a:schemeClr>
                </a:solidFill>
              </a:rPr>
              <a:t>Development process.</a:t>
            </a:r>
          </a:p>
          <a:p>
            <a:pPr lvl="1"/>
            <a:r>
              <a:rPr lang="en-US" altLang="en-US" sz="1700" dirty="0">
                <a:solidFill>
                  <a:schemeClr val="bg2">
                    <a:lumMod val="60000"/>
                    <a:lumOff val="40000"/>
                  </a:schemeClr>
                </a:solidFill>
              </a:rPr>
              <a:t>Personnel quality.</a:t>
            </a:r>
          </a:p>
          <a:p>
            <a:pPr lvl="1"/>
            <a:r>
              <a:rPr lang="en-US" altLang="en-US" sz="1700" dirty="0">
                <a:solidFill>
                  <a:schemeClr val="bg2">
                    <a:lumMod val="60000"/>
                    <a:lumOff val="40000"/>
                  </a:schemeClr>
                </a:solidFill>
              </a:rPr>
              <a:t>Operational environment</a:t>
            </a:r>
          </a:p>
          <a:p>
            <a:r>
              <a:rPr lang="en-US" altLang="en-US" sz="1700" dirty="0"/>
              <a:t>Operational profile</a:t>
            </a:r>
          </a:p>
          <a:p>
            <a:pPr lvl="1"/>
            <a:r>
              <a:rPr lang="en-US" altLang="en-US" sz="1700" dirty="0">
                <a:solidFill>
                  <a:schemeClr val="bg2">
                    <a:lumMod val="60000"/>
                    <a:lumOff val="40000"/>
                  </a:schemeClr>
                </a:solidFill>
              </a:rPr>
              <a:t>A quantitative characterization of how actual users operate a system.</a:t>
            </a:r>
          </a:p>
          <a:p>
            <a:pPr lvl="1"/>
            <a:r>
              <a:rPr lang="en-US" altLang="en-US" sz="1700" dirty="0">
                <a:solidFill>
                  <a:schemeClr val="bg2">
                    <a:lumMod val="60000"/>
                    <a:lumOff val="40000"/>
                  </a:schemeClr>
                </a:solidFill>
              </a:rPr>
              <a:t>Tabular and graphical representation</a:t>
            </a:r>
          </a:p>
          <a:p>
            <a:r>
              <a:rPr lang="en-US" altLang="en-US" sz="1700" dirty="0"/>
              <a:t>Applications of reliability metric</a:t>
            </a:r>
          </a:p>
          <a:p>
            <a:r>
              <a:rPr lang="en-US" altLang="en-US" sz="1700" dirty="0"/>
              <a:t>Reliability models</a:t>
            </a:r>
          </a:p>
          <a:p>
            <a:pPr lvl="1"/>
            <a:r>
              <a:rPr lang="en-US" altLang="en-US" sz="1700" dirty="0">
                <a:solidFill>
                  <a:schemeClr val="bg2">
                    <a:lumMod val="60000"/>
                    <a:lumOff val="40000"/>
                  </a:schemeClr>
                </a:solidFill>
              </a:rPr>
              <a:t>Six assumptions</a:t>
            </a:r>
          </a:p>
          <a:p>
            <a:pPr lvl="1"/>
            <a:r>
              <a:rPr lang="en-US" altLang="en-US" sz="1700" dirty="0">
                <a:solidFill>
                  <a:schemeClr val="bg2">
                    <a:lumMod val="60000"/>
                    <a:lumOff val="40000"/>
                  </a:schemeClr>
                </a:solidFill>
              </a:rPr>
              <a:t>Two models</a:t>
            </a:r>
          </a:p>
          <a:p>
            <a:pPr lvl="2"/>
            <a:r>
              <a:rPr lang="en-US" altLang="en-US" sz="1700" dirty="0">
                <a:solidFill>
                  <a:srgbClr val="FF0000"/>
                </a:solidFill>
              </a:rPr>
              <a:t>Basic</a:t>
            </a:r>
          </a:p>
          <a:p>
            <a:pPr lvl="2"/>
            <a:r>
              <a:rPr lang="en-US" altLang="en-US" sz="1700" dirty="0">
                <a:solidFill>
                  <a:srgbClr val="FF0000"/>
                </a:solidFill>
              </a:rPr>
              <a:t>Logarithmic</a:t>
            </a:r>
          </a:p>
        </p:txBody>
      </p:sp>
    </p:spTree>
    <p:extLst>
      <p:ext uri="{BB962C8B-B14F-4D97-AF65-F5344CB8AC3E}">
        <p14:creationId xmlns:p14="http://schemas.microsoft.com/office/powerpoint/2010/main" val="392430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89547-2490-734F-969D-488D44AE5033}"/>
              </a:ext>
            </a:extLst>
          </p:cNvPr>
          <p:cNvSpPr>
            <a:spLocks noGrp="1"/>
          </p:cNvSpPr>
          <p:nvPr>
            <p:ph idx="1"/>
          </p:nvPr>
        </p:nvSpPr>
        <p:spPr>
          <a:xfrm>
            <a:off x="457200" y="2581619"/>
            <a:ext cx="8229600" cy="3886200"/>
          </a:xfrm>
        </p:spPr>
        <p:txBody>
          <a:bodyPr/>
          <a:lstStyle/>
          <a:p>
            <a:pPr marL="0" indent="0" algn="ctr">
              <a:buNone/>
            </a:pPr>
            <a:r>
              <a:rPr lang="en-US" sz="9600" b="1" dirty="0">
                <a:solidFill>
                  <a:srgbClr val="002060"/>
                </a:solidFill>
              </a:rPr>
              <a:t>Questions?</a:t>
            </a:r>
          </a:p>
        </p:txBody>
      </p:sp>
      <p:sp>
        <p:nvSpPr>
          <p:cNvPr id="5" name="Slide Number Placeholder 4">
            <a:extLst>
              <a:ext uri="{FF2B5EF4-FFF2-40B4-BE49-F238E27FC236}">
                <a16:creationId xmlns:a16="http://schemas.microsoft.com/office/drawing/2014/main" id="{A6FF8765-80F3-AA4D-9CD8-9012FB07C1C8}"/>
              </a:ext>
            </a:extLst>
          </p:cNvPr>
          <p:cNvSpPr>
            <a:spLocks noGrp="1"/>
          </p:cNvSpPr>
          <p:nvPr>
            <p:ph type="sldNum" sz="quarter" idx="11"/>
          </p:nvPr>
        </p:nvSpPr>
        <p:spPr/>
        <p:txBody>
          <a:bodyPr/>
          <a:lstStyle/>
          <a:p>
            <a:fld id="{6194525C-1EAE-864F-AD60-33FDDCC0F78A}" type="slidenum">
              <a:rPr lang="en-US" altLang="en-US" smtClean="0"/>
              <a:pPr/>
              <a:t>21</a:t>
            </a:fld>
            <a:endParaRPr lang="en-US" altLang="en-US"/>
          </a:p>
        </p:txBody>
      </p:sp>
    </p:spTree>
    <p:extLst>
      <p:ext uri="{BB962C8B-B14F-4D97-AF65-F5344CB8AC3E}">
        <p14:creationId xmlns:p14="http://schemas.microsoft.com/office/powerpoint/2010/main" val="12841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77BBC589-2F9C-394E-9F7D-C4D0ADC940E4}"/>
              </a:ext>
            </a:extLst>
          </p:cNvPr>
          <p:cNvSpPr>
            <a:spLocks noGrp="1" noChangeArrowheads="1"/>
          </p:cNvSpPr>
          <p:nvPr>
            <p:ph type="sldNum" sz="quarter" idx="10"/>
          </p:nvPr>
        </p:nvSpPr>
        <p:spPr/>
        <p:txBody>
          <a:bodyPr/>
          <a:lstStyle/>
          <a:p>
            <a:fld id="{1AECD155-3C26-2842-B7A4-5E83DA8B4133}" type="slidenum">
              <a:rPr lang="en-US" altLang="en-US"/>
              <a:pPr/>
              <a:t>3</a:t>
            </a:fld>
            <a:endParaRPr lang="en-US" altLang="en-US"/>
          </a:p>
        </p:txBody>
      </p:sp>
      <p:sp>
        <p:nvSpPr>
          <p:cNvPr id="620546" name="Rectangle 2">
            <a:extLst>
              <a:ext uri="{FF2B5EF4-FFF2-40B4-BE49-F238E27FC236}">
                <a16:creationId xmlns:a16="http://schemas.microsoft.com/office/drawing/2014/main" id="{779D6D7C-9F3C-2F44-9FD8-280217B03959}"/>
              </a:ext>
            </a:extLst>
          </p:cNvPr>
          <p:cNvSpPr>
            <a:spLocks noGrp="1" noChangeArrowheads="1"/>
          </p:cNvSpPr>
          <p:nvPr>
            <p:ph type="title" idx="4294967295"/>
          </p:nvPr>
        </p:nvSpPr>
        <p:spPr>
          <a:xfrm>
            <a:off x="457200" y="152400"/>
            <a:ext cx="8229600" cy="1371600"/>
          </a:xfrm>
        </p:spPr>
        <p:txBody>
          <a:bodyPr/>
          <a:lstStyle/>
          <a:p>
            <a:r>
              <a:rPr lang="en-US" altLang="en-US" dirty="0"/>
              <a:t>What is Reliability?</a:t>
            </a:r>
          </a:p>
        </p:txBody>
      </p:sp>
      <p:sp>
        <p:nvSpPr>
          <p:cNvPr id="620547" name="Rectangle 3">
            <a:extLst>
              <a:ext uri="{FF2B5EF4-FFF2-40B4-BE49-F238E27FC236}">
                <a16:creationId xmlns:a16="http://schemas.microsoft.com/office/drawing/2014/main" id="{FEF780E4-417F-DA48-A342-E4E24C679805}"/>
              </a:ext>
            </a:extLst>
          </p:cNvPr>
          <p:cNvSpPr>
            <a:spLocks noGrp="1" noChangeArrowheads="1"/>
          </p:cNvSpPr>
          <p:nvPr>
            <p:ph type="body" idx="4294967295"/>
          </p:nvPr>
        </p:nvSpPr>
        <p:spPr>
          <a:xfrm>
            <a:off x="457200" y="1143000"/>
            <a:ext cx="8229600" cy="5257800"/>
          </a:xfrm>
        </p:spPr>
        <p:txBody>
          <a:bodyPr/>
          <a:lstStyle/>
          <a:p>
            <a:r>
              <a:rPr lang="en-US" altLang="en-US" sz="2000" dirty="0"/>
              <a:t>Reliability is a broad concept.</a:t>
            </a:r>
          </a:p>
          <a:p>
            <a:pPr lvl="1"/>
            <a:r>
              <a:rPr lang="en-US" altLang="en-US" sz="1800" dirty="0">
                <a:solidFill>
                  <a:schemeClr val="bg2">
                    <a:lumMod val="60000"/>
                    <a:lumOff val="40000"/>
                  </a:schemeClr>
                </a:solidFill>
              </a:rPr>
              <a:t>It is applied whenever we expect something to behave in a certain way.</a:t>
            </a:r>
          </a:p>
          <a:p>
            <a:r>
              <a:rPr lang="en-US" altLang="en-US" sz="2000" dirty="0"/>
              <a:t>Reliability is one of the metrics that are used to measure quality.</a:t>
            </a:r>
          </a:p>
          <a:p>
            <a:r>
              <a:rPr lang="en-US" altLang="en-US" sz="2000" dirty="0"/>
              <a:t>It is a user-oriented quality factor relating to system operation.</a:t>
            </a:r>
          </a:p>
          <a:p>
            <a:pPr lvl="1"/>
            <a:r>
              <a:rPr lang="en-US" altLang="en-US" sz="1800" dirty="0">
                <a:solidFill>
                  <a:schemeClr val="bg2">
                    <a:lumMod val="60000"/>
                    <a:lumOff val="40000"/>
                  </a:schemeClr>
                </a:solidFill>
              </a:rPr>
              <a:t>Intuitively, if the users of a system rarely experience failure, the system is considered to be more reliable than one that fails more often.</a:t>
            </a:r>
          </a:p>
          <a:p>
            <a:r>
              <a:rPr lang="en-US" altLang="en-US" sz="2000" dirty="0"/>
              <a:t>A system without faults is considered to be highly reliable.</a:t>
            </a:r>
          </a:p>
          <a:p>
            <a:pPr lvl="1"/>
            <a:r>
              <a:rPr lang="en-US" altLang="en-US" sz="1800" dirty="0">
                <a:solidFill>
                  <a:schemeClr val="bg2">
                    <a:lumMod val="60000"/>
                    <a:lumOff val="40000"/>
                  </a:schemeClr>
                </a:solidFill>
              </a:rPr>
              <a:t>Constructing a correct system is a difficult task.</a:t>
            </a:r>
          </a:p>
          <a:p>
            <a:pPr lvl="1"/>
            <a:r>
              <a:rPr lang="en-US" altLang="en-US" sz="1800" dirty="0">
                <a:solidFill>
                  <a:schemeClr val="bg2">
                    <a:lumMod val="60000"/>
                    <a:lumOff val="40000"/>
                  </a:schemeClr>
                </a:solidFill>
              </a:rPr>
              <a:t>Even an incorrect system may be considered to be reliable if the frequency of failure is “acceptable.”</a:t>
            </a:r>
          </a:p>
          <a:p>
            <a:r>
              <a:rPr lang="en-US" altLang="en-US" sz="2000" dirty="0"/>
              <a:t>Key concepts in discussing reliability:</a:t>
            </a:r>
          </a:p>
          <a:p>
            <a:pPr lvl="1"/>
            <a:r>
              <a:rPr lang="en-US" altLang="en-US" sz="1800" dirty="0">
                <a:solidFill>
                  <a:schemeClr val="bg2">
                    <a:lumMod val="60000"/>
                    <a:lumOff val="40000"/>
                  </a:schemeClr>
                </a:solidFill>
              </a:rPr>
              <a:t>Fault</a:t>
            </a:r>
          </a:p>
          <a:p>
            <a:pPr lvl="1"/>
            <a:r>
              <a:rPr lang="en-US" altLang="en-US" sz="1800" dirty="0">
                <a:solidFill>
                  <a:schemeClr val="bg2">
                    <a:lumMod val="60000"/>
                    <a:lumOff val="40000"/>
                  </a:schemeClr>
                </a:solidFill>
              </a:rPr>
              <a:t>Failure</a:t>
            </a:r>
          </a:p>
          <a:p>
            <a:pPr lvl="1"/>
            <a:r>
              <a:rPr lang="en-US" altLang="en-US" sz="1800" dirty="0">
                <a:solidFill>
                  <a:schemeClr val="bg2">
                    <a:lumMod val="60000"/>
                    <a:lumOff val="40000"/>
                  </a:schemeClr>
                </a:solidFill>
              </a:rPr>
              <a:t>Time</a:t>
            </a:r>
          </a:p>
          <a:p>
            <a:pPr lvl="1"/>
            <a:r>
              <a:rPr lang="en-US" altLang="en-US" sz="1800" dirty="0">
                <a:solidFill>
                  <a:schemeClr val="bg2">
                    <a:lumMod val="60000"/>
                    <a:lumOff val="40000"/>
                  </a:schemeClr>
                </a:solidFill>
              </a:rPr>
              <a:t>Three kinds of time intervals: MTTR, MTTF, MTBF</a:t>
            </a:r>
          </a:p>
        </p:txBody>
      </p:sp>
    </p:spTree>
    <p:extLst>
      <p:ext uri="{BB962C8B-B14F-4D97-AF65-F5344CB8AC3E}">
        <p14:creationId xmlns:p14="http://schemas.microsoft.com/office/powerpoint/2010/main" val="148180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A5C1A9B8-E81D-1145-8D14-6A5BC68D3AAE}"/>
              </a:ext>
            </a:extLst>
          </p:cNvPr>
          <p:cNvSpPr>
            <a:spLocks noGrp="1" noChangeArrowheads="1"/>
          </p:cNvSpPr>
          <p:nvPr>
            <p:ph type="sldNum" sz="quarter" idx="10"/>
          </p:nvPr>
        </p:nvSpPr>
        <p:spPr/>
        <p:txBody>
          <a:bodyPr/>
          <a:lstStyle/>
          <a:p>
            <a:fld id="{33180740-B539-2048-8A09-C87A67EB96AC}" type="slidenum">
              <a:rPr lang="en-US" altLang="en-US"/>
              <a:pPr/>
              <a:t>4</a:t>
            </a:fld>
            <a:endParaRPr lang="en-US" altLang="en-US"/>
          </a:p>
        </p:txBody>
      </p:sp>
      <p:sp>
        <p:nvSpPr>
          <p:cNvPr id="627714" name="Rectangle 2">
            <a:extLst>
              <a:ext uri="{FF2B5EF4-FFF2-40B4-BE49-F238E27FC236}">
                <a16:creationId xmlns:a16="http://schemas.microsoft.com/office/drawing/2014/main" id="{55A75C39-A50A-DE4D-A86C-4778BC87067F}"/>
              </a:ext>
            </a:extLst>
          </p:cNvPr>
          <p:cNvSpPr>
            <a:spLocks noGrp="1" noChangeArrowheads="1"/>
          </p:cNvSpPr>
          <p:nvPr>
            <p:ph type="title" idx="4294967295"/>
          </p:nvPr>
        </p:nvSpPr>
        <p:spPr>
          <a:xfrm>
            <a:off x="457200" y="76200"/>
            <a:ext cx="8229600" cy="1371600"/>
          </a:xfrm>
        </p:spPr>
        <p:txBody>
          <a:bodyPr/>
          <a:lstStyle/>
          <a:p>
            <a:r>
              <a:rPr lang="en-US" altLang="en-US" dirty="0"/>
              <a:t>What is Reliability?</a:t>
            </a:r>
          </a:p>
        </p:txBody>
      </p:sp>
      <p:sp>
        <p:nvSpPr>
          <p:cNvPr id="627715" name="Rectangle 3">
            <a:extLst>
              <a:ext uri="{FF2B5EF4-FFF2-40B4-BE49-F238E27FC236}">
                <a16:creationId xmlns:a16="http://schemas.microsoft.com/office/drawing/2014/main" id="{15907A55-3DA5-F348-A0F0-9D8D5093E8D8}"/>
              </a:ext>
            </a:extLst>
          </p:cNvPr>
          <p:cNvSpPr>
            <a:spLocks noGrp="1" noChangeArrowheads="1"/>
          </p:cNvSpPr>
          <p:nvPr>
            <p:ph type="body" idx="4294967295"/>
          </p:nvPr>
        </p:nvSpPr>
        <p:spPr>
          <a:xfrm>
            <a:off x="457200" y="1219200"/>
            <a:ext cx="8229600" cy="3886200"/>
          </a:xfrm>
        </p:spPr>
        <p:txBody>
          <a:bodyPr/>
          <a:lstStyle/>
          <a:p>
            <a:r>
              <a:rPr lang="en-US" altLang="en-US" sz="2100" dirty="0"/>
              <a:t>Failure</a:t>
            </a:r>
          </a:p>
          <a:p>
            <a:pPr lvl="1"/>
            <a:r>
              <a:rPr lang="en-US" altLang="en-US" sz="2100" dirty="0">
                <a:solidFill>
                  <a:schemeClr val="bg2">
                    <a:lumMod val="60000"/>
                    <a:lumOff val="40000"/>
                  </a:schemeClr>
                </a:solidFill>
              </a:rPr>
              <a:t>A failure is said to occur if the </a:t>
            </a:r>
            <a:r>
              <a:rPr lang="en-US" altLang="en-US" sz="2100" b="1" dirty="0">
                <a:solidFill>
                  <a:schemeClr val="bg2">
                    <a:lumMod val="60000"/>
                    <a:lumOff val="40000"/>
                  </a:schemeClr>
                </a:solidFill>
              </a:rPr>
              <a:t>observable</a:t>
            </a:r>
            <a:r>
              <a:rPr lang="en-US" altLang="en-US" sz="2100" dirty="0">
                <a:solidFill>
                  <a:schemeClr val="bg2">
                    <a:lumMod val="60000"/>
                    <a:lumOff val="40000"/>
                  </a:schemeClr>
                </a:solidFill>
              </a:rPr>
              <a:t> outcome of a </a:t>
            </a:r>
            <a:r>
              <a:rPr lang="en-US" altLang="en-US" sz="2100" b="1" dirty="0">
                <a:solidFill>
                  <a:schemeClr val="bg2">
                    <a:lumMod val="60000"/>
                    <a:lumOff val="40000"/>
                  </a:schemeClr>
                </a:solidFill>
              </a:rPr>
              <a:t>program execution</a:t>
            </a:r>
            <a:r>
              <a:rPr lang="en-US" altLang="en-US" sz="2100" dirty="0">
                <a:solidFill>
                  <a:schemeClr val="bg2">
                    <a:lumMod val="60000"/>
                    <a:lumOff val="40000"/>
                  </a:schemeClr>
                </a:solidFill>
              </a:rPr>
              <a:t> is different from the expected outcome.</a:t>
            </a:r>
          </a:p>
          <a:p>
            <a:r>
              <a:rPr lang="en-US" altLang="en-US" sz="2100" dirty="0"/>
              <a:t>Fault</a:t>
            </a:r>
          </a:p>
          <a:p>
            <a:pPr lvl="1"/>
            <a:r>
              <a:rPr lang="en-US" altLang="en-US" sz="2100" dirty="0">
                <a:solidFill>
                  <a:schemeClr val="bg2">
                    <a:lumMod val="60000"/>
                    <a:lumOff val="40000"/>
                  </a:schemeClr>
                </a:solidFill>
              </a:rPr>
              <a:t>The adjudged cause of failure is called a fault.</a:t>
            </a:r>
          </a:p>
          <a:p>
            <a:pPr lvl="1"/>
            <a:r>
              <a:rPr lang="en-US" altLang="en-US" sz="2100" dirty="0">
                <a:solidFill>
                  <a:schemeClr val="bg2">
                    <a:lumMod val="60000"/>
                    <a:lumOff val="40000"/>
                  </a:schemeClr>
                </a:solidFill>
              </a:rPr>
              <a:t>Example: A failure may be cause by a defective block of code.</a:t>
            </a:r>
          </a:p>
          <a:p>
            <a:r>
              <a:rPr lang="en-US" altLang="en-US" sz="2100" dirty="0"/>
              <a:t>Time</a:t>
            </a:r>
          </a:p>
          <a:p>
            <a:pPr lvl="1"/>
            <a:r>
              <a:rPr lang="en-US" altLang="en-US" sz="2100" dirty="0">
                <a:solidFill>
                  <a:schemeClr val="bg2">
                    <a:lumMod val="60000"/>
                    <a:lumOff val="40000"/>
                  </a:schemeClr>
                </a:solidFill>
              </a:rPr>
              <a:t>Time is a key concept in the formulation of reliability. If the time gap between two successive failures is short, we say that the system is less reliable.</a:t>
            </a:r>
          </a:p>
          <a:p>
            <a:pPr lvl="1"/>
            <a:r>
              <a:rPr lang="en-US" altLang="en-US" sz="2100" dirty="0">
                <a:solidFill>
                  <a:schemeClr val="bg2">
                    <a:lumMod val="60000"/>
                    <a:lumOff val="40000"/>
                  </a:schemeClr>
                </a:solidFill>
              </a:rPr>
              <a:t>Two forms of time are considered.</a:t>
            </a:r>
          </a:p>
          <a:p>
            <a:pPr lvl="2"/>
            <a:r>
              <a:rPr lang="en-US" altLang="en-US" sz="2100" dirty="0">
                <a:solidFill>
                  <a:srgbClr val="FF0000"/>
                </a:solidFill>
              </a:rPr>
              <a:t>Execution time (</a:t>
            </a:r>
            <a:r>
              <a:rPr lang="en-US" altLang="en-US" sz="2100" i="1" dirty="0">
                <a:solidFill>
                  <a:srgbClr val="FF0000"/>
                </a:solidFill>
                <a:sym typeface="Symbol" pitchFamily="2" charset="2"/>
              </a:rPr>
              <a:t></a:t>
            </a:r>
            <a:r>
              <a:rPr lang="en-US" altLang="en-US" sz="2100" dirty="0">
                <a:solidFill>
                  <a:srgbClr val="FF0000"/>
                </a:solidFill>
              </a:rPr>
              <a:t>)</a:t>
            </a:r>
          </a:p>
          <a:p>
            <a:pPr lvl="2"/>
            <a:r>
              <a:rPr lang="en-US" altLang="en-US" sz="2100" dirty="0">
                <a:solidFill>
                  <a:srgbClr val="FF0000"/>
                </a:solidFill>
              </a:rPr>
              <a:t>Calendar time (</a:t>
            </a:r>
            <a:r>
              <a:rPr lang="en-US" altLang="en-US" sz="2100" i="1" dirty="0">
                <a:solidFill>
                  <a:srgbClr val="FF0000"/>
                </a:solidFill>
              </a:rPr>
              <a:t>t</a:t>
            </a:r>
            <a:r>
              <a:rPr lang="en-US" altLang="en-US" sz="2100" dirty="0">
                <a:solidFill>
                  <a:srgbClr val="FF0000"/>
                </a:solidFill>
              </a:rPr>
              <a:t>)</a:t>
            </a:r>
          </a:p>
          <a:p>
            <a:endParaRPr lang="en-US" altLang="en-US" sz="2100" dirty="0"/>
          </a:p>
        </p:txBody>
      </p:sp>
    </p:spTree>
    <p:extLst>
      <p:ext uri="{BB962C8B-B14F-4D97-AF65-F5344CB8AC3E}">
        <p14:creationId xmlns:p14="http://schemas.microsoft.com/office/powerpoint/2010/main" val="350500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25E2F63F-F65E-054C-B01A-EE19523DE2CD}"/>
              </a:ext>
            </a:extLst>
          </p:cNvPr>
          <p:cNvSpPr>
            <a:spLocks noGrp="1" noChangeArrowheads="1"/>
          </p:cNvSpPr>
          <p:nvPr>
            <p:ph type="sldNum" sz="quarter" idx="10"/>
          </p:nvPr>
        </p:nvSpPr>
        <p:spPr/>
        <p:txBody>
          <a:bodyPr/>
          <a:lstStyle/>
          <a:p>
            <a:fld id="{E7CE0790-6A93-3F42-A15F-D15E188DA6A4}" type="slidenum">
              <a:rPr lang="en-US" altLang="en-US"/>
              <a:pPr/>
              <a:t>5</a:t>
            </a:fld>
            <a:endParaRPr lang="en-US" altLang="en-US"/>
          </a:p>
        </p:txBody>
      </p:sp>
      <p:sp>
        <p:nvSpPr>
          <p:cNvPr id="629762" name="Rectangle 2">
            <a:extLst>
              <a:ext uri="{FF2B5EF4-FFF2-40B4-BE49-F238E27FC236}">
                <a16:creationId xmlns:a16="http://schemas.microsoft.com/office/drawing/2014/main" id="{47BBFBB5-A450-8341-8DCE-F96F1A9C0B9B}"/>
              </a:ext>
            </a:extLst>
          </p:cNvPr>
          <p:cNvSpPr>
            <a:spLocks noGrp="1" noChangeArrowheads="1"/>
          </p:cNvSpPr>
          <p:nvPr>
            <p:ph type="title" idx="4294967295"/>
          </p:nvPr>
        </p:nvSpPr>
        <p:spPr>
          <a:xfrm>
            <a:off x="457200" y="152400"/>
            <a:ext cx="8229600" cy="1371600"/>
          </a:xfrm>
        </p:spPr>
        <p:txBody>
          <a:bodyPr/>
          <a:lstStyle/>
          <a:p>
            <a:r>
              <a:rPr lang="en-US" altLang="en-US" dirty="0"/>
              <a:t>What is Reliability?</a:t>
            </a:r>
          </a:p>
        </p:txBody>
      </p:sp>
      <p:sp>
        <p:nvSpPr>
          <p:cNvPr id="2" name="Rectangle 1">
            <a:extLst>
              <a:ext uri="{FF2B5EF4-FFF2-40B4-BE49-F238E27FC236}">
                <a16:creationId xmlns:a16="http://schemas.microsoft.com/office/drawing/2014/main" id="{4FBC5104-DD1B-6647-870D-23487290670A}"/>
              </a:ext>
            </a:extLst>
          </p:cNvPr>
          <p:cNvSpPr/>
          <p:nvPr/>
        </p:nvSpPr>
        <p:spPr>
          <a:xfrm>
            <a:off x="468086" y="1219200"/>
            <a:ext cx="6466114" cy="923330"/>
          </a:xfrm>
          <a:prstGeom prst="rect">
            <a:avLst/>
          </a:prstGeom>
        </p:spPr>
        <p:txBody>
          <a:bodyPr wrap="square">
            <a:spAutoFit/>
          </a:bodyPr>
          <a:lstStyle/>
          <a:p>
            <a:r>
              <a:rPr lang="en-US" altLang="en-US" dirty="0"/>
              <a:t>MTTF: Mean Time To Failure</a:t>
            </a:r>
          </a:p>
          <a:p>
            <a:r>
              <a:rPr lang="en-US" altLang="en-US" dirty="0"/>
              <a:t>MTTR: Mean Time To Repair</a:t>
            </a:r>
          </a:p>
          <a:p>
            <a:r>
              <a:rPr lang="en-US" altLang="en-US" dirty="0"/>
              <a:t>MTBF: Mean Time Between Failures (= MTTF + MTTR)</a:t>
            </a:r>
          </a:p>
        </p:txBody>
      </p:sp>
      <p:pic>
        <p:nvPicPr>
          <p:cNvPr id="7" name="Picture 4">
            <a:extLst>
              <a:ext uri="{FF2B5EF4-FFF2-40B4-BE49-F238E27FC236}">
                <a16:creationId xmlns:a16="http://schemas.microsoft.com/office/drawing/2014/main" id="{C82D5BC5-1538-CA43-AA1F-4C06B51DF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438400"/>
            <a:ext cx="7412038"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2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E33276EA-1D79-F94C-93F0-FF8F96647F2B}"/>
              </a:ext>
            </a:extLst>
          </p:cNvPr>
          <p:cNvSpPr>
            <a:spLocks noGrp="1" noChangeArrowheads="1"/>
          </p:cNvSpPr>
          <p:nvPr>
            <p:ph type="title"/>
          </p:nvPr>
        </p:nvSpPr>
        <p:spPr>
          <a:xfrm>
            <a:off x="1150938" y="484188"/>
            <a:ext cx="7791450" cy="1408112"/>
          </a:xfrm>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p>
            <a:pPr>
              <a:spcBef>
                <a:spcPts val="538"/>
              </a:spcBef>
            </a:pPr>
            <a:r>
              <a:rPr lang="en-GB" altLang="en-US"/>
              <a:t>Mean  Time To  Failure (MTTF)</a:t>
            </a:r>
          </a:p>
        </p:txBody>
      </p:sp>
      <p:sp>
        <p:nvSpPr>
          <p:cNvPr id="30722" name="Rectangle 2">
            <a:extLst>
              <a:ext uri="{FF2B5EF4-FFF2-40B4-BE49-F238E27FC236}">
                <a16:creationId xmlns:a16="http://schemas.microsoft.com/office/drawing/2014/main" id="{00226213-1F00-B04B-AE29-E132B89CF26E}"/>
              </a:ext>
            </a:extLst>
          </p:cNvPr>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p>
            <a:pPr>
              <a:spcBef>
                <a:spcPts val="888"/>
              </a:spcBef>
            </a:pPr>
            <a:r>
              <a:rPr lang="en-GB" altLang="en-US" sz="4000"/>
              <a:t>Average  time between two  successive failures: </a:t>
            </a:r>
          </a:p>
          <a:p>
            <a:pPr lvl="1">
              <a:spcBef>
                <a:spcPts val="800"/>
              </a:spcBef>
            </a:pPr>
            <a:r>
              <a:rPr lang="en-GB" altLang="en-US" sz="3600"/>
              <a:t>observed over a large number of failures.</a:t>
            </a:r>
          </a:p>
        </p:txBody>
      </p:sp>
    </p:spTree>
    <p:extLst>
      <p:ext uri="{BB962C8B-B14F-4D97-AF65-F5344CB8AC3E}">
        <p14:creationId xmlns:p14="http://schemas.microsoft.com/office/powerpoint/2010/main" val="381512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5019FB5-6413-FB4A-B2CC-A29B208655B4}"/>
              </a:ext>
            </a:extLst>
          </p:cNvPr>
          <p:cNvSpPr>
            <a:spLocks noGrp="1" noChangeArrowheads="1"/>
          </p:cNvSpPr>
          <p:nvPr>
            <p:ph type="title"/>
          </p:nvPr>
        </p:nvSpPr>
        <p:spPr>
          <a:xfrm>
            <a:off x="1150938" y="617538"/>
            <a:ext cx="7791450" cy="1141412"/>
          </a:xfrm>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p>
            <a:pPr>
              <a:spcBef>
                <a:spcPts val="538"/>
              </a:spcBef>
            </a:pPr>
            <a:r>
              <a:rPr lang="en-GB" altLang="en-US"/>
              <a:t>Mean Time to Repair (MTTR)</a:t>
            </a:r>
          </a:p>
        </p:txBody>
      </p:sp>
      <p:sp>
        <p:nvSpPr>
          <p:cNvPr id="33794" name="Rectangle 2">
            <a:extLst>
              <a:ext uri="{FF2B5EF4-FFF2-40B4-BE49-F238E27FC236}">
                <a16:creationId xmlns:a16="http://schemas.microsoft.com/office/drawing/2014/main" id="{8A713AC0-C0B6-3546-A342-2366F9E833CF}"/>
              </a:ext>
            </a:extLst>
          </p:cNvPr>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p>
            <a:pPr>
              <a:spcBef>
                <a:spcPts val="888"/>
              </a:spcBef>
            </a:pPr>
            <a:r>
              <a:rPr lang="en-GB" altLang="en-US" sz="4000"/>
              <a:t>Once failure occurs:</a:t>
            </a:r>
          </a:p>
          <a:p>
            <a:pPr lvl="1">
              <a:spcBef>
                <a:spcPts val="800"/>
              </a:spcBef>
            </a:pPr>
            <a:r>
              <a:rPr lang="en-GB" altLang="en-US" sz="3600"/>
              <a:t>additional time is lost to fix faults</a:t>
            </a:r>
          </a:p>
          <a:p>
            <a:pPr>
              <a:spcBef>
                <a:spcPts val="888"/>
              </a:spcBef>
            </a:pPr>
            <a:r>
              <a:rPr lang="en-GB" altLang="en-US" sz="4000"/>
              <a:t>MTTR:</a:t>
            </a:r>
          </a:p>
          <a:p>
            <a:pPr lvl="1">
              <a:spcBef>
                <a:spcPts val="800"/>
              </a:spcBef>
            </a:pPr>
            <a:r>
              <a:rPr lang="en-GB" altLang="en-US" sz="3600">
                <a:solidFill>
                  <a:srgbClr val="0000CC"/>
                </a:solidFill>
              </a:rPr>
              <a:t>measures average time it takes to fix faults.</a:t>
            </a:r>
          </a:p>
        </p:txBody>
      </p:sp>
    </p:spTree>
    <p:extLst>
      <p:ext uri="{BB962C8B-B14F-4D97-AF65-F5344CB8AC3E}">
        <p14:creationId xmlns:p14="http://schemas.microsoft.com/office/powerpoint/2010/main" val="26029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871F5E4A-E9B7-CA43-B62B-3BF733D287C5}"/>
              </a:ext>
            </a:extLst>
          </p:cNvPr>
          <p:cNvSpPr>
            <a:spLocks noGrp="1" noChangeArrowheads="1"/>
          </p:cNvSpPr>
          <p:nvPr>
            <p:ph type="title"/>
          </p:nvPr>
        </p:nvSpPr>
        <p:spPr>
          <a:xfrm>
            <a:off x="1150938" y="484188"/>
            <a:ext cx="7791450" cy="1408112"/>
          </a:xfrm>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p>
            <a:pPr>
              <a:spcBef>
                <a:spcPts val="538"/>
              </a:spcBef>
            </a:pPr>
            <a:r>
              <a:rPr lang="en-GB" altLang="en-US"/>
              <a:t>Mean Time Between Failures (MTBF)</a:t>
            </a:r>
          </a:p>
        </p:txBody>
      </p:sp>
      <p:sp>
        <p:nvSpPr>
          <p:cNvPr id="34818" name="Rectangle 2">
            <a:extLst>
              <a:ext uri="{FF2B5EF4-FFF2-40B4-BE49-F238E27FC236}">
                <a16:creationId xmlns:a16="http://schemas.microsoft.com/office/drawing/2014/main" id="{0145C5A9-1A66-8642-B1FD-82DEA49FC408}"/>
              </a:ext>
            </a:extLst>
          </p:cNvPr>
          <p:cNvSpPr>
            <a:spLocks noGrp="1" noChangeArrowheads="1"/>
          </p:cNvSpPr>
          <p:nvPr>
            <p:ph type="body" idx="1"/>
          </p:nvPr>
        </p:nvSpPr>
        <p:spPr>
          <a:xfrm>
            <a:off x="1182688" y="2017713"/>
            <a:ext cx="7770812" cy="4457700"/>
          </a:xfrm>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p>
            <a:pPr>
              <a:spcBef>
                <a:spcPts val="800"/>
              </a:spcBef>
            </a:pPr>
            <a:r>
              <a:rPr lang="en-GB" altLang="en-US" sz="3600" dirty="0"/>
              <a:t>We can combine MTTF and MTTR:</a:t>
            </a:r>
          </a:p>
          <a:p>
            <a:pPr lvl="1">
              <a:spcBef>
                <a:spcPts val="725"/>
              </a:spcBef>
            </a:pPr>
            <a:r>
              <a:rPr lang="en-GB" altLang="en-US" sz="3200" dirty="0"/>
              <a:t>to get an availability metric:</a:t>
            </a:r>
          </a:p>
          <a:p>
            <a:pPr lvl="1">
              <a:spcBef>
                <a:spcPts val="725"/>
              </a:spcBef>
            </a:pPr>
            <a:r>
              <a:rPr lang="en-GB" altLang="en-US" sz="3200" dirty="0">
                <a:solidFill>
                  <a:srgbClr val="0000CC"/>
                </a:solidFill>
              </a:rPr>
              <a:t>MTBF=MTTF+MTTR</a:t>
            </a:r>
          </a:p>
          <a:p>
            <a:pPr>
              <a:spcBef>
                <a:spcPts val="800"/>
              </a:spcBef>
            </a:pPr>
            <a:r>
              <a:rPr lang="en-GB" altLang="en-US" sz="3600" dirty="0"/>
              <a:t>MTBF of 100 hours would indicate</a:t>
            </a:r>
          </a:p>
          <a:p>
            <a:pPr lvl="1">
              <a:spcBef>
                <a:spcPts val="725"/>
              </a:spcBef>
            </a:pPr>
            <a:r>
              <a:rPr lang="en-GB" altLang="en-US" sz="3200" dirty="0">
                <a:solidFill>
                  <a:srgbClr val="FF0000"/>
                </a:solidFill>
              </a:rPr>
              <a:t>Once a failure occurs, the next failure is expected after 100 hours of clock time. </a:t>
            </a:r>
          </a:p>
        </p:txBody>
      </p:sp>
    </p:spTree>
    <p:extLst>
      <p:ext uri="{BB962C8B-B14F-4D97-AF65-F5344CB8AC3E}">
        <p14:creationId xmlns:p14="http://schemas.microsoft.com/office/powerpoint/2010/main" val="194571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7BFFA204-B592-F24B-8400-A17B42D3D8C9}"/>
              </a:ext>
            </a:extLst>
          </p:cNvPr>
          <p:cNvSpPr>
            <a:spLocks noGrp="1" noChangeArrowheads="1"/>
          </p:cNvSpPr>
          <p:nvPr>
            <p:ph type="sldNum" sz="quarter" idx="10"/>
          </p:nvPr>
        </p:nvSpPr>
        <p:spPr/>
        <p:txBody>
          <a:bodyPr/>
          <a:lstStyle/>
          <a:p>
            <a:fld id="{0716EC0A-3551-4A43-A7E3-AD92F378EE95}" type="slidenum">
              <a:rPr lang="en-US" altLang="en-US"/>
              <a:pPr/>
              <a:t>9</a:t>
            </a:fld>
            <a:endParaRPr lang="en-US" altLang="en-US"/>
          </a:p>
        </p:txBody>
      </p:sp>
      <p:sp>
        <p:nvSpPr>
          <p:cNvPr id="630786" name="Rectangle 2">
            <a:extLst>
              <a:ext uri="{FF2B5EF4-FFF2-40B4-BE49-F238E27FC236}">
                <a16:creationId xmlns:a16="http://schemas.microsoft.com/office/drawing/2014/main" id="{19D04C12-A90B-FB49-A3CF-03090E959CA5}"/>
              </a:ext>
            </a:extLst>
          </p:cNvPr>
          <p:cNvSpPr>
            <a:spLocks noGrp="1" noChangeArrowheads="1"/>
          </p:cNvSpPr>
          <p:nvPr>
            <p:ph type="title" idx="4294967295"/>
          </p:nvPr>
        </p:nvSpPr>
        <p:spPr>
          <a:xfrm>
            <a:off x="457200" y="76200"/>
            <a:ext cx="8229600" cy="1371600"/>
          </a:xfrm>
        </p:spPr>
        <p:txBody>
          <a:bodyPr/>
          <a:lstStyle/>
          <a:p>
            <a:r>
              <a:rPr lang="en-US" altLang="en-US" dirty="0"/>
              <a:t>What is Reliability?</a:t>
            </a:r>
          </a:p>
        </p:txBody>
      </p:sp>
      <p:sp>
        <p:nvSpPr>
          <p:cNvPr id="630787" name="Rectangle 3">
            <a:extLst>
              <a:ext uri="{FF2B5EF4-FFF2-40B4-BE49-F238E27FC236}">
                <a16:creationId xmlns:a16="http://schemas.microsoft.com/office/drawing/2014/main" id="{619B7698-3466-8940-B826-C4B862685987}"/>
              </a:ext>
            </a:extLst>
          </p:cNvPr>
          <p:cNvSpPr>
            <a:spLocks noGrp="1" noChangeArrowheads="1"/>
          </p:cNvSpPr>
          <p:nvPr>
            <p:ph type="body" idx="4294967295"/>
          </p:nvPr>
        </p:nvSpPr>
        <p:spPr>
          <a:xfrm>
            <a:off x="457200" y="1219200"/>
            <a:ext cx="8229600" cy="3886200"/>
          </a:xfrm>
        </p:spPr>
        <p:txBody>
          <a:bodyPr/>
          <a:lstStyle/>
          <a:p>
            <a:r>
              <a:rPr lang="en-US" altLang="en-US" sz="2000" dirty="0"/>
              <a:t>Two ways to measure reliability</a:t>
            </a:r>
          </a:p>
          <a:p>
            <a:pPr lvl="1"/>
            <a:r>
              <a:rPr lang="en-US" altLang="en-US" sz="2000" dirty="0">
                <a:solidFill>
                  <a:schemeClr val="bg2">
                    <a:lumMod val="60000"/>
                    <a:lumOff val="40000"/>
                  </a:schemeClr>
                </a:solidFill>
              </a:rPr>
              <a:t>Counting failures in periodic intervals</a:t>
            </a:r>
          </a:p>
          <a:p>
            <a:pPr lvl="2"/>
            <a:r>
              <a:rPr lang="en-US" altLang="en-US" sz="2000" dirty="0">
                <a:solidFill>
                  <a:srgbClr val="FF0000"/>
                </a:solidFill>
              </a:rPr>
              <a:t>Observer the trend of </a:t>
            </a:r>
            <a:r>
              <a:rPr lang="en-US" altLang="en-US" sz="2000" b="1" dirty="0">
                <a:solidFill>
                  <a:srgbClr val="FF0000"/>
                </a:solidFill>
              </a:rPr>
              <a:t>cumulative failure count -  </a:t>
            </a:r>
            <a:r>
              <a:rPr lang="en-US" altLang="en-US" sz="2000" b="1" dirty="0">
                <a:solidFill>
                  <a:srgbClr val="FF0000"/>
                </a:solidFill>
                <a:cs typeface="Times New Roman" panose="02020603050405020304" pitchFamily="18" charset="0"/>
              </a:rPr>
              <a:t>µ(</a:t>
            </a:r>
            <a:r>
              <a:rPr lang="en-US" altLang="en-US" sz="2000" b="1" dirty="0">
                <a:solidFill>
                  <a:srgbClr val="FF0000"/>
                </a:solidFill>
                <a:cs typeface="Times New Roman" panose="02020603050405020304" pitchFamily="18" charset="0"/>
                <a:sym typeface="Symbol" pitchFamily="2" charset="2"/>
              </a:rPr>
              <a:t></a:t>
            </a:r>
            <a:r>
              <a:rPr lang="en-US" altLang="en-US" sz="2000" b="1" dirty="0">
                <a:solidFill>
                  <a:srgbClr val="FF0000"/>
                </a:solidFill>
                <a:cs typeface="Times New Roman" panose="02020603050405020304" pitchFamily="18" charset="0"/>
              </a:rPr>
              <a:t>).</a:t>
            </a:r>
            <a:r>
              <a:rPr lang="en-US" altLang="en-US" sz="2000" b="1" dirty="0">
                <a:solidFill>
                  <a:srgbClr val="FF0000"/>
                </a:solidFill>
              </a:rPr>
              <a:t> </a:t>
            </a:r>
          </a:p>
          <a:p>
            <a:pPr lvl="1"/>
            <a:r>
              <a:rPr lang="en-US" altLang="en-US" sz="2000" dirty="0">
                <a:solidFill>
                  <a:schemeClr val="bg2">
                    <a:lumMod val="60000"/>
                    <a:lumOff val="40000"/>
                  </a:schemeClr>
                </a:solidFill>
              </a:rPr>
              <a:t>Failure intensity</a:t>
            </a:r>
          </a:p>
          <a:p>
            <a:pPr lvl="2"/>
            <a:r>
              <a:rPr lang="en-US" altLang="en-US" sz="2000" dirty="0">
                <a:solidFill>
                  <a:srgbClr val="FF0000"/>
                </a:solidFill>
              </a:rPr>
              <a:t>Observe the trend of </a:t>
            </a:r>
            <a:r>
              <a:rPr lang="en-US" altLang="en-US" sz="2000" b="1" dirty="0">
                <a:solidFill>
                  <a:srgbClr val="FF0000"/>
                </a:solidFill>
              </a:rPr>
              <a:t>number of failures per unit time – </a:t>
            </a:r>
            <a:r>
              <a:rPr lang="el-GR" altLang="en-US" sz="2000" b="1" dirty="0">
                <a:solidFill>
                  <a:srgbClr val="FF0000"/>
                </a:solidFill>
                <a:cs typeface="Times New Roman" panose="02020603050405020304" pitchFamily="18" charset="0"/>
              </a:rPr>
              <a:t>λ</a:t>
            </a:r>
            <a:r>
              <a:rPr lang="en-US" altLang="en-US" sz="2000" b="1" dirty="0">
                <a:solidFill>
                  <a:srgbClr val="FF0000"/>
                </a:solidFill>
                <a:cs typeface="Times New Roman" panose="02020603050405020304" pitchFamily="18" charset="0"/>
              </a:rPr>
              <a:t>(</a:t>
            </a:r>
            <a:r>
              <a:rPr lang="en-US" altLang="en-US" sz="2000" b="1" dirty="0">
                <a:solidFill>
                  <a:srgbClr val="FF0000"/>
                </a:solidFill>
                <a:cs typeface="Times New Roman" panose="02020603050405020304" pitchFamily="18" charset="0"/>
                <a:sym typeface="Symbol" pitchFamily="2" charset="2"/>
              </a:rPr>
              <a:t></a:t>
            </a:r>
            <a:r>
              <a:rPr lang="en-US" altLang="en-US" sz="2000" b="1" dirty="0">
                <a:solidFill>
                  <a:srgbClr val="FF0000"/>
                </a:solidFill>
                <a:cs typeface="Times New Roman" panose="02020603050405020304" pitchFamily="18" charset="0"/>
              </a:rPr>
              <a:t>).</a:t>
            </a:r>
          </a:p>
          <a:p>
            <a:r>
              <a:rPr lang="en-US" altLang="en-US" sz="2000" dirty="0">
                <a:cs typeface="Times New Roman" panose="02020603050405020304" pitchFamily="18" charset="0"/>
              </a:rPr>
              <a:t>µ(</a:t>
            </a:r>
            <a:r>
              <a:rPr lang="en-US" altLang="en-US" sz="2000" dirty="0">
                <a:cs typeface="Times New Roman" panose="02020603050405020304" pitchFamily="18" charset="0"/>
                <a:sym typeface="Symbol" pitchFamily="2" charset="2"/>
              </a:rPr>
              <a:t></a:t>
            </a:r>
            <a:r>
              <a:rPr lang="en-US" altLang="en-US" sz="2000" dirty="0">
                <a:cs typeface="Times New Roman" panose="02020603050405020304" pitchFamily="18" charset="0"/>
              </a:rPr>
              <a:t>)</a:t>
            </a:r>
          </a:p>
          <a:p>
            <a:pPr lvl="1"/>
            <a:r>
              <a:rPr lang="en-US" altLang="en-US" sz="2000" dirty="0">
                <a:solidFill>
                  <a:schemeClr val="bg2">
                    <a:lumMod val="60000"/>
                    <a:lumOff val="40000"/>
                  </a:schemeClr>
                </a:solidFill>
                <a:cs typeface="Times New Roman" panose="02020603050405020304" pitchFamily="18" charset="0"/>
              </a:rPr>
              <a:t>This denotes the </a:t>
            </a:r>
            <a:r>
              <a:rPr lang="en-US" altLang="en-US" sz="2000" b="1" dirty="0">
                <a:solidFill>
                  <a:schemeClr val="bg2">
                    <a:lumMod val="60000"/>
                    <a:lumOff val="40000"/>
                  </a:schemeClr>
                </a:solidFill>
                <a:cs typeface="Times New Roman" panose="02020603050405020304" pitchFamily="18" charset="0"/>
              </a:rPr>
              <a:t>total number of failures</a:t>
            </a:r>
            <a:r>
              <a:rPr lang="en-US" altLang="en-US" sz="2000" dirty="0">
                <a:solidFill>
                  <a:schemeClr val="bg2">
                    <a:lumMod val="60000"/>
                    <a:lumOff val="40000"/>
                  </a:schemeClr>
                </a:solidFill>
                <a:cs typeface="Times New Roman" panose="02020603050405020304" pitchFamily="18" charset="0"/>
              </a:rPr>
              <a:t> observed until execution time </a:t>
            </a:r>
            <a:r>
              <a:rPr lang="en-US" altLang="en-US" sz="2000" b="1" dirty="0">
                <a:solidFill>
                  <a:schemeClr val="bg2">
                    <a:lumMod val="60000"/>
                    <a:lumOff val="40000"/>
                  </a:schemeClr>
                </a:solidFill>
                <a:cs typeface="Times New Roman" panose="02020603050405020304" pitchFamily="18" charset="0"/>
                <a:sym typeface="Symbol" pitchFamily="2" charset="2"/>
              </a:rPr>
              <a:t> </a:t>
            </a:r>
            <a:r>
              <a:rPr lang="en-US" altLang="en-US" sz="2000" dirty="0">
                <a:solidFill>
                  <a:schemeClr val="bg2">
                    <a:lumMod val="60000"/>
                    <a:lumOff val="40000"/>
                  </a:schemeClr>
                </a:solidFill>
                <a:cs typeface="Times New Roman" panose="02020603050405020304" pitchFamily="18" charset="0"/>
                <a:sym typeface="Symbol" pitchFamily="2" charset="2"/>
              </a:rPr>
              <a:t>from the beginning of system execution</a:t>
            </a:r>
            <a:r>
              <a:rPr lang="en-US" altLang="en-US" sz="2000" dirty="0">
                <a:cs typeface="Times New Roman" panose="02020603050405020304" pitchFamily="18" charset="0"/>
                <a:sym typeface="Symbol" pitchFamily="2" charset="2"/>
              </a:rPr>
              <a:t>.</a:t>
            </a:r>
          </a:p>
          <a:p>
            <a:r>
              <a:rPr lang="el-GR" altLang="en-US" sz="2000" dirty="0">
                <a:cs typeface="Times New Roman" panose="02020603050405020304" pitchFamily="18" charset="0"/>
              </a:rPr>
              <a:t>λ</a:t>
            </a:r>
            <a:r>
              <a:rPr lang="en-US" altLang="en-US" sz="2000" dirty="0">
                <a:cs typeface="Times New Roman" panose="02020603050405020304" pitchFamily="18" charset="0"/>
              </a:rPr>
              <a:t>(</a:t>
            </a:r>
            <a:r>
              <a:rPr lang="en-US" altLang="en-US" sz="2000" dirty="0">
                <a:cs typeface="Times New Roman" panose="02020603050405020304" pitchFamily="18" charset="0"/>
                <a:sym typeface="Symbol" pitchFamily="2" charset="2"/>
              </a:rPr>
              <a:t></a:t>
            </a:r>
            <a:r>
              <a:rPr lang="en-US" altLang="en-US" sz="2000" dirty="0">
                <a:cs typeface="Times New Roman" panose="02020603050405020304" pitchFamily="18" charset="0"/>
              </a:rPr>
              <a:t>)</a:t>
            </a:r>
          </a:p>
          <a:p>
            <a:pPr lvl="1"/>
            <a:r>
              <a:rPr lang="en-US" altLang="en-US" sz="2000" dirty="0">
                <a:solidFill>
                  <a:schemeClr val="bg2">
                    <a:lumMod val="60000"/>
                    <a:lumOff val="40000"/>
                  </a:schemeClr>
                </a:solidFill>
                <a:cs typeface="Times New Roman" panose="02020603050405020304" pitchFamily="18" charset="0"/>
              </a:rPr>
              <a:t>This denotes the </a:t>
            </a:r>
            <a:r>
              <a:rPr lang="en-US" altLang="en-US" sz="2000" b="1" dirty="0">
                <a:solidFill>
                  <a:schemeClr val="bg2">
                    <a:lumMod val="60000"/>
                    <a:lumOff val="40000"/>
                  </a:schemeClr>
                </a:solidFill>
                <a:cs typeface="Times New Roman" panose="02020603050405020304" pitchFamily="18" charset="0"/>
              </a:rPr>
              <a:t>number of failures observed per unit</a:t>
            </a:r>
            <a:r>
              <a:rPr lang="en-US" altLang="en-US" sz="2000" dirty="0">
                <a:solidFill>
                  <a:schemeClr val="bg2">
                    <a:lumMod val="60000"/>
                    <a:lumOff val="40000"/>
                  </a:schemeClr>
                </a:solidFill>
                <a:cs typeface="Times New Roman" panose="02020603050405020304" pitchFamily="18" charset="0"/>
              </a:rPr>
              <a:t> </a:t>
            </a:r>
            <a:r>
              <a:rPr lang="en-US" altLang="en-US" sz="2000" b="1" dirty="0">
                <a:solidFill>
                  <a:schemeClr val="bg2">
                    <a:lumMod val="60000"/>
                    <a:lumOff val="40000"/>
                  </a:schemeClr>
                </a:solidFill>
                <a:cs typeface="Times New Roman" panose="02020603050405020304" pitchFamily="18" charset="0"/>
              </a:rPr>
              <a:t>time</a:t>
            </a:r>
            <a:r>
              <a:rPr lang="en-US" altLang="en-US" sz="2000" dirty="0">
                <a:solidFill>
                  <a:schemeClr val="bg2">
                    <a:lumMod val="60000"/>
                    <a:lumOff val="40000"/>
                  </a:schemeClr>
                </a:solidFill>
                <a:cs typeface="Times New Roman" panose="02020603050405020304" pitchFamily="18" charset="0"/>
              </a:rPr>
              <a:t> after </a:t>
            </a:r>
            <a:r>
              <a:rPr lang="en-US" altLang="en-US" sz="2000" b="1" dirty="0">
                <a:solidFill>
                  <a:schemeClr val="bg2">
                    <a:lumMod val="60000"/>
                    <a:lumOff val="40000"/>
                  </a:schemeClr>
                </a:solidFill>
                <a:cs typeface="Times New Roman" panose="02020603050405020304" pitchFamily="18" charset="0"/>
                <a:sym typeface="Symbol" pitchFamily="2" charset="2"/>
              </a:rPr>
              <a:t> </a:t>
            </a:r>
            <a:r>
              <a:rPr lang="en-US" altLang="en-US" sz="2000" dirty="0">
                <a:solidFill>
                  <a:schemeClr val="bg2">
                    <a:lumMod val="60000"/>
                    <a:lumOff val="40000"/>
                  </a:schemeClr>
                </a:solidFill>
                <a:cs typeface="Times New Roman" panose="02020603050405020304" pitchFamily="18" charset="0"/>
                <a:sym typeface="Symbol" pitchFamily="2" charset="2"/>
              </a:rPr>
              <a:t>time units of executing the system from the beginning. This is also called the failure intensity at time </a:t>
            </a:r>
            <a:r>
              <a:rPr lang="en-US" altLang="en-US" sz="2000" b="1" dirty="0">
                <a:solidFill>
                  <a:schemeClr val="bg2">
                    <a:lumMod val="60000"/>
                    <a:lumOff val="40000"/>
                  </a:schemeClr>
                </a:solidFill>
                <a:cs typeface="Times New Roman" panose="02020603050405020304" pitchFamily="18" charset="0"/>
                <a:sym typeface="Symbol" pitchFamily="2" charset="2"/>
              </a:rPr>
              <a:t>.</a:t>
            </a:r>
          </a:p>
          <a:p>
            <a:r>
              <a:rPr lang="en-US" altLang="en-US" sz="2000" dirty="0">
                <a:cs typeface="Times New Roman" panose="02020603050405020304" pitchFamily="18" charset="0"/>
              </a:rPr>
              <a:t>Relationship between </a:t>
            </a:r>
            <a:r>
              <a:rPr lang="el-GR" altLang="en-US" sz="2000" dirty="0">
                <a:cs typeface="Times New Roman" panose="02020603050405020304" pitchFamily="18" charset="0"/>
              </a:rPr>
              <a:t>λ</a:t>
            </a:r>
            <a:r>
              <a:rPr lang="en-US" altLang="en-US" sz="2000" dirty="0">
                <a:cs typeface="Times New Roman" panose="02020603050405020304" pitchFamily="18" charset="0"/>
              </a:rPr>
              <a:t>(</a:t>
            </a:r>
            <a:r>
              <a:rPr lang="en-US" altLang="en-US" sz="2000" dirty="0">
                <a:cs typeface="Times New Roman" panose="02020603050405020304" pitchFamily="18" charset="0"/>
                <a:sym typeface="Symbol" pitchFamily="2" charset="2"/>
              </a:rPr>
              <a:t></a:t>
            </a:r>
            <a:r>
              <a:rPr lang="en-US" altLang="en-US" sz="2000" dirty="0">
                <a:cs typeface="Times New Roman" panose="02020603050405020304" pitchFamily="18" charset="0"/>
              </a:rPr>
              <a:t>)  and µ(</a:t>
            </a:r>
            <a:r>
              <a:rPr lang="en-US" altLang="en-US" sz="2000" dirty="0">
                <a:cs typeface="Times New Roman" panose="02020603050405020304" pitchFamily="18" charset="0"/>
                <a:sym typeface="Symbol" pitchFamily="2" charset="2"/>
              </a:rPr>
              <a:t></a:t>
            </a:r>
            <a:r>
              <a:rPr lang="en-US" altLang="en-US" sz="2000" dirty="0">
                <a:cs typeface="Times New Roman" panose="02020603050405020304" pitchFamily="18" charset="0"/>
              </a:rPr>
              <a:t>)</a:t>
            </a:r>
          </a:p>
          <a:p>
            <a:pPr lvl="1"/>
            <a:r>
              <a:rPr lang="el-GR" altLang="en-US" sz="2000" dirty="0">
                <a:solidFill>
                  <a:schemeClr val="bg2">
                    <a:lumMod val="60000"/>
                    <a:lumOff val="40000"/>
                  </a:schemeClr>
                </a:solidFill>
                <a:cs typeface="Times New Roman" panose="02020603050405020304" pitchFamily="18" charset="0"/>
              </a:rPr>
              <a:t>λ</a:t>
            </a:r>
            <a:r>
              <a:rPr lang="en-US" altLang="en-US" sz="2000" dirty="0">
                <a:solidFill>
                  <a:schemeClr val="bg2">
                    <a:lumMod val="60000"/>
                    <a:lumOff val="40000"/>
                  </a:schemeClr>
                </a:solidFill>
                <a:cs typeface="Times New Roman" panose="02020603050405020304" pitchFamily="18" charset="0"/>
              </a:rPr>
              <a:t>(</a:t>
            </a:r>
            <a:r>
              <a:rPr lang="en-US" altLang="en-US" sz="2000" dirty="0">
                <a:solidFill>
                  <a:schemeClr val="bg2">
                    <a:lumMod val="60000"/>
                    <a:lumOff val="40000"/>
                  </a:schemeClr>
                </a:solidFill>
                <a:cs typeface="Times New Roman" panose="02020603050405020304" pitchFamily="18" charset="0"/>
                <a:sym typeface="Symbol" pitchFamily="2" charset="2"/>
              </a:rPr>
              <a:t></a:t>
            </a:r>
            <a:r>
              <a:rPr lang="en-US" altLang="en-US" sz="2000" dirty="0">
                <a:solidFill>
                  <a:schemeClr val="bg2">
                    <a:lumMod val="60000"/>
                    <a:lumOff val="40000"/>
                  </a:schemeClr>
                </a:solidFill>
                <a:cs typeface="Times New Roman" panose="02020603050405020304" pitchFamily="18" charset="0"/>
              </a:rPr>
              <a:t>) = dµ(</a:t>
            </a:r>
            <a:r>
              <a:rPr lang="en-US" altLang="en-US" sz="2000" dirty="0">
                <a:solidFill>
                  <a:schemeClr val="bg2">
                    <a:lumMod val="60000"/>
                    <a:lumOff val="40000"/>
                  </a:schemeClr>
                </a:solidFill>
                <a:cs typeface="Times New Roman" panose="02020603050405020304" pitchFamily="18" charset="0"/>
                <a:sym typeface="Symbol" pitchFamily="2" charset="2"/>
              </a:rPr>
              <a:t></a:t>
            </a:r>
            <a:r>
              <a:rPr lang="en-US" altLang="en-US" sz="2000" dirty="0">
                <a:solidFill>
                  <a:schemeClr val="bg2">
                    <a:lumMod val="60000"/>
                    <a:lumOff val="40000"/>
                  </a:schemeClr>
                </a:solidFill>
                <a:cs typeface="Times New Roman" panose="02020603050405020304" pitchFamily="18" charset="0"/>
              </a:rPr>
              <a:t>)/d</a:t>
            </a:r>
            <a:r>
              <a:rPr lang="en-US" altLang="en-US" sz="2000" dirty="0">
                <a:solidFill>
                  <a:schemeClr val="bg2">
                    <a:lumMod val="60000"/>
                    <a:lumOff val="40000"/>
                  </a:schemeClr>
                </a:solidFill>
                <a:cs typeface="Times New Roman" panose="02020603050405020304" pitchFamily="18" charset="0"/>
                <a:sym typeface="Symbol" pitchFamily="2" charset="2"/>
              </a:rPr>
              <a:t></a:t>
            </a:r>
            <a:endParaRPr lang="en-US" altLang="en-US" sz="2000" dirty="0">
              <a:solidFill>
                <a:schemeClr val="bg2">
                  <a:lumMod val="60000"/>
                  <a:lumOff val="40000"/>
                </a:schemeClr>
              </a:solidFill>
              <a:cs typeface="Times New Roman" panose="02020603050405020304" pitchFamily="18" charset="0"/>
            </a:endParaRPr>
          </a:p>
          <a:p>
            <a:endParaRPr lang="el-GR" altLang="en-US" sz="2000" dirty="0">
              <a:cs typeface="Times New Roman" panose="02020603050405020304" pitchFamily="18" charset="0"/>
              <a:sym typeface="Symbol" pitchFamily="2" charset="2"/>
            </a:endParaRPr>
          </a:p>
        </p:txBody>
      </p:sp>
    </p:spTree>
    <p:extLst>
      <p:ext uri="{BB962C8B-B14F-4D97-AF65-F5344CB8AC3E}">
        <p14:creationId xmlns:p14="http://schemas.microsoft.com/office/powerpoint/2010/main" val="4245071441"/>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1768</TotalTime>
  <Words>1639</Words>
  <Application>Microsoft Macintosh PowerPoint</Application>
  <PresentationFormat>On-screen Show (4:3)</PresentationFormat>
  <Paragraphs>266</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Comic Sans MS</vt:lpstr>
      <vt:lpstr>Times New Roman</vt:lpstr>
      <vt:lpstr>Wingdings</vt:lpstr>
      <vt:lpstr>Pixel</vt:lpstr>
      <vt:lpstr>PowerPoint Presentation</vt:lpstr>
      <vt:lpstr>Outline of the Chapter</vt:lpstr>
      <vt:lpstr>What is Reliability?</vt:lpstr>
      <vt:lpstr>What is Reliability?</vt:lpstr>
      <vt:lpstr>What is Reliability?</vt:lpstr>
      <vt:lpstr>Mean  Time To  Failure (MTTF)</vt:lpstr>
      <vt:lpstr>Mean Time to Repair (MTTR)</vt:lpstr>
      <vt:lpstr>Mean Time Between Failures (MTBF)</vt:lpstr>
      <vt:lpstr>What is Reliability?</vt:lpstr>
      <vt:lpstr>Definitions of Software Reliability</vt:lpstr>
      <vt:lpstr>Factors Influencing Software Reliability</vt:lpstr>
      <vt:lpstr>Applications of Software Reliability</vt:lpstr>
      <vt:lpstr>Operational Profiles</vt:lpstr>
      <vt:lpstr>Operational Profiles</vt:lpstr>
      <vt:lpstr>Reliability Models</vt:lpstr>
      <vt:lpstr>Reliability Models</vt:lpstr>
      <vt:lpstr>Reliability Models</vt:lpstr>
      <vt:lpstr>Reliability Models</vt:lpstr>
      <vt:lpstr>Reliability Models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51</cp:revision>
  <dcterms:created xsi:type="dcterms:W3CDTF">2020-02-13T19:25:53Z</dcterms:created>
  <dcterms:modified xsi:type="dcterms:W3CDTF">2022-02-20T11:34:08Z</dcterms:modified>
</cp:coreProperties>
</file>