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28"/>
  </p:notesMasterIdLst>
  <p:handoutMasterIdLst>
    <p:handoutMasterId r:id="rId29"/>
  </p:handoutMasterIdLst>
  <p:sldIdLst>
    <p:sldId id="548" r:id="rId2"/>
    <p:sldId id="435" r:id="rId3"/>
    <p:sldId id="404" r:id="rId4"/>
    <p:sldId id="578" r:id="rId5"/>
    <p:sldId id="303" r:id="rId6"/>
    <p:sldId id="405" r:id="rId7"/>
    <p:sldId id="406" r:id="rId8"/>
    <p:sldId id="579" r:id="rId9"/>
    <p:sldId id="407" r:id="rId10"/>
    <p:sldId id="580" r:id="rId11"/>
    <p:sldId id="408" r:id="rId12"/>
    <p:sldId id="581" r:id="rId13"/>
    <p:sldId id="409" r:id="rId14"/>
    <p:sldId id="582" r:id="rId15"/>
    <p:sldId id="410" r:id="rId16"/>
    <p:sldId id="583" r:id="rId17"/>
    <p:sldId id="411" r:id="rId18"/>
    <p:sldId id="584" r:id="rId19"/>
    <p:sldId id="412" r:id="rId20"/>
    <p:sldId id="585" r:id="rId21"/>
    <p:sldId id="413" r:id="rId22"/>
    <p:sldId id="414" r:id="rId23"/>
    <p:sldId id="415" r:id="rId24"/>
    <p:sldId id="437" r:id="rId25"/>
    <p:sldId id="416" r:id="rId26"/>
    <p:sldId id="577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5" autoAdjust="0"/>
    <p:restoredTop sz="75238"/>
  </p:normalViewPr>
  <p:slideViewPr>
    <p:cSldViewPr>
      <p:cViewPr varScale="1">
        <p:scale>
          <a:sx n="95" d="100"/>
          <a:sy n="95" d="100"/>
        </p:scale>
        <p:origin x="311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1484CB7-5627-FB46-AC8A-9DECF3E537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A845753-943A-E340-92C2-11EB898441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4238010-C419-3F43-A8EE-1881465978B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AE54755E-3FD6-A14F-8341-24FD0E368B3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26202B00-625F-6A4D-BC2D-867E413C6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673A270-4EE5-A941-B16E-FE3F636733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D28D2F5-E1BB-B646-82F2-57797B70FC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5C0D786D-41D2-E444-AA12-FEA9D072B74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BDBDF8B-CA4B-ED42-B81E-DCB4CDC069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3C464C6-35C5-6D4F-A5DD-238A7C22DD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01E660C-47DA-1849-A823-2806B3033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C82FDA1F-E0EC-4B43-8947-0DD07C659C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security engineering?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Security engineering in concerned with how to develop and maintain systems that resist malicious attacks intended to damage the computer-based system or its data.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Goal: security engineers aim to reduce the need for reactive technologies (e.g., intrusion detection) by safer products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people need security engineering: </a:t>
            </a:r>
          </a:p>
          <a:p>
            <a:pPr lvl="1" eaLnBrk="1" hangingPunct="1"/>
            <a:r>
              <a:rPr lang="en-US" altLang="en-US" sz="2400" dirty="0"/>
              <a:t>Software developers</a:t>
            </a:r>
          </a:p>
          <a:p>
            <a:pPr lvl="1" eaLnBrk="1" hangingPunct="1"/>
            <a:r>
              <a:rPr lang="en-US" altLang="en-US" sz="2400" dirty="0"/>
              <a:t>Operations people</a:t>
            </a:r>
          </a:p>
          <a:p>
            <a:pPr lvl="1" eaLnBrk="1" hangingPunct="1"/>
            <a:r>
              <a:rPr lang="en-US" altLang="en-US" sz="2400" dirty="0"/>
              <a:t>Administrators</a:t>
            </a:r>
          </a:p>
          <a:p>
            <a:pPr lvl="1" eaLnBrk="1" hangingPunct="1"/>
            <a:r>
              <a:rPr lang="en-US" altLang="en-US" sz="2400" dirty="0"/>
              <a:t>Users</a:t>
            </a:r>
          </a:p>
          <a:p>
            <a:pPr lvl="1" eaLnBrk="1" hangingPunct="1"/>
            <a:r>
              <a:rPr lang="en-US" altLang="en-US" sz="2400" dirty="0"/>
              <a:t>Executives</a:t>
            </a:r>
            <a:endParaRPr lang="en-US" sz="24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Why do these people need Security Engineering?</a:t>
            </a: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2400" dirty="0"/>
              <a:t>To make more dependable systems, we need to secure over systems from malicious attacks as well as problems resulting from accidental mistakes in the development process. </a:t>
            </a: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2400" dirty="0"/>
              <a:t>This has become a priority for both businesses and individuals as  more and more criminals try to exploit   networked systems for illegal purposes. </a:t>
            </a: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Software security touchpoints are based on good software engineering and involve explicitly pondering security throughout the software life cycle.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724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Security testing must include two strategies: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testing security functionality with standard functional testing techniques,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and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risk-based security testing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based on attack patterns.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 good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security test plan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does both.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669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Building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abuse cases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is a great way to get into the mind of the attacker.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Similar to use cases, abuse cases describe the system's behavior under attack; building abuse cases requires explicit coverage of what should be protected, from whom, and for how long.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152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Security must be considered explicitly at the requirements level.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Good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security requirements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cover both overt(clear) functional security (say, the use of applied cryptography) and emergent characteristics (best captured by abuse cases and attack patterns).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878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Battle-scarred operations personnel carefully monitor fielded systems during use for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security attacks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Attacks do occur, regardless of the strength of design and implementation, so monitoring software behavior is an essential defensive technique.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Knowledge gained by understanding attacks and exploits should be cycled back into software development.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6164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Bonus touchpoint.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External analysis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(outside the design team) is often a necessity when it comes to security.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Why?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Software security touchpoints are best applied by people not involved in the original design and implementation of the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663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45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Attaining software security means applying a number of lightweight best practices throughout the software lifecycle more than it means the application of security features like cryptography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Software Security Touchpoints</a:t>
            </a:r>
            <a:br>
              <a:rPr lang="en-US" sz="1400" dirty="0"/>
            </a:br>
            <a:r>
              <a:rPr lang="en-US" sz="1400" dirty="0"/>
              <a:t>These lightweight best practices are applied to various software artifacts.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These security best practices applied to both white-hat and black-hat activities.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These best practices are applied throughout the entire system development life cycle.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White-hat hackers: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/>
              <a:t>Good guys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/>
              <a:t>Do not use their skill for illegal purpose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/>
              <a:t>Computer security experts and help to protect from black-hats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Black-hat hackers: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/>
              <a:t>Bad guys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/>
              <a:t>Use their skill maliciously for personal gain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/>
              <a:t>Hack banks, steal credit cards,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959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Software Security Touchpoints</a:t>
            </a:r>
            <a:br>
              <a:rPr lang="en-US" sz="1200" dirty="0"/>
            </a:br>
            <a:r>
              <a:rPr lang="en-US" sz="1200" dirty="0"/>
              <a:t>These lightweight best practices are applied to various software artifacts.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practices are numbered according to effectiveness and importance.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Software security touchpoints are based on good software engineering and involve explicitly pondering security throughout the software lifecycle.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means knowing and understanding common risks (including language-based implementation bugs and architectural flaws),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designing for security and subjecting all software artifacts to thorough,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objective risk analyses and testing.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"Software Security Touchpoints" specifies one set of touchpoints and shows how software practitioners can apply them to the various software artifacts produced during software development.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means </a:t>
            </a:r>
            <a:r>
              <a:rPr lang="en-US" b="1" dirty="0"/>
              <a:t>understanding how to work security engineering </a:t>
            </a:r>
            <a:r>
              <a:rPr lang="en-US" dirty="0"/>
              <a:t>into requirements, architecture, design, coding, testing, validation, measurement and maintenance.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20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F3556F68-E638-2741-92B4-9A0692EE9B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E6458A4B-7B5C-3247-8565-BA0D3124B6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01EAAF0-867C-C840-A3CB-C497CC8D2C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320BAC-08EB-484E-9535-47848B5B6449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275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software projects produce at least one artifact: source code.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the code level, the focus is on implementation bugs, especially those that static analysis tools that scan source code for common vulnerabilities can discover.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Code review is a necessary practice, but not sufficient for achieving secure software.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Security bugs (especially in C and C++) are a real problem, but architectural flaws cause just as much damage.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321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519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At the design and architecture level, a system must be coherent and present a unified security front.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Designers, architects and analysts should clearly document assumptions and identify possible attacks.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At both the specifications-based architecture stage and at the class-hierarchy design stage,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risk analysis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is a necessity.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At this point, security analysts uncover and rank architectural flaws so that mitigation can begin.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Disregarding risk analysis at this level leads to costly problems down the road.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Note that risks appear during all stages of the software lifecycle, so a constant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risk analysis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thread is highly recommended.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364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672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Penetration testing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is also useful, especially if an architectural risk analysis is driving the tests.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 provides a good understanding of fielded software in its real environment,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but any such testing that doesn't take the software architecture into account probably won't uncover anything interesting about software risk.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Software that fails during the kind of canned black-box testing is truly bad.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Thus, passing penetration test reveals little about your actual security, but failing a canned penetration test indicates that you're in very deep trouble indeed.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62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95A9EB3-5A4E-8A4B-9B0E-F64B0319E0E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51D23B1D-ACB3-D342-87C4-BAFA111565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A1523F29-AC60-3049-8D62-10C87E7E5B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EB0D9836-3DA1-AE4E-A4A2-9FCC37F78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0BD7E3F6-ADD3-2B47-8564-DB96B2E527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52DD61CF-D996-5840-8A52-1A4EABCB1D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7A359DCC-727D-244C-91AF-6E209F6647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F0766D59-D676-6649-B83B-5D495C5FD3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17DE7337-46DF-C646-8405-8335E127AAA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143C08D6-EC24-6343-922E-4B8095E2D7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267D01E5-16F2-144B-8710-DE3031AC47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7A24CB61-F600-2140-BB7B-C3ADD0FBC57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A97F2998-A7A9-9343-93B9-450091C81A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C2E77069-C08B-724F-8EB8-2E4E034A991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14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FB268399-29FC-8644-949C-AD07B99527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116D6FC-009A-6346-9043-645AA02F45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AAB144D3-68F7-9F49-AD63-7D25B13D08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EE0A9-6497-5140-B87D-2396A44BB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58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CBC8309-B0D0-5D48-B015-FE5BE16FAF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05D7A86-718D-654F-9675-0177E2589B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E1800F-1F16-284D-A432-499F3D3B04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A513267-BCE1-C640-9F2A-72A9620F899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94760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5865F4-F243-D64F-BDBD-53F1A190AB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A8A281F-EC8B-F04B-AA3C-4E3535A1D4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06BBEE-71BC-0845-A68D-7B254C273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E0A951B-D98A-0E42-8BCD-7B876D18EA6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37961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DCB0C1-682D-354D-9B67-FDE6D9EFD3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8F04E5-9B0B-DF4C-BD25-8484A668C8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4525C-1EAE-864F-AD60-33FDDCC0F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484DAFC-CC7F-4A45-8604-C89E77FA9A9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7238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F48B8B-B5A1-3145-BE47-46A30B6239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C2EDDD-CDA9-4A46-84A8-61DD043BC4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6150E8-A4D8-E24A-971D-26B4D5289F0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EF58054-8EB3-6245-BAA2-C46C60F17B3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0349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F8E303-7A93-6748-B4B1-B3C40C2C03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803DBFB-38DE-D84B-AB8D-59B76B022F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67E2A8-0554-1F4C-8C33-DE2C9B1892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2769225-599B-F346-AA7A-0FD2759B901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19256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608BA1E-59EF-054C-B3D2-6E4C735AB1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A954CC1-D3A7-074D-9266-0CE246696C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1C54D0-94DE-8846-9835-FA00CD09F1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702A44AB-FACB-4D40-AD66-1B4D7FF7ED5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49137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CA344-D0C6-FF4D-BEAA-9FA8FBBF89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E439F-128B-F744-A655-2A522E8702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DE7478-3EE2-E542-A184-ACC427813C0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BA62226-B138-BE45-9115-6F9074C4FA5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2567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69020E0-5C5C-F848-A623-13BE1DCC18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F7599D-0901-2E48-AE15-119FA077AE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44E832-2F1C-6C49-AE96-02519D68167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13564159-C434-684E-A260-8E95B12CB62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03462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44F2C4-B0D7-AC4F-92AA-51A951F95D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D9B0B3D-EDF5-AE45-B572-C557151C55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1DFA9-4501-B24A-94D5-E697EDC49F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25AD3A8-2497-8D49-A93C-AFA513451E5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96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04C783-85D9-C940-91D8-DEC9D7E433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49CB94B-A3CB-6745-9010-C976A02ACE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ACFF9D-933C-B141-841E-54C49615880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B4B01F0-8973-1640-AE42-3302C8CAFAB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57024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B459910-39AE-D64C-8DE1-6038972D99B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dirty="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F7DCEB1-B402-A942-BDFC-12E1F8CEB8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604020202020204" pitchFamily="34" charset="0"/>
              </a:defRPr>
            </a:lvl1pPr>
          </a:lstStyle>
          <a:p>
            <a:fld id="{0BE602E4-9AEA-4E4C-8083-F847C3D0F3A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E5386292-7FED-5144-8B26-51C2CAEA492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839B9892-0B7B-5D44-BF31-D0EA88FCC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92E768F7-7168-BB4B-BDB3-237BEB86F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A87C5B6E-AAC8-9742-B102-CF86ECEDA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AC5907FE-77B6-4E46-87F0-53CB232E6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9C954327-151B-AC45-BBED-C7BF9B32D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65577500-CDC1-3045-9B09-045383A76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2EF5D5E1-63F4-B143-8397-EE1DFAA0D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EE022A8D-1FAE-E446-9FF1-1984E0C3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E96EB66D-ABB0-A54F-B545-76E6F638D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052DB434-A98A-E64E-88BA-1D06603F9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00D95C0B-51AF-E64A-B2F3-B290B7C8A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0432" name="Rectangle 16">
            <a:extLst>
              <a:ext uri="{FF2B5EF4-FFF2-40B4-BE49-F238E27FC236}">
                <a16:creationId xmlns:a16="http://schemas.microsoft.com/office/drawing/2014/main" id="{A9A2879A-05D2-F344-AEFB-9E1CED97622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30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A0F6719D-1537-43CB-AAC7-2B8B808149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57400" y="2235200"/>
            <a:ext cx="6705600" cy="3403600"/>
          </a:xfrm>
        </p:spPr>
        <p:txBody>
          <a:bodyPr/>
          <a:lstStyle/>
          <a:p>
            <a:pPr marL="609600" indent="-609600" algn="ctr">
              <a:defRPr/>
            </a:pPr>
            <a:r>
              <a:rPr lang="en-US" altLang="en-US" sz="6000" dirty="0">
                <a:solidFill>
                  <a:schemeClr val="bg1"/>
                </a:solidFill>
              </a:rPr>
              <a:t>Software Security Touchpoints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24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7B096707-FE8F-8B4D-9136-4E25499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BD5C7A-8B9D-B34B-9502-654A2ECF54CB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961CFFB2-19F1-E647-A70E-5E8EFAF84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Application of Touchpoints</a:t>
            </a:r>
          </a:p>
        </p:txBody>
      </p:sp>
      <p:sp>
        <p:nvSpPr>
          <p:cNvPr id="64" name="AutoShape 3">
            <a:extLst>
              <a:ext uri="{FF2B5EF4-FFF2-40B4-BE49-F238E27FC236}">
                <a16:creationId xmlns:a16="http://schemas.microsoft.com/office/drawing/2014/main" id="{6522BA14-4BFA-1942-9DFB-AC064AEEE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Requirement and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Use cases</a:t>
            </a:r>
          </a:p>
        </p:txBody>
      </p:sp>
      <p:sp>
        <p:nvSpPr>
          <p:cNvPr id="65" name="AutoShape 4">
            <a:extLst>
              <a:ext uri="{FF2B5EF4-FFF2-40B4-BE49-F238E27FC236}">
                <a16:creationId xmlns:a16="http://schemas.microsoft.com/office/drawing/2014/main" id="{11BBB4F8-F277-484D-8075-14578558D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6" name="AutoShape 5">
            <a:extLst>
              <a:ext uri="{FF2B5EF4-FFF2-40B4-BE49-F238E27FC236}">
                <a16:creationId xmlns:a16="http://schemas.microsoft.com/office/drawing/2014/main" id="{6235A5B7-C283-7746-A251-894AE6A1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7" name="AutoShape 6">
            <a:extLst>
              <a:ext uri="{FF2B5EF4-FFF2-40B4-BE49-F238E27FC236}">
                <a16:creationId xmlns:a16="http://schemas.microsoft.com/office/drawing/2014/main" id="{04F0B20A-4DA7-D64A-B448-B91652A29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Architecture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and Design</a:t>
            </a:r>
          </a:p>
        </p:txBody>
      </p:sp>
      <p:sp>
        <p:nvSpPr>
          <p:cNvPr id="68" name="AutoShape 7">
            <a:extLst>
              <a:ext uri="{FF2B5EF4-FFF2-40B4-BE49-F238E27FC236}">
                <a16:creationId xmlns:a16="http://schemas.microsoft.com/office/drawing/2014/main" id="{F6E1687C-0663-924E-994C-2DAEBE90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Plans</a:t>
            </a:r>
          </a:p>
        </p:txBody>
      </p:sp>
      <p:sp>
        <p:nvSpPr>
          <p:cNvPr id="69" name="AutoShape 8">
            <a:extLst>
              <a:ext uri="{FF2B5EF4-FFF2-40B4-BE49-F238E27FC236}">
                <a16:creationId xmlns:a16="http://schemas.microsoft.com/office/drawing/2014/main" id="{CFF46F29-3ACD-9E48-B3CA-65FCE9FDD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70" name="AutoShape 9">
            <a:extLst>
              <a:ext uri="{FF2B5EF4-FFF2-40B4-BE49-F238E27FC236}">
                <a16:creationId xmlns:a16="http://schemas.microsoft.com/office/drawing/2014/main" id="{334C08ED-3BC6-C846-AA6E-24DB6562A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Tests and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Results</a:t>
            </a:r>
          </a:p>
        </p:txBody>
      </p:sp>
      <p:sp>
        <p:nvSpPr>
          <p:cNvPr id="71" name="AutoShape 10">
            <a:extLst>
              <a:ext uri="{FF2B5EF4-FFF2-40B4-BE49-F238E27FC236}">
                <a16:creationId xmlns:a16="http://schemas.microsoft.com/office/drawing/2014/main" id="{83CCDF2B-3DB8-6746-B5D6-D64B970A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Feedback from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Field</a:t>
            </a:r>
          </a:p>
        </p:txBody>
      </p:sp>
      <p:sp>
        <p:nvSpPr>
          <p:cNvPr id="72" name="Text Box 11">
            <a:extLst>
              <a:ext uri="{FF2B5EF4-FFF2-40B4-BE49-F238E27FC236}">
                <a16:creationId xmlns:a16="http://schemas.microsoft.com/office/drawing/2014/main" id="{EC0AC660-34FC-904A-B7E7-B7C720050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08375"/>
            <a:ext cx="1730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5. Abuse cases</a:t>
            </a:r>
          </a:p>
        </p:txBody>
      </p:sp>
      <p:sp>
        <p:nvSpPr>
          <p:cNvPr id="73" name="Text Box 12">
            <a:extLst>
              <a:ext uri="{FF2B5EF4-FFF2-40B4-BE49-F238E27FC236}">
                <a16:creationId xmlns:a16="http://schemas.microsoft.com/office/drawing/2014/main" id="{62CFA253-5475-3648-BABF-490A32181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90812"/>
            <a:ext cx="2382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6. Security Requirements</a:t>
            </a:r>
          </a:p>
        </p:txBody>
      </p:sp>
      <p:sp>
        <p:nvSpPr>
          <p:cNvPr id="74" name="Text Box 13">
            <a:extLst>
              <a:ext uri="{FF2B5EF4-FFF2-40B4-BE49-F238E27FC236}">
                <a16:creationId xmlns:a16="http://schemas.microsoft.com/office/drawing/2014/main" id="{9DBB01BA-AAFB-9F48-A8B4-7B35D6906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38" y="3222625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5" name="Text Box 14">
            <a:extLst>
              <a:ext uri="{FF2B5EF4-FFF2-40B4-BE49-F238E27FC236}">
                <a16:creationId xmlns:a16="http://schemas.microsoft.com/office/drawing/2014/main" id="{6D00D632-F6CE-0644-ACCB-5E0E61F77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1905000"/>
            <a:ext cx="180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External Review</a:t>
            </a:r>
          </a:p>
        </p:txBody>
      </p:sp>
      <p:sp>
        <p:nvSpPr>
          <p:cNvPr id="76" name="Text Box 15">
            <a:extLst>
              <a:ext uri="{FF2B5EF4-FFF2-40B4-BE49-F238E27FC236}">
                <a16:creationId xmlns:a16="http://schemas.microsoft.com/office/drawing/2014/main" id="{3C00C128-B404-3841-A69A-A1D9EE79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95612"/>
            <a:ext cx="14208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4. Risk-Based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Security Tests</a:t>
            </a:r>
          </a:p>
        </p:txBody>
      </p:sp>
      <p:sp>
        <p:nvSpPr>
          <p:cNvPr id="77" name="Text Box 16">
            <a:extLst>
              <a:ext uri="{FF2B5EF4-FFF2-40B4-BE49-F238E27FC236}">
                <a16:creationId xmlns:a16="http://schemas.microsoft.com/office/drawing/2014/main" id="{2CC00F85-2A94-214B-A996-98345FC46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2447925"/>
            <a:ext cx="25479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1. Code Review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(Tools)</a:t>
            </a:r>
          </a:p>
        </p:txBody>
      </p:sp>
      <p:sp>
        <p:nvSpPr>
          <p:cNvPr id="78" name="Text Box 17">
            <a:extLst>
              <a:ext uri="{FF2B5EF4-FFF2-40B4-BE49-F238E27FC236}">
                <a16:creationId xmlns:a16="http://schemas.microsoft.com/office/drawing/2014/main" id="{AF4B4431-89D2-E64F-8312-C517E6F3B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25850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9" name="Text Box 18">
            <a:extLst>
              <a:ext uri="{FF2B5EF4-FFF2-40B4-BE49-F238E27FC236}">
                <a16:creationId xmlns:a16="http://schemas.microsoft.com/office/drawing/2014/main" id="{9E099979-E910-8245-B971-0DF657E34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157412"/>
            <a:ext cx="25971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</a:rPr>
              <a:t>3. Penetration Testing</a:t>
            </a:r>
          </a:p>
        </p:txBody>
      </p:sp>
      <p:sp>
        <p:nvSpPr>
          <p:cNvPr id="80" name="Text Box 19">
            <a:extLst>
              <a:ext uri="{FF2B5EF4-FFF2-40B4-BE49-F238E27FC236}">
                <a16:creationId xmlns:a16="http://schemas.microsoft.com/office/drawing/2014/main" id="{5A5554DA-98CB-7B40-A4D2-5B412758D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300412"/>
            <a:ext cx="11620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7. Security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Operations</a:t>
            </a:r>
          </a:p>
        </p:txBody>
      </p:sp>
      <p:sp>
        <p:nvSpPr>
          <p:cNvPr id="81" name="Line 20">
            <a:extLst>
              <a:ext uri="{FF2B5EF4-FFF2-40B4-BE49-F238E27FC236}">
                <a16:creationId xmlns:a16="http://schemas.microsoft.com/office/drawing/2014/main" id="{554D9E34-C6E7-7A47-9A72-5659C0D93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2" name="Line 21">
            <a:extLst>
              <a:ext uri="{FF2B5EF4-FFF2-40B4-BE49-F238E27FC236}">
                <a16:creationId xmlns:a16="http://schemas.microsoft.com/office/drawing/2014/main" id="{5FC23F93-65F9-4C49-983B-C7EF83908F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3071812"/>
            <a:ext cx="45720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3" name="Line 22">
            <a:extLst>
              <a:ext uri="{FF2B5EF4-FFF2-40B4-BE49-F238E27FC236}">
                <a16:creationId xmlns:a16="http://schemas.microsoft.com/office/drawing/2014/main" id="{3A67BDB4-35A3-0948-92FD-4202FF0F69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605212"/>
            <a:ext cx="6096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4" name="Line 23">
            <a:extLst>
              <a:ext uri="{FF2B5EF4-FFF2-40B4-BE49-F238E27FC236}">
                <a16:creationId xmlns:a16="http://schemas.microsoft.com/office/drawing/2014/main" id="{C32BF269-92EB-284C-8DD2-FEFA819A7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605212"/>
            <a:ext cx="5334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5" name="Line 24">
            <a:extLst>
              <a:ext uri="{FF2B5EF4-FFF2-40B4-BE49-F238E27FC236}">
                <a16:creationId xmlns:a16="http://schemas.microsoft.com/office/drawing/2014/main" id="{DCECFAC7-EF74-5742-A43B-F188CF338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605212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6" name="Line 25">
            <a:extLst>
              <a:ext uri="{FF2B5EF4-FFF2-40B4-BE49-F238E27FC236}">
                <a16:creationId xmlns:a16="http://schemas.microsoft.com/office/drawing/2014/main" id="{46145CF8-E923-3C4E-A538-20B016140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14801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7" name="Line 26">
            <a:extLst>
              <a:ext uri="{FF2B5EF4-FFF2-40B4-BE49-F238E27FC236}">
                <a16:creationId xmlns:a16="http://schemas.microsoft.com/office/drawing/2014/main" id="{BB489D9C-ADDC-B54A-A9DC-97DE1B68E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8" name="Line 27">
            <a:extLst>
              <a:ext uri="{FF2B5EF4-FFF2-40B4-BE49-F238E27FC236}">
                <a16:creationId xmlns:a16="http://schemas.microsoft.com/office/drawing/2014/main" id="{2B7D56BE-5202-C14B-82EF-6559A51508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2462212"/>
            <a:ext cx="6858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9" name="Line 28">
            <a:extLst>
              <a:ext uri="{FF2B5EF4-FFF2-40B4-BE49-F238E27FC236}">
                <a16:creationId xmlns:a16="http://schemas.microsoft.com/office/drawing/2014/main" id="{7AD103F4-3060-9E42-A29A-978E88487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462212"/>
            <a:ext cx="6096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0" name="Line 29">
            <a:extLst>
              <a:ext uri="{FF2B5EF4-FFF2-40B4-BE49-F238E27FC236}">
                <a16:creationId xmlns:a16="http://schemas.microsoft.com/office/drawing/2014/main" id="{76AA9AFD-AB7B-FC41-B2BD-F1094CDEE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833812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4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70550D6C-E282-4A4B-B17B-4B34DB2A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E8A970E-74CF-A941-9511-DE5802D1FA59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190466" name="Rectangle 2">
            <a:extLst>
              <a:ext uri="{FF2B5EF4-FFF2-40B4-BE49-F238E27FC236}">
                <a16:creationId xmlns:a16="http://schemas.microsoft.com/office/drawing/2014/main" id="{122CAF7D-8FC1-0847-9ADC-61AF8577C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Penetration Testing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4497D963-904F-DF4F-B780-4532DF6EA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Artifact: system in its environment</a:t>
            </a:r>
          </a:p>
          <a:p>
            <a:pPr eaLnBrk="1" hangingPunct="1"/>
            <a:r>
              <a:rPr lang="en-US" altLang="en-US" sz="2800"/>
              <a:t>Understanding fielded software in its environment</a:t>
            </a:r>
          </a:p>
          <a:p>
            <a:pPr eaLnBrk="1" hangingPunct="1"/>
            <a:r>
              <a:rPr lang="en-US" altLang="en-US" sz="2800"/>
              <a:t>Information supplied by architectural risk analysis</a:t>
            </a:r>
          </a:p>
          <a:p>
            <a:pPr eaLnBrk="1" hangingPunct="1"/>
            <a:r>
              <a:rPr lang="en-US" altLang="en-US" sz="2800"/>
              <a:t>Who does it?</a:t>
            </a:r>
          </a:p>
          <a:p>
            <a:pPr eaLnBrk="1" hangingPunct="1"/>
            <a:r>
              <a:rPr lang="en-US" altLang="en-US" sz="2800"/>
              <a:t>Black Hat</a:t>
            </a:r>
          </a:p>
        </p:txBody>
      </p:sp>
    </p:spTree>
    <p:extLst>
      <p:ext uri="{BB962C8B-B14F-4D97-AF65-F5344CB8AC3E}">
        <p14:creationId xmlns:p14="http://schemas.microsoft.com/office/powerpoint/2010/main" val="3665025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7B096707-FE8F-8B4D-9136-4E25499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BD5C7A-8B9D-B34B-9502-654A2ECF54CB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961CFFB2-19F1-E647-A70E-5E8EFAF84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Application of Touchpoints</a:t>
            </a:r>
          </a:p>
        </p:txBody>
      </p:sp>
      <p:sp>
        <p:nvSpPr>
          <p:cNvPr id="64" name="AutoShape 3">
            <a:extLst>
              <a:ext uri="{FF2B5EF4-FFF2-40B4-BE49-F238E27FC236}">
                <a16:creationId xmlns:a16="http://schemas.microsoft.com/office/drawing/2014/main" id="{6522BA14-4BFA-1942-9DFB-AC064AEEE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Requirement and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Use cases</a:t>
            </a:r>
          </a:p>
        </p:txBody>
      </p:sp>
      <p:sp>
        <p:nvSpPr>
          <p:cNvPr id="65" name="AutoShape 4">
            <a:extLst>
              <a:ext uri="{FF2B5EF4-FFF2-40B4-BE49-F238E27FC236}">
                <a16:creationId xmlns:a16="http://schemas.microsoft.com/office/drawing/2014/main" id="{11BBB4F8-F277-484D-8075-14578558D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6" name="AutoShape 5">
            <a:extLst>
              <a:ext uri="{FF2B5EF4-FFF2-40B4-BE49-F238E27FC236}">
                <a16:creationId xmlns:a16="http://schemas.microsoft.com/office/drawing/2014/main" id="{6235A5B7-C283-7746-A251-894AE6A1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7" name="AutoShape 6">
            <a:extLst>
              <a:ext uri="{FF2B5EF4-FFF2-40B4-BE49-F238E27FC236}">
                <a16:creationId xmlns:a16="http://schemas.microsoft.com/office/drawing/2014/main" id="{04F0B20A-4DA7-D64A-B448-B91652A29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Architecture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and Design</a:t>
            </a:r>
          </a:p>
        </p:txBody>
      </p:sp>
      <p:sp>
        <p:nvSpPr>
          <p:cNvPr id="68" name="AutoShape 7">
            <a:extLst>
              <a:ext uri="{FF2B5EF4-FFF2-40B4-BE49-F238E27FC236}">
                <a16:creationId xmlns:a16="http://schemas.microsoft.com/office/drawing/2014/main" id="{F6E1687C-0663-924E-994C-2DAEBE90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Plans</a:t>
            </a:r>
          </a:p>
        </p:txBody>
      </p:sp>
      <p:sp>
        <p:nvSpPr>
          <p:cNvPr id="69" name="AutoShape 8">
            <a:extLst>
              <a:ext uri="{FF2B5EF4-FFF2-40B4-BE49-F238E27FC236}">
                <a16:creationId xmlns:a16="http://schemas.microsoft.com/office/drawing/2014/main" id="{CFF46F29-3ACD-9E48-B3CA-65FCE9FDD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70" name="AutoShape 9">
            <a:extLst>
              <a:ext uri="{FF2B5EF4-FFF2-40B4-BE49-F238E27FC236}">
                <a16:creationId xmlns:a16="http://schemas.microsoft.com/office/drawing/2014/main" id="{334C08ED-3BC6-C846-AA6E-24DB6562A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Tests and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Results</a:t>
            </a:r>
          </a:p>
        </p:txBody>
      </p:sp>
      <p:sp>
        <p:nvSpPr>
          <p:cNvPr id="71" name="AutoShape 10">
            <a:extLst>
              <a:ext uri="{FF2B5EF4-FFF2-40B4-BE49-F238E27FC236}">
                <a16:creationId xmlns:a16="http://schemas.microsoft.com/office/drawing/2014/main" id="{83CCDF2B-3DB8-6746-B5D6-D64B970A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Feedback from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Field</a:t>
            </a:r>
          </a:p>
        </p:txBody>
      </p:sp>
      <p:sp>
        <p:nvSpPr>
          <p:cNvPr id="72" name="Text Box 11">
            <a:extLst>
              <a:ext uri="{FF2B5EF4-FFF2-40B4-BE49-F238E27FC236}">
                <a16:creationId xmlns:a16="http://schemas.microsoft.com/office/drawing/2014/main" id="{EC0AC660-34FC-904A-B7E7-B7C720050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08375"/>
            <a:ext cx="1730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5. Abuse cases</a:t>
            </a:r>
          </a:p>
        </p:txBody>
      </p:sp>
      <p:sp>
        <p:nvSpPr>
          <p:cNvPr id="73" name="Text Box 12">
            <a:extLst>
              <a:ext uri="{FF2B5EF4-FFF2-40B4-BE49-F238E27FC236}">
                <a16:creationId xmlns:a16="http://schemas.microsoft.com/office/drawing/2014/main" id="{62CFA253-5475-3648-BABF-490A32181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90812"/>
            <a:ext cx="2382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6. Security Requirements</a:t>
            </a:r>
          </a:p>
        </p:txBody>
      </p:sp>
      <p:sp>
        <p:nvSpPr>
          <p:cNvPr id="74" name="Text Box 13">
            <a:extLst>
              <a:ext uri="{FF2B5EF4-FFF2-40B4-BE49-F238E27FC236}">
                <a16:creationId xmlns:a16="http://schemas.microsoft.com/office/drawing/2014/main" id="{9DBB01BA-AAFB-9F48-A8B4-7B35D6906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38" y="3222625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5" name="Text Box 14">
            <a:extLst>
              <a:ext uri="{FF2B5EF4-FFF2-40B4-BE49-F238E27FC236}">
                <a16:creationId xmlns:a16="http://schemas.microsoft.com/office/drawing/2014/main" id="{6D00D632-F6CE-0644-ACCB-5E0E61F77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1905000"/>
            <a:ext cx="180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External Review</a:t>
            </a:r>
          </a:p>
        </p:txBody>
      </p:sp>
      <p:sp>
        <p:nvSpPr>
          <p:cNvPr id="76" name="Text Box 15">
            <a:extLst>
              <a:ext uri="{FF2B5EF4-FFF2-40B4-BE49-F238E27FC236}">
                <a16:creationId xmlns:a16="http://schemas.microsoft.com/office/drawing/2014/main" id="{3C00C128-B404-3841-A69A-A1D9EE79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95612"/>
            <a:ext cx="14208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</a:rPr>
              <a:t>4. Risk-Based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</a:rPr>
              <a:t>Security Tests</a:t>
            </a:r>
          </a:p>
        </p:txBody>
      </p:sp>
      <p:sp>
        <p:nvSpPr>
          <p:cNvPr id="77" name="Text Box 16">
            <a:extLst>
              <a:ext uri="{FF2B5EF4-FFF2-40B4-BE49-F238E27FC236}">
                <a16:creationId xmlns:a16="http://schemas.microsoft.com/office/drawing/2014/main" id="{2CC00F85-2A94-214B-A996-98345FC46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2447925"/>
            <a:ext cx="25479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1. Code Review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(Tools)</a:t>
            </a:r>
          </a:p>
        </p:txBody>
      </p:sp>
      <p:sp>
        <p:nvSpPr>
          <p:cNvPr id="78" name="Text Box 17">
            <a:extLst>
              <a:ext uri="{FF2B5EF4-FFF2-40B4-BE49-F238E27FC236}">
                <a16:creationId xmlns:a16="http://schemas.microsoft.com/office/drawing/2014/main" id="{AF4B4431-89D2-E64F-8312-C517E6F3B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25850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9" name="Text Box 18">
            <a:extLst>
              <a:ext uri="{FF2B5EF4-FFF2-40B4-BE49-F238E27FC236}">
                <a16:creationId xmlns:a16="http://schemas.microsoft.com/office/drawing/2014/main" id="{9E099979-E910-8245-B971-0DF657E34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157412"/>
            <a:ext cx="25971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3. Penetration Testing</a:t>
            </a:r>
          </a:p>
        </p:txBody>
      </p:sp>
      <p:sp>
        <p:nvSpPr>
          <p:cNvPr id="80" name="Text Box 19">
            <a:extLst>
              <a:ext uri="{FF2B5EF4-FFF2-40B4-BE49-F238E27FC236}">
                <a16:creationId xmlns:a16="http://schemas.microsoft.com/office/drawing/2014/main" id="{5A5554DA-98CB-7B40-A4D2-5B412758D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300412"/>
            <a:ext cx="11620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7. Security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Operations</a:t>
            </a:r>
          </a:p>
        </p:txBody>
      </p:sp>
      <p:sp>
        <p:nvSpPr>
          <p:cNvPr id="81" name="Line 20">
            <a:extLst>
              <a:ext uri="{FF2B5EF4-FFF2-40B4-BE49-F238E27FC236}">
                <a16:creationId xmlns:a16="http://schemas.microsoft.com/office/drawing/2014/main" id="{554D9E34-C6E7-7A47-9A72-5659C0D93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2" name="Line 21">
            <a:extLst>
              <a:ext uri="{FF2B5EF4-FFF2-40B4-BE49-F238E27FC236}">
                <a16:creationId xmlns:a16="http://schemas.microsoft.com/office/drawing/2014/main" id="{5FC23F93-65F9-4C49-983B-C7EF83908F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3071812"/>
            <a:ext cx="45720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3" name="Line 22">
            <a:extLst>
              <a:ext uri="{FF2B5EF4-FFF2-40B4-BE49-F238E27FC236}">
                <a16:creationId xmlns:a16="http://schemas.microsoft.com/office/drawing/2014/main" id="{3A67BDB4-35A3-0948-92FD-4202FF0F69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605212"/>
            <a:ext cx="6096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4" name="Line 23">
            <a:extLst>
              <a:ext uri="{FF2B5EF4-FFF2-40B4-BE49-F238E27FC236}">
                <a16:creationId xmlns:a16="http://schemas.microsoft.com/office/drawing/2014/main" id="{C32BF269-92EB-284C-8DD2-FEFA819A7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605212"/>
            <a:ext cx="5334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5" name="Line 24">
            <a:extLst>
              <a:ext uri="{FF2B5EF4-FFF2-40B4-BE49-F238E27FC236}">
                <a16:creationId xmlns:a16="http://schemas.microsoft.com/office/drawing/2014/main" id="{DCECFAC7-EF74-5742-A43B-F188CF338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605212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6" name="Line 25">
            <a:extLst>
              <a:ext uri="{FF2B5EF4-FFF2-40B4-BE49-F238E27FC236}">
                <a16:creationId xmlns:a16="http://schemas.microsoft.com/office/drawing/2014/main" id="{46145CF8-E923-3C4E-A538-20B016140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14801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7" name="Line 26">
            <a:extLst>
              <a:ext uri="{FF2B5EF4-FFF2-40B4-BE49-F238E27FC236}">
                <a16:creationId xmlns:a16="http://schemas.microsoft.com/office/drawing/2014/main" id="{BB489D9C-ADDC-B54A-A9DC-97DE1B68E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8" name="Line 27">
            <a:extLst>
              <a:ext uri="{FF2B5EF4-FFF2-40B4-BE49-F238E27FC236}">
                <a16:creationId xmlns:a16="http://schemas.microsoft.com/office/drawing/2014/main" id="{2B7D56BE-5202-C14B-82EF-6559A51508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2462212"/>
            <a:ext cx="6858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9" name="Line 28">
            <a:extLst>
              <a:ext uri="{FF2B5EF4-FFF2-40B4-BE49-F238E27FC236}">
                <a16:creationId xmlns:a16="http://schemas.microsoft.com/office/drawing/2014/main" id="{7AD103F4-3060-9E42-A29A-978E88487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462212"/>
            <a:ext cx="6096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0" name="Line 29">
            <a:extLst>
              <a:ext uri="{FF2B5EF4-FFF2-40B4-BE49-F238E27FC236}">
                <a16:creationId xmlns:a16="http://schemas.microsoft.com/office/drawing/2014/main" id="{76AA9AFD-AB7B-FC41-B2BD-F1094CDEE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833812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88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2F2310E2-32DC-AB4D-A3E6-178E02B0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1C311C4-3424-7C45-AD75-E11458FF53EF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191490" name="Rectangle 2">
            <a:extLst>
              <a:ext uri="{FF2B5EF4-FFF2-40B4-BE49-F238E27FC236}">
                <a16:creationId xmlns:a16="http://schemas.microsoft.com/office/drawing/2014/main" id="{ABBDC59E-9059-A946-B648-9BE18E907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Risk-Based Security Testing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3B9D7D16-F79C-1247-9655-497764500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Artifact: unit and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Strategies: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Testing of security functionality (standard functional testing)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Risk-based security testing (attack pattern, risk analysis, abuse cases)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Attacker’s mindset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White Hat + Black Hat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855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7B096707-FE8F-8B4D-9136-4E25499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BD5C7A-8B9D-B34B-9502-654A2ECF54CB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961CFFB2-19F1-E647-A70E-5E8EFAF84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Application of Touchpoints</a:t>
            </a:r>
          </a:p>
        </p:txBody>
      </p:sp>
      <p:sp>
        <p:nvSpPr>
          <p:cNvPr id="64" name="AutoShape 3">
            <a:extLst>
              <a:ext uri="{FF2B5EF4-FFF2-40B4-BE49-F238E27FC236}">
                <a16:creationId xmlns:a16="http://schemas.microsoft.com/office/drawing/2014/main" id="{6522BA14-4BFA-1942-9DFB-AC064AEEE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Requirement and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Use cases</a:t>
            </a:r>
          </a:p>
        </p:txBody>
      </p:sp>
      <p:sp>
        <p:nvSpPr>
          <p:cNvPr id="65" name="AutoShape 4">
            <a:extLst>
              <a:ext uri="{FF2B5EF4-FFF2-40B4-BE49-F238E27FC236}">
                <a16:creationId xmlns:a16="http://schemas.microsoft.com/office/drawing/2014/main" id="{11BBB4F8-F277-484D-8075-14578558D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6" name="AutoShape 5">
            <a:extLst>
              <a:ext uri="{FF2B5EF4-FFF2-40B4-BE49-F238E27FC236}">
                <a16:creationId xmlns:a16="http://schemas.microsoft.com/office/drawing/2014/main" id="{6235A5B7-C283-7746-A251-894AE6A1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7" name="AutoShape 6">
            <a:extLst>
              <a:ext uri="{FF2B5EF4-FFF2-40B4-BE49-F238E27FC236}">
                <a16:creationId xmlns:a16="http://schemas.microsoft.com/office/drawing/2014/main" id="{04F0B20A-4DA7-D64A-B448-B91652A29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Architecture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and Design</a:t>
            </a:r>
          </a:p>
        </p:txBody>
      </p:sp>
      <p:sp>
        <p:nvSpPr>
          <p:cNvPr id="68" name="AutoShape 7">
            <a:extLst>
              <a:ext uri="{FF2B5EF4-FFF2-40B4-BE49-F238E27FC236}">
                <a16:creationId xmlns:a16="http://schemas.microsoft.com/office/drawing/2014/main" id="{F6E1687C-0663-924E-994C-2DAEBE90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Plans</a:t>
            </a:r>
          </a:p>
        </p:txBody>
      </p:sp>
      <p:sp>
        <p:nvSpPr>
          <p:cNvPr id="69" name="AutoShape 8">
            <a:extLst>
              <a:ext uri="{FF2B5EF4-FFF2-40B4-BE49-F238E27FC236}">
                <a16:creationId xmlns:a16="http://schemas.microsoft.com/office/drawing/2014/main" id="{CFF46F29-3ACD-9E48-B3CA-65FCE9FDD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70" name="AutoShape 9">
            <a:extLst>
              <a:ext uri="{FF2B5EF4-FFF2-40B4-BE49-F238E27FC236}">
                <a16:creationId xmlns:a16="http://schemas.microsoft.com/office/drawing/2014/main" id="{334C08ED-3BC6-C846-AA6E-24DB6562A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Tests and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Results</a:t>
            </a:r>
          </a:p>
        </p:txBody>
      </p:sp>
      <p:sp>
        <p:nvSpPr>
          <p:cNvPr id="71" name="AutoShape 10">
            <a:extLst>
              <a:ext uri="{FF2B5EF4-FFF2-40B4-BE49-F238E27FC236}">
                <a16:creationId xmlns:a16="http://schemas.microsoft.com/office/drawing/2014/main" id="{83CCDF2B-3DB8-6746-B5D6-D64B970A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Feedback from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Field</a:t>
            </a:r>
          </a:p>
        </p:txBody>
      </p:sp>
      <p:sp>
        <p:nvSpPr>
          <p:cNvPr id="72" name="Text Box 11">
            <a:extLst>
              <a:ext uri="{FF2B5EF4-FFF2-40B4-BE49-F238E27FC236}">
                <a16:creationId xmlns:a16="http://schemas.microsoft.com/office/drawing/2014/main" id="{EC0AC660-34FC-904A-B7E7-B7C720050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08375"/>
            <a:ext cx="1730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</a:rPr>
              <a:t>5. Abuse cases</a:t>
            </a:r>
          </a:p>
        </p:txBody>
      </p:sp>
      <p:sp>
        <p:nvSpPr>
          <p:cNvPr id="73" name="Text Box 12">
            <a:extLst>
              <a:ext uri="{FF2B5EF4-FFF2-40B4-BE49-F238E27FC236}">
                <a16:creationId xmlns:a16="http://schemas.microsoft.com/office/drawing/2014/main" id="{62CFA253-5475-3648-BABF-490A32181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90812"/>
            <a:ext cx="2382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6. Security Requirements</a:t>
            </a:r>
          </a:p>
        </p:txBody>
      </p:sp>
      <p:sp>
        <p:nvSpPr>
          <p:cNvPr id="74" name="Text Box 13">
            <a:extLst>
              <a:ext uri="{FF2B5EF4-FFF2-40B4-BE49-F238E27FC236}">
                <a16:creationId xmlns:a16="http://schemas.microsoft.com/office/drawing/2014/main" id="{9DBB01BA-AAFB-9F48-A8B4-7B35D6906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38" y="3222625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5" name="Text Box 14">
            <a:extLst>
              <a:ext uri="{FF2B5EF4-FFF2-40B4-BE49-F238E27FC236}">
                <a16:creationId xmlns:a16="http://schemas.microsoft.com/office/drawing/2014/main" id="{6D00D632-F6CE-0644-ACCB-5E0E61F77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1905000"/>
            <a:ext cx="180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External Review</a:t>
            </a:r>
          </a:p>
        </p:txBody>
      </p:sp>
      <p:sp>
        <p:nvSpPr>
          <p:cNvPr id="76" name="Text Box 15">
            <a:extLst>
              <a:ext uri="{FF2B5EF4-FFF2-40B4-BE49-F238E27FC236}">
                <a16:creationId xmlns:a16="http://schemas.microsoft.com/office/drawing/2014/main" id="{3C00C128-B404-3841-A69A-A1D9EE79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95612"/>
            <a:ext cx="14208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4. Risk-Based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Security Tests</a:t>
            </a:r>
          </a:p>
        </p:txBody>
      </p:sp>
      <p:sp>
        <p:nvSpPr>
          <p:cNvPr id="77" name="Text Box 16">
            <a:extLst>
              <a:ext uri="{FF2B5EF4-FFF2-40B4-BE49-F238E27FC236}">
                <a16:creationId xmlns:a16="http://schemas.microsoft.com/office/drawing/2014/main" id="{2CC00F85-2A94-214B-A996-98345FC46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2447925"/>
            <a:ext cx="25479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1. Code Review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(Tools)</a:t>
            </a:r>
          </a:p>
        </p:txBody>
      </p:sp>
      <p:sp>
        <p:nvSpPr>
          <p:cNvPr id="78" name="Text Box 17">
            <a:extLst>
              <a:ext uri="{FF2B5EF4-FFF2-40B4-BE49-F238E27FC236}">
                <a16:creationId xmlns:a16="http://schemas.microsoft.com/office/drawing/2014/main" id="{AF4B4431-89D2-E64F-8312-C517E6F3B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25850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9" name="Text Box 18">
            <a:extLst>
              <a:ext uri="{FF2B5EF4-FFF2-40B4-BE49-F238E27FC236}">
                <a16:creationId xmlns:a16="http://schemas.microsoft.com/office/drawing/2014/main" id="{9E099979-E910-8245-B971-0DF657E34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157412"/>
            <a:ext cx="25971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3. Penetration Testing</a:t>
            </a:r>
          </a:p>
        </p:txBody>
      </p:sp>
      <p:sp>
        <p:nvSpPr>
          <p:cNvPr id="80" name="Text Box 19">
            <a:extLst>
              <a:ext uri="{FF2B5EF4-FFF2-40B4-BE49-F238E27FC236}">
                <a16:creationId xmlns:a16="http://schemas.microsoft.com/office/drawing/2014/main" id="{5A5554DA-98CB-7B40-A4D2-5B412758D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300412"/>
            <a:ext cx="11620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7. Security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Operations</a:t>
            </a:r>
          </a:p>
        </p:txBody>
      </p:sp>
      <p:sp>
        <p:nvSpPr>
          <p:cNvPr id="81" name="Line 20">
            <a:extLst>
              <a:ext uri="{FF2B5EF4-FFF2-40B4-BE49-F238E27FC236}">
                <a16:creationId xmlns:a16="http://schemas.microsoft.com/office/drawing/2014/main" id="{554D9E34-C6E7-7A47-9A72-5659C0D93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2" name="Line 21">
            <a:extLst>
              <a:ext uri="{FF2B5EF4-FFF2-40B4-BE49-F238E27FC236}">
                <a16:creationId xmlns:a16="http://schemas.microsoft.com/office/drawing/2014/main" id="{5FC23F93-65F9-4C49-983B-C7EF83908F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3071812"/>
            <a:ext cx="45720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3" name="Line 22">
            <a:extLst>
              <a:ext uri="{FF2B5EF4-FFF2-40B4-BE49-F238E27FC236}">
                <a16:creationId xmlns:a16="http://schemas.microsoft.com/office/drawing/2014/main" id="{3A67BDB4-35A3-0948-92FD-4202FF0F69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605212"/>
            <a:ext cx="6096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4" name="Line 23">
            <a:extLst>
              <a:ext uri="{FF2B5EF4-FFF2-40B4-BE49-F238E27FC236}">
                <a16:creationId xmlns:a16="http://schemas.microsoft.com/office/drawing/2014/main" id="{C32BF269-92EB-284C-8DD2-FEFA819A7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605212"/>
            <a:ext cx="5334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5" name="Line 24">
            <a:extLst>
              <a:ext uri="{FF2B5EF4-FFF2-40B4-BE49-F238E27FC236}">
                <a16:creationId xmlns:a16="http://schemas.microsoft.com/office/drawing/2014/main" id="{DCECFAC7-EF74-5742-A43B-F188CF338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605212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6" name="Line 25">
            <a:extLst>
              <a:ext uri="{FF2B5EF4-FFF2-40B4-BE49-F238E27FC236}">
                <a16:creationId xmlns:a16="http://schemas.microsoft.com/office/drawing/2014/main" id="{46145CF8-E923-3C4E-A538-20B016140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14801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7" name="Line 26">
            <a:extLst>
              <a:ext uri="{FF2B5EF4-FFF2-40B4-BE49-F238E27FC236}">
                <a16:creationId xmlns:a16="http://schemas.microsoft.com/office/drawing/2014/main" id="{BB489D9C-ADDC-B54A-A9DC-97DE1B68E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8" name="Line 27">
            <a:extLst>
              <a:ext uri="{FF2B5EF4-FFF2-40B4-BE49-F238E27FC236}">
                <a16:creationId xmlns:a16="http://schemas.microsoft.com/office/drawing/2014/main" id="{2B7D56BE-5202-C14B-82EF-6559A51508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2462212"/>
            <a:ext cx="6858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9" name="Line 28">
            <a:extLst>
              <a:ext uri="{FF2B5EF4-FFF2-40B4-BE49-F238E27FC236}">
                <a16:creationId xmlns:a16="http://schemas.microsoft.com/office/drawing/2014/main" id="{7AD103F4-3060-9E42-A29A-978E88487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462212"/>
            <a:ext cx="6096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0" name="Line 29">
            <a:extLst>
              <a:ext uri="{FF2B5EF4-FFF2-40B4-BE49-F238E27FC236}">
                <a16:creationId xmlns:a16="http://schemas.microsoft.com/office/drawing/2014/main" id="{76AA9AFD-AB7B-FC41-B2BD-F1094CDEE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833812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13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A7ED3487-DBAA-F744-BB4C-3811B90C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D077AF6-BCAA-574E-A0B2-349197865F07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192514" name="Rectangle 2">
            <a:extLst>
              <a:ext uri="{FF2B5EF4-FFF2-40B4-BE49-F238E27FC236}">
                <a16:creationId xmlns:a16="http://schemas.microsoft.com/office/drawing/2014/main" id="{4F2BF9FB-6F09-D94F-9E1A-0DE2F56D8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Abuse Cases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F169DDC7-F4A5-1542-8FF4-28F03C3179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Artifact: requirements and use cases</a:t>
            </a:r>
          </a:p>
          <a:p>
            <a:pPr eaLnBrk="1" hangingPunct="1"/>
            <a:r>
              <a:rPr lang="en-US" altLang="en-US" sz="2800"/>
              <a:t>Describe system behavior under attack</a:t>
            </a:r>
          </a:p>
          <a:p>
            <a:pPr eaLnBrk="1" hangingPunct="1"/>
            <a:r>
              <a:rPr lang="en-US" altLang="en-US" sz="2800"/>
              <a:t>Explicit coverage of </a:t>
            </a:r>
          </a:p>
          <a:p>
            <a:pPr lvl="1" eaLnBrk="1" hangingPunct="1"/>
            <a:r>
              <a:rPr lang="en-US" altLang="en-US"/>
              <a:t>What should be protected</a:t>
            </a:r>
          </a:p>
          <a:p>
            <a:pPr lvl="1" eaLnBrk="1" hangingPunct="1"/>
            <a:r>
              <a:rPr lang="en-US" altLang="en-US"/>
              <a:t>From whom</a:t>
            </a:r>
          </a:p>
          <a:p>
            <a:pPr lvl="1" eaLnBrk="1" hangingPunct="1"/>
            <a:r>
              <a:rPr lang="en-US" altLang="en-US"/>
              <a:t>For how long</a:t>
            </a:r>
          </a:p>
          <a:p>
            <a:pPr eaLnBrk="1" hangingPunct="1"/>
            <a:r>
              <a:rPr lang="en-US" altLang="en-US" sz="2800"/>
              <a:t>White Hat + Black Hat</a:t>
            </a:r>
          </a:p>
        </p:txBody>
      </p:sp>
    </p:spTree>
    <p:extLst>
      <p:ext uri="{BB962C8B-B14F-4D97-AF65-F5344CB8AC3E}">
        <p14:creationId xmlns:p14="http://schemas.microsoft.com/office/powerpoint/2010/main" val="387983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7B096707-FE8F-8B4D-9136-4E25499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BD5C7A-8B9D-B34B-9502-654A2ECF54CB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961CFFB2-19F1-E647-A70E-5E8EFAF84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Application of Touchpoints</a:t>
            </a:r>
          </a:p>
        </p:txBody>
      </p:sp>
      <p:sp>
        <p:nvSpPr>
          <p:cNvPr id="64" name="AutoShape 3">
            <a:extLst>
              <a:ext uri="{FF2B5EF4-FFF2-40B4-BE49-F238E27FC236}">
                <a16:creationId xmlns:a16="http://schemas.microsoft.com/office/drawing/2014/main" id="{6522BA14-4BFA-1942-9DFB-AC064AEEE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Requirement and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Use cases</a:t>
            </a:r>
          </a:p>
        </p:txBody>
      </p:sp>
      <p:sp>
        <p:nvSpPr>
          <p:cNvPr id="65" name="AutoShape 4">
            <a:extLst>
              <a:ext uri="{FF2B5EF4-FFF2-40B4-BE49-F238E27FC236}">
                <a16:creationId xmlns:a16="http://schemas.microsoft.com/office/drawing/2014/main" id="{11BBB4F8-F277-484D-8075-14578558D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6" name="AutoShape 5">
            <a:extLst>
              <a:ext uri="{FF2B5EF4-FFF2-40B4-BE49-F238E27FC236}">
                <a16:creationId xmlns:a16="http://schemas.microsoft.com/office/drawing/2014/main" id="{6235A5B7-C283-7746-A251-894AE6A1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7" name="AutoShape 6">
            <a:extLst>
              <a:ext uri="{FF2B5EF4-FFF2-40B4-BE49-F238E27FC236}">
                <a16:creationId xmlns:a16="http://schemas.microsoft.com/office/drawing/2014/main" id="{04F0B20A-4DA7-D64A-B448-B91652A29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Architecture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and Design</a:t>
            </a:r>
          </a:p>
        </p:txBody>
      </p:sp>
      <p:sp>
        <p:nvSpPr>
          <p:cNvPr id="68" name="AutoShape 7">
            <a:extLst>
              <a:ext uri="{FF2B5EF4-FFF2-40B4-BE49-F238E27FC236}">
                <a16:creationId xmlns:a16="http://schemas.microsoft.com/office/drawing/2014/main" id="{F6E1687C-0663-924E-994C-2DAEBE90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Plans</a:t>
            </a:r>
          </a:p>
        </p:txBody>
      </p:sp>
      <p:sp>
        <p:nvSpPr>
          <p:cNvPr id="69" name="AutoShape 8">
            <a:extLst>
              <a:ext uri="{FF2B5EF4-FFF2-40B4-BE49-F238E27FC236}">
                <a16:creationId xmlns:a16="http://schemas.microsoft.com/office/drawing/2014/main" id="{CFF46F29-3ACD-9E48-B3CA-65FCE9FDD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70" name="AutoShape 9">
            <a:extLst>
              <a:ext uri="{FF2B5EF4-FFF2-40B4-BE49-F238E27FC236}">
                <a16:creationId xmlns:a16="http://schemas.microsoft.com/office/drawing/2014/main" id="{334C08ED-3BC6-C846-AA6E-24DB6562A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Tests and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Results</a:t>
            </a:r>
          </a:p>
        </p:txBody>
      </p:sp>
      <p:sp>
        <p:nvSpPr>
          <p:cNvPr id="71" name="AutoShape 10">
            <a:extLst>
              <a:ext uri="{FF2B5EF4-FFF2-40B4-BE49-F238E27FC236}">
                <a16:creationId xmlns:a16="http://schemas.microsoft.com/office/drawing/2014/main" id="{83CCDF2B-3DB8-6746-B5D6-D64B970A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Feedback from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Field</a:t>
            </a:r>
          </a:p>
        </p:txBody>
      </p:sp>
      <p:sp>
        <p:nvSpPr>
          <p:cNvPr id="72" name="Text Box 11">
            <a:extLst>
              <a:ext uri="{FF2B5EF4-FFF2-40B4-BE49-F238E27FC236}">
                <a16:creationId xmlns:a16="http://schemas.microsoft.com/office/drawing/2014/main" id="{EC0AC660-34FC-904A-B7E7-B7C720050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08375"/>
            <a:ext cx="1730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5. Abuse cases</a:t>
            </a:r>
          </a:p>
        </p:txBody>
      </p:sp>
      <p:sp>
        <p:nvSpPr>
          <p:cNvPr id="73" name="Text Box 12">
            <a:extLst>
              <a:ext uri="{FF2B5EF4-FFF2-40B4-BE49-F238E27FC236}">
                <a16:creationId xmlns:a16="http://schemas.microsoft.com/office/drawing/2014/main" id="{62CFA253-5475-3648-BABF-490A32181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90812"/>
            <a:ext cx="2382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</a:rPr>
              <a:t>6. Security Requirements</a:t>
            </a:r>
          </a:p>
        </p:txBody>
      </p:sp>
      <p:sp>
        <p:nvSpPr>
          <p:cNvPr id="74" name="Text Box 13">
            <a:extLst>
              <a:ext uri="{FF2B5EF4-FFF2-40B4-BE49-F238E27FC236}">
                <a16:creationId xmlns:a16="http://schemas.microsoft.com/office/drawing/2014/main" id="{9DBB01BA-AAFB-9F48-A8B4-7B35D6906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38" y="3222625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5" name="Text Box 14">
            <a:extLst>
              <a:ext uri="{FF2B5EF4-FFF2-40B4-BE49-F238E27FC236}">
                <a16:creationId xmlns:a16="http://schemas.microsoft.com/office/drawing/2014/main" id="{6D00D632-F6CE-0644-ACCB-5E0E61F77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1905000"/>
            <a:ext cx="180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External Review</a:t>
            </a:r>
          </a:p>
        </p:txBody>
      </p:sp>
      <p:sp>
        <p:nvSpPr>
          <p:cNvPr id="76" name="Text Box 15">
            <a:extLst>
              <a:ext uri="{FF2B5EF4-FFF2-40B4-BE49-F238E27FC236}">
                <a16:creationId xmlns:a16="http://schemas.microsoft.com/office/drawing/2014/main" id="{3C00C128-B404-3841-A69A-A1D9EE79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95612"/>
            <a:ext cx="14208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4. Risk-Based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Security Tests</a:t>
            </a:r>
          </a:p>
        </p:txBody>
      </p:sp>
      <p:sp>
        <p:nvSpPr>
          <p:cNvPr id="77" name="Text Box 16">
            <a:extLst>
              <a:ext uri="{FF2B5EF4-FFF2-40B4-BE49-F238E27FC236}">
                <a16:creationId xmlns:a16="http://schemas.microsoft.com/office/drawing/2014/main" id="{2CC00F85-2A94-214B-A996-98345FC46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2447925"/>
            <a:ext cx="25479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1. Code Review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(Tools)</a:t>
            </a:r>
          </a:p>
        </p:txBody>
      </p:sp>
      <p:sp>
        <p:nvSpPr>
          <p:cNvPr id="78" name="Text Box 17">
            <a:extLst>
              <a:ext uri="{FF2B5EF4-FFF2-40B4-BE49-F238E27FC236}">
                <a16:creationId xmlns:a16="http://schemas.microsoft.com/office/drawing/2014/main" id="{AF4B4431-89D2-E64F-8312-C517E6F3B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25850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9" name="Text Box 18">
            <a:extLst>
              <a:ext uri="{FF2B5EF4-FFF2-40B4-BE49-F238E27FC236}">
                <a16:creationId xmlns:a16="http://schemas.microsoft.com/office/drawing/2014/main" id="{9E099979-E910-8245-B971-0DF657E34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157412"/>
            <a:ext cx="25971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3. Penetration Testing</a:t>
            </a:r>
          </a:p>
        </p:txBody>
      </p:sp>
      <p:sp>
        <p:nvSpPr>
          <p:cNvPr id="80" name="Text Box 19">
            <a:extLst>
              <a:ext uri="{FF2B5EF4-FFF2-40B4-BE49-F238E27FC236}">
                <a16:creationId xmlns:a16="http://schemas.microsoft.com/office/drawing/2014/main" id="{5A5554DA-98CB-7B40-A4D2-5B412758D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300412"/>
            <a:ext cx="11620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7. Security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Operations</a:t>
            </a:r>
          </a:p>
        </p:txBody>
      </p:sp>
      <p:sp>
        <p:nvSpPr>
          <p:cNvPr id="81" name="Line 20">
            <a:extLst>
              <a:ext uri="{FF2B5EF4-FFF2-40B4-BE49-F238E27FC236}">
                <a16:creationId xmlns:a16="http://schemas.microsoft.com/office/drawing/2014/main" id="{554D9E34-C6E7-7A47-9A72-5659C0D93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2" name="Line 21">
            <a:extLst>
              <a:ext uri="{FF2B5EF4-FFF2-40B4-BE49-F238E27FC236}">
                <a16:creationId xmlns:a16="http://schemas.microsoft.com/office/drawing/2014/main" id="{5FC23F93-65F9-4C49-983B-C7EF83908F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3071812"/>
            <a:ext cx="45720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3" name="Line 22">
            <a:extLst>
              <a:ext uri="{FF2B5EF4-FFF2-40B4-BE49-F238E27FC236}">
                <a16:creationId xmlns:a16="http://schemas.microsoft.com/office/drawing/2014/main" id="{3A67BDB4-35A3-0948-92FD-4202FF0F69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605212"/>
            <a:ext cx="6096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4" name="Line 23">
            <a:extLst>
              <a:ext uri="{FF2B5EF4-FFF2-40B4-BE49-F238E27FC236}">
                <a16:creationId xmlns:a16="http://schemas.microsoft.com/office/drawing/2014/main" id="{C32BF269-92EB-284C-8DD2-FEFA819A7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605212"/>
            <a:ext cx="5334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5" name="Line 24">
            <a:extLst>
              <a:ext uri="{FF2B5EF4-FFF2-40B4-BE49-F238E27FC236}">
                <a16:creationId xmlns:a16="http://schemas.microsoft.com/office/drawing/2014/main" id="{DCECFAC7-EF74-5742-A43B-F188CF338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605212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6" name="Line 25">
            <a:extLst>
              <a:ext uri="{FF2B5EF4-FFF2-40B4-BE49-F238E27FC236}">
                <a16:creationId xmlns:a16="http://schemas.microsoft.com/office/drawing/2014/main" id="{46145CF8-E923-3C4E-A538-20B016140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14801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7" name="Line 26">
            <a:extLst>
              <a:ext uri="{FF2B5EF4-FFF2-40B4-BE49-F238E27FC236}">
                <a16:creationId xmlns:a16="http://schemas.microsoft.com/office/drawing/2014/main" id="{BB489D9C-ADDC-B54A-A9DC-97DE1B68E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8" name="Line 27">
            <a:extLst>
              <a:ext uri="{FF2B5EF4-FFF2-40B4-BE49-F238E27FC236}">
                <a16:creationId xmlns:a16="http://schemas.microsoft.com/office/drawing/2014/main" id="{2B7D56BE-5202-C14B-82EF-6559A51508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2462212"/>
            <a:ext cx="6858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9" name="Line 28">
            <a:extLst>
              <a:ext uri="{FF2B5EF4-FFF2-40B4-BE49-F238E27FC236}">
                <a16:creationId xmlns:a16="http://schemas.microsoft.com/office/drawing/2014/main" id="{7AD103F4-3060-9E42-A29A-978E88487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462212"/>
            <a:ext cx="6096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0" name="Line 29">
            <a:extLst>
              <a:ext uri="{FF2B5EF4-FFF2-40B4-BE49-F238E27FC236}">
                <a16:creationId xmlns:a16="http://schemas.microsoft.com/office/drawing/2014/main" id="{76AA9AFD-AB7B-FC41-B2BD-F1094CDEE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833812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338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3387BAD2-1309-7A46-8D83-A05C9295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C51933B-F12E-BC46-91E5-57096C046C0F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sp>
        <p:nvSpPr>
          <p:cNvPr id="193538" name="Rectangle 2">
            <a:extLst>
              <a:ext uri="{FF2B5EF4-FFF2-40B4-BE49-F238E27FC236}">
                <a16:creationId xmlns:a16="http://schemas.microsoft.com/office/drawing/2014/main" id="{50956080-365B-3A45-90E4-54718FFC90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Security Requirements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7560489A-B21C-0A48-938B-C352AA4507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Artifact: Requirements</a:t>
            </a:r>
          </a:p>
          <a:p>
            <a:pPr eaLnBrk="1" hangingPunct="1"/>
            <a:r>
              <a:rPr lang="en-US" altLang="en-US"/>
              <a:t>Security explicitly worked into the requirements level</a:t>
            </a:r>
          </a:p>
          <a:p>
            <a:pPr eaLnBrk="1" hangingPunct="1"/>
            <a:r>
              <a:rPr lang="en-US" altLang="en-US"/>
              <a:t>Both functional security and emergent characteristics</a:t>
            </a:r>
          </a:p>
          <a:p>
            <a:pPr eaLnBrk="1" hangingPunct="1"/>
            <a:r>
              <a:rPr lang="en-US" altLang="en-US"/>
              <a:t>White Hat</a:t>
            </a:r>
          </a:p>
        </p:txBody>
      </p:sp>
    </p:spTree>
    <p:extLst>
      <p:ext uri="{BB962C8B-B14F-4D97-AF65-F5344CB8AC3E}">
        <p14:creationId xmlns:p14="http://schemas.microsoft.com/office/powerpoint/2010/main" val="2369373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7B096707-FE8F-8B4D-9136-4E25499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BD5C7A-8B9D-B34B-9502-654A2ECF54CB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961CFFB2-19F1-E647-A70E-5E8EFAF84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Application of Touchpoints</a:t>
            </a:r>
          </a:p>
        </p:txBody>
      </p:sp>
      <p:sp>
        <p:nvSpPr>
          <p:cNvPr id="64" name="AutoShape 3">
            <a:extLst>
              <a:ext uri="{FF2B5EF4-FFF2-40B4-BE49-F238E27FC236}">
                <a16:creationId xmlns:a16="http://schemas.microsoft.com/office/drawing/2014/main" id="{6522BA14-4BFA-1942-9DFB-AC064AEEE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Requirement and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Use cases</a:t>
            </a:r>
          </a:p>
        </p:txBody>
      </p:sp>
      <p:sp>
        <p:nvSpPr>
          <p:cNvPr id="65" name="AutoShape 4">
            <a:extLst>
              <a:ext uri="{FF2B5EF4-FFF2-40B4-BE49-F238E27FC236}">
                <a16:creationId xmlns:a16="http://schemas.microsoft.com/office/drawing/2014/main" id="{11BBB4F8-F277-484D-8075-14578558D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6" name="AutoShape 5">
            <a:extLst>
              <a:ext uri="{FF2B5EF4-FFF2-40B4-BE49-F238E27FC236}">
                <a16:creationId xmlns:a16="http://schemas.microsoft.com/office/drawing/2014/main" id="{6235A5B7-C283-7746-A251-894AE6A1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7" name="AutoShape 6">
            <a:extLst>
              <a:ext uri="{FF2B5EF4-FFF2-40B4-BE49-F238E27FC236}">
                <a16:creationId xmlns:a16="http://schemas.microsoft.com/office/drawing/2014/main" id="{04F0B20A-4DA7-D64A-B448-B91652A29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Architecture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and Design</a:t>
            </a:r>
          </a:p>
        </p:txBody>
      </p:sp>
      <p:sp>
        <p:nvSpPr>
          <p:cNvPr id="68" name="AutoShape 7">
            <a:extLst>
              <a:ext uri="{FF2B5EF4-FFF2-40B4-BE49-F238E27FC236}">
                <a16:creationId xmlns:a16="http://schemas.microsoft.com/office/drawing/2014/main" id="{F6E1687C-0663-924E-994C-2DAEBE90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Plans</a:t>
            </a:r>
          </a:p>
        </p:txBody>
      </p:sp>
      <p:sp>
        <p:nvSpPr>
          <p:cNvPr id="69" name="AutoShape 8">
            <a:extLst>
              <a:ext uri="{FF2B5EF4-FFF2-40B4-BE49-F238E27FC236}">
                <a16:creationId xmlns:a16="http://schemas.microsoft.com/office/drawing/2014/main" id="{CFF46F29-3ACD-9E48-B3CA-65FCE9FDD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70" name="AutoShape 9">
            <a:extLst>
              <a:ext uri="{FF2B5EF4-FFF2-40B4-BE49-F238E27FC236}">
                <a16:creationId xmlns:a16="http://schemas.microsoft.com/office/drawing/2014/main" id="{334C08ED-3BC6-C846-AA6E-24DB6562A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Tests and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Results</a:t>
            </a:r>
          </a:p>
        </p:txBody>
      </p:sp>
      <p:sp>
        <p:nvSpPr>
          <p:cNvPr id="71" name="AutoShape 10">
            <a:extLst>
              <a:ext uri="{FF2B5EF4-FFF2-40B4-BE49-F238E27FC236}">
                <a16:creationId xmlns:a16="http://schemas.microsoft.com/office/drawing/2014/main" id="{83CCDF2B-3DB8-6746-B5D6-D64B970A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Feedback from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Field</a:t>
            </a:r>
          </a:p>
        </p:txBody>
      </p:sp>
      <p:sp>
        <p:nvSpPr>
          <p:cNvPr id="72" name="Text Box 11">
            <a:extLst>
              <a:ext uri="{FF2B5EF4-FFF2-40B4-BE49-F238E27FC236}">
                <a16:creationId xmlns:a16="http://schemas.microsoft.com/office/drawing/2014/main" id="{EC0AC660-34FC-904A-B7E7-B7C720050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08375"/>
            <a:ext cx="1730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5. Abuse cases</a:t>
            </a:r>
          </a:p>
        </p:txBody>
      </p:sp>
      <p:sp>
        <p:nvSpPr>
          <p:cNvPr id="73" name="Text Box 12">
            <a:extLst>
              <a:ext uri="{FF2B5EF4-FFF2-40B4-BE49-F238E27FC236}">
                <a16:creationId xmlns:a16="http://schemas.microsoft.com/office/drawing/2014/main" id="{62CFA253-5475-3648-BABF-490A32181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90812"/>
            <a:ext cx="2382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6. Security Requirements</a:t>
            </a:r>
          </a:p>
        </p:txBody>
      </p:sp>
      <p:sp>
        <p:nvSpPr>
          <p:cNvPr id="74" name="Text Box 13">
            <a:extLst>
              <a:ext uri="{FF2B5EF4-FFF2-40B4-BE49-F238E27FC236}">
                <a16:creationId xmlns:a16="http://schemas.microsoft.com/office/drawing/2014/main" id="{9DBB01BA-AAFB-9F48-A8B4-7B35D6906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38" y="3222625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5" name="Text Box 14">
            <a:extLst>
              <a:ext uri="{FF2B5EF4-FFF2-40B4-BE49-F238E27FC236}">
                <a16:creationId xmlns:a16="http://schemas.microsoft.com/office/drawing/2014/main" id="{6D00D632-F6CE-0644-ACCB-5E0E61F77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1905000"/>
            <a:ext cx="180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External Review</a:t>
            </a:r>
          </a:p>
        </p:txBody>
      </p:sp>
      <p:sp>
        <p:nvSpPr>
          <p:cNvPr id="76" name="Text Box 15">
            <a:extLst>
              <a:ext uri="{FF2B5EF4-FFF2-40B4-BE49-F238E27FC236}">
                <a16:creationId xmlns:a16="http://schemas.microsoft.com/office/drawing/2014/main" id="{3C00C128-B404-3841-A69A-A1D9EE79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95612"/>
            <a:ext cx="14208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4. Risk-Based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Security Tests</a:t>
            </a:r>
          </a:p>
        </p:txBody>
      </p:sp>
      <p:sp>
        <p:nvSpPr>
          <p:cNvPr id="77" name="Text Box 16">
            <a:extLst>
              <a:ext uri="{FF2B5EF4-FFF2-40B4-BE49-F238E27FC236}">
                <a16:creationId xmlns:a16="http://schemas.microsoft.com/office/drawing/2014/main" id="{2CC00F85-2A94-214B-A996-98345FC46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2447925"/>
            <a:ext cx="25479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1. Code Review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(Tools)</a:t>
            </a:r>
          </a:p>
        </p:txBody>
      </p:sp>
      <p:sp>
        <p:nvSpPr>
          <p:cNvPr id="78" name="Text Box 17">
            <a:extLst>
              <a:ext uri="{FF2B5EF4-FFF2-40B4-BE49-F238E27FC236}">
                <a16:creationId xmlns:a16="http://schemas.microsoft.com/office/drawing/2014/main" id="{AF4B4431-89D2-E64F-8312-C517E6F3B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25850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9" name="Text Box 18">
            <a:extLst>
              <a:ext uri="{FF2B5EF4-FFF2-40B4-BE49-F238E27FC236}">
                <a16:creationId xmlns:a16="http://schemas.microsoft.com/office/drawing/2014/main" id="{9E099979-E910-8245-B971-0DF657E34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157412"/>
            <a:ext cx="25971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3. Penetration Testing</a:t>
            </a:r>
          </a:p>
        </p:txBody>
      </p:sp>
      <p:sp>
        <p:nvSpPr>
          <p:cNvPr id="80" name="Text Box 19">
            <a:extLst>
              <a:ext uri="{FF2B5EF4-FFF2-40B4-BE49-F238E27FC236}">
                <a16:creationId xmlns:a16="http://schemas.microsoft.com/office/drawing/2014/main" id="{5A5554DA-98CB-7B40-A4D2-5B412758D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300412"/>
            <a:ext cx="11620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</a:rPr>
              <a:t>7. Security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</a:rPr>
              <a:t>Operations</a:t>
            </a:r>
          </a:p>
        </p:txBody>
      </p:sp>
      <p:sp>
        <p:nvSpPr>
          <p:cNvPr id="81" name="Line 20">
            <a:extLst>
              <a:ext uri="{FF2B5EF4-FFF2-40B4-BE49-F238E27FC236}">
                <a16:creationId xmlns:a16="http://schemas.microsoft.com/office/drawing/2014/main" id="{554D9E34-C6E7-7A47-9A72-5659C0D93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2" name="Line 21">
            <a:extLst>
              <a:ext uri="{FF2B5EF4-FFF2-40B4-BE49-F238E27FC236}">
                <a16:creationId xmlns:a16="http://schemas.microsoft.com/office/drawing/2014/main" id="{5FC23F93-65F9-4C49-983B-C7EF83908F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3071812"/>
            <a:ext cx="45720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3" name="Line 22">
            <a:extLst>
              <a:ext uri="{FF2B5EF4-FFF2-40B4-BE49-F238E27FC236}">
                <a16:creationId xmlns:a16="http://schemas.microsoft.com/office/drawing/2014/main" id="{3A67BDB4-35A3-0948-92FD-4202FF0F69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605212"/>
            <a:ext cx="6096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4" name="Line 23">
            <a:extLst>
              <a:ext uri="{FF2B5EF4-FFF2-40B4-BE49-F238E27FC236}">
                <a16:creationId xmlns:a16="http://schemas.microsoft.com/office/drawing/2014/main" id="{C32BF269-92EB-284C-8DD2-FEFA819A7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605212"/>
            <a:ext cx="5334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5" name="Line 24">
            <a:extLst>
              <a:ext uri="{FF2B5EF4-FFF2-40B4-BE49-F238E27FC236}">
                <a16:creationId xmlns:a16="http://schemas.microsoft.com/office/drawing/2014/main" id="{DCECFAC7-EF74-5742-A43B-F188CF338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605212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6" name="Line 25">
            <a:extLst>
              <a:ext uri="{FF2B5EF4-FFF2-40B4-BE49-F238E27FC236}">
                <a16:creationId xmlns:a16="http://schemas.microsoft.com/office/drawing/2014/main" id="{46145CF8-E923-3C4E-A538-20B016140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14801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7" name="Line 26">
            <a:extLst>
              <a:ext uri="{FF2B5EF4-FFF2-40B4-BE49-F238E27FC236}">
                <a16:creationId xmlns:a16="http://schemas.microsoft.com/office/drawing/2014/main" id="{BB489D9C-ADDC-B54A-A9DC-97DE1B68E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8" name="Line 27">
            <a:extLst>
              <a:ext uri="{FF2B5EF4-FFF2-40B4-BE49-F238E27FC236}">
                <a16:creationId xmlns:a16="http://schemas.microsoft.com/office/drawing/2014/main" id="{2B7D56BE-5202-C14B-82EF-6559A51508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2462212"/>
            <a:ext cx="6858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9" name="Line 28">
            <a:extLst>
              <a:ext uri="{FF2B5EF4-FFF2-40B4-BE49-F238E27FC236}">
                <a16:creationId xmlns:a16="http://schemas.microsoft.com/office/drawing/2014/main" id="{7AD103F4-3060-9E42-A29A-978E88487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462212"/>
            <a:ext cx="6096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0" name="Line 29">
            <a:extLst>
              <a:ext uri="{FF2B5EF4-FFF2-40B4-BE49-F238E27FC236}">
                <a16:creationId xmlns:a16="http://schemas.microsoft.com/office/drawing/2014/main" id="{76AA9AFD-AB7B-FC41-B2BD-F1094CDEE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833812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64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DD14372C-743A-604F-A259-51FE8FED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BBA1FD1-97D1-F94D-A39E-263DF4AD0608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194562" name="Rectangle 2">
            <a:extLst>
              <a:ext uri="{FF2B5EF4-FFF2-40B4-BE49-F238E27FC236}">
                <a16:creationId xmlns:a16="http://schemas.microsoft.com/office/drawing/2014/main" id="{428307D1-A255-6342-BCC5-7626D7E83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Security Operations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3EA297B1-D596-6345-BB5E-8A482649A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Artifact: fielded system</a:t>
            </a:r>
          </a:p>
          <a:p>
            <a:pPr eaLnBrk="1" hangingPunct="1"/>
            <a:r>
              <a:rPr lang="en-US" altLang="en-US"/>
              <a:t>Monitoring system usage</a:t>
            </a:r>
          </a:p>
          <a:p>
            <a:pPr eaLnBrk="1" hangingPunct="1"/>
            <a:r>
              <a:rPr lang="en-US" altLang="en-US"/>
              <a:t>Combines both network centric and software specific operations</a:t>
            </a:r>
          </a:p>
          <a:p>
            <a:pPr eaLnBrk="1" hangingPunct="1"/>
            <a:r>
              <a:rPr lang="en-US" altLang="en-US"/>
              <a:t>White Hat</a:t>
            </a:r>
          </a:p>
        </p:txBody>
      </p:sp>
    </p:spTree>
    <p:extLst>
      <p:ext uri="{BB962C8B-B14F-4D97-AF65-F5344CB8AC3E}">
        <p14:creationId xmlns:p14="http://schemas.microsoft.com/office/powerpoint/2010/main" val="52314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2CC71E78-B444-0C43-8609-C1F8363F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72C063A-294A-1441-9CB6-F81D3BAFAB5A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219138" name="Rectangle 2">
            <a:extLst>
              <a:ext uri="{FF2B5EF4-FFF2-40B4-BE49-F238E27FC236}">
                <a16:creationId xmlns:a16="http://schemas.microsoft.com/office/drawing/2014/main" id="{20A57847-0D2E-0340-8B09-775453E1A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Security Engineering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856DE1C4-ADBD-1A4A-813D-9F6102168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Reduce the need for reactive technologies (e.g., intrusion detection) by safer products</a:t>
            </a:r>
            <a:endParaRPr lang="en-US" altLang="en-US" sz="2800" dirty="0">
              <a:sym typeface="Wingdings" pitchFamily="2" charset="2"/>
            </a:endParaRPr>
          </a:p>
          <a:p>
            <a:pPr eaLnBrk="1" hangingPunct="1"/>
            <a:r>
              <a:rPr lang="en-US" altLang="en-US" sz="2800" dirty="0">
                <a:sym typeface="Wingdings" pitchFamily="2" charset="2"/>
              </a:rPr>
              <a:t>Need for:</a:t>
            </a:r>
          </a:p>
          <a:p>
            <a:pPr lvl="1" eaLnBrk="1" hangingPunct="1"/>
            <a:r>
              <a:rPr lang="en-US" altLang="en-US" sz="2400" dirty="0"/>
              <a:t>Software developers</a:t>
            </a:r>
          </a:p>
          <a:p>
            <a:pPr lvl="1" eaLnBrk="1" hangingPunct="1"/>
            <a:r>
              <a:rPr lang="en-US" altLang="en-US" sz="2400" dirty="0"/>
              <a:t>Operations people</a:t>
            </a:r>
          </a:p>
          <a:p>
            <a:pPr lvl="1" eaLnBrk="1" hangingPunct="1"/>
            <a:r>
              <a:rPr lang="en-US" altLang="en-US" sz="2400" dirty="0"/>
              <a:t>Administrators</a:t>
            </a:r>
          </a:p>
          <a:p>
            <a:pPr lvl="1" eaLnBrk="1" hangingPunct="1"/>
            <a:r>
              <a:rPr lang="en-US" altLang="en-US" sz="2400" dirty="0"/>
              <a:t>Users</a:t>
            </a:r>
          </a:p>
          <a:p>
            <a:pPr lvl="1" eaLnBrk="1" hangingPunct="1"/>
            <a:r>
              <a:rPr lang="en-US" altLang="en-US" sz="2400" dirty="0"/>
              <a:t>Executives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9AF7B-5D98-984B-A0A3-AE2ED0493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038600"/>
            <a:ext cx="41481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Why do these people </a:t>
            </a:r>
          </a:p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need Security Engineering?</a:t>
            </a:r>
          </a:p>
        </p:txBody>
      </p:sp>
    </p:spTree>
    <p:extLst>
      <p:ext uri="{BB962C8B-B14F-4D97-AF65-F5344CB8AC3E}">
        <p14:creationId xmlns:p14="http://schemas.microsoft.com/office/powerpoint/2010/main" val="253505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7B096707-FE8F-8B4D-9136-4E25499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BD5C7A-8B9D-B34B-9502-654A2ECF54CB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961CFFB2-19F1-E647-A70E-5E8EFAF84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Application of Touchpoints</a:t>
            </a:r>
          </a:p>
        </p:txBody>
      </p:sp>
      <p:sp>
        <p:nvSpPr>
          <p:cNvPr id="64" name="AutoShape 3">
            <a:extLst>
              <a:ext uri="{FF2B5EF4-FFF2-40B4-BE49-F238E27FC236}">
                <a16:creationId xmlns:a16="http://schemas.microsoft.com/office/drawing/2014/main" id="{6522BA14-4BFA-1942-9DFB-AC064AEEE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Requirement and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Use cases</a:t>
            </a:r>
          </a:p>
        </p:txBody>
      </p:sp>
      <p:sp>
        <p:nvSpPr>
          <p:cNvPr id="65" name="AutoShape 4">
            <a:extLst>
              <a:ext uri="{FF2B5EF4-FFF2-40B4-BE49-F238E27FC236}">
                <a16:creationId xmlns:a16="http://schemas.microsoft.com/office/drawing/2014/main" id="{11BBB4F8-F277-484D-8075-14578558D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6" name="AutoShape 5">
            <a:extLst>
              <a:ext uri="{FF2B5EF4-FFF2-40B4-BE49-F238E27FC236}">
                <a16:creationId xmlns:a16="http://schemas.microsoft.com/office/drawing/2014/main" id="{6235A5B7-C283-7746-A251-894AE6A1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7" name="AutoShape 6">
            <a:extLst>
              <a:ext uri="{FF2B5EF4-FFF2-40B4-BE49-F238E27FC236}">
                <a16:creationId xmlns:a16="http://schemas.microsoft.com/office/drawing/2014/main" id="{04F0B20A-4DA7-D64A-B448-B91652A29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Architecture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and Design</a:t>
            </a:r>
          </a:p>
        </p:txBody>
      </p:sp>
      <p:sp>
        <p:nvSpPr>
          <p:cNvPr id="68" name="AutoShape 7">
            <a:extLst>
              <a:ext uri="{FF2B5EF4-FFF2-40B4-BE49-F238E27FC236}">
                <a16:creationId xmlns:a16="http://schemas.microsoft.com/office/drawing/2014/main" id="{F6E1687C-0663-924E-994C-2DAEBE90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Plans</a:t>
            </a:r>
          </a:p>
        </p:txBody>
      </p:sp>
      <p:sp>
        <p:nvSpPr>
          <p:cNvPr id="69" name="AutoShape 8">
            <a:extLst>
              <a:ext uri="{FF2B5EF4-FFF2-40B4-BE49-F238E27FC236}">
                <a16:creationId xmlns:a16="http://schemas.microsoft.com/office/drawing/2014/main" id="{CFF46F29-3ACD-9E48-B3CA-65FCE9FDD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70" name="AutoShape 9">
            <a:extLst>
              <a:ext uri="{FF2B5EF4-FFF2-40B4-BE49-F238E27FC236}">
                <a16:creationId xmlns:a16="http://schemas.microsoft.com/office/drawing/2014/main" id="{334C08ED-3BC6-C846-AA6E-24DB6562A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Tests and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Results</a:t>
            </a:r>
          </a:p>
        </p:txBody>
      </p:sp>
      <p:sp>
        <p:nvSpPr>
          <p:cNvPr id="71" name="AutoShape 10">
            <a:extLst>
              <a:ext uri="{FF2B5EF4-FFF2-40B4-BE49-F238E27FC236}">
                <a16:creationId xmlns:a16="http://schemas.microsoft.com/office/drawing/2014/main" id="{83CCDF2B-3DB8-6746-B5D6-D64B970A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Feedback from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Field</a:t>
            </a:r>
          </a:p>
        </p:txBody>
      </p:sp>
      <p:sp>
        <p:nvSpPr>
          <p:cNvPr id="72" name="Text Box 11">
            <a:extLst>
              <a:ext uri="{FF2B5EF4-FFF2-40B4-BE49-F238E27FC236}">
                <a16:creationId xmlns:a16="http://schemas.microsoft.com/office/drawing/2014/main" id="{EC0AC660-34FC-904A-B7E7-B7C720050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08375"/>
            <a:ext cx="1730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5. Abuse cases</a:t>
            </a:r>
          </a:p>
        </p:txBody>
      </p:sp>
      <p:sp>
        <p:nvSpPr>
          <p:cNvPr id="73" name="Text Box 12">
            <a:extLst>
              <a:ext uri="{FF2B5EF4-FFF2-40B4-BE49-F238E27FC236}">
                <a16:creationId xmlns:a16="http://schemas.microsoft.com/office/drawing/2014/main" id="{62CFA253-5475-3648-BABF-490A32181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90812"/>
            <a:ext cx="2382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6. Security Requirements</a:t>
            </a:r>
          </a:p>
        </p:txBody>
      </p:sp>
      <p:sp>
        <p:nvSpPr>
          <p:cNvPr id="74" name="Text Box 13">
            <a:extLst>
              <a:ext uri="{FF2B5EF4-FFF2-40B4-BE49-F238E27FC236}">
                <a16:creationId xmlns:a16="http://schemas.microsoft.com/office/drawing/2014/main" id="{9DBB01BA-AAFB-9F48-A8B4-7B35D6906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38" y="3222625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5" name="Text Box 14">
            <a:extLst>
              <a:ext uri="{FF2B5EF4-FFF2-40B4-BE49-F238E27FC236}">
                <a16:creationId xmlns:a16="http://schemas.microsoft.com/office/drawing/2014/main" id="{6D00D632-F6CE-0644-ACCB-5E0E61F77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1905000"/>
            <a:ext cx="180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</a:rPr>
              <a:t>External Review</a:t>
            </a:r>
          </a:p>
        </p:txBody>
      </p:sp>
      <p:sp>
        <p:nvSpPr>
          <p:cNvPr id="76" name="Text Box 15">
            <a:extLst>
              <a:ext uri="{FF2B5EF4-FFF2-40B4-BE49-F238E27FC236}">
                <a16:creationId xmlns:a16="http://schemas.microsoft.com/office/drawing/2014/main" id="{3C00C128-B404-3841-A69A-A1D9EE79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95612"/>
            <a:ext cx="14208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4. Risk-Based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Security Tests</a:t>
            </a:r>
          </a:p>
        </p:txBody>
      </p:sp>
      <p:sp>
        <p:nvSpPr>
          <p:cNvPr id="77" name="Text Box 16">
            <a:extLst>
              <a:ext uri="{FF2B5EF4-FFF2-40B4-BE49-F238E27FC236}">
                <a16:creationId xmlns:a16="http://schemas.microsoft.com/office/drawing/2014/main" id="{2CC00F85-2A94-214B-A996-98345FC46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2447925"/>
            <a:ext cx="25479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1. Code Review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(Tools)</a:t>
            </a:r>
          </a:p>
        </p:txBody>
      </p:sp>
      <p:sp>
        <p:nvSpPr>
          <p:cNvPr id="78" name="Text Box 17">
            <a:extLst>
              <a:ext uri="{FF2B5EF4-FFF2-40B4-BE49-F238E27FC236}">
                <a16:creationId xmlns:a16="http://schemas.microsoft.com/office/drawing/2014/main" id="{AF4B4431-89D2-E64F-8312-C517E6F3B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25850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9" name="Text Box 18">
            <a:extLst>
              <a:ext uri="{FF2B5EF4-FFF2-40B4-BE49-F238E27FC236}">
                <a16:creationId xmlns:a16="http://schemas.microsoft.com/office/drawing/2014/main" id="{9E099979-E910-8245-B971-0DF657E34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157412"/>
            <a:ext cx="25971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3. Penetration Testing</a:t>
            </a:r>
          </a:p>
        </p:txBody>
      </p:sp>
      <p:sp>
        <p:nvSpPr>
          <p:cNvPr id="80" name="Text Box 19">
            <a:extLst>
              <a:ext uri="{FF2B5EF4-FFF2-40B4-BE49-F238E27FC236}">
                <a16:creationId xmlns:a16="http://schemas.microsoft.com/office/drawing/2014/main" id="{5A5554DA-98CB-7B40-A4D2-5B412758D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300412"/>
            <a:ext cx="11620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7. Security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Operations</a:t>
            </a:r>
          </a:p>
        </p:txBody>
      </p:sp>
      <p:sp>
        <p:nvSpPr>
          <p:cNvPr id="81" name="Line 20">
            <a:extLst>
              <a:ext uri="{FF2B5EF4-FFF2-40B4-BE49-F238E27FC236}">
                <a16:creationId xmlns:a16="http://schemas.microsoft.com/office/drawing/2014/main" id="{554D9E34-C6E7-7A47-9A72-5659C0D93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2" name="Line 21">
            <a:extLst>
              <a:ext uri="{FF2B5EF4-FFF2-40B4-BE49-F238E27FC236}">
                <a16:creationId xmlns:a16="http://schemas.microsoft.com/office/drawing/2014/main" id="{5FC23F93-65F9-4C49-983B-C7EF83908F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3071812"/>
            <a:ext cx="45720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3" name="Line 22">
            <a:extLst>
              <a:ext uri="{FF2B5EF4-FFF2-40B4-BE49-F238E27FC236}">
                <a16:creationId xmlns:a16="http://schemas.microsoft.com/office/drawing/2014/main" id="{3A67BDB4-35A3-0948-92FD-4202FF0F69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605212"/>
            <a:ext cx="6096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4" name="Line 23">
            <a:extLst>
              <a:ext uri="{FF2B5EF4-FFF2-40B4-BE49-F238E27FC236}">
                <a16:creationId xmlns:a16="http://schemas.microsoft.com/office/drawing/2014/main" id="{C32BF269-92EB-284C-8DD2-FEFA819A7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605212"/>
            <a:ext cx="5334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5" name="Line 24">
            <a:extLst>
              <a:ext uri="{FF2B5EF4-FFF2-40B4-BE49-F238E27FC236}">
                <a16:creationId xmlns:a16="http://schemas.microsoft.com/office/drawing/2014/main" id="{DCECFAC7-EF74-5742-A43B-F188CF338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605212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6" name="Line 25">
            <a:extLst>
              <a:ext uri="{FF2B5EF4-FFF2-40B4-BE49-F238E27FC236}">
                <a16:creationId xmlns:a16="http://schemas.microsoft.com/office/drawing/2014/main" id="{46145CF8-E923-3C4E-A538-20B016140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14801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7" name="Line 26">
            <a:extLst>
              <a:ext uri="{FF2B5EF4-FFF2-40B4-BE49-F238E27FC236}">
                <a16:creationId xmlns:a16="http://schemas.microsoft.com/office/drawing/2014/main" id="{BB489D9C-ADDC-B54A-A9DC-97DE1B68E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8" name="Line 27">
            <a:extLst>
              <a:ext uri="{FF2B5EF4-FFF2-40B4-BE49-F238E27FC236}">
                <a16:creationId xmlns:a16="http://schemas.microsoft.com/office/drawing/2014/main" id="{2B7D56BE-5202-C14B-82EF-6559A51508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2462212"/>
            <a:ext cx="6858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9" name="Line 28">
            <a:extLst>
              <a:ext uri="{FF2B5EF4-FFF2-40B4-BE49-F238E27FC236}">
                <a16:creationId xmlns:a16="http://schemas.microsoft.com/office/drawing/2014/main" id="{7AD103F4-3060-9E42-A29A-978E88487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462212"/>
            <a:ext cx="6096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0" name="Line 29">
            <a:extLst>
              <a:ext uri="{FF2B5EF4-FFF2-40B4-BE49-F238E27FC236}">
                <a16:creationId xmlns:a16="http://schemas.microsoft.com/office/drawing/2014/main" id="{76AA9AFD-AB7B-FC41-B2BD-F1094CDEE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833812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676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CD74DD63-A5F9-9B47-A7D4-C10A05F2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BF7490E-CEAA-7646-80D9-CA5FB8A16257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196610" name="Rectangle 2">
            <a:extLst>
              <a:ext uri="{FF2B5EF4-FFF2-40B4-BE49-F238E27FC236}">
                <a16:creationId xmlns:a16="http://schemas.microsoft.com/office/drawing/2014/main" id="{6063F1C4-AC11-4F4E-844D-9C310C537D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External Analysis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7642FC30-F589-5A47-AF15-A28E8FCA2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Evaluate security by outside members </a:t>
            </a:r>
          </a:p>
          <a:p>
            <a:pPr eaLnBrk="1" hangingPunct="1"/>
            <a:r>
              <a:rPr lang="en-US" altLang="en-US"/>
              <a:t>Why?</a:t>
            </a:r>
          </a:p>
          <a:p>
            <a:pPr eaLnBrk="1" hangingPunct="1"/>
            <a:r>
              <a:rPr lang="en-US" altLang="en-US"/>
              <a:t>Advantages/disadvantages</a:t>
            </a:r>
          </a:p>
        </p:txBody>
      </p:sp>
    </p:spTree>
    <p:extLst>
      <p:ext uri="{BB962C8B-B14F-4D97-AF65-F5344CB8AC3E}">
        <p14:creationId xmlns:p14="http://schemas.microsoft.com/office/powerpoint/2010/main" val="1752292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F356ABD3-F1BB-9341-AE15-B113EEA2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D0EB21A-A0CE-8742-9125-9CD534F322DA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sp>
        <p:nvSpPr>
          <p:cNvPr id="197634" name="Rectangle 2">
            <a:extLst>
              <a:ext uri="{FF2B5EF4-FFF2-40B4-BE49-F238E27FC236}">
                <a16:creationId xmlns:a16="http://schemas.microsoft.com/office/drawing/2014/main" id="{09EBDFAC-99D2-5D48-8965-79AA8FD42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When to Apply Security? 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74F62DC0-EAC5-7E4C-B214-11DBC5C00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Economical consideration: early is better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Effectiveness of touchpoints: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Economics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Which software artifacts are available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Which tools are available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Cultural changes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Bad: reactive strategy </a:t>
            </a:r>
            <a:r>
              <a:rPr lang="en-US" altLang="en-US" sz="2800">
                <a:sym typeface="Wingdings" pitchFamily="2" charset="2"/>
              </a:rPr>
              <a:t> need: secure development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891653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D577BEF3-351C-8241-B33A-16B525C0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1AE698D-FBDE-E14B-80F1-B98FAAD01321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sp>
        <p:nvSpPr>
          <p:cNvPr id="198658" name="Rectangle 2">
            <a:extLst>
              <a:ext uri="{FF2B5EF4-FFF2-40B4-BE49-F238E27FC236}">
                <a16:creationId xmlns:a16="http://schemas.microsoft.com/office/drawing/2014/main" id="{BBB8D606-84CA-7E42-BF03-BE76B50A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Best Practices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90BC7CE2-AB3A-EC40-88A3-355E9E8EC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Earlier the better</a:t>
            </a:r>
          </a:p>
          <a:p>
            <a:pPr eaLnBrk="1" hangingPunct="1"/>
            <a:r>
              <a:rPr lang="en-US" altLang="en-US" dirty="0"/>
              <a:t>Change “operational” view to secure software</a:t>
            </a:r>
          </a:p>
          <a:p>
            <a:pPr eaLnBrk="1" hangingPunct="1"/>
            <a:r>
              <a:rPr lang="en-US" altLang="en-US" dirty="0"/>
              <a:t>Best practices: expounded/presented by experts and adopted by practitioners</a:t>
            </a:r>
          </a:p>
        </p:txBody>
      </p:sp>
    </p:spTree>
    <p:extLst>
      <p:ext uri="{BB962C8B-B14F-4D97-AF65-F5344CB8AC3E}">
        <p14:creationId xmlns:p14="http://schemas.microsoft.com/office/powerpoint/2010/main" val="530150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5C74-DD45-7E4B-AAD2-A617CF50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Worst Practices to Avoid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0C061DE5-CC90-884D-966E-E4D8E58CB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4114800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2000" dirty="0"/>
              <a:t>From T. Demopoulos, “Worst Practices in Developing Secure Software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en-US" altLang="en-US" sz="2000" dirty="0"/>
              <a:t>Assuming only “important’ SW needs to be secure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en-US" altLang="en-US" sz="2000" dirty="0"/>
              <a:t>Emphasizing hitting deadlines over “good code”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en-US" altLang="en-US" sz="2000" dirty="0"/>
              <a:t>Having IT make all risk management decisions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en-US" altLang="en-US" sz="2000" dirty="0"/>
              <a:t>Not considering security during the entire SDLC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en-US" altLang="en-US" sz="2000" dirty="0"/>
              <a:t>Assuming the SW won’t be attacked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en-US" altLang="en-US" sz="2000" dirty="0"/>
              <a:t>Not doing any security testing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en-US" altLang="en-US" sz="2000" dirty="0"/>
              <a:t>Not planning for failure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en-US" altLang="en-US" sz="2000" dirty="0"/>
              <a:t>Counting on “security through obscurity”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en-US" altLang="en-US" sz="2000" dirty="0"/>
              <a:t>Disallowing bad input instead of only allowing good input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en-US" altLang="en-US" sz="2000" dirty="0"/>
              <a:t>SW that is not secure by default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en-US" altLang="en-US" sz="2000" dirty="0"/>
              <a:t>Coding your own cryptography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endParaRPr lang="en-US" altLang="en-US" sz="2000" dirty="0"/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ABFDDD0E-2369-7040-B8C4-303516A6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45D031C-A86B-654F-905F-9C55317FDFDB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81784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2CF76D2B-D095-BC40-893C-7F23DA1A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0750021-13B6-664F-A7BD-74432BD0FA3A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  <p:sp>
        <p:nvSpPr>
          <p:cNvPr id="199682" name="Rectangle 2">
            <a:extLst>
              <a:ext uri="{FF2B5EF4-FFF2-40B4-BE49-F238E27FC236}">
                <a16:creationId xmlns:a16="http://schemas.microsoft.com/office/drawing/2014/main" id="{EAC2A5A8-809E-B948-B6CC-B5E7A6FB3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Who Should Care?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B9F122B2-8447-7348-863D-F743C1417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Developers</a:t>
            </a:r>
          </a:p>
          <a:p>
            <a:pPr eaLnBrk="1" hangingPunct="1"/>
            <a:r>
              <a:rPr lang="en-US" altLang="en-US"/>
              <a:t>Architects</a:t>
            </a:r>
          </a:p>
          <a:p>
            <a:pPr eaLnBrk="1" hangingPunct="1"/>
            <a:r>
              <a:rPr lang="en-US" altLang="en-US"/>
              <a:t>Other builders</a:t>
            </a:r>
          </a:p>
          <a:p>
            <a:pPr eaLnBrk="1" hangingPunct="1"/>
            <a:r>
              <a:rPr lang="en-US" altLang="en-US"/>
              <a:t>Operations people</a:t>
            </a:r>
          </a:p>
        </p:txBody>
      </p:sp>
      <p:sp>
        <p:nvSpPr>
          <p:cNvPr id="23558" name="Rectangle 4">
            <a:extLst>
              <a:ext uri="{FF2B5EF4-FFF2-40B4-BE49-F238E27FC236}">
                <a16:creationId xmlns:a16="http://schemas.microsoft.com/office/drawing/2014/main" id="{C4DCB1BD-A480-B644-823B-3DAAF375A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648200"/>
            <a:ext cx="5486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chemeClr val="bg2"/>
                </a:solidFill>
              </a:rPr>
              <a:t>Do not start with security people.</a:t>
            </a:r>
          </a:p>
          <a:p>
            <a:pPr algn="ctr" eaLnBrk="1" hangingPunct="1"/>
            <a:r>
              <a:rPr lang="en-US" altLang="en-US" b="1">
                <a:solidFill>
                  <a:schemeClr val="bg2"/>
                </a:solidFill>
              </a:rPr>
              <a:t>Start with software people.</a:t>
            </a:r>
          </a:p>
        </p:txBody>
      </p:sp>
    </p:spTree>
    <p:extLst>
      <p:ext uri="{BB962C8B-B14F-4D97-AF65-F5344CB8AC3E}">
        <p14:creationId xmlns:p14="http://schemas.microsoft.com/office/powerpoint/2010/main" val="2895827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89547-2490-734F-969D-488D44AE5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81619"/>
            <a:ext cx="8229600" cy="3886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002060"/>
                </a:solidFill>
              </a:rPr>
              <a:t>Questions?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F8765-80F3-AA4D-9CD8-9012FB07C1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94525C-1EAE-864F-AD60-33FDDCC0F78A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52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A5E4773F-76CB-9247-8B0C-FCC42A7D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FD521B5-90AF-0645-9CB1-898C532ED646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24FF4308-20DE-F24B-8F33-23301459C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Software Security Touchpoints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E124EE62-EF3F-904F-B5CB-0D0C9F601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Best Practices</a:t>
            </a:r>
          </a:p>
          <a:p>
            <a:pPr eaLnBrk="1" hangingPunct="1"/>
            <a:r>
              <a:rPr lang="en-US" altLang="en-US"/>
              <a:t>Both White Hat (constructive) and Black Hat (destructive) activities</a:t>
            </a:r>
          </a:p>
          <a:p>
            <a:pPr eaLnBrk="1" hangingPunct="1"/>
            <a:r>
              <a:rPr lang="en-US" altLang="en-US"/>
              <a:t>Throughout the SDLC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6EB19-40C6-F14B-83A9-9C3646665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19600"/>
            <a:ext cx="73564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800" dirty="0">
                <a:solidFill>
                  <a:srgbClr val="FF0000"/>
                </a:solidFill>
              </a:rPr>
              <a:t>How do you think about security? </a:t>
            </a:r>
          </a:p>
          <a:p>
            <a:pPr algn="ctr" eaLnBrk="1" hangingPunct="1"/>
            <a:r>
              <a:rPr lang="en-US" altLang="en-US" sz="2800" dirty="0">
                <a:solidFill>
                  <a:srgbClr val="FF0000"/>
                </a:solidFill>
              </a:rPr>
              <a:t>Which is more important?  White hat or Black hat</a:t>
            </a:r>
          </a:p>
          <a:p>
            <a:pPr algn="ctr" eaLnBrk="1" hangingPunct="1"/>
            <a:r>
              <a:rPr lang="en-US" altLang="en-US" sz="2800" dirty="0">
                <a:solidFill>
                  <a:srgbClr val="FF0000"/>
                </a:solidFill>
              </a:rPr>
              <a:t>type of activities?</a:t>
            </a:r>
          </a:p>
        </p:txBody>
      </p:sp>
    </p:spTree>
    <p:extLst>
      <p:ext uri="{BB962C8B-B14F-4D97-AF65-F5344CB8AC3E}">
        <p14:creationId xmlns:p14="http://schemas.microsoft.com/office/powerpoint/2010/main" val="354734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7B096707-FE8F-8B4D-9136-4E25499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BD5C7A-8B9D-B34B-9502-654A2ECF54CB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961CFFB2-19F1-E647-A70E-5E8EFAF84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Application of Touchpoints</a:t>
            </a:r>
          </a:p>
        </p:txBody>
      </p:sp>
      <p:pic>
        <p:nvPicPr>
          <p:cNvPr id="31" name="Picture 4" descr="Fig3">
            <a:extLst>
              <a:ext uri="{FF2B5EF4-FFF2-40B4-BE49-F238E27FC236}">
                <a16:creationId xmlns:a16="http://schemas.microsoft.com/office/drawing/2014/main" id="{A41360A9-C4C3-9947-AB9E-1F519065F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686800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13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B9F28A40-C814-294A-BE18-E695584B1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Cost of fixing defect at each stage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5E3E2B8F-7447-844C-8BCA-05ECE6079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7411" name="Picture 4" descr="Fig3">
            <a:extLst>
              <a:ext uri="{FF2B5EF4-FFF2-40B4-BE49-F238E27FC236}">
                <a16:creationId xmlns:a16="http://schemas.microsoft.com/office/drawing/2014/main" id="{69374B67-25B9-6345-8C37-D3C871F35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382000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5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7B096707-FE8F-8B4D-9136-4E25499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BD5C7A-8B9D-B34B-9502-654A2ECF54CB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961CFFB2-19F1-E647-A70E-5E8EFAF84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Application of Touchpoints</a:t>
            </a:r>
          </a:p>
        </p:txBody>
      </p:sp>
      <p:sp>
        <p:nvSpPr>
          <p:cNvPr id="64" name="AutoShape 3">
            <a:extLst>
              <a:ext uri="{FF2B5EF4-FFF2-40B4-BE49-F238E27FC236}">
                <a16:creationId xmlns:a16="http://schemas.microsoft.com/office/drawing/2014/main" id="{6522BA14-4BFA-1942-9DFB-AC064AEEE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Requirement and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Use cases</a:t>
            </a:r>
          </a:p>
        </p:txBody>
      </p:sp>
      <p:sp>
        <p:nvSpPr>
          <p:cNvPr id="65" name="AutoShape 4">
            <a:extLst>
              <a:ext uri="{FF2B5EF4-FFF2-40B4-BE49-F238E27FC236}">
                <a16:creationId xmlns:a16="http://schemas.microsoft.com/office/drawing/2014/main" id="{11BBB4F8-F277-484D-8075-14578558D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6" name="AutoShape 5">
            <a:extLst>
              <a:ext uri="{FF2B5EF4-FFF2-40B4-BE49-F238E27FC236}">
                <a16:creationId xmlns:a16="http://schemas.microsoft.com/office/drawing/2014/main" id="{6235A5B7-C283-7746-A251-894AE6A1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7" name="AutoShape 6">
            <a:extLst>
              <a:ext uri="{FF2B5EF4-FFF2-40B4-BE49-F238E27FC236}">
                <a16:creationId xmlns:a16="http://schemas.microsoft.com/office/drawing/2014/main" id="{04F0B20A-4DA7-D64A-B448-B91652A29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Architecture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and Design</a:t>
            </a:r>
          </a:p>
        </p:txBody>
      </p:sp>
      <p:sp>
        <p:nvSpPr>
          <p:cNvPr id="68" name="AutoShape 7">
            <a:extLst>
              <a:ext uri="{FF2B5EF4-FFF2-40B4-BE49-F238E27FC236}">
                <a16:creationId xmlns:a16="http://schemas.microsoft.com/office/drawing/2014/main" id="{F6E1687C-0663-924E-994C-2DAEBE90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Plans</a:t>
            </a:r>
          </a:p>
        </p:txBody>
      </p:sp>
      <p:sp>
        <p:nvSpPr>
          <p:cNvPr id="69" name="AutoShape 8">
            <a:extLst>
              <a:ext uri="{FF2B5EF4-FFF2-40B4-BE49-F238E27FC236}">
                <a16:creationId xmlns:a16="http://schemas.microsoft.com/office/drawing/2014/main" id="{CFF46F29-3ACD-9E48-B3CA-65FCE9FDD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70" name="AutoShape 9">
            <a:extLst>
              <a:ext uri="{FF2B5EF4-FFF2-40B4-BE49-F238E27FC236}">
                <a16:creationId xmlns:a16="http://schemas.microsoft.com/office/drawing/2014/main" id="{334C08ED-3BC6-C846-AA6E-24DB6562A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Tests and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Results</a:t>
            </a:r>
          </a:p>
        </p:txBody>
      </p:sp>
      <p:sp>
        <p:nvSpPr>
          <p:cNvPr id="71" name="AutoShape 10">
            <a:extLst>
              <a:ext uri="{FF2B5EF4-FFF2-40B4-BE49-F238E27FC236}">
                <a16:creationId xmlns:a16="http://schemas.microsoft.com/office/drawing/2014/main" id="{83CCDF2B-3DB8-6746-B5D6-D64B970A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Feedback from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Field</a:t>
            </a:r>
          </a:p>
        </p:txBody>
      </p:sp>
      <p:sp>
        <p:nvSpPr>
          <p:cNvPr id="72" name="Text Box 11">
            <a:extLst>
              <a:ext uri="{FF2B5EF4-FFF2-40B4-BE49-F238E27FC236}">
                <a16:creationId xmlns:a16="http://schemas.microsoft.com/office/drawing/2014/main" id="{EC0AC660-34FC-904A-B7E7-B7C720050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08375"/>
            <a:ext cx="1730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5. Abuse cases</a:t>
            </a:r>
          </a:p>
        </p:txBody>
      </p:sp>
      <p:sp>
        <p:nvSpPr>
          <p:cNvPr id="73" name="Text Box 12">
            <a:extLst>
              <a:ext uri="{FF2B5EF4-FFF2-40B4-BE49-F238E27FC236}">
                <a16:creationId xmlns:a16="http://schemas.microsoft.com/office/drawing/2014/main" id="{62CFA253-5475-3648-BABF-490A32181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90812"/>
            <a:ext cx="2382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6. Security Requirements</a:t>
            </a:r>
          </a:p>
        </p:txBody>
      </p:sp>
      <p:sp>
        <p:nvSpPr>
          <p:cNvPr id="74" name="Text Box 13">
            <a:extLst>
              <a:ext uri="{FF2B5EF4-FFF2-40B4-BE49-F238E27FC236}">
                <a16:creationId xmlns:a16="http://schemas.microsoft.com/office/drawing/2014/main" id="{9DBB01BA-AAFB-9F48-A8B4-7B35D6906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38" y="3222625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5" name="Text Box 14">
            <a:extLst>
              <a:ext uri="{FF2B5EF4-FFF2-40B4-BE49-F238E27FC236}">
                <a16:creationId xmlns:a16="http://schemas.microsoft.com/office/drawing/2014/main" id="{6D00D632-F6CE-0644-ACCB-5E0E61F77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1905000"/>
            <a:ext cx="180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External Review</a:t>
            </a:r>
          </a:p>
        </p:txBody>
      </p:sp>
      <p:sp>
        <p:nvSpPr>
          <p:cNvPr id="76" name="Text Box 15">
            <a:extLst>
              <a:ext uri="{FF2B5EF4-FFF2-40B4-BE49-F238E27FC236}">
                <a16:creationId xmlns:a16="http://schemas.microsoft.com/office/drawing/2014/main" id="{3C00C128-B404-3841-A69A-A1D9EE79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95612"/>
            <a:ext cx="14208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4. Risk-Based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Security Tests</a:t>
            </a:r>
          </a:p>
        </p:txBody>
      </p:sp>
      <p:sp>
        <p:nvSpPr>
          <p:cNvPr id="77" name="Text Box 16">
            <a:extLst>
              <a:ext uri="{FF2B5EF4-FFF2-40B4-BE49-F238E27FC236}">
                <a16:creationId xmlns:a16="http://schemas.microsoft.com/office/drawing/2014/main" id="{2CC00F85-2A94-214B-A996-98345FC46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2447925"/>
            <a:ext cx="25479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1. Code Review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(Tools)</a:t>
            </a:r>
          </a:p>
        </p:txBody>
      </p:sp>
      <p:sp>
        <p:nvSpPr>
          <p:cNvPr id="78" name="Text Box 17">
            <a:extLst>
              <a:ext uri="{FF2B5EF4-FFF2-40B4-BE49-F238E27FC236}">
                <a16:creationId xmlns:a16="http://schemas.microsoft.com/office/drawing/2014/main" id="{AF4B4431-89D2-E64F-8312-C517E6F3B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25850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9" name="Text Box 18">
            <a:extLst>
              <a:ext uri="{FF2B5EF4-FFF2-40B4-BE49-F238E27FC236}">
                <a16:creationId xmlns:a16="http://schemas.microsoft.com/office/drawing/2014/main" id="{9E099979-E910-8245-B971-0DF657E34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157412"/>
            <a:ext cx="25971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3. Penetration Testing</a:t>
            </a:r>
          </a:p>
        </p:txBody>
      </p:sp>
      <p:sp>
        <p:nvSpPr>
          <p:cNvPr id="80" name="Text Box 19">
            <a:extLst>
              <a:ext uri="{FF2B5EF4-FFF2-40B4-BE49-F238E27FC236}">
                <a16:creationId xmlns:a16="http://schemas.microsoft.com/office/drawing/2014/main" id="{5A5554DA-98CB-7B40-A4D2-5B412758D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300412"/>
            <a:ext cx="11620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7. Security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Operations</a:t>
            </a:r>
          </a:p>
        </p:txBody>
      </p:sp>
      <p:sp>
        <p:nvSpPr>
          <p:cNvPr id="81" name="Line 20">
            <a:extLst>
              <a:ext uri="{FF2B5EF4-FFF2-40B4-BE49-F238E27FC236}">
                <a16:creationId xmlns:a16="http://schemas.microsoft.com/office/drawing/2014/main" id="{554D9E34-C6E7-7A47-9A72-5659C0D93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2" name="Line 21">
            <a:extLst>
              <a:ext uri="{FF2B5EF4-FFF2-40B4-BE49-F238E27FC236}">
                <a16:creationId xmlns:a16="http://schemas.microsoft.com/office/drawing/2014/main" id="{5FC23F93-65F9-4C49-983B-C7EF83908F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3071812"/>
            <a:ext cx="45720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3" name="Line 22">
            <a:extLst>
              <a:ext uri="{FF2B5EF4-FFF2-40B4-BE49-F238E27FC236}">
                <a16:creationId xmlns:a16="http://schemas.microsoft.com/office/drawing/2014/main" id="{3A67BDB4-35A3-0948-92FD-4202FF0F69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605212"/>
            <a:ext cx="6096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4" name="Line 23">
            <a:extLst>
              <a:ext uri="{FF2B5EF4-FFF2-40B4-BE49-F238E27FC236}">
                <a16:creationId xmlns:a16="http://schemas.microsoft.com/office/drawing/2014/main" id="{C32BF269-92EB-284C-8DD2-FEFA819A7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605212"/>
            <a:ext cx="5334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5" name="Line 24">
            <a:extLst>
              <a:ext uri="{FF2B5EF4-FFF2-40B4-BE49-F238E27FC236}">
                <a16:creationId xmlns:a16="http://schemas.microsoft.com/office/drawing/2014/main" id="{DCECFAC7-EF74-5742-A43B-F188CF338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605212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6" name="Line 25">
            <a:extLst>
              <a:ext uri="{FF2B5EF4-FFF2-40B4-BE49-F238E27FC236}">
                <a16:creationId xmlns:a16="http://schemas.microsoft.com/office/drawing/2014/main" id="{46145CF8-E923-3C4E-A538-20B016140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14801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7" name="Line 26">
            <a:extLst>
              <a:ext uri="{FF2B5EF4-FFF2-40B4-BE49-F238E27FC236}">
                <a16:creationId xmlns:a16="http://schemas.microsoft.com/office/drawing/2014/main" id="{BB489D9C-ADDC-B54A-A9DC-97DE1B68E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8" name="Line 27">
            <a:extLst>
              <a:ext uri="{FF2B5EF4-FFF2-40B4-BE49-F238E27FC236}">
                <a16:creationId xmlns:a16="http://schemas.microsoft.com/office/drawing/2014/main" id="{2B7D56BE-5202-C14B-82EF-6559A51508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2462212"/>
            <a:ext cx="6858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9" name="Line 28">
            <a:extLst>
              <a:ext uri="{FF2B5EF4-FFF2-40B4-BE49-F238E27FC236}">
                <a16:creationId xmlns:a16="http://schemas.microsoft.com/office/drawing/2014/main" id="{7AD103F4-3060-9E42-A29A-978E88487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462212"/>
            <a:ext cx="6096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0" name="Line 29">
            <a:extLst>
              <a:ext uri="{FF2B5EF4-FFF2-40B4-BE49-F238E27FC236}">
                <a16:creationId xmlns:a16="http://schemas.microsoft.com/office/drawing/2014/main" id="{76AA9AFD-AB7B-FC41-B2BD-F1094CDEE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833812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12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60427891-4754-844E-A03D-953C18F0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D04A906-1B6F-1A44-BD1D-B36AD2B82C97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97B354F1-594B-B144-BCE9-AB827CC65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Code Review (Tool)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80C1BAB4-7F7E-C14C-9C42-DBA7A640E1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Artifact: Code</a:t>
            </a:r>
          </a:p>
          <a:p>
            <a:pPr eaLnBrk="1" hangingPunct="1"/>
            <a:r>
              <a:rPr lang="en-US" altLang="en-US" dirty="0"/>
              <a:t>Implementation bugs</a:t>
            </a:r>
          </a:p>
          <a:p>
            <a:pPr eaLnBrk="1" hangingPunct="1"/>
            <a:r>
              <a:rPr lang="en-US" altLang="en-US" dirty="0"/>
              <a:t>Static Analysis tools</a:t>
            </a:r>
          </a:p>
          <a:p>
            <a:pPr eaLnBrk="1" hangingPunct="1"/>
            <a:r>
              <a:rPr lang="en-US" altLang="en-US" dirty="0"/>
              <a:t>White Hat</a:t>
            </a:r>
          </a:p>
        </p:txBody>
      </p:sp>
    </p:spTree>
    <p:extLst>
      <p:ext uri="{BB962C8B-B14F-4D97-AF65-F5344CB8AC3E}">
        <p14:creationId xmlns:p14="http://schemas.microsoft.com/office/powerpoint/2010/main" val="257026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7B096707-FE8F-8B4D-9136-4E25499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BD5C7A-8B9D-B34B-9502-654A2ECF54CB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961CFFB2-19F1-E647-A70E-5E8EFAF84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Application of Touchpoints</a:t>
            </a:r>
          </a:p>
        </p:txBody>
      </p:sp>
      <p:sp>
        <p:nvSpPr>
          <p:cNvPr id="64" name="AutoShape 3">
            <a:extLst>
              <a:ext uri="{FF2B5EF4-FFF2-40B4-BE49-F238E27FC236}">
                <a16:creationId xmlns:a16="http://schemas.microsoft.com/office/drawing/2014/main" id="{6522BA14-4BFA-1942-9DFB-AC064AEEE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Requirement and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Use cases</a:t>
            </a:r>
          </a:p>
        </p:txBody>
      </p:sp>
      <p:sp>
        <p:nvSpPr>
          <p:cNvPr id="65" name="AutoShape 4">
            <a:extLst>
              <a:ext uri="{FF2B5EF4-FFF2-40B4-BE49-F238E27FC236}">
                <a16:creationId xmlns:a16="http://schemas.microsoft.com/office/drawing/2014/main" id="{11BBB4F8-F277-484D-8075-14578558D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6" name="AutoShape 5">
            <a:extLst>
              <a:ext uri="{FF2B5EF4-FFF2-40B4-BE49-F238E27FC236}">
                <a16:creationId xmlns:a16="http://schemas.microsoft.com/office/drawing/2014/main" id="{6235A5B7-C283-7746-A251-894AE6A1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7" name="AutoShape 6">
            <a:extLst>
              <a:ext uri="{FF2B5EF4-FFF2-40B4-BE49-F238E27FC236}">
                <a16:creationId xmlns:a16="http://schemas.microsoft.com/office/drawing/2014/main" id="{04F0B20A-4DA7-D64A-B448-B91652A29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Architecture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and Design</a:t>
            </a:r>
          </a:p>
        </p:txBody>
      </p:sp>
      <p:sp>
        <p:nvSpPr>
          <p:cNvPr id="68" name="AutoShape 7">
            <a:extLst>
              <a:ext uri="{FF2B5EF4-FFF2-40B4-BE49-F238E27FC236}">
                <a16:creationId xmlns:a16="http://schemas.microsoft.com/office/drawing/2014/main" id="{F6E1687C-0663-924E-994C-2DAEBE90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Plans</a:t>
            </a:r>
          </a:p>
        </p:txBody>
      </p:sp>
      <p:sp>
        <p:nvSpPr>
          <p:cNvPr id="69" name="AutoShape 8">
            <a:extLst>
              <a:ext uri="{FF2B5EF4-FFF2-40B4-BE49-F238E27FC236}">
                <a16:creationId xmlns:a16="http://schemas.microsoft.com/office/drawing/2014/main" id="{CFF46F29-3ACD-9E48-B3CA-65FCE9FDD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70" name="AutoShape 9">
            <a:extLst>
              <a:ext uri="{FF2B5EF4-FFF2-40B4-BE49-F238E27FC236}">
                <a16:creationId xmlns:a16="http://schemas.microsoft.com/office/drawing/2014/main" id="{334C08ED-3BC6-C846-AA6E-24DB6562A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Tests and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Results</a:t>
            </a:r>
          </a:p>
        </p:txBody>
      </p:sp>
      <p:sp>
        <p:nvSpPr>
          <p:cNvPr id="71" name="AutoShape 10">
            <a:extLst>
              <a:ext uri="{FF2B5EF4-FFF2-40B4-BE49-F238E27FC236}">
                <a16:creationId xmlns:a16="http://schemas.microsoft.com/office/drawing/2014/main" id="{83CCDF2B-3DB8-6746-B5D6-D64B970A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Feedback from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Field</a:t>
            </a:r>
          </a:p>
        </p:txBody>
      </p:sp>
      <p:sp>
        <p:nvSpPr>
          <p:cNvPr id="72" name="Text Box 11">
            <a:extLst>
              <a:ext uri="{FF2B5EF4-FFF2-40B4-BE49-F238E27FC236}">
                <a16:creationId xmlns:a16="http://schemas.microsoft.com/office/drawing/2014/main" id="{EC0AC660-34FC-904A-B7E7-B7C720050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08375"/>
            <a:ext cx="1730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5. Abuse cases</a:t>
            </a:r>
          </a:p>
        </p:txBody>
      </p:sp>
      <p:sp>
        <p:nvSpPr>
          <p:cNvPr id="73" name="Text Box 12">
            <a:extLst>
              <a:ext uri="{FF2B5EF4-FFF2-40B4-BE49-F238E27FC236}">
                <a16:creationId xmlns:a16="http://schemas.microsoft.com/office/drawing/2014/main" id="{62CFA253-5475-3648-BABF-490A32181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90812"/>
            <a:ext cx="2382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6. Security Requirements</a:t>
            </a:r>
          </a:p>
        </p:txBody>
      </p:sp>
      <p:sp>
        <p:nvSpPr>
          <p:cNvPr id="74" name="Text Box 13">
            <a:extLst>
              <a:ext uri="{FF2B5EF4-FFF2-40B4-BE49-F238E27FC236}">
                <a16:creationId xmlns:a16="http://schemas.microsoft.com/office/drawing/2014/main" id="{9DBB01BA-AAFB-9F48-A8B4-7B35D6906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38" y="3222625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5" name="Text Box 14">
            <a:extLst>
              <a:ext uri="{FF2B5EF4-FFF2-40B4-BE49-F238E27FC236}">
                <a16:creationId xmlns:a16="http://schemas.microsoft.com/office/drawing/2014/main" id="{6D00D632-F6CE-0644-ACCB-5E0E61F77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1905000"/>
            <a:ext cx="180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External Review</a:t>
            </a:r>
          </a:p>
        </p:txBody>
      </p:sp>
      <p:sp>
        <p:nvSpPr>
          <p:cNvPr id="76" name="Text Box 15">
            <a:extLst>
              <a:ext uri="{FF2B5EF4-FFF2-40B4-BE49-F238E27FC236}">
                <a16:creationId xmlns:a16="http://schemas.microsoft.com/office/drawing/2014/main" id="{3C00C128-B404-3841-A69A-A1D9EE79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95612"/>
            <a:ext cx="14208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4. Risk-Based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Security Tests</a:t>
            </a:r>
          </a:p>
        </p:txBody>
      </p:sp>
      <p:sp>
        <p:nvSpPr>
          <p:cNvPr id="77" name="Text Box 16">
            <a:extLst>
              <a:ext uri="{FF2B5EF4-FFF2-40B4-BE49-F238E27FC236}">
                <a16:creationId xmlns:a16="http://schemas.microsoft.com/office/drawing/2014/main" id="{2CC00F85-2A94-214B-A996-98345FC46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2447925"/>
            <a:ext cx="25479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1. Code Review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(Tools)</a:t>
            </a:r>
          </a:p>
        </p:txBody>
      </p:sp>
      <p:sp>
        <p:nvSpPr>
          <p:cNvPr id="78" name="Text Box 17">
            <a:extLst>
              <a:ext uri="{FF2B5EF4-FFF2-40B4-BE49-F238E27FC236}">
                <a16:creationId xmlns:a16="http://schemas.microsoft.com/office/drawing/2014/main" id="{AF4B4431-89D2-E64F-8312-C517E6F3B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25850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9" name="Text Box 18">
            <a:extLst>
              <a:ext uri="{FF2B5EF4-FFF2-40B4-BE49-F238E27FC236}">
                <a16:creationId xmlns:a16="http://schemas.microsoft.com/office/drawing/2014/main" id="{9E099979-E910-8245-B971-0DF657E34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157412"/>
            <a:ext cx="25971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3. Penetration Testing</a:t>
            </a:r>
          </a:p>
        </p:txBody>
      </p:sp>
      <p:sp>
        <p:nvSpPr>
          <p:cNvPr id="80" name="Text Box 19">
            <a:extLst>
              <a:ext uri="{FF2B5EF4-FFF2-40B4-BE49-F238E27FC236}">
                <a16:creationId xmlns:a16="http://schemas.microsoft.com/office/drawing/2014/main" id="{5A5554DA-98CB-7B40-A4D2-5B412758D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300412"/>
            <a:ext cx="11620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7. Security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Operations</a:t>
            </a:r>
          </a:p>
        </p:txBody>
      </p:sp>
      <p:sp>
        <p:nvSpPr>
          <p:cNvPr id="81" name="Line 20">
            <a:extLst>
              <a:ext uri="{FF2B5EF4-FFF2-40B4-BE49-F238E27FC236}">
                <a16:creationId xmlns:a16="http://schemas.microsoft.com/office/drawing/2014/main" id="{554D9E34-C6E7-7A47-9A72-5659C0D93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2" name="Line 21">
            <a:extLst>
              <a:ext uri="{FF2B5EF4-FFF2-40B4-BE49-F238E27FC236}">
                <a16:creationId xmlns:a16="http://schemas.microsoft.com/office/drawing/2014/main" id="{5FC23F93-65F9-4C49-983B-C7EF83908F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3071812"/>
            <a:ext cx="45720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3" name="Line 22">
            <a:extLst>
              <a:ext uri="{FF2B5EF4-FFF2-40B4-BE49-F238E27FC236}">
                <a16:creationId xmlns:a16="http://schemas.microsoft.com/office/drawing/2014/main" id="{3A67BDB4-35A3-0948-92FD-4202FF0F69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605212"/>
            <a:ext cx="6096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4" name="Line 23">
            <a:extLst>
              <a:ext uri="{FF2B5EF4-FFF2-40B4-BE49-F238E27FC236}">
                <a16:creationId xmlns:a16="http://schemas.microsoft.com/office/drawing/2014/main" id="{C32BF269-92EB-284C-8DD2-FEFA819A7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605212"/>
            <a:ext cx="5334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5" name="Line 24">
            <a:extLst>
              <a:ext uri="{FF2B5EF4-FFF2-40B4-BE49-F238E27FC236}">
                <a16:creationId xmlns:a16="http://schemas.microsoft.com/office/drawing/2014/main" id="{DCECFAC7-EF74-5742-A43B-F188CF338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605212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6" name="Line 25">
            <a:extLst>
              <a:ext uri="{FF2B5EF4-FFF2-40B4-BE49-F238E27FC236}">
                <a16:creationId xmlns:a16="http://schemas.microsoft.com/office/drawing/2014/main" id="{46145CF8-E923-3C4E-A538-20B016140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14801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7" name="Line 26">
            <a:extLst>
              <a:ext uri="{FF2B5EF4-FFF2-40B4-BE49-F238E27FC236}">
                <a16:creationId xmlns:a16="http://schemas.microsoft.com/office/drawing/2014/main" id="{BB489D9C-ADDC-B54A-A9DC-97DE1B68E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8" name="Line 27">
            <a:extLst>
              <a:ext uri="{FF2B5EF4-FFF2-40B4-BE49-F238E27FC236}">
                <a16:creationId xmlns:a16="http://schemas.microsoft.com/office/drawing/2014/main" id="{2B7D56BE-5202-C14B-82EF-6559A51508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2462212"/>
            <a:ext cx="6858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9" name="Line 28">
            <a:extLst>
              <a:ext uri="{FF2B5EF4-FFF2-40B4-BE49-F238E27FC236}">
                <a16:creationId xmlns:a16="http://schemas.microsoft.com/office/drawing/2014/main" id="{7AD103F4-3060-9E42-A29A-978E88487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462212"/>
            <a:ext cx="6096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0" name="Line 29">
            <a:extLst>
              <a:ext uri="{FF2B5EF4-FFF2-40B4-BE49-F238E27FC236}">
                <a16:creationId xmlns:a16="http://schemas.microsoft.com/office/drawing/2014/main" id="{76AA9AFD-AB7B-FC41-B2BD-F1094CDEE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833812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19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E99D9D03-5EBC-CE42-9141-D9127BA7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F1D6BD6-3CF9-0B47-A6CE-7760CFCE3E95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189442" name="Rectangle 2">
            <a:extLst>
              <a:ext uri="{FF2B5EF4-FFF2-40B4-BE49-F238E27FC236}">
                <a16:creationId xmlns:a16="http://schemas.microsoft.com/office/drawing/2014/main" id="{2D10DBE5-6119-7440-9288-A52593241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Architectural Risk Analysis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EE6C3EB1-F2E4-EA41-B2B6-B51C1F7A0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Artifact: Design and specification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System must be coherent and present a uniform security front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Document assumptions and identify possible attacks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Both at specification-based architecture stage and class-hierarchy design stage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White hat</a:t>
            </a:r>
          </a:p>
        </p:txBody>
      </p:sp>
    </p:spTree>
    <p:extLst>
      <p:ext uri="{BB962C8B-B14F-4D97-AF65-F5344CB8AC3E}">
        <p14:creationId xmlns:p14="http://schemas.microsoft.com/office/powerpoint/2010/main" val="4247044655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e824-lecture3 (1)" id="{AF9327B6-CF3E-6F4C-A2B0-7FEF8BD0A690}" vid="{644D94DE-3798-774F-A090-5AD2B12CE1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3733</TotalTime>
  <Words>1904</Words>
  <Application>Microsoft Macintosh PowerPoint</Application>
  <PresentationFormat>On-screen Show (4:3)</PresentationFormat>
  <Paragraphs>414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Times New Roman</vt:lpstr>
      <vt:lpstr>Wingdings</vt:lpstr>
      <vt:lpstr>Pixel</vt:lpstr>
      <vt:lpstr>PowerPoint Presentation</vt:lpstr>
      <vt:lpstr>Security Engineering</vt:lpstr>
      <vt:lpstr>Software Security Touchpoints</vt:lpstr>
      <vt:lpstr>Application of Touchpoints</vt:lpstr>
      <vt:lpstr>Cost of fixing defect at each stage</vt:lpstr>
      <vt:lpstr>Application of Touchpoints</vt:lpstr>
      <vt:lpstr>Code Review (Tool)</vt:lpstr>
      <vt:lpstr>Application of Touchpoints</vt:lpstr>
      <vt:lpstr>Architectural Risk Analysis</vt:lpstr>
      <vt:lpstr>Application of Touchpoints</vt:lpstr>
      <vt:lpstr>Penetration Testing</vt:lpstr>
      <vt:lpstr>Application of Touchpoints</vt:lpstr>
      <vt:lpstr>Risk-Based Security Testing</vt:lpstr>
      <vt:lpstr>Application of Touchpoints</vt:lpstr>
      <vt:lpstr>Abuse Cases</vt:lpstr>
      <vt:lpstr>Application of Touchpoints</vt:lpstr>
      <vt:lpstr>Security Requirements</vt:lpstr>
      <vt:lpstr>Application of Touchpoints</vt:lpstr>
      <vt:lpstr>Security Operations</vt:lpstr>
      <vt:lpstr>Application of Touchpoints</vt:lpstr>
      <vt:lpstr>External Analysis</vt:lpstr>
      <vt:lpstr>When to Apply Security? </vt:lpstr>
      <vt:lpstr>Best Practices</vt:lpstr>
      <vt:lpstr>Worst Practices to Avoid</vt:lpstr>
      <vt:lpstr>Who Should Care?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ALSUWAT, EMAD</dc:creator>
  <cp:lastModifiedBy>ALSUWAT, EMAD</cp:lastModifiedBy>
  <cp:revision>81</cp:revision>
  <dcterms:created xsi:type="dcterms:W3CDTF">2020-02-13T19:25:53Z</dcterms:created>
  <dcterms:modified xsi:type="dcterms:W3CDTF">2022-02-20T11:34:47Z</dcterms:modified>
</cp:coreProperties>
</file>