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45"/>
  </p:notesMasterIdLst>
  <p:handoutMasterIdLst>
    <p:handoutMasterId r:id="rId46"/>
  </p:handoutMasterIdLst>
  <p:sldIdLst>
    <p:sldId id="578" r:id="rId2"/>
    <p:sldId id="358" r:id="rId3"/>
    <p:sldId id="357" r:id="rId4"/>
    <p:sldId id="356" r:id="rId5"/>
    <p:sldId id="359" r:id="rId6"/>
    <p:sldId id="388" r:id="rId7"/>
    <p:sldId id="360" r:id="rId8"/>
    <p:sldId id="389" r:id="rId9"/>
    <p:sldId id="390" r:id="rId10"/>
    <p:sldId id="391" r:id="rId11"/>
    <p:sldId id="392" r:id="rId12"/>
    <p:sldId id="361" r:id="rId13"/>
    <p:sldId id="362" r:id="rId14"/>
    <p:sldId id="579" r:id="rId15"/>
    <p:sldId id="363" r:id="rId16"/>
    <p:sldId id="364" r:id="rId17"/>
    <p:sldId id="365" r:id="rId18"/>
    <p:sldId id="366" r:id="rId19"/>
    <p:sldId id="367" r:id="rId20"/>
    <p:sldId id="383" r:id="rId21"/>
    <p:sldId id="384" r:id="rId22"/>
    <p:sldId id="385" r:id="rId23"/>
    <p:sldId id="393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12" r:id="rId39"/>
    <p:sldId id="410" r:id="rId40"/>
    <p:sldId id="413" r:id="rId41"/>
    <p:sldId id="414" r:id="rId42"/>
    <p:sldId id="415" r:id="rId43"/>
    <p:sldId id="577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" autoAdjust="0"/>
    <p:restoredTop sz="72517"/>
  </p:normalViewPr>
  <p:slideViewPr>
    <p:cSldViewPr>
      <p:cViewPr varScale="1">
        <p:scale>
          <a:sx n="91" d="100"/>
          <a:sy n="91" d="100"/>
        </p:scale>
        <p:origin x="32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45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58A5049-1E27-0D49-AFCC-E74F79FC45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4600" y="2438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27909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61AA2E4A-8FA1-2848-BE61-C2EA9477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CF0B4B-BF78-7542-A0BC-93154EE59FA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6A996982-CC09-BB4C-AE59-08FAF7DF0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Policy Specification Language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FF140BA-AF35-6341-9BD2-D608ABCE6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Express policy concepts</a:t>
            </a:r>
          </a:p>
          <a:p>
            <a:pPr eaLnBrk="1" hangingPunct="1"/>
            <a:r>
              <a:rPr lang="en-US" altLang="en-US" sz="2800" dirty="0"/>
              <a:t>Required properties of policy languages:</a:t>
            </a:r>
          </a:p>
          <a:p>
            <a:pPr lvl="1" eaLnBrk="1" hangingPunct="1"/>
            <a:r>
              <a:rPr lang="en-US" altLang="en-US" sz="2400" dirty="0"/>
              <a:t>Support access control, delegation, and obligation</a:t>
            </a:r>
          </a:p>
          <a:p>
            <a:pPr lvl="1" eaLnBrk="1" hangingPunct="1"/>
            <a:r>
              <a:rPr lang="en-US" altLang="en-US" sz="2400" dirty="0"/>
              <a:t>Provide structuring constructs to handle large systems</a:t>
            </a:r>
          </a:p>
          <a:p>
            <a:pPr lvl="1" eaLnBrk="1" hangingPunct="1"/>
            <a:r>
              <a:rPr lang="en-US" altLang="en-US" sz="2400" dirty="0"/>
              <a:t>Support composite policies</a:t>
            </a:r>
          </a:p>
          <a:p>
            <a:pPr lvl="1" eaLnBrk="1" hangingPunct="1"/>
            <a:r>
              <a:rPr lang="en-US" altLang="en-US" sz="2400" dirty="0"/>
              <a:t>Must be able to analyze policies for conflicts and inconsistencies</a:t>
            </a:r>
          </a:p>
          <a:p>
            <a:pPr lvl="1" eaLnBrk="1" hangingPunct="1"/>
            <a:r>
              <a:rPr lang="en-US" altLang="en-US" sz="2400" dirty="0"/>
              <a:t>Extensible</a:t>
            </a:r>
          </a:p>
          <a:p>
            <a:pPr lvl="1" eaLnBrk="1" hangingPunct="1"/>
            <a:r>
              <a:rPr lang="en-US" altLang="en-US" sz="2400" dirty="0"/>
              <a:t>Comprehensible and easy to use</a:t>
            </a:r>
          </a:p>
        </p:txBody>
      </p:sp>
    </p:spTree>
    <p:extLst>
      <p:ext uri="{BB962C8B-B14F-4D97-AF65-F5344CB8AC3E}">
        <p14:creationId xmlns:p14="http://schemas.microsoft.com/office/powerpoint/2010/main" val="377863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C9F6817-5580-E04B-9D08-484AEDF6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178808EE-CFD5-3442-B746-C0B16F5024D4}" type="slidenum">
              <a:rPr lang="en-US" altLang="en-US" sz="1400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4CE8F2C-7927-FD44-B204-3A9A07B0C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65532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Policy Development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7C1BD0B-DF1C-964A-8BAF-1D4907DD5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Policy maker: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Start with high-level policies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Refine high-level policies to low-level policy specification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GB" altLang="en-US"/>
              <a:t>Determine resources required to satisfy the policy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GB" altLang="en-US"/>
              <a:t>Translate high-level policies into enforceable versions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GB" altLang="en-US"/>
              <a:t>Support analysis that verifies that lower level policies actually meet the needs of higher level ones.</a:t>
            </a:r>
            <a:br>
              <a:rPr lang="en-GB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34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7B719A98-2F45-994E-B751-265580FA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42CC5D-E607-6F44-931C-E201D5D6119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34850" name="Rectangle 2" descr="Large confetti">
            <a:extLst>
              <a:ext uri="{FF2B5EF4-FFF2-40B4-BE49-F238E27FC236}">
                <a16:creationId xmlns:a16="http://schemas.microsoft.com/office/drawing/2014/main" id="{D05A5CD7-6806-D34B-BCE3-CFC1B59B5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Authorization Management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B642948-DBA5-0246-84BC-8CA8A6DA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Who</a:t>
            </a:r>
            <a:r>
              <a:rPr lang="en-US" altLang="en-US" sz="2400"/>
              <a:t> can grant and revoke access rights?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Centralized</a:t>
            </a:r>
            <a:r>
              <a:rPr lang="en-US" altLang="en-US" sz="2400"/>
              <a:t> administration: security officer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Decentralized</a:t>
            </a:r>
            <a:r>
              <a:rPr lang="en-US" altLang="en-US" sz="2400"/>
              <a:t> administration: locally autonomous systems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Hierarchical decentralization</a:t>
            </a:r>
            <a:r>
              <a:rPr lang="en-US" altLang="en-US" sz="2400"/>
              <a:t>: security officer &gt; departmental system administrator &gt; Windows NT administrator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Ownership based</a:t>
            </a:r>
            <a:r>
              <a:rPr lang="en-US" altLang="en-US" sz="2400"/>
              <a:t>: owner of data may grant access to other to his/her data (possibly with grant option)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Cooperative authorization</a:t>
            </a:r>
            <a:r>
              <a:rPr lang="en-US" altLang="en-US" sz="2400"/>
              <a:t>: predefined groups of users or predefined number of users may access data </a:t>
            </a:r>
          </a:p>
        </p:txBody>
      </p:sp>
    </p:spTree>
    <p:extLst>
      <p:ext uri="{BB962C8B-B14F-4D97-AF65-F5344CB8AC3E}">
        <p14:creationId xmlns:p14="http://schemas.microsoft.com/office/powerpoint/2010/main" val="422835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E6517AD0-69A8-7049-A1F8-42780FB4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1BA431-9043-6C44-B24E-F28D9EAE6B5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35874" name="Rectangle 2">
            <a:extLst>
              <a:ext uri="{FF2B5EF4-FFF2-40B4-BE49-F238E27FC236}">
                <a16:creationId xmlns:a16="http://schemas.microsoft.com/office/drawing/2014/main" id="{31C93272-0AE4-744E-978D-9CE515D39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4588"/>
            <a:ext cx="7772400" cy="608012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Access Control Models</a:t>
            </a:r>
          </a:p>
        </p:txBody>
      </p:sp>
      <p:sp>
        <p:nvSpPr>
          <p:cNvPr id="28676" name="Oval 3">
            <a:extLst>
              <a:ext uri="{FF2B5EF4-FFF2-40B4-BE49-F238E27FC236}">
                <a16:creationId xmlns:a16="http://schemas.microsoft.com/office/drawing/2014/main" id="{E421371E-ABC1-2146-8083-E0249F3C2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81200"/>
            <a:ext cx="5181600" cy="3657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7" name="Oval 4">
            <a:extLst>
              <a:ext uri="{FF2B5EF4-FFF2-40B4-BE49-F238E27FC236}">
                <a16:creationId xmlns:a16="http://schemas.microsoft.com/office/drawing/2014/main" id="{DAFEA3A1-F312-B141-9B43-AAA2B75C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8" name="Oval 5">
            <a:extLst>
              <a:ext uri="{FF2B5EF4-FFF2-40B4-BE49-F238E27FC236}">
                <a16:creationId xmlns:a16="http://schemas.microsoft.com/office/drawing/2014/main" id="{D7FB9A64-DDFC-544C-BAEA-6B082C43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3528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9" name="Oval 6">
            <a:extLst>
              <a:ext uri="{FF2B5EF4-FFF2-40B4-BE49-F238E27FC236}">
                <a16:creationId xmlns:a16="http://schemas.microsoft.com/office/drawing/2014/main" id="{A33EB114-28DF-4C43-98E7-25616C2D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0" name="Text Box 7">
            <a:extLst>
              <a:ext uri="{FF2B5EF4-FFF2-40B4-BE49-F238E27FC236}">
                <a16:creationId xmlns:a16="http://schemas.microsoft.com/office/drawing/2014/main" id="{FE7E58C3-CF79-E647-8E86-9CD347E34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2022475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All accesses</a:t>
            </a:r>
          </a:p>
        </p:txBody>
      </p:sp>
      <p:sp>
        <p:nvSpPr>
          <p:cNvPr id="28681" name="Text Box 8">
            <a:extLst>
              <a:ext uri="{FF2B5EF4-FFF2-40B4-BE49-F238E27FC236}">
                <a16:creationId xmlns:a16="http://schemas.microsoft.com/office/drawing/2014/main" id="{B1CEFEEA-7378-4349-A80D-97911D00A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95600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</a:rPr>
              <a:t>Discretionary AC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B050"/>
                </a:solidFill>
              </a:rPr>
              <a:t>DAC</a:t>
            </a:r>
          </a:p>
        </p:txBody>
      </p:sp>
      <p:sp>
        <p:nvSpPr>
          <p:cNvPr id="20491" name="Text Box 9">
            <a:extLst>
              <a:ext uri="{FF2B5EF4-FFF2-40B4-BE49-F238E27FC236}">
                <a16:creationId xmlns:a16="http://schemas.microsoft.com/office/drawing/2014/main" id="{8B35E73B-6763-BD4E-8A9A-7B0938FDA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1509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charset="0"/>
              </a:rPr>
              <a:t>Mandatory AC</a:t>
            </a:r>
          </a:p>
        </p:txBody>
      </p:sp>
      <p:sp>
        <p:nvSpPr>
          <p:cNvPr id="18444" name="Text Box 10">
            <a:extLst>
              <a:ext uri="{FF2B5EF4-FFF2-40B4-BE49-F238E27FC236}">
                <a16:creationId xmlns:a16="http://schemas.microsoft.com/office/drawing/2014/main" id="{008A25A7-CA25-2448-8569-6809AD5AE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267200"/>
            <a:ext cx="1511300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</a:rPr>
              <a:t>Role-Based AC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</a:rPr>
              <a:t>RBAC</a:t>
            </a:r>
          </a:p>
        </p:txBody>
      </p:sp>
    </p:spTree>
    <p:extLst>
      <p:ext uri="{BB962C8B-B14F-4D97-AF65-F5344CB8AC3E}">
        <p14:creationId xmlns:p14="http://schemas.microsoft.com/office/powerpoint/2010/main" val="29508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3DF8F19-A09D-EC4F-A530-21F01011FF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2971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600" dirty="0">
                <a:solidFill>
                  <a:schemeClr val="bg1"/>
                </a:solidFill>
              </a:rPr>
              <a:t>Access Control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DAC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7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9C099072-84BC-704A-BC8E-C9C54DB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A9469-8FC9-4F49-A334-80E78285DC7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EE5019CE-028B-B241-B846-6799BFD4B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4588"/>
            <a:ext cx="7772400" cy="608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itchFamily="18" charset="0"/>
              </a:rPr>
              <a:t>Discretionary Access Control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6A2540C-E9E3-8843-A962-38EF610CE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Access control is based 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User’s identity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Access control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Most common administration: owner 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Users can protect what they 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Owner may grant access to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Owner may define the type of access given to others</a:t>
            </a:r>
          </a:p>
        </p:txBody>
      </p:sp>
    </p:spTree>
    <p:extLst>
      <p:ext uri="{BB962C8B-B14F-4D97-AF65-F5344CB8AC3E}">
        <p14:creationId xmlns:p14="http://schemas.microsoft.com/office/powerpoint/2010/main" val="256290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1CBA3D44-B637-B444-AD55-CA60F44D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CE9081-B545-5D4E-B4A1-560B9D3D80B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9E0A4F28-4867-8B4F-BC3C-E9B4F3B20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4588"/>
            <a:ext cx="7772400" cy="608012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Access Matrix Model</a:t>
            </a:r>
          </a:p>
        </p:txBody>
      </p:sp>
      <p:graphicFrame>
        <p:nvGraphicFramePr>
          <p:cNvPr id="337923" name="Group 3">
            <a:extLst>
              <a:ext uri="{FF2B5EF4-FFF2-40B4-BE49-F238E27FC236}">
                <a16:creationId xmlns:a16="http://schemas.microsoft.com/office/drawing/2014/main" id="{AB0A4202-0404-254C-9190-F21AB94D591F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2590800"/>
          <a:ext cx="6096000" cy="329247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54" name="Text Box 36">
            <a:extLst>
              <a:ext uri="{FF2B5EF4-FFF2-40B4-BE49-F238E27FC236}">
                <a16:creationId xmlns:a16="http://schemas.microsoft.com/office/drawing/2014/main" id="{6F68D139-B491-2448-8798-27FD08028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676400"/>
            <a:ext cx="374332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OBJECTS AND SUBJECTS</a:t>
            </a:r>
          </a:p>
        </p:txBody>
      </p:sp>
      <p:sp>
        <p:nvSpPr>
          <p:cNvPr id="18455" name="Text Box 37">
            <a:extLst>
              <a:ext uri="{FF2B5EF4-FFF2-40B4-BE49-F238E27FC236}">
                <a16:creationId xmlns:a16="http://schemas.microsoft.com/office/drawing/2014/main" id="{101FD53E-65D8-D143-B8FE-3BF2D1014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0800"/>
            <a:ext cx="407988" cy="3416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</a:p>
          <a:p>
            <a:pPr eaLnBrk="1" hangingPunct="1">
              <a:defRPr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743" name="Text Box 38">
            <a:extLst>
              <a:ext uri="{FF2B5EF4-FFF2-40B4-BE49-F238E27FC236}">
                <a16:creationId xmlns:a16="http://schemas.microsoft.com/office/drawing/2014/main" id="{34030DCB-D2E5-D448-A6CA-A11866B49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05200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Joe</a:t>
            </a:r>
          </a:p>
        </p:txBody>
      </p:sp>
      <p:sp>
        <p:nvSpPr>
          <p:cNvPr id="30744" name="Text Box 39">
            <a:extLst>
              <a:ext uri="{FF2B5EF4-FFF2-40B4-BE49-F238E27FC236}">
                <a16:creationId xmlns:a16="http://schemas.microsoft.com/office/drawing/2014/main" id="{91BB4634-6223-1A46-A4FF-4033650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9530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Sam</a:t>
            </a:r>
          </a:p>
        </p:txBody>
      </p:sp>
      <p:sp>
        <p:nvSpPr>
          <p:cNvPr id="30745" name="Text Box 40">
            <a:extLst>
              <a:ext uri="{FF2B5EF4-FFF2-40B4-BE49-F238E27FC236}">
                <a16:creationId xmlns:a16="http://schemas.microsoft.com/office/drawing/2014/main" id="{251D7A42-855B-554A-BD14-9F76D8FA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438400"/>
            <a:ext cx="90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File 1</a:t>
            </a:r>
          </a:p>
        </p:txBody>
      </p:sp>
      <p:sp>
        <p:nvSpPr>
          <p:cNvPr id="30746" name="Text Box 41">
            <a:extLst>
              <a:ext uri="{FF2B5EF4-FFF2-40B4-BE49-F238E27FC236}">
                <a16:creationId xmlns:a16="http://schemas.microsoft.com/office/drawing/2014/main" id="{FBEF690F-F86C-F449-8CF0-E13C06F9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438400"/>
            <a:ext cx="90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File 2</a:t>
            </a:r>
          </a:p>
        </p:txBody>
      </p:sp>
      <p:sp>
        <p:nvSpPr>
          <p:cNvPr id="30747" name="Line 42">
            <a:extLst>
              <a:ext uri="{FF2B5EF4-FFF2-40B4-BE49-F238E27FC236}">
                <a16:creationId xmlns:a16="http://schemas.microsoft.com/office/drawing/2014/main" id="{77240DBF-F5F9-5545-8B96-24545AA4A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8" name="Line 43">
            <a:extLst>
              <a:ext uri="{FF2B5EF4-FFF2-40B4-BE49-F238E27FC236}">
                <a16:creationId xmlns:a16="http://schemas.microsoft.com/office/drawing/2014/main" id="{A6F98204-CE46-1D45-AC81-49BB27C8E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1336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9" name="Rectangle 44">
            <a:extLst>
              <a:ext uri="{FF2B5EF4-FFF2-40B4-BE49-F238E27FC236}">
                <a16:creationId xmlns:a16="http://schemas.microsoft.com/office/drawing/2014/main" id="{36C84202-2AEC-AA49-89B6-B356AF6E5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71800"/>
            <a:ext cx="4724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50" name="Line 45">
            <a:extLst>
              <a:ext uri="{FF2B5EF4-FFF2-40B4-BE49-F238E27FC236}">
                <a16:creationId xmlns:a16="http://schemas.microsoft.com/office/drawing/2014/main" id="{03911B9F-BEAB-694E-84AB-1F6BE2C0D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9718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1" name="Line 46">
            <a:extLst>
              <a:ext uri="{FF2B5EF4-FFF2-40B4-BE49-F238E27FC236}">
                <a16:creationId xmlns:a16="http://schemas.microsoft.com/office/drawing/2014/main" id="{FBAEC3C7-9F5B-064F-A331-6EA2F1734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495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0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FEBE0847-90DD-204E-9271-52CC1847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B6146D-C402-7E4E-BE4E-4610E2CCCAF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333E6B50-C671-7545-85BB-60E90AD40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4588"/>
            <a:ext cx="7772400" cy="608012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Implementation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89BD9EEC-EC10-8041-A05A-846B876F9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3916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Access Control List</a:t>
            </a:r>
            <a:r>
              <a:rPr lang="en-US" altLang="en-US" sz="2400"/>
              <a:t> (column)</a:t>
            </a: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DDA63276-0602-F144-B3BC-A63D903F4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676400"/>
            <a:ext cx="31099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File 1		File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Joe:Read	Joe:Read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Joe:Write	Sam:Read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Joe:Own		Sam:Write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		Sam:Own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48E52B32-C431-2D46-9C93-C8F745359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1717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1" name="Text Box 6">
            <a:extLst>
              <a:ext uri="{FF2B5EF4-FFF2-40B4-BE49-F238E27FC236}">
                <a16:creationId xmlns:a16="http://schemas.microsoft.com/office/drawing/2014/main" id="{56BAACBF-1AE0-CC4B-BF44-C4CB4DCA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289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Capability List</a:t>
            </a:r>
            <a:r>
              <a:rPr lang="en-US" altLang="en-US" sz="2400"/>
              <a:t> (row)</a:t>
            </a:r>
          </a:p>
        </p:txBody>
      </p:sp>
      <p:sp>
        <p:nvSpPr>
          <p:cNvPr id="31752" name="Text Box 7">
            <a:extLst>
              <a:ext uri="{FF2B5EF4-FFF2-40B4-BE49-F238E27FC236}">
                <a16:creationId xmlns:a16="http://schemas.microsoft.com/office/drawing/2014/main" id="{06E00D7B-2F59-B441-8589-4E2235CB6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52800"/>
            <a:ext cx="5768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Joe: File 1/Read, File 1/Write, File 1/Own, File 2/Read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Sam: File 2/Read, File 2/Write, File 2/Own</a:t>
            </a:r>
          </a:p>
        </p:txBody>
      </p:sp>
      <p:sp>
        <p:nvSpPr>
          <p:cNvPr id="31753" name="Text Box 8">
            <a:extLst>
              <a:ext uri="{FF2B5EF4-FFF2-40B4-BE49-F238E27FC236}">
                <a16:creationId xmlns:a16="http://schemas.microsoft.com/office/drawing/2014/main" id="{8E055F13-8EFC-B448-9C77-4352C1C5E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314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Access Control Triples</a:t>
            </a:r>
          </a:p>
        </p:txBody>
      </p:sp>
      <p:sp>
        <p:nvSpPr>
          <p:cNvPr id="31754" name="Text Box 9">
            <a:extLst>
              <a:ext uri="{FF2B5EF4-FFF2-40B4-BE49-F238E27FC236}">
                <a16:creationId xmlns:a16="http://schemas.microsoft.com/office/drawing/2014/main" id="{87DAA56C-EEF7-1249-9877-0F93EE79A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14800"/>
            <a:ext cx="45180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Subject		Access		Object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Joe		Read		File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Joe		Write		File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Joe		Own		File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Joe		Read		File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Sam		Read		File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Sam		Write 		File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Sam		Own		File 2</a:t>
            </a:r>
          </a:p>
        </p:txBody>
      </p:sp>
      <p:sp>
        <p:nvSpPr>
          <p:cNvPr id="31755" name="Line 10">
            <a:extLst>
              <a:ext uri="{FF2B5EF4-FFF2-40B4-BE49-F238E27FC236}">
                <a16:creationId xmlns:a16="http://schemas.microsoft.com/office/drawing/2014/main" id="{F6A0FA63-B447-7549-8577-33A0CAC97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419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6" name="Line 11">
            <a:extLst>
              <a:ext uri="{FF2B5EF4-FFF2-40B4-BE49-F238E27FC236}">
                <a16:creationId xmlns:a16="http://schemas.microsoft.com/office/drawing/2014/main" id="{376B9565-563C-AD49-96E3-516EA6C71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267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7" name="Line 12">
            <a:extLst>
              <a:ext uri="{FF2B5EF4-FFF2-40B4-BE49-F238E27FC236}">
                <a16:creationId xmlns:a16="http://schemas.microsoft.com/office/drawing/2014/main" id="{C8306763-C548-6346-B250-4B8AB228F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267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8" name="Text Box 13">
            <a:extLst>
              <a:ext uri="{FF2B5EF4-FFF2-40B4-BE49-F238E27FC236}">
                <a16:creationId xmlns:a16="http://schemas.microsoft.com/office/drawing/2014/main" id="{3DB9C7CD-8132-494A-B960-F2204588A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2098675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(ACL)</a:t>
            </a:r>
          </a:p>
        </p:txBody>
      </p:sp>
    </p:spTree>
    <p:extLst>
      <p:ext uri="{BB962C8B-B14F-4D97-AF65-F5344CB8AC3E}">
        <p14:creationId xmlns:p14="http://schemas.microsoft.com/office/powerpoint/2010/main" val="72954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A7DE1F01-BDDC-6044-8828-746AFFCD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878183-44AA-674E-AFC6-CAFE40C6A8C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39970" name="Rectangle 2">
            <a:extLst>
              <a:ext uri="{FF2B5EF4-FFF2-40B4-BE49-F238E27FC236}">
                <a16:creationId xmlns:a16="http://schemas.microsoft.com/office/drawing/2014/main" id="{2476D736-EBAF-004E-A055-23A65343B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4588"/>
            <a:ext cx="7772400" cy="6080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itchFamily="18" charset="0"/>
              </a:rPr>
              <a:t>ACL vs. Capabilities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DC24255-7A2D-BD46-B1DC-E097BB34B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ACL: </a:t>
            </a:r>
          </a:p>
          <a:p>
            <a:pPr lvl="1" eaLnBrk="1" hangingPunct="1"/>
            <a:r>
              <a:rPr lang="en-US" altLang="en-US"/>
              <a:t>Per object based</a:t>
            </a:r>
          </a:p>
          <a:p>
            <a:pPr lvl="1" eaLnBrk="1" hangingPunct="1"/>
            <a:r>
              <a:rPr lang="en-US" altLang="en-US"/>
              <a:t>Good for file systems</a:t>
            </a:r>
          </a:p>
          <a:p>
            <a:pPr eaLnBrk="1" hangingPunct="1"/>
            <a:r>
              <a:rPr lang="en-US" altLang="en-US"/>
              <a:t>Capabilities: </a:t>
            </a:r>
          </a:p>
          <a:p>
            <a:pPr lvl="1" eaLnBrk="1" hangingPunct="1"/>
            <a:r>
              <a:rPr lang="en-US" altLang="en-US"/>
              <a:t>Per subject based</a:t>
            </a:r>
          </a:p>
          <a:p>
            <a:pPr lvl="1" eaLnBrk="1" hangingPunct="1"/>
            <a:r>
              <a:rPr lang="en-US" altLang="en-US"/>
              <a:t>Good for environment with dynamic, short-lived subjects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24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D764DB0B-DACB-6446-AC71-C56CF048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352FAA-1C79-9F4D-B3FF-63DEE3AD0FA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9F2902C9-4A98-5840-8856-22E1BE7C3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4588"/>
            <a:ext cx="7772400" cy="60801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pitchFamily="18" charset="0"/>
              </a:rPr>
              <a:t>Access Control Conditions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CC7FD2C-7C49-354B-B810-D6E181C64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Data-dependent conditions</a:t>
            </a:r>
            <a:r>
              <a:rPr lang="en-US" altLang="en-US" sz="2800"/>
              <a:t>: access constraints based on the value of the accessed data</a:t>
            </a:r>
          </a:p>
          <a:p>
            <a:pPr eaLnBrk="1" hangingPunct="1"/>
            <a:r>
              <a:rPr lang="en-US" altLang="en-US" sz="2800" b="1"/>
              <a:t>Time-dependent</a:t>
            </a:r>
            <a:r>
              <a:rPr lang="en-US" altLang="en-US" sz="2800"/>
              <a:t>: access constraints based on the time of the data access</a:t>
            </a:r>
          </a:p>
          <a:p>
            <a:pPr eaLnBrk="1" hangingPunct="1"/>
            <a:r>
              <a:rPr lang="en-US" altLang="en-US" sz="2800" b="1"/>
              <a:t>Context-dependent</a:t>
            </a:r>
            <a:r>
              <a:rPr lang="en-US" altLang="en-US" sz="2800"/>
              <a:t>: access constraints based on combinations on data which can be accessed</a:t>
            </a:r>
          </a:p>
          <a:p>
            <a:pPr eaLnBrk="1" hangingPunct="1"/>
            <a:r>
              <a:rPr lang="en-US" altLang="en-US" sz="2800" b="1"/>
              <a:t>History-dependent</a:t>
            </a:r>
            <a:r>
              <a:rPr lang="en-US" altLang="en-US" sz="2800"/>
              <a:t>: access constraints based on previously accessed data</a:t>
            </a:r>
          </a:p>
        </p:txBody>
      </p:sp>
    </p:spTree>
    <p:extLst>
      <p:ext uri="{BB962C8B-B14F-4D97-AF65-F5344CB8AC3E}">
        <p14:creationId xmlns:p14="http://schemas.microsoft.com/office/powerpoint/2010/main" val="22929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CC2DCB7C-5A8D-6043-9D87-1D3939C4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EE39BF-2A43-AF40-AAA2-AD4DD869005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31778" name="Rectangle 2" descr="Large confetti">
            <a:extLst>
              <a:ext uri="{FF2B5EF4-FFF2-40B4-BE49-F238E27FC236}">
                <a16:creationId xmlns:a16="http://schemas.microsoft.com/office/drawing/2014/main" id="{8EAB0F7A-596E-3244-9B9D-21114CF2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Access Control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769BA69-5526-8B4F-923E-9E45AF257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Access control</a:t>
            </a:r>
            <a:r>
              <a:rPr lang="en-US" altLang="en-US" sz="2800"/>
              <a:t>: ensures that all </a:t>
            </a:r>
            <a:r>
              <a:rPr lang="en-US" altLang="en-US" sz="2800" i="1"/>
              <a:t>direct accesses</a:t>
            </a:r>
            <a:r>
              <a:rPr lang="en-US" altLang="en-US" sz="2800"/>
              <a:t> to object are authorized</a:t>
            </a:r>
          </a:p>
          <a:p>
            <a:pPr eaLnBrk="1" hangingPunct="1"/>
            <a:r>
              <a:rPr lang="en-US" altLang="en-US" sz="2800"/>
              <a:t>Protects against accidental and </a:t>
            </a:r>
            <a:r>
              <a:rPr lang="en-US" altLang="en-US" sz="2800" b="1"/>
              <a:t>malicious</a:t>
            </a:r>
            <a:r>
              <a:rPr lang="en-US" altLang="en-US" sz="2800"/>
              <a:t> threats by regulating the </a:t>
            </a:r>
            <a:r>
              <a:rPr lang="en-US" altLang="en-US" sz="2800" i="1"/>
              <a:t>reading, writing and execution</a:t>
            </a:r>
            <a:r>
              <a:rPr lang="en-US" altLang="en-US" sz="2800"/>
              <a:t> of data and programs</a:t>
            </a:r>
          </a:p>
          <a:p>
            <a:pPr eaLnBrk="1" hangingPunct="1"/>
            <a:r>
              <a:rPr lang="en-US" altLang="en-US" sz="2800"/>
              <a:t>Need:</a:t>
            </a:r>
          </a:p>
          <a:p>
            <a:pPr lvl="1" eaLnBrk="1" hangingPunct="1"/>
            <a:r>
              <a:rPr lang="en-US" altLang="en-US" sz="2400"/>
              <a:t>Proper </a:t>
            </a:r>
            <a:r>
              <a:rPr lang="en-US" altLang="en-US" sz="2400" i="1"/>
              <a:t>user identification </a:t>
            </a:r>
            <a:r>
              <a:rPr lang="en-US" altLang="en-US" sz="2400"/>
              <a:t>and</a:t>
            </a:r>
            <a:r>
              <a:rPr lang="en-US" altLang="en-US" sz="2400" i="1"/>
              <a:t> authentication</a:t>
            </a:r>
          </a:p>
          <a:p>
            <a:pPr lvl="1" eaLnBrk="1" hangingPunct="1"/>
            <a:r>
              <a:rPr lang="en-US" altLang="en-US" sz="2400"/>
              <a:t>Information specifying the </a:t>
            </a:r>
            <a:r>
              <a:rPr lang="en-US" altLang="en-US" sz="2400" i="1"/>
              <a:t>access rights is protected</a:t>
            </a:r>
            <a:r>
              <a:rPr lang="en-US" altLang="en-US" sz="2400"/>
              <a:t> form modification</a:t>
            </a:r>
          </a:p>
        </p:txBody>
      </p:sp>
    </p:spTree>
    <p:extLst>
      <p:ext uri="{BB962C8B-B14F-4D97-AF65-F5344CB8AC3E}">
        <p14:creationId xmlns:p14="http://schemas.microsoft.com/office/powerpoint/2010/main" val="199644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25025F7D-17C7-5347-8A7F-AE5266E6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CD3C1E-A313-8A4A-884E-9754570F5ED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34819" name="Rectangle 2" descr="Large confetti">
            <a:extLst>
              <a:ext uri="{FF2B5EF4-FFF2-40B4-BE49-F238E27FC236}">
                <a16:creationId xmlns:a16="http://schemas.microsoft.com/office/drawing/2014/main" id="{82811532-8B88-834A-8E49-AF1C6F19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DAC and Trojan Horse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7E404BE-BA58-BB46-A738-6EA7860D1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81200"/>
            <a:ext cx="2590800" cy="1371600"/>
          </a:xfrm>
          <a:prstGeom prst="rect">
            <a:avLst/>
          </a:prstGeom>
          <a:noFill/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FB740E0C-D9D0-AE41-ADE2-45B3ABD51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14800"/>
            <a:ext cx="2514600" cy="1371600"/>
          </a:xfrm>
          <a:prstGeom prst="rect">
            <a:avLst/>
          </a:prstGeom>
          <a:noFill/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2" name="Text Box 5">
            <a:extLst>
              <a:ext uri="{FF2B5EF4-FFF2-40B4-BE49-F238E27FC236}">
                <a16:creationId xmlns:a16="http://schemas.microsoft.com/office/drawing/2014/main" id="{DBE66AA0-ADD6-3846-871B-570AB8C14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057400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Employee</a:t>
            </a:r>
          </a:p>
        </p:txBody>
      </p:sp>
      <p:sp>
        <p:nvSpPr>
          <p:cNvPr id="34823" name="Text Box 6">
            <a:extLst>
              <a:ext uri="{FF2B5EF4-FFF2-40B4-BE49-F238E27FC236}">
                <a16:creationId xmlns:a16="http://schemas.microsoft.com/office/drawing/2014/main" id="{3DE2181D-144E-C647-957D-D3A228403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14800"/>
            <a:ext cx="205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Black’s Employee</a:t>
            </a:r>
          </a:p>
        </p:txBody>
      </p:sp>
      <p:sp>
        <p:nvSpPr>
          <p:cNvPr id="34824" name="Text Box 7">
            <a:extLst>
              <a:ext uri="{FF2B5EF4-FFF2-40B4-BE49-F238E27FC236}">
                <a16:creationId xmlns:a16="http://schemas.microsoft.com/office/drawing/2014/main" id="{F1B69E33-0DE5-184C-BCB6-266CB312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1538288"/>
            <a:ext cx="2093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Brown: read, write</a:t>
            </a:r>
          </a:p>
        </p:txBody>
      </p:sp>
      <p:sp>
        <p:nvSpPr>
          <p:cNvPr id="34825" name="Text Box 8">
            <a:extLst>
              <a:ext uri="{FF2B5EF4-FFF2-40B4-BE49-F238E27FC236}">
                <a16:creationId xmlns:a16="http://schemas.microsoft.com/office/drawing/2014/main" id="{34CB7438-41AD-8F42-948D-CD264794E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671888"/>
            <a:ext cx="2813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Black, Brown: read, write</a:t>
            </a:r>
          </a:p>
        </p:txBody>
      </p:sp>
      <p:sp>
        <p:nvSpPr>
          <p:cNvPr id="34826" name="Text Box 9">
            <a:extLst>
              <a:ext uri="{FF2B5EF4-FFF2-40B4-BE49-F238E27FC236}">
                <a16:creationId xmlns:a16="http://schemas.microsoft.com/office/drawing/2014/main" id="{A8EB351D-85D7-F244-984B-4086E0E10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2766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Brown</a:t>
            </a:r>
          </a:p>
        </p:txBody>
      </p:sp>
      <p:sp>
        <p:nvSpPr>
          <p:cNvPr id="34827" name="Text Box 10">
            <a:extLst>
              <a:ext uri="{FF2B5EF4-FFF2-40B4-BE49-F238E27FC236}">
                <a16:creationId xmlns:a16="http://schemas.microsoft.com/office/drawing/2014/main" id="{343D5F70-1514-8A41-83DC-1000D1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86400"/>
            <a:ext cx="776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Black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310C6A89-1237-DB46-95B9-43A015D4DAC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514600"/>
            <a:ext cx="3733800" cy="2286000"/>
            <a:chOff x="1344" y="1584"/>
            <a:chExt cx="2352" cy="1440"/>
          </a:xfrm>
        </p:grpSpPr>
        <p:sp>
          <p:nvSpPr>
            <p:cNvPr id="34836" name="Line 12">
              <a:extLst>
                <a:ext uri="{FF2B5EF4-FFF2-40B4-BE49-F238E27FC236}">
                  <a16:creationId xmlns:a16="http://schemas.microsoft.com/office/drawing/2014/main" id="{78B67F93-285D-B445-99DE-18CEAF5037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584"/>
              <a:ext cx="2352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7" name="Text Box 13">
              <a:extLst>
                <a:ext uri="{FF2B5EF4-FFF2-40B4-BE49-F238E27FC236}">
                  <a16:creationId xmlns:a16="http://schemas.microsoft.com/office/drawing/2014/main" id="{6B26513E-891D-9C41-8F8B-3CC3BA981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2073"/>
              <a:ext cx="11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Read Employee</a:t>
              </a:r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E8876764-DF12-164F-966C-06D6D1EA859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667000"/>
            <a:ext cx="2325688" cy="2301875"/>
            <a:chOff x="2208" y="1680"/>
            <a:chExt cx="1465" cy="1450"/>
          </a:xfrm>
        </p:grpSpPr>
        <p:sp>
          <p:nvSpPr>
            <p:cNvPr id="34832" name="Text Box 15">
              <a:extLst>
                <a:ext uri="{FF2B5EF4-FFF2-40B4-BE49-F238E27FC236}">
                  <a16:creationId xmlns:a16="http://schemas.microsoft.com/office/drawing/2014/main" id="{947D028F-47BD-3C44-81A7-FFAB60BA9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96"/>
              <a:ext cx="146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CC0000"/>
                  </a:solidFill>
                </a:rPr>
                <a:t>REJECTED!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CC0000"/>
                  </a:solidFill>
                </a:rPr>
                <a:t>Black is not allowed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CC0000"/>
                  </a:solidFill>
                </a:rPr>
                <a:t>To access Employee</a:t>
              </a:r>
            </a:p>
          </p:txBody>
        </p:sp>
        <p:grpSp>
          <p:nvGrpSpPr>
            <p:cNvPr id="34833" name="Group 16">
              <a:extLst>
                <a:ext uri="{FF2B5EF4-FFF2-40B4-BE49-F238E27FC236}">
                  <a16:creationId xmlns:a16="http://schemas.microsoft.com/office/drawing/2014/main" id="{FD0E1E10-D390-E046-893F-069A712D3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680"/>
              <a:ext cx="528" cy="816"/>
              <a:chOff x="2544" y="1680"/>
              <a:chExt cx="528" cy="816"/>
            </a:xfrm>
          </p:grpSpPr>
          <p:sp>
            <p:nvSpPr>
              <p:cNvPr id="34834" name="Line 17">
                <a:extLst>
                  <a:ext uri="{FF2B5EF4-FFF2-40B4-BE49-F238E27FC236}">
                    <a16:creationId xmlns:a16="http://schemas.microsoft.com/office/drawing/2014/main" id="{D13E895F-B7EB-4748-8C01-1D9ABC977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1680"/>
                <a:ext cx="528" cy="816"/>
              </a:xfrm>
              <a:prstGeom prst="line">
                <a:avLst/>
              </a:prstGeom>
              <a:noFill/>
              <a:ln w="12700" cap="sq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835" name="Line 18">
                <a:extLst>
                  <a:ext uri="{FF2B5EF4-FFF2-40B4-BE49-F238E27FC236}">
                    <a16:creationId xmlns:a16="http://schemas.microsoft.com/office/drawing/2014/main" id="{3EEB57B9-2904-614B-B8E9-D1978B176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680"/>
                <a:ext cx="480" cy="816"/>
              </a:xfrm>
              <a:prstGeom prst="line">
                <a:avLst/>
              </a:prstGeom>
              <a:noFill/>
              <a:ln w="12700" cap="sq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34830" name="Picture 19" descr="bd06142_">
            <a:extLst>
              <a:ext uri="{FF2B5EF4-FFF2-40B4-BE49-F238E27FC236}">
                <a16:creationId xmlns:a16="http://schemas.microsoft.com/office/drawing/2014/main" id="{1F8183F1-1757-AA48-876A-9F75610D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1219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1" name="Picture 20" descr="bd06107_">
            <a:extLst>
              <a:ext uri="{FF2B5EF4-FFF2-40B4-BE49-F238E27FC236}">
                <a16:creationId xmlns:a16="http://schemas.microsoft.com/office/drawing/2014/main" id="{2B8E8B0B-10D1-C948-8D31-3C44BE79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9600"/>
            <a:ext cx="1066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7772D44B-CD95-0743-A083-A8073F86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95988A-12E9-0F49-A472-A0374B0531B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35843" name="Rectangle 2" descr="Large confetti">
            <a:extLst>
              <a:ext uri="{FF2B5EF4-FFF2-40B4-BE49-F238E27FC236}">
                <a16:creationId xmlns:a16="http://schemas.microsoft.com/office/drawing/2014/main" id="{6DB03FAF-23A2-7344-9AAE-B7A11D1A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DAC and Trojan Horse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FA3FD77-349D-C445-B90D-C94D44D73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A28A3922-3B05-8042-AF6D-D28D21C60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81200"/>
            <a:ext cx="2590800" cy="1371600"/>
          </a:xfrm>
          <a:prstGeom prst="rect">
            <a:avLst/>
          </a:prstGeom>
          <a:noFill/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6" name="Rectangle 5">
            <a:extLst>
              <a:ext uri="{FF2B5EF4-FFF2-40B4-BE49-F238E27FC236}">
                <a16:creationId xmlns:a16="http://schemas.microsoft.com/office/drawing/2014/main" id="{8D48E238-A43B-8145-9E4F-D6D60002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14800"/>
            <a:ext cx="2514600" cy="1371600"/>
          </a:xfrm>
          <a:prstGeom prst="rect">
            <a:avLst/>
          </a:prstGeom>
          <a:noFill/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7" name="Text Box 6">
            <a:extLst>
              <a:ext uri="{FF2B5EF4-FFF2-40B4-BE49-F238E27FC236}">
                <a16:creationId xmlns:a16="http://schemas.microsoft.com/office/drawing/2014/main" id="{DD7E12C6-D174-AF46-B6EE-10B1C936B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057400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Employee</a:t>
            </a:r>
          </a:p>
        </p:txBody>
      </p:sp>
      <p:sp>
        <p:nvSpPr>
          <p:cNvPr id="35848" name="Text Box 7">
            <a:extLst>
              <a:ext uri="{FF2B5EF4-FFF2-40B4-BE49-F238E27FC236}">
                <a16:creationId xmlns:a16="http://schemas.microsoft.com/office/drawing/2014/main" id="{7678E975-88FC-134C-AAB1-427EB6071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14800"/>
            <a:ext cx="205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Black’s Employee</a:t>
            </a:r>
          </a:p>
        </p:txBody>
      </p:sp>
      <p:sp>
        <p:nvSpPr>
          <p:cNvPr id="35849" name="Text Box 8">
            <a:extLst>
              <a:ext uri="{FF2B5EF4-FFF2-40B4-BE49-F238E27FC236}">
                <a16:creationId xmlns:a16="http://schemas.microsoft.com/office/drawing/2014/main" id="{784F9DDE-6EFB-8048-BA2B-14A75350D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1538288"/>
            <a:ext cx="2093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Brown: read, write</a:t>
            </a:r>
          </a:p>
        </p:txBody>
      </p:sp>
      <p:sp>
        <p:nvSpPr>
          <p:cNvPr id="35850" name="Text Box 9">
            <a:extLst>
              <a:ext uri="{FF2B5EF4-FFF2-40B4-BE49-F238E27FC236}">
                <a16:creationId xmlns:a16="http://schemas.microsoft.com/office/drawing/2014/main" id="{6F5F2654-9F8C-3E42-83CF-169C1AC33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671888"/>
            <a:ext cx="2813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Black, Brown: read, write</a:t>
            </a:r>
          </a:p>
        </p:txBody>
      </p:sp>
      <p:sp>
        <p:nvSpPr>
          <p:cNvPr id="35851" name="Text Box 10">
            <a:extLst>
              <a:ext uri="{FF2B5EF4-FFF2-40B4-BE49-F238E27FC236}">
                <a16:creationId xmlns:a16="http://schemas.microsoft.com/office/drawing/2014/main" id="{6C5D048C-F96E-D64F-A5FF-74F0529D9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Brown</a:t>
            </a:r>
          </a:p>
        </p:txBody>
      </p:sp>
      <p:sp>
        <p:nvSpPr>
          <p:cNvPr id="35852" name="Text Box 11">
            <a:extLst>
              <a:ext uri="{FF2B5EF4-FFF2-40B4-BE49-F238E27FC236}">
                <a16:creationId xmlns:a16="http://schemas.microsoft.com/office/drawing/2014/main" id="{D871A3FC-A3B8-0146-82F0-3F7CF5958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86400"/>
            <a:ext cx="776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Black</a:t>
            </a:r>
          </a:p>
        </p:txBody>
      </p:sp>
      <p:sp>
        <p:nvSpPr>
          <p:cNvPr id="35853" name="AutoShape 12">
            <a:extLst>
              <a:ext uri="{FF2B5EF4-FFF2-40B4-BE49-F238E27FC236}">
                <a16:creationId xmlns:a16="http://schemas.microsoft.com/office/drawing/2014/main" id="{A0E7DE19-A095-CA4D-BFAF-078E1E9D5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33600"/>
            <a:ext cx="1676400" cy="3048000"/>
          </a:xfrm>
          <a:prstGeom prst="roundRect">
            <a:avLst>
              <a:gd name="adj" fmla="val 16667"/>
            </a:avLst>
          </a:prstGeom>
          <a:noFill/>
          <a:ln w="158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4" name="Text Box 13">
            <a:extLst>
              <a:ext uri="{FF2B5EF4-FFF2-40B4-BE49-F238E27FC236}">
                <a16:creationId xmlns:a16="http://schemas.microsoft.com/office/drawing/2014/main" id="{0BD1BB90-FDA4-D449-9B82-30B057D54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2224088"/>
            <a:ext cx="1487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Word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 Processor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B820CA82-9664-ED4C-A7C9-C60E4FEE70B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343400"/>
            <a:ext cx="2438400" cy="1235075"/>
            <a:chOff x="1248" y="2736"/>
            <a:chExt cx="1536" cy="778"/>
          </a:xfrm>
        </p:grpSpPr>
        <p:sp>
          <p:nvSpPr>
            <p:cNvPr id="35868" name="Line 15">
              <a:extLst>
                <a:ext uri="{FF2B5EF4-FFF2-40B4-BE49-F238E27FC236}">
                  <a16:creationId xmlns:a16="http://schemas.microsoft.com/office/drawing/2014/main" id="{B095D69F-CE3F-2E48-8810-C2BCD0C9A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736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9" name="Line 16">
              <a:extLst>
                <a:ext uri="{FF2B5EF4-FFF2-40B4-BE49-F238E27FC236}">
                  <a16:creationId xmlns:a16="http://schemas.microsoft.com/office/drawing/2014/main" id="{A4380333-38B0-994D-9A96-0DE6630A3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736"/>
              <a:ext cx="5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0" name="Text Box 17">
              <a:extLst>
                <a:ext uri="{FF2B5EF4-FFF2-40B4-BE49-F238E27FC236}">
                  <a16:creationId xmlns:a16="http://schemas.microsoft.com/office/drawing/2014/main" id="{1509D487-0822-444C-BED1-3D795DB33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2841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CC0000"/>
                  </a:solidFill>
                </a:rPr>
                <a:t>TH</a:t>
              </a:r>
            </a:p>
          </p:txBody>
        </p:sp>
        <p:sp>
          <p:nvSpPr>
            <p:cNvPr id="35871" name="Line 18">
              <a:extLst>
                <a:ext uri="{FF2B5EF4-FFF2-40B4-BE49-F238E27FC236}">
                  <a16:creationId xmlns:a16="http://schemas.microsoft.com/office/drawing/2014/main" id="{88ADC563-7FE5-C64C-A102-76F015AAA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72"/>
              <a:ext cx="1056" cy="0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2" name="Text Box 19">
              <a:extLst>
                <a:ext uri="{FF2B5EF4-FFF2-40B4-BE49-F238E27FC236}">
                  <a16:creationId xmlns:a16="http://schemas.microsoft.com/office/drawing/2014/main" id="{024E3BD6-3976-0441-8576-693E1395A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072"/>
              <a:ext cx="142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CC0000"/>
                  </a:solidFill>
                </a:rPr>
                <a:t>Inserts Trojan Horse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CC0000"/>
                  </a:solidFill>
                </a:rPr>
                <a:t>Into shared program</a:t>
              </a:r>
            </a:p>
          </p:txBody>
        </p:sp>
      </p:grpSp>
      <p:sp>
        <p:nvSpPr>
          <p:cNvPr id="35856" name="Line 20">
            <a:extLst>
              <a:ext uri="{FF2B5EF4-FFF2-40B4-BE49-F238E27FC236}">
                <a16:creationId xmlns:a16="http://schemas.microsoft.com/office/drawing/2014/main" id="{9D21FD81-32F1-6A4B-8F60-5CFC45EB7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718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7" name="Text Box 21">
            <a:extLst>
              <a:ext uri="{FF2B5EF4-FFF2-40B4-BE49-F238E27FC236}">
                <a16:creationId xmlns:a16="http://schemas.microsoft.com/office/drawing/2014/main" id="{3D83C998-6DFB-5447-B41A-D206077AD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200400"/>
            <a:ext cx="2325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Uses shared program</a:t>
            </a: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9565C92C-F364-614D-82CB-86EC288C147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90800"/>
            <a:ext cx="1524000" cy="2057400"/>
            <a:chOff x="2784" y="1632"/>
            <a:chExt cx="960" cy="1296"/>
          </a:xfrm>
        </p:grpSpPr>
        <p:sp>
          <p:nvSpPr>
            <p:cNvPr id="35866" name="Line 23">
              <a:extLst>
                <a:ext uri="{FF2B5EF4-FFF2-40B4-BE49-F238E27FC236}">
                  <a16:creationId xmlns:a16="http://schemas.microsoft.com/office/drawing/2014/main" id="{9C8D0FF3-79DE-C741-9EC6-DC9E29806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1632"/>
              <a:ext cx="960" cy="1296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7" name="Text Box 24">
              <a:extLst>
                <a:ext uri="{FF2B5EF4-FFF2-40B4-BE49-F238E27FC236}">
                  <a16:creationId xmlns:a16="http://schemas.microsoft.com/office/drawing/2014/main" id="{98DD8129-B917-E14E-A837-23CE7A100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" y="1929"/>
              <a:ext cx="7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CC0000"/>
                  </a:solidFill>
                </a:rPr>
                <a:t>Reads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CC0000"/>
                  </a:solidFill>
                </a:rPr>
                <a:t>Employee</a:t>
              </a:r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B27384A8-DC2B-4F40-B4E2-B41FE525F044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343400"/>
            <a:ext cx="4114800" cy="1311275"/>
            <a:chOff x="2784" y="2745"/>
            <a:chExt cx="2592" cy="826"/>
          </a:xfrm>
        </p:grpSpPr>
        <p:grpSp>
          <p:nvGrpSpPr>
            <p:cNvPr id="35862" name="Group 26">
              <a:extLst>
                <a:ext uri="{FF2B5EF4-FFF2-40B4-BE49-F238E27FC236}">
                  <a16:creationId xmlns:a16="http://schemas.microsoft.com/office/drawing/2014/main" id="{5AF037C7-8AB3-6F4C-99C6-9B4521F7A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745"/>
              <a:ext cx="1056" cy="826"/>
              <a:chOff x="2784" y="2745"/>
              <a:chExt cx="1056" cy="826"/>
            </a:xfrm>
          </p:grpSpPr>
          <p:sp>
            <p:nvSpPr>
              <p:cNvPr id="35864" name="Line 27">
                <a:extLst>
                  <a:ext uri="{FF2B5EF4-FFF2-40B4-BE49-F238E27FC236}">
                    <a16:creationId xmlns:a16="http://schemas.microsoft.com/office/drawing/2014/main" id="{31214EE9-7803-8D4A-86E2-D5C74144C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976"/>
                <a:ext cx="1056" cy="0"/>
              </a:xfrm>
              <a:prstGeom prst="line">
                <a:avLst/>
              </a:prstGeom>
              <a:noFill/>
              <a:ln w="12700" cap="sq">
                <a:solidFill>
                  <a:srgbClr val="CC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5" name="Text Box 28">
                <a:extLst>
                  <a:ext uri="{FF2B5EF4-FFF2-40B4-BE49-F238E27FC236}">
                    <a16:creationId xmlns:a16="http://schemas.microsoft.com/office/drawing/2014/main" id="{771FCB4D-76C6-AD4D-A18D-290C05695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6" y="2745"/>
                <a:ext cx="822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CC0000"/>
                    </a:solidFill>
                  </a:rPr>
                  <a:t>Copies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CC0000"/>
                    </a:solidFill>
                  </a:rPr>
                  <a:t>Employee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CC0000"/>
                    </a:solidFill>
                  </a:rPr>
                  <a:t>To Black’s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CC0000"/>
                    </a:solidFill>
                  </a:rPr>
                  <a:t>Employee</a:t>
                </a:r>
              </a:p>
            </p:txBody>
          </p:sp>
        </p:grpSp>
        <p:sp>
          <p:nvSpPr>
            <p:cNvPr id="35863" name="Rectangle 29">
              <a:extLst>
                <a:ext uri="{FF2B5EF4-FFF2-40B4-BE49-F238E27FC236}">
                  <a16:creationId xmlns:a16="http://schemas.microsoft.com/office/drawing/2014/main" id="{A64B59B7-B449-A647-BEF1-C58E892D8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2"/>
              <a:ext cx="1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000">
                <a:solidFill>
                  <a:srgbClr val="FFFFFF"/>
                </a:solidFill>
              </a:endParaRPr>
            </a:p>
          </p:txBody>
        </p:sp>
      </p:grpSp>
      <p:pic>
        <p:nvPicPr>
          <p:cNvPr id="35860" name="Picture 30" descr="bd06142_">
            <a:extLst>
              <a:ext uri="{FF2B5EF4-FFF2-40B4-BE49-F238E27FC236}">
                <a16:creationId xmlns:a16="http://schemas.microsoft.com/office/drawing/2014/main" id="{7B49E170-CCB3-374F-8047-21D40789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1219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1" name="Picture 31" descr="bd06107_">
            <a:extLst>
              <a:ext uri="{FF2B5EF4-FFF2-40B4-BE49-F238E27FC236}">
                <a16:creationId xmlns:a16="http://schemas.microsoft.com/office/drawing/2014/main" id="{B2935184-4B77-D540-B894-1610D5072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1066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9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22EF9BD0-F1D4-D449-A26B-FE34175F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7D70AD-26F4-9542-B798-74952A2089E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152FD6F6-A46B-B641-8920-55EF50655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4588"/>
            <a:ext cx="7772400" cy="608012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DAC Overview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0847A84-0545-0A43-8E1F-B09F41733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u="sng"/>
              <a:t>Advantages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Intuitive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Easy to implement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u="sng"/>
              <a:t>Disadvantages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Inherent vulnerability (look TH example)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Maintenance of ACL or Capability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Maintenance of Grant/Revoke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Limited power of negative authorization</a:t>
            </a:r>
          </a:p>
        </p:txBody>
      </p:sp>
    </p:spTree>
    <p:extLst>
      <p:ext uri="{BB962C8B-B14F-4D97-AF65-F5344CB8AC3E}">
        <p14:creationId xmlns:p14="http://schemas.microsoft.com/office/powerpoint/2010/main" val="325523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3DF8F19-A09D-EC4F-A530-21F01011FF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2971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600" dirty="0">
                <a:solidFill>
                  <a:schemeClr val="bg1"/>
                </a:solidFill>
              </a:rPr>
              <a:t>Access Control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RBAC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66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9766570F-34A5-6F4D-B491-2C14E637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3CF7DF17-7DCA-E149-934A-718D88C26920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7255D7E8-64DE-3E4B-A66F-AA7BCCED1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RBAC Motivation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26FAB0F2-D3E1-4F41-B5CB-0A1C69FCB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Multi-user systems</a:t>
            </a:r>
          </a:p>
          <a:p>
            <a:pPr eaLnBrk="1" hangingPunct="1"/>
            <a:r>
              <a:rPr lang="en-US" altLang="en-US" sz="2800"/>
              <a:t>Multi-application systems</a:t>
            </a:r>
          </a:p>
          <a:p>
            <a:pPr eaLnBrk="1" hangingPunct="1"/>
            <a:r>
              <a:rPr lang="en-US" altLang="en-US" sz="2800"/>
              <a:t>Permissions are associated with roles</a:t>
            </a:r>
          </a:p>
          <a:p>
            <a:pPr eaLnBrk="1" hangingPunct="1"/>
            <a:r>
              <a:rPr lang="en-US" altLang="en-US" sz="2800"/>
              <a:t>Role-permission assignments are persistent v.s. user-permission assignments</a:t>
            </a:r>
          </a:p>
          <a:p>
            <a:pPr eaLnBrk="1" hangingPunct="1"/>
            <a:r>
              <a:rPr lang="en-US" altLang="en-US" sz="2800"/>
              <a:t>Intuitive: competency, authority and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2799010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B3B06376-1DF3-DA4F-B35A-D8F34F91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5FF3418-DD97-584E-A394-5465FD8CED30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F706A601-982B-7E4E-9515-1A7687B2B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Motivation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C5E6E630-D782-D043-8BAD-7EC0805F7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u="sng"/>
              <a:t>Express organizational policies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Separation of duties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Delegation of authority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/>
              <a:t>Flexible</a:t>
            </a:r>
            <a:r>
              <a:rPr lang="en-US" altLang="en-US" sz="2800"/>
              <a:t>: easy to modify to meet new security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/>
              <a:t>Supports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Least-privilege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Separation of duties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abstraction</a:t>
            </a:r>
          </a:p>
        </p:txBody>
      </p:sp>
    </p:spTree>
    <p:extLst>
      <p:ext uri="{BB962C8B-B14F-4D97-AF65-F5344CB8AC3E}">
        <p14:creationId xmlns:p14="http://schemas.microsoft.com/office/powerpoint/2010/main" val="36654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5A1D8E04-DCF0-2E4C-BC54-6D9C7D49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F88B6602-C3E8-1749-9BB9-E69ABF46EB6A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1BA3DB1E-A721-A047-9332-C307FB504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RBAC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FED68913-7390-7941-9057-F919AD4E5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Allows to express security requirements but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800"/>
              <a:t>CANNOT ENFORCE THESE PRINCIPLES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/>
              <a:t>e.g., RBAC can be configured to enforce BLP rules but its correctness depend on the configuration done by the system security officer.</a:t>
            </a:r>
          </a:p>
        </p:txBody>
      </p:sp>
    </p:spTree>
    <p:extLst>
      <p:ext uri="{BB962C8B-B14F-4D97-AF65-F5344CB8AC3E}">
        <p14:creationId xmlns:p14="http://schemas.microsoft.com/office/powerpoint/2010/main" val="3710735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9EF7A9AB-E9B3-0049-B3EE-2719F96C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BE952EC-D474-5344-A990-5DCB206D938A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EFCFFFE5-901B-2146-9E27-2A9B36BF7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Roles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AE20491B-7E9A-2649-83BE-627649962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/>
              <a:t>User group</a:t>
            </a:r>
            <a:r>
              <a:rPr lang="en-US" altLang="en-US" sz="2800"/>
              <a:t>: collection of user with possibly different permissions</a:t>
            </a:r>
          </a:p>
          <a:p>
            <a:pPr eaLnBrk="1" hangingPunct="1"/>
            <a:r>
              <a:rPr lang="en-US" altLang="en-US" sz="2800" u="sng"/>
              <a:t>Role</a:t>
            </a:r>
            <a:r>
              <a:rPr lang="en-US" altLang="en-US" sz="2800"/>
              <a:t>: mediator between collection of users and collection of permissions</a:t>
            </a:r>
          </a:p>
          <a:p>
            <a:pPr eaLnBrk="1" hangingPunct="1"/>
            <a:r>
              <a:rPr lang="en-US" altLang="en-US" sz="2800"/>
              <a:t>RBAC independent from DAC and MAC (they may coexist)</a:t>
            </a:r>
          </a:p>
          <a:p>
            <a:pPr eaLnBrk="1" hangingPunct="1"/>
            <a:r>
              <a:rPr lang="en-US" altLang="en-US" sz="2800" u="sng"/>
              <a:t>RBAC is policy neutral</a:t>
            </a:r>
            <a:r>
              <a:rPr lang="en-US" altLang="en-US" sz="2800"/>
              <a:t>: configuration of RBAC determines the policy to be enforced</a:t>
            </a:r>
          </a:p>
        </p:txBody>
      </p:sp>
    </p:spTree>
    <p:extLst>
      <p:ext uri="{BB962C8B-B14F-4D97-AF65-F5344CB8AC3E}">
        <p14:creationId xmlns:p14="http://schemas.microsoft.com/office/powerpoint/2010/main" val="459442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319ADA06-B7ED-0745-A82E-A1533474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641603D2-2EF2-0F4A-90E2-E84FA2505F68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DB59989F-4A66-684C-A6C4-C62179454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RBAC</a:t>
            </a:r>
          </a:p>
        </p:txBody>
      </p:sp>
      <p:sp>
        <p:nvSpPr>
          <p:cNvPr id="43013" name="Line 3">
            <a:extLst>
              <a:ext uri="{FF2B5EF4-FFF2-40B4-BE49-F238E27FC236}">
                <a16:creationId xmlns:a16="http://schemas.microsoft.com/office/drawing/2014/main" id="{758748BF-90EC-3242-91A6-1FF81D0A6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667000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4" name="Line 4">
            <a:extLst>
              <a:ext uri="{FF2B5EF4-FFF2-40B4-BE49-F238E27FC236}">
                <a16:creationId xmlns:a16="http://schemas.microsoft.com/office/drawing/2014/main" id="{ACF046E8-576A-9448-8649-A6D0058E7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962400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5" name="Line 5">
            <a:extLst>
              <a:ext uri="{FF2B5EF4-FFF2-40B4-BE49-F238E27FC236}">
                <a16:creationId xmlns:a16="http://schemas.microsoft.com/office/drawing/2014/main" id="{7258B487-50B4-8042-94D2-8D0B3C04C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962400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6" name="Line 6">
            <a:extLst>
              <a:ext uri="{FF2B5EF4-FFF2-40B4-BE49-F238E27FC236}">
                <a16:creationId xmlns:a16="http://schemas.microsoft.com/office/drawing/2014/main" id="{2ADC2C7C-D2A1-B148-87B0-39F6BB52E1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2667000"/>
            <a:ext cx="2286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7" name="Text Box 7">
            <a:extLst>
              <a:ext uri="{FF2B5EF4-FFF2-40B4-BE49-F238E27FC236}">
                <a16:creationId xmlns:a16="http://schemas.microsoft.com/office/drawing/2014/main" id="{6E4212B3-1D57-8349-8AA9-A824CA0A3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057400"/>
            <a:ext cx="3541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RBAC</a:t>
            </a:r>
            <a:r>
              <a:rPr lang="en-US" altLang="en-US" sz="2400" baseline="-25000"/>
              <a:t>3 </a:t>
            </a:r>
            <a:r>
              <a:rPr lang="en-US" altLang="en-US" sz="2400"/>
              <a:t>consolidated model</a:t>
            </a:r>
          </a:p>
        </p:txBody>
      </p:sp>
      <p:sp>
        <p:nvSpPr>
          <p:cNvPr id="43018" name="Text Box 8">
            <a:extLst>
              <a:ext uri="{FF2B5EF4-FFF2-40B4-BE49-F238E27FC236}">
                <a16:creationId xmlns:a16="http://schemas.microsoft.com/office/drawing/2014/main" id="{6ADEB1A5-EA85-D84C-8196-32C1F24A1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29000"/>
            <a:ext cx="1882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RBAC</a:t>
            </a:r>
            <a:r>
              <a:rPr lang="en-US" altLang="en-US" sz="2400" baseline="-25000"/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role hierarchy</a:t>
            </a:r>
          </a:p>
        </p:txBody>
      </p:sp>
      <p:sp>
        <p:nvSpPr>
          <p:cNvPr id="43019" name="Text Box 9">
            <a:extLst>
              <a:ext uri="{FF2B5EF4-FFF2-40B4-BE49-F238E27FC236}">
                <a16:creationId xmlns:a16="http://schemas.microsoft.com/office/drawing/2014/main" id="{64E8601E-463F-4A45-96C2-85C824F4B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05200"/>
            <a:ext cx="15033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RBAC</a:t>
            </a:r>
            <a:r>
              <a:rPr lang="en-US" altLang="en-US" sz="2400" baseline="-25000"/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constraints</a:t>
            </a:r>
          </a:p>
        </p:txBody>
      </p:sp>
      <p:sp>
        <p:nvSpPr>
          <p:cNvPr id="43020" name="Text Box 10">
            <a:extLst>
              <a:ext uri="{FF2B5EF4-FFF2-40B4-BE49-F238E27FC236}">
                <a16:creationId xmlns:a16="http://schemas.microsoft.com/office/drawing/2014/main" id="{AD7A2AED-97C3-7046-AF62-13EB1A75C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57800"/>
            <a:ext cx="2570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RBAC</a:t>
            </a:r>
            <a:r>
              <a:rPr lang="en-US" altLang="en-US" sz="2400" baseline="-25000"/>
              <a:t>0</a:t>
            </a:r>
            <a:r>
              <a:rPr lang="en-US" altLang="en-US" sz="2400"/>
              <a:t> base model</a:t>
            </a:r>
          </a:p>
        </p:txBody>
      </p:sp>
    </p:spTree>
    <p:extLst>
      <p:ext uri="{BB962C8B-B14F-4D97-AF65-F5344CB8AC3E}">
        <p14:creationId xmlns:p14="http://schemas.microsoft.com/office/powerpoint/2010/main" val="2823548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FC032D62-1D07-DA45-945A-1D76DF79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85FE6E3-03C2-FC47-9697-87F509BAD2C5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2CC573BD-832B-774A-B976-FED358EDB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RBAC</a:t>
            </a:r>
            <a:r>
              <a:rPr lang="en-US" baseline="-25000"/>
              <a:t>0</a:t>
            </a:r>
          </a:p>
        </p:txBody>
      </p:sp>
      <p:sp>
        <p:nvSpPr>
          <p:cNvPr id="44037" name="Text Box 3">
            <a:extLst>
              <a:ext uri="{FF2B5EF4-FFF2-40B4-BE49-F238E27FC236}">
                <a16:creationId xmlns:a16="http://schemas.microsoft.com/office/drawing/2014/main" id="{53218EE2-A9FE-CF4D-AECE-CB45B313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648200"/>
            <a:ext cx="260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.</a:t>
            </a:r>
          </a:p>
        </p:txBody>
      </p:sp>
      <p:sp>
        <p:nvSpPr>
          <p:cNvPr id="44038" name="Line 4">
            <a:extLst>
              <a:ext uri="{FF2B5EF4-FFF2-40B4-BE49-F238E27FC236}">
                <a16:creationId xmlns:a16="http://schemas.microsoft.com/office/drawing/2014/main" id="{C44C7FD4-66DC-154F-87CF-1A5AB1B47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038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9" name="Oval 5">
            <a:extLst>
              <a:ext uri="{FF2B5EF4-FFF2-40B4-BE49-F238E27FC236}">
                <a16:creationId xmlns:a16="http://schemas.microsoft.com/office/drawing/2014/main" id="{C98AA1C6-08EF-EC43-8B44-1B2DFB329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7432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40" name="Oval 6">
            <a:extLst>
              <a:ext uri="{FF2B5EF4-FFF2-40B4-BE49-F238E27FC236}">
                <a16:creationId xmlns:a16="http://schemas.microsoft.com/office/drawing/2014/main" id="{2E63B480-71FF-974D-BD2E-2B45F6D9F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38600"/>
            <a:ext cx="5334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41" name="Oval 7">
            <a:extLst>
              <a:ext uri="{FF2B5EF4-FFF2-40B4-BE49-F238E27FC236}">
                <a16:creationId xmlns:a16="http://schemas.microsoft.com/office/drawing/2014/main" id="{DC1051FE-5436-7F44-9404-AC88B11AE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7432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42" name="Oval 8">
            <a:extLst>
              <a:ext uri="{FF2B5EF4-FFF2-40B4-BE49-F238E27FC236}">
                <a16:creationId xmlns:a16="http://schemas.microsoft.com/office/drawing/2014/main" id="{83135E31-6508-EA4E-A877-4BFC4832C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7432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43" name="Text Box 9">
            <a:extLst>
              <a:ext uri="{FF2B5EF4-FFF2-40B4-BE49-F238E27FC236}">
                <a16:creationId xmlns:a16="http://schemas.microsoft.com/office/drawing/2014/main" id="{4BA527B5-5765-2B41-9D24-6DAA29556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895600"/>
            <a:ext cx="879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Users</a:t>
            </a:r>
          </a:p>
        </p:txBody>
      </p:sp>
      <p:sp>
        <p:nvSpPr>
          <p:cNvPr id="44044" name="Text Box 10">
            <a:extLst>
              <a:ext uri="{FF2B5EF4-FFF2-40B4-BE49-F238E27FC236}">
                <a16:creationId xmlns:a16="http://schemas.microsoft.com/office/drawing/2014/main" id="{88865B17-2D1F-5249-BCC3-D9FE66618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971800"/>
            <a:ext cx="8778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Roles</a:t>
            </a:r>
          </a:p>
        </p:txBody>
      </p:sp>
      <p:sp>
        <p:nvSpPr>
          <p:cNvPr id="44045" name="Text Box 11">
            <a:extLst>
              <a:ext uri="{FF2B5EF4-FFF2-40B4-BE49-F238E27FC236}">
                <a16:creationId xmlns:a16="http://schemas.microsoft.com/office/drawing/2014/main" id="{3A0F3C0A-D4CB-6E40-A839-E88E7F440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048000"/>
            <a:ext cx="14081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Permissions</a:t>
            </a:r>
          </a:p>
        </p:txBody>
      </p:sp>
      <p:sp>
        <p:nvSpPr>
          <p:cNvPr id="44046" name="Oval 12">
            <a:extLst>
              <a:ext uri="{FF2B5EF4-FFF2-40B4-BE49-F238E27FC236}">
                <a16:creationId xmlns:a16="http://schemas.microsoft.com/office/drawing/2014/main" id="{DA979E65-F081-014E-89B0-48F74B85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47" name="Oval 13">
            <a:extLst>
              <a:ext uri="{FF2B5EF4-FFF2-40B4-BE49-F238E27FC236}">
                <a16:creationId xmlns:a16="http://schemas.microsoft.com/office/drawing/2014/main" id="{8AD0C02E-6C22-164B-9753-A059C2ECF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48" name="Oval 14">
            <a:extLst>
              <a:ext uri="{FF2B5EF4-FFF2-40B4-BE49-F238E27FC236}">
                <a16:creationId xmlns:a16="http://schemas.microsoft.com/office/drawing/2014/main" id="{853F6425-ABD8-5F43-A128-799817147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49" name="Text Box 15">
            <a:extLst>
              <a:ext uri="{FF2B5EF4-FFF2-40B4-BE49-F238E27FC236}">
                <a16:creationId xmlns:a16="http://schemas.microsoft.com/office/drawing/2014/main" id="{5866083E-F295-614B-80E5-9ECE44B7B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484187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.</a:t>
            </a:r>
          </a:p>
        </p:txBody>
      </p:sp>
      <p:sp>
        <p:nvSpPr>
          <p:cNvPr id="44050" name="Text Box 16">
            <a:extLst>
              <a:ext uri="{FF2B5EF4-FFF2-40B4-BE49-F238E27FC236}">
                <a16:creationId xmlns:a16="http://schemas.microsoft.com/office/drawing/2014/main" id="{CA340CDA-D247-6241-87FE-6580B6FC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4918075"/>
            <a:ext cx="1235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Sessions</a:t>
            </a:r>
          </a:p>
        </p:txBody>
      </p:sp>
      <p:sp>
        <p:nvSpPr>
          <p:cNvPr id="44051" name="Line 17">
            <a:extLst>
              <a:ext uri="{FF2B5EF4-FFF2-40B4-BE49-F238E27FC236}">
                <a16:creationId xmlns:a16="http://schemas.microsoft.com/office/drawing/2014/main" id="{1E4F2421-A312-7E40-942A-BDFC81AA5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2" name="Line 18">
            <a:extLst>
              <a:ext uri="{FF2B5EF4-FFF2-40B4-BE49-F238E27FC236}">
                <a16:creationId xmlns:a16="http://schemas.microsoft.com/office/drawing/2014/main" id="{B712613B-E8EA-8F44-8D63-F9DEAE1F8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352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3" name="Line 19">
            <a:extLst>
              <a:ext uri="{FF2B5EF4-FFF2-40B4-BE49-F238E27FC236}">
                <a16:creationId xmlns:a16="http://schemas.microsoft.com/office/drawing/2014/main" id="{561C0961-F5DF-9148-908F-85EDAB3A4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352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4" name="Line 20">
            <a:extLst>
              <a:ext uri="{FF2B5EF4-FFF2-40B4-BE49-F238E27FC236}">
                <a16:creationId xmlns:a16="http://schemas.microsoft.com/office/drawing/2014/main" id="{2D9EA2AE-C89C-8344-9CC8-DB20C869E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5" name="Line 21">
            <a:extLst>
              <a:ext uri="{FF2B5EF4-FFF2-40B4-BE49-F238E27FC236}">
                <a16:creationId xmlns:a16="http://schemas.microsoft.com/office/drawing/2014/main" id="{2B21A582-4BA5-CD45-B69B-C77A1832B5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3810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6" name="Line 22">
            <a:extLst>
              <a:ext uri="{FF2B5EF4-FFF2-40B4-BE49-F238E27FC236}">
                <a16:creationId xmlns:a16="http://schemas.microsoft.com/office/drawing/2014/main" id="{B6A988A9-26E8-8745-BB07-6BD4459D44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3886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7" name="Line 23">
            <a:extLst>
              <a:ext uri="{FF2B5EF4-FFF2-40B4-BE49-F238E27FC236}">
                <a16:creationId xmlns:a16="http://schemas.microsoft.com/office/drawing/2014/main" id="{2455FEE8-E04D-9547-881E-AF1825CD49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6400" y="4038600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8" name="Line 24">
            <a:extLst>
              <a:ext uri="{FF2B5EF4-FFF2-40B4-BE49-F238E27FC236}">
                <a16:creationId xmlns:a16="http://schemas.microsoft.com/office/drawing/2014/main" id="{961A1525-5AC4-A042-84E1-3095399A9D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6576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9" name="Line 25">
            <a:extLst>
              <a:ext uri="{FF2B5EF4-FFF2-40B4-BE49-F238E27FC236}">
                <a16:creationId xmlns:a16="http://schemas.microsoft.com/office/drawing/2014/main" id="{DCB3BFB0-E87E-A649-8A48-490615EEF2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8100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0" name="Line 26">
            <a:extLst>
              <a:ext uri="{FF2B5EF4-FFF2-40B4-BE49-F238E27FC236}">
                <a16:creationId xmlns:a16="http://schemas.microsoft.com/office/drawing/2014/main" id="{F780AD77-52F7-2248-86AE-B616370C69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038600"/>
            <a:ext cx="1447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1" name="Line 27">
            <a:extLst>
              <a:ext uri="{FF2B5EF4-FFF2-40B4-BE49-F238E27FC236}">
                <a16:creationId xmlns:a16="http://schemas.microsoft.com/office/drawing/2014/main" id="{57409D83-D760-2D40-B3A4-D176E9A2F4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810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2" name="Line 28">
            <a:extLst>
              <a:ext uri="{FF2B5EF4-FFF2-40B4-BE49-F238E27FC236}">
                <a16:creationId xmlns:a16="http://schemas.microsoft.com/office/drawing/2014/main" id="{DB78D7B5-A7C7-154E-8E26-3C17BBCAF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267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3" name="Text Box 29">
            <a:extLst>
              <a:ext uri="{FF2B5EF4-FFF2-40B4-BE49-F238E27FC236}">
                <a16:creationId xmlns:a16="http://schemas.microsoft.com/office/drawing/2014/main" id="{A945DB11-72B2-714C-887A-E926BABA3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5600"/>
            <a:ext cx="15541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User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assignment</a:t>
            </a:r>
          </a:p>
        </p:txBody>
      </p:sp>
      <p:sp>
        <p:nvSpPr>
          <p:cNvPr id="44064" name="Text Box 30">
            <a:extLst>
              <a:ext uri="{FF2B5EF4-FFF2-40B4-BE49-F238E27FC236}">
                <a16:creationId xmlns:a16="http://schemas.microsoft.com/office/drawing/2014/main" id="{36F1D666-DD69-9742-9CE8-273876ADD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95600"/>
            <a:ext cx="15541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Permission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33833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BC1E6A8F-5475-3941-B736-9A4520B6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92B6B7-643A-D247-AE6B-C7FAC58D52B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AB26B3B0-5566-9D4C-B18E-D0CA88DD4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4588"/>
            <a:ext cx="7772400" cy="60801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pitchFamily="18" charset="0"/>
              </a:rPr>
              <a:t>Access Control Requirement 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91ADD96-2292-DB4C-BABA-B702CD8A2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Cannot be bypassed</a:t>
            </a:r>
          </a:p>
          <a:p>
            <a:pPr eaLnBrk="1" hangingPunct="1"/>
            <a:r>
              <a:rPr lang="en-US" altLang="en-US"/>
              <a:t>Enforce least-privilege and need-to-know restrictions</a:t>
            </a:r>
          </a:p>
          <a:p>
            <a:pPr eaLnBrk="1" hangingPunct="1"/>
            <a:r>
              <a:rPr lang="en-US" altLang="en-US"/>
              <a:t>Enforce organizational policy</a:t>
            </a:r>
          </a:p>
        </p:txBody>
      </p:sp>
    </p:spTree>
    <p:extLst>
      <p:ext uri="{BB962C8B-B14F-4D97-AF65-F5344CB8AC3E}">
        <p14:creationId xmlns:p14="http://schemas.microsoft.com/office/powerpoint/2010/main" val="1862306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CF7DCDF6-5B8D-D440-B5BB-5A501F5E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839DCED4-F662-EB4F-A390-CAE1147B53F0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831F6984-FB12-AA41-BF0B-E76BC058B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RBAC0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A3EEF3E2-06CD-0B44-B90B-AB1DD6F81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User: human beings</a:t>
            </a:r>
          </a:p>
          <a:p>
            <a:pPr eaLnBrk="1" hangingPunct="1"/>
            <a:r>
              <a:rPr lang="en-US" altLang="en-US"/>
              <a:t>Role: job function (title)</a:t>
            </a:r>
          </a:p>
          <a:p>
            <a:pPr eaLnBrk="1" hangingPunct="1"/>
            <a:r>
              <a:rPr lang="en-US" altLang="en-US"/>
              <a:t>Permission: approval of a mode of access</a:t>
            </a:r>
          </a:p>
          <a:p>
            <a:pPr lvl="1" eaLnBrk="1" hangingPunct="1"/>
            <a:r>
              <a:rPr lang="en-US" altLang="en-US"/>
              <a:t>(object, access mode)</a:t>
            </a:r>
          </a:p>
          <a:p>
            <a:pPr lvl="1" eaLnBrk="1" hangingPunct="1"/>
            <a:r>
              <a:rPr lang="en-US" altLang="en-US"/>
              <a:t>Always positive</a:t>
            </a:r>
          </a:p>
          <a:p>
            <a:pPr lvl="1" eaLnBrk="1" hangingPunct="1"/>
            <a:r>
              <a:rPr lang="en-US" altLang="en-US"/>
              <a:t>Abstract representation</a:t>
            </a:r>
          </a:p>
          <a:p>
            <a:pPr lvl="1" eaLnBrk="1" hangingPunct="1"/>
            <a:r>
              <a:rPr lang="en-US" altLang="en-US"/>
              <a:t>Can apply to single object or to many</a:t>
            </a:r>
          </a:p>
        </p:txBody>
      </p:sp>
    </p:spTree>
    <p:extLst>
      <p:ext uri="{BB962C8B-B14F-4D97-AF65-F5344CB8AC3E}">
        <p14:creationId xmlns:p14="http://schemas.microsoft.com/office/powerpoint/2010/main" val="3874305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82B81C5B-FB18-E949-92A2-F5C2693B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292D7C9-EE1D-0543-8526-207C85CFAC10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4A9AA2D6-AD36-C34D-ABB3-C9F2D1649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RBAC</a:t>
            </a:r>
            <a:r>
              <a:rPr lang="en-US" baseline="-25000"/>
              <a:t>0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8B7C94B5-136B-7749-B02E-DB0CCEDEA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UA: user-role assignments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Many-to-many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PA: role-permission assignment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Many-to-many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Session: mapping of a single user to possibly may roles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Multiple roles can be activated simultaneously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Permissions: union of permissions from all roles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Each session is associated with a single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User may have multiple sessions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412861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53C0EAE1-8335-3D4D-B7C5-CBA543DF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AA022438-7744-BA44-AF41-E9A212D0698A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128720F5-CA1A-1A4B-9BE8-21FCEDDD0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RBAC</a:t>
            </a:r>
            <a:r>
              <a:rPr lang="en-US" baseline="-25000"/>
              <a:t>0</a:t>
            </a:r>
            <a:r>
              <a:rPr lang="en-US"/>
              <a:t> Components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807EBF45-DD95-6F49-8F35-F9A5EC7FF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U</a:t>
            </a:r>
            <a:r>
              <a:rPr lang="en-US" altLang="en-US" sz="2800"/>
              <a:t>sers, </a:t>
            </a:r>
            <a:r>
              <a:rPr lang="en-US" altLang="en-US" sz="2800" b="1"/>
              <a:t>R</a:t>
            </a:r>
            <a:r>
              <a:rPr lang="en-US" altLang="en-US" sz="2800"/>
              <a:t>oles, </a:t>
            </a:r>
            <a:r>
              <a:rPr lang="en-US" altLang="en-US" sz="2800" b="1"/>
              <a:t>P</a:t>
            </a:r>
            <a:r>
              <a:rPr lang="en-US" altLang="en-US" sz="2800"/>
              <a:t>ermissions, </a:t>
            </a:r>
            <a:r>
              <a:rPr lang="en-US" altLang="en-US" sz="2800" b="1"/>
              <a:t>S</a:t>
            </a:r>
            <a:r>
              <a:rPr lang="en-US" altLang="en-US" sz="2800"/>
              <a:t>essions</a:t>
            </a:r>
          </a:p>
          <a:p>
            <a:pPr eaLnBrk="1" hangingPunct="1"/>
            <a:r>
              <a:rPr lang="en-US" altLang="en-US" sz="2800"/>
              <a:t>PA </a:t>
            </a:r>
            <a:r>
              <a:rPr lang="en-US" altLang="en-US" sz="2800">
                <a:sym typeface="Symbol" pitchFamily="2" charset="2"/>
              </a:rPr>
              <a:t> P x R (many-to-many)</a:t>
            </a:r>
          </a:p>
          <a:p>
            <a:pPr eaLnBrk="1" hangingPunct="1"/>
            <a:r>
              <a:rPr lang="en-US" altLang="en-US" sz="2800">
                <a:sym typeface="Symbol" pitchFamily="2" charset="2"/>
              </a:rPr>
              <a:t>UA  U x R (many-to-many)</a:t>
            </a:r>
          </a:p>
          <a:p>
            <a:pPr eaLnBrk="1" hangingPunct="1"/>
            <a:r>
              <a:rPr lang="en-US" altLang="en-US" sz="2800">
                <a:sym typeface="Symbol" pitchFamily="2" charset="2"/>
              </a:rPr>
              <a:t>user: S </a:t>
            </a:r>
            <a:r>
              <a:rPr lang="en-US" altLang="en-US" sz="2800">
                <a:sym typeface="Wingdings" pitchFamily="2" charset="2"/>
              </a:rPr>
              <a:t> U, mapping each session s</a:t>
            </a:r>
            <a:r>
              <a:rPr lang="en-US" altLang="en-US" sz="2800" baseline="-25000">
                <a:sym typeface="Wingdings" pitchFamily="2" charset="2"/>
              </a:rPr>
              <a:t>i</a:t>
            </a:r>
            <a:r>
              <a:rPr lang="en-US" altLang="en-US" sz="2800">
                <a:sym typeface="Wingdings" pitchFamily="2" charset="2"/>
              </a:rPr>
              <a:t> to a single user user(s</a:t>
            </a:r>
            <a:r>
              <a:rPr lang="en-US" altLang="en-US" sz="2800" baseline="-25000">
                <a:sym typeface="Wingdings" pitchFamily="2" charset="2"/>
              </a:rPr>
              <a:t>i</a:t>
            </a:r>
            <a:r>
              <a:rPr lang="en-US" altLang="en-US" sz="2800">
                <a:sym typeface="Wingdings" pitchFamily="2" charset="2"/>
              </a:rPr>
              <a:t>)</a:t>
            </a:r>
          </a:p>
          <a:p>
            <a:pPr eaLnBrk="1" hangingPunct="1"/>
            <a:r>
              <a:rPr lang="en-US" altLang="en-US" sz="2800">
                <a:sym typeface="Wingdings" pitchFamily="2" charset="2"/>
              </a:rPr>
              <a:t>roles: S  2</a:t>
            </a:r>
            <a:r>
              <a:rPr lang="en-US" altLang="en-US" sz="2800" baseline="30000">
                <a:sym typeface="Wingdings" pitchFamily="2" charset="2"/>
              </a:rPr>
              <a:t>R</a:t>
            </a:r>
            <a:r>
              <a:rPr lang="en-US" altLang="en-US" sz="2800">
                <a:sym typeface="Wingdings" pitchFamily="2" charset="2"/>
              </a:rPr>
              <a:t>, mapping each session s</a:t>
            </a:r>
            <a:r>
              <a:rPr lang="en-US" altLang="en-US" sz="2800" baseline="-25000">
                <a:sym typeface="Wingdings" pitchFamily="2" charset="2"/>
              </a:rPr>
              <a:t>i</a:t>
            </a:r>
            <a:r>
              <a:rPr lang="en-US" altLang="en-US" sz="2800">
                <a:sym typeface="Wingdings" pitchFamily="2" charset="2"/>
              </a:rPr>
              <a:t> to a set of roles roles(s</a:t>
            </a:r>
            <a:r>
              <a:rPr lang="en-US" altLang="en-US" sz="2800" baseline="-25000">
                <a:sym typeface="Wingdings" pitchFamily="2" charset="2"/>
              </a:rPr>
              <a:t>i</a:t>
            </a:r>
            <a:r>
              <a:rPr lang="en-US" altLang="en-US" sz="2800">
                <a:sym typeface="Wingdings" pitchFamily="2" charset="2"/>
              </a:rPr>
              <a:t>) </a:t>
            </a:r>
            <a:r>
              <a:rPr lang="en-US" altLang="en-US" sz="2800">
                <a:sym typeface="Symbol" pitchFamily="2" charset="2"/>
              </a:rPr>
              <a:t>  {r | (</a:t>
            </a:r>
            <a:r>
              <a:rPr lang="en-US" altLang="en-US" sz="2800">
                <a:sym typeface="Wingdings" pitchFamily="2" charset="2"/>
              </a:rPr>
              <a:t>user(s</a:t>
            </a:r>
            <a:r>
              <a:rPr lang="en-US" altLang="en-US" sz="2800" baseline="-25000">
                <a:sym typeface="Wingdings" pitchFamily="2" charset="2"/>
              </a:rPr>
              <a:t>i</a:t>
            </a:r>
            <a:r>
              <a:rPr lang="en-US" altLang="en-US" sz="2800">
                <a:sym typeface="Wingdings" pitchFamily="2" charset="2"/>
              </a:rPr>
              <a:t>),r) </a:t>
            </a:r>
            <a:r>
              <a:rPr lang="en-US" altLang="en-US" sz="2800">
                <a:sym typeface="Symbol" pitchFamily="2" charset="2"/>
              </a:rPr>
              <a:t> UA} and </a:t>
            </a:r>
            <a:r>
              <a:rPr lang="en-US" altLang="en-US" sz="2800">
                <a:sym typeface="Wingdings" pitchFamily="2" charset="2"/>
              </a:rPr>
              <a:t>s</a:t>
            </a:r>
            <a:r>
              <a:rPr lang="en-US" altLang="en-US" sz="2800" baseline="-25000">
                <a:sym typeface="Wingdings" pitchFamily="2" charset="2"/>
              </a:rPr>
              <a:t>i</a:t>
            </a:r>
            <a:r>
              <a:rPr lang="en-US" altLang="en-US" sz="2800">
                <a:sym typeface="Wingdings" pitchFamily="2" charset="2"/>
              </a:rPr>
              <a:t> has permissions </a:t>
            </a:r>
            <a:r>
              <a:rPr lang="en-US" altLang="en-US" sz="2800">
                <a:sym typeface="Symbol" pitchFamily="2" charset="2"/>
              </a:rPr>
              <a:t></a:t>
            </a:r>
            <a:r>
              <a:rPr lang="en-US" altLang="en-US" sz="2800">
                <a:sym typeface="Wingdings" pitchFamily="2" charset="2"/>
              </a:rPr>
              <a:t> </a:t>
            </a:r>
            <a:r>
              <a:rPr lang="en-US" altLang="en-US" baseline="-25000">
                <a:sym typeface="Wingdings" pitchFamily="2" charset="2"/>
              </a:rPr>
              <a:t>r</a:t>
            </a:r>
            <a:r>
              <a:rPr lang="en-US" altLang="en-US" baseline="-25000">
                <a:sym typeface="Symbol" pitchFamily="2" charset="2"/>
              </a:rPr>
              <a:t>roles(</a:t>
            </a:r>
            <a:r>
              <a:rPr lang="en-US" altLang="en-US" baseline="-25000">
                <a:sym typeface="Wingdings" pitchFamily="2" charset="2"/>
              </a:rPr>
              <a:t>si)</a:t>
            </a:r>
            <a:r>
              <a:rPr lang="en-US" altLang="en-US" sz="2800">
                <a:sym typeface="Wingdings" pitchFamily="2" charset="2"/>
              </a:rPr>
              <a:t> {p | (p,r) </a:t>
            </a:r>
            <a:r>
              <a:rPr lang="en-US" altLang="en-US" sz="2800">
                <a:sym typeface="Symbol" pitchFamily="2" charset="2"/>
              </a:rPr>
              <a:t> PA}</a:t>
            </a:r>
            <a:endParaRPr lang="en-US" altLang="en-US" sz="2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2270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0F44376E-BE0B-1847-BBAB-D837E5C5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386C3F4-1DD5-074B-B53A-C5787A9AC6C1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86D1331D-87D9-2044-8AB9-43BFA7D6B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RBAC</a:t>
            </a:r>
            <a:r>
              <a:rPr lang="en-US" baseline="-25000"/>
              <a:t>0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3E1C5840-D331-8541-92F3-7C2D42BD9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Permissions apply to data and resource objects only</a:t>
            </a:r>
          </a:p>
          <a:p>
            <a:pPr eaLnBrk="1" hangingPunct="1"/>
            <a:r>
              <a:rPr lang="en-US" altLang="en-US" sz="2800" u="sng"/>
              <a:t>Permissions do NOT apply to RBAC components</a:t>
            </a:r>
          </a:p>
          <a:p>
            <a:pPr eaLnBrk="1" hangingPunct="1"/>
            <a:r>
              <a:rPr lang="en-US" altLang="en-US" sz="2800"/>
              <a:t>Administrative permissions: modify U,R,S,P</a:t>
            </a:r>
          </a:p>
          <a:p>
            <a:pPr eaLnBrk="1" hangingPunct="1"/>
            <a:r>
              <a:rPr lang="en-US" altLang="en-US" sz="2800"/>
              <a:t>Session: under the control of user to</a:t>
            </a:r>
          </a:p>
          <a:p>
            <a:pPr lvl="1" eaLnBrk="1" hangingPunct="1"/>
            <a:r>
              <a:rPr lang="en-US" altLang="en-US" sz="2400"/>
              <a:t>Activate any subset of permitted roles</a:t>
            </a:r>
          </a:p>
          <a:p>
            <a:pPr lvl="1" eaLnBrk="1" hangingPunct="1"/>
            <a:r>
              <a:rPr lang="en-US" altLang="en-US" sz="2400"/>
              <a:t>Change roles within a session </a:t>
            </a:r>
          </a:p>
        </p:txBody>
      </p:sp>
    </p:spTree>
    <p:extLst>
      <p:ext uri="{BB962C8B-B14F-4D97-AF65-F5344CB8AC3E}">
        <p14:creationId xmlns:p14="http://schemas.microsoft.com/office/powerpoint/2010/main" val="588189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EC0D86A6-AB0A-6E42-913D-08AA132A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97C1475-C3BD-7946-B10A-3B20DEECB653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48589745-36C7-C94D-AD6E-C93D4F046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RBAC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9157" name="Group 3">
            <a:extLst>
              <a:ext uri="{FF2B5EF4-FFF2-40B4-BE49-F238E27FC236}">
                <a16:creationId xmlns:a16="http://schemas.microsoft.com/office/drawing/2014/main" id="{CAD9719D-2739-C246-BEDF-74C4BEF410D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133600"/>
            <a:ext cx="6970713" cy="3657600"/>
            <a:chOff x="672" y="1344"/>
            <a:chExt cx="4391" cy="2304"/>
          </a:xfrm>
        </p:grpSpPr>
        <p:grpSp>
          <p:nvGrpSpPr>
            <p:cNvPr id="49159" name="Group 4">
              <a:extLst>
                <a:ext uri="{FF2B5EF4-FFF2-40B4-BE49-F238E27FC236}">
                  <a16:creationId xmlns:a16="http://schemas.microsoft.com/office/drawing/2014/main" id="{3E367545-C0B3-A548-BFF7-B7AECD367F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44"/>
              <a:ext cx="4391" cy="2304"/>
              <a:chOff x="528" y="1344"/>
              <a:chExt cx="4391" cy="2304"/>
            </a:xfrm>
          </p:grpSpPr>
          <p:sp>
            <p:nvSpPr>
              <p:cNvPr id="49162" name="Text Box 5">
                <a:extLst>
                  <a:ext uri="{FF2B5EF4-FFF2-40B4-BE49-F238E27FC236}">
                    <a16:creationId xmlns:a16="http://schemas.microsoft.com/office/drawing/2014/main" id="{9E781E40-06BC-2F40-BBB0-AA7F85029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928"/>
                <a:ext cx="164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/>
                  <a:t>.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/>
                  <a:t>.</a:t>
                </a:r>
              </a:p>
            </p:txBody>
          </p:sp>
          <p:grpSp>
            <p:nvGrpSpPr>
              <p:cNvPr id="49163" name="Group 6">
                <a:extLst>
                  <a:ext uri="{FF2B5EF4-FFF2-40B4-BE49-F238E27FC236}">
                    <a16:creationId xmlns:a16="http://schemas.microsoft.com/office/drawing/2014/main" id="{B4F8F63E-7F58-E14F-88BF-67F9B8D7DB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344"/>
                <a:ext cx="4391" cy="2304"/>
                <a:chOff x="672" y="576"/>
                <a:chExt cx="4391" cy="2304"/>
              </a:xfrm>
            </p:grpSpPr>
            <p:sp>
              <p:nvSpPr>
                <p:cNvPr id="49164" name="Line 7">
                  <a:extLst>
                    <a:ext uri="{FF2B5EF4-FFF2-40B4-BE49-F238E27FC236}">
                      <a16:creationId xmlns:a16="http://schemas.microsoft.com/office/drawing/2014/main" id="{43FC567F-1B07-3347-B587-476753AAFB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76" y="1776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49165" name="Group 8">
                  <a:extLst>
                    <a:ext uri="{FF2B5EF4-FFF2-40B4-BE49-F238E27FC236}">
                      <a16:creationId xmlns:a16="http://schemas.microsoft.com/office/drawing/2014/main" id="{4254565E-53F8-8147-A636-19AAB469E7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576"/>
                  <a:ext cx="4391" cy="2304"/>
                  <a:chOff x="480" y="1392"/>
                  <a:chExt cx="4391" cy="2304"/>
                </a:xfrm>
              </p:grpSpPr>
              <p:sp>
                <p:nvSpPr>
                  <p:cNvPr id="49166" name="Oval 9">
                    <a:extLst>
                      <a:ext uri="{FF2B5EF4-FFF2-40B4-BE49-F238E27FC236}">
                        <a16:creationId xmlns:a16="http://schemas.microsoft.com/office/drawing/2014/main" id="{0986D5B5-DF23-764D-9E47-DE6073A2CB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" y="1776"/>
                    <a:ext cx="816" cy="81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167" name="Oval 10">
                    <a:extLst>
                      <a:ext uri="{FF2B5EF4-FFF2-40B4-BE49-F238E27FC236}">
                        <a16:creationId xmlns:a16="http://schemas.microsoft.com/office/drawing/2014/main" id="{0540E913-4483-AE4F-9204-B07472E4E7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592"/>
                    <a:ext cx="336" cy="11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168" name="Oval 11">
                    <a:extLst>
                      <a:ext uri="{FF2B5EF4-FFF2-40B4-BE49-F238E27FC236}">
                        <a16:creationId xmlns:a16="http://schemas.microsoft.com/office/drawing/2014/main" id="{B1AB42BB-C899-A345-AB10-768FB8CECA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776"/>
                    <a:ext cx="816" cy="81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169" name="Oval 12">
                    <a:extLst>
                      <a:ext uri="{FF2B5EF4-FFF2-40B4-BE49-F238E27FC236}">
                        <a16:creationId xmlns:a16="http://schemas.microsoft.com/office/drawing/2014/main" id="{1DE2022D-3CC9-D043-B708-D3D8540CCA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776"/>
                    <a:ext cx="816" cy="81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170" name="Text Box 13">
                    <a:extLst>
                      <a:ext uri="{FF2B5EF4-FFF2-40B4-BE49-F238E27FC236}">
                        <a16:creationId xmlns:a16="http://schemas.microsoft.com/office/drawing/2014/main" id="{381D069E-EFAB-3244-B212-D628971D3D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1872"/>
                    <a:ext cx="554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/>
                      <a:t>   U</a:t>
                    </a:r>
                  </a:p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/>
                      <a:t>Users</a:t>
                    </a:r>
                  </a:p>
                </p:txBody>
              </p:sp>
              <p:sp>
                <p:nvSpPr>
                  <p:cNvPr id="49171" name="Text Box 14">
                    <a:extLst>
                      <a:ext uri="{FF2B5EF4-FFF2-40B4-BE49-F238E27FC236}">
                        <a16:creationId xmlns:a16="http://schemas.microsoft.com/office/drawing/2014/main" id="{60902053-9818-CF46-8EE9-CDE54F8E52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1920"/>
                    <a:ext cx="55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/>
                      <a:t>   R</a:t>
                    </a:r>
                  </a:p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/>
                      <a:t>Roles</a:t>
                    </a:r>
                  </a:p>
                </p:txBody>
              </p:sp>
              <p:sp>
                <p:nvSpPr>
                  <p:cNvPr id="49172" name="Text Box 15">
                    <a:extLst>
                      <a:ext uri="{FF2B5EF4-FFF2-40B4-BE49-F238E27FC236}">
                        <a16:creationId xmlns:a16="http://schemas.microsoft.com/office/drawing/2014/main" id="{772F7C0C-16F2-4843-AE46-D9F2E65BFC4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4" y="1968"/>
                    <a:ext cx="887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/>
                      <a:t>      P</a:t>
                    </a:r>
                  </a:p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/>
                      <a:t>Permissions</a:t>
                    </a:r>
                  </a:p>
                </p:txBody>
              </p:sp>
              <p:sp>
                <p:nvSpPr>
                  <p:cNvPr id="49173" name="Oval 16">
                    <a:extLst>
                      <a:ext uri="{FF2B5EF4-FFF2-40B4-BE49-F238E27FC236}">
                        <a16:creationId xmlns:a16="http://schemas.microsoft.com/office/drawing/2014/main" id="{107DBD2B-49F8-6B4E-90DA-480CDD3A3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174" name="Oval 17">
                    <a:extLst>
                      <a:ext uri="{FF2B5EF4-FFF2-40B4-BE49-F238E27FC236}">
                        <a16:creationId xmlns:a16="http://schemas.microsoft.com/office/drawing/2014/main" id="{5F8B718C-8E91-4F49-9827-B54E969973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880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175" name="Oval 18">
                    <a:extLst>
                      <a:ext uri="{FF2B5EF4-FFF2-40B4-BE49-F238E27FC236}">
                        <a16:creationId xmlns:a16="http://schemas.microsoft.com/office/drawing/2014/main" id="{2302646D-81EE-A943-83B8-4BCE338375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456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176" name="Text Box 19">
                    <a:extLst>
                      <a:ext uri="{FF2B5EF4-FFF2-40B4-BE49-F238E27FC236}">
                        <a16:creationId xmlns:a16="http://schemas.microsoft.com/office/drawing/2014/main" id="{D325C3F1-623B-5C4B-81C3-53660239FD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74" y="3098"/>
                    <a:ext cx="16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/>
                      <a:t>.</a:t>
                    </a:r>
                  </a:p>
                </p:txBody>
              </p:sp>
              <p:sp>
                <p:nvSpPr>
                  <p:cNvPr id="49177" name="Text Box 20">
                    <a:extLst>
                      <a:ext uri="{FF2B5EF4-FFF2-40B4-BE49-F238E27FC236}">
                        <a16:creationId xmlns:a16="http://schemas.microsoft.com/office/drawing/2014/main" id="{7ADFC548-4214-6449-9506-BB55A2CCE9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4" y="3146"/>
                    <a:ext cx="778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/>
                      <a:t>      S</a:t>
                    </a:r>
                  </a:p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/>
                      <a:t>Sessions</a:t>
                    </a:r>
                  </a:p>
                </p:txBody>
              </p:sp>
              <p:sp>
                <p:nvSpPr>
                  <p:cNvPr id="49178" name="Line 21">
                    <a:extLst>
                      <a:ext uri="{FF2B5EF4-FFF2-40B4-BE49-F238E27FC236}">
                        <a16:creationId xmlns:a16="http://schemas.microsoft.com/office/drawing/2014/main" id="{0A76F935-EA1A-184F-8069-D6ACB3B8D7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160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arrow" w="med" len="med"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179" name="Line 22">
                    <a:extLst>
                      <a:ext uri="{FF2B5EF4-FFF2-40B4-BE49-F238E27FC236}">
                        <a16:creationId xmlns:a16="http://schemas.microsoft.com/office/drawing/2014/main" id="{527B0029-E0E8-884F-887B-D93C3EAEE3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16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arrow" w="med" len="med"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180" name="Line 23">
                    <a:extLst>
                      <a:ext uri="{FF2B5EF4-FFF2-40B4-BE49-F238E27FC236}">
                        <a16:creationId xmlns:a16="http://schemas.microsoft.com/office/drawing/2014/main" id="{B01794A1-D3A0-6741-AAE5-85A4280733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160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arrow" w="med" len="med"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181" name="Line 24">
                    <a:extLst>
                      <a:ext uri="{FF2B5EF4-FFF2-40B4-BE49-F238E27FC236}">
                        <a16:creationId xmlns:a16="http://schemas.microsoft.com/office/drawing/2014/main" id="{2B001851-EED4-2F46-91A4-AFC5A7EEBC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216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arrow" w="med" len="med"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182" name="Line 25">
                    <a:extLst>
                      <a:ext uri="{FF2B5EF4-FFF2-40B4-BE49-F238E27FC236}">
                        <a16:creationId xmlns:a16="http://schemas.microsoft.com/office/drawing/2014/main" id="{323A8CC6-BA1A-9441-A41C-C793505744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48" y="2448"/>
                    <a:ext cx="384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183" name="Line 26">
                    <a:extLst>
                      <a:ext uri="{FF2B5EF4-FFF2-40B4-BE49-F238E27FC236}">
                        <a16:creationId xmlns:a16="http://schemas.microsoft.com/office/drawing/2014/main" id="{F792120B-8EFA-2F41-A5DE-AB8A4352CA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52" y="2496"/>
                    <a:ext cx="48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184" name="Line 27">
                    <a:extLst>
                      <a:ext uri="{FF2B5EF4-FFF2-40B4-BE49-F238E27FC236}">
                        <a16:creationId xmlns:a16="http://schemas.microsoft.com/office/drawing/2014/main" id="{3EB0E3F4-E7D5-9146-895F-2A646EB5A7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64" y="2592"/>
                    <a:ext cx="768" cy="9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185" name="Line 28">
                    <a:extLst>
                      <a:ext uri="{FF2B5EF4-FFF2-40B4-BE49-F238E27FC236}">
                        <a16:creationId xmlns:a16="http://schemas.microsoft.com/office/drawing/2014/main" id="{D074B563-5E94-C144-AABC-1CA8AFCEF4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2" y="2352"/>
                    <a:ext cx="624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186" name="Line 29">
                    <a:extLst>
                      <a:ext uri="{FF2B5EF4-FFF2-40B4-BE49-F238E27FC236}">
                        <a16:creationId xmlns:a16="http://schemas.microsoft.com/office/drawing/2014/main" id="{CA4B9E21-0BA0-8043-9DFC-95653E7C2F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2" y="2448"/>
                    <a:ext cx="672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187" name="Line 30">
                    <a:extLst>
                      <a:ext uri="{FF2B5EF4-FFF2-40B4-BE49-F238E27FC236}">
                        <a16:creationId xmlns:a16="http://schemas.microsoft.com/office/drawing/2014/main" id="{BC714BB3-A30C-E447-838E-B246EBC2B2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2" y="2592"/>
                    <a:ext cx="912" cy="9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188" name="Line 31">
                    <a:extLst>
                      <a:ext uri="{FF2B5EF4-FFF2-40B4-BE49-F238E27FC236}">
                        <a16:creationId xmlns:a16="http://schemas.microsoft.com/office/drawing/2014/main" id="{E165ECED-A8FE-5842-BFE3-6E90ECE326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2" y="2448"/>
                    <a:ext cx="48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189" name="Line 32">
                    <a:extLst>
                      <a:ext uri="{FF2B5EF4-FFF2-40B4-BE49-F238E27FC236}">
                        <a16:creationId xmlns:a16="http://schemas.microsoft.com/office/drawing/2014/main" id="{825208C2-A265-5149-8046-750993E396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2" y="2736"/>
                    <a:ext cx="768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190" name="Line 33">
                    <a:extLst>
                      <a:ext uri="{FF2B5EF4-FFF2-40B4-BE49-F238E27FC236}">
                        <a16:creationId xmlns:a16="http://schemas.microsoft.com/office/drawing/2014/main" id="{2382BBC5-9B55-AE46-B497-D3BA9997AB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392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191" name="Line 34">
                    <a:extLst>
                      <a:ext uri="{FF2B5EF4-FFF2-40B4-BE49-F238E27FC236}">
                        <a16:creationId xmlns:a16="http://schemas.microsoft.com/office/drawing/2014/main" id="{1DD2DCDB-C3B5-A441-8170-5D0C6D091B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392"/>
                    <a:ext cx="144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192" name="Line 35">
                    <a:extLst>
                      <a:ext uri="{FF2B5EF4-FFF2-40B4-BE49-F238E27FC236}">
                        <a16:creationId xmlns:a16="http://schemas.microsoft.com/office/drawing/2014/main" id="{A555C3D9-7CF7-984E-B72B-80745B21FF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32" y="1392"/>
                    <a:ext cx="192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193" name="Line 36">
                    <a:extLst>
                      <a:ext uri="{FF2B5EF4-FFF2-40B4-BE49-F238E27FC236}">
                        <a16:creationId xmlns:a16="http://schemas.microsoft.com/office/drawing/2014/main" id="{B021B616-816C-AD48-9309-D1B0537DA1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0" y="1392"/>
                    <a:ext cx="144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194" name="Line 37">
                    <a:extLst>
                      <a:ext uri="{FF2B5EF4-FFF2-40B4-BE49-F238E27FC236}">
                        <a16:creationId xmlns:a16="http://schemas.microsoft.com/office/drawing/2014/main" id="{6CA33D3D-D670-9C49-AB42-FA41F59E83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392"/>
                    <a:ext cx="9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9160" name="Text Box 38">
              <a:extLst>
                <a:ext uri="{FF2B5EF4-FFF2-40B4-BE49-F238E27FC236}">
                  <a16:creationId xmlns:a16="http://schemas.microsoft.com/office/drawing/2014/main" id="{3C533262-8813-8047-B85D-DE1AB348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24"/>
              <a:ext cx="97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    User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assignment</a:t>
              </a:r>
            </a:p>
          </p:txBody>
        </p:sp>
        <p:sp>
          <p:nvSpPr>
            <p:cNvPr id="49161" name="Text Box 39">
              <a:extLst>
                <a:ext uri="{FF2B5EF4-FFF2-40B4-BE49-F238E27FC236}">
                  <a16:creationId xmlns:a16="http://schemas.microsoft.com/office/drawing/2014/main" id="{41980E0E-B41C-F84D-AA50-813549B3B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824"/>
              <a:ext cx="97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Permission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assignment</a:t>
              </a:r>
            </a:p>
          </p:txBody>
        </p:sp>
      </p:grpSp>
      <p:sp>
        <p:nvSpPr>
          <p:cNvPr id="49158" name="Text Box 40">
            <a:extLst>
              <a:ext uri="{FF2B5EF4-FFF2-40B4-BE49-F238E27FC236}">
                <a16:creationId xmlns:a16="http://schemas.microsoft.com/office/drawing/2014/main" id="{C7C12821-4E9F-DF42-9D3D-6DB75230C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676400"/>
            <a:ext cx="205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Role Hierarchy</a:t>
            </a:r>
          </a:p>
        </p:txBody>
      </p:sp>
    </p:spTree>
    <p:extLst>
      <p:ext uri="{BB962C8B-B14F-4D97-AF65-F5344CB8AC3E}">
        <p14:creationId xmlns:p14="http://schemas.microsoft.com/office/powerpoint/2010/main" val="2621037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D59A7BBF-B6BA-0248-B660-70CA9289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29746C3-DEE3-1744-8DF9-6F5AA85C31FD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BDE111FC-9157-B74D-A099-BBC72EA97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RBAC</a:t>
            </a:r>
            <a:r>
              <a:rPr lang="en-US" baseline="-25000"/>
              <a:t>1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6BB354AA-FAF6-1F43-8AAD-3B6CF9767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Structuring roles</a:t>
            </a:r>
          </a:p>
          <a:p>
            <a:pPr eaLnBrk="1" hangingPunct="1"/>
            <a:r>
              <a:rPr lang="en-US" altLang="en-US"/>
              <a:t>Inheritance of permission from junior role (bottom) to senior role (top)</a:t>
            </a:r>
          </a:p>
          <a:p>
            <a:pPr eaLnBrk="1" hangingPunct="1"/>
            <a:r>
              <a:rPr lang="en-US" altLang="en-US"/>
              <a:t>Partial order</a:t>
            </a:r>
          </a:p>
          <a:p>
            <a:pPr lvl="1" eaLnBrk="1" hangingPunct="1"/>
            <a:r>
              <a:rPr lang="en-US" altLang="en-US"/>
              <a:t>Reflexive</a:t>
            </a:r>
          </a:p>
          <a:p>
            <a:pPr lvl="1" eaLnBrk="1" hangingPunct="1"/>
            <a:r>
              <a:rPr lang="en-US" altLang="en-US"/>
              <a:t>Transitive</a:t>
            </a:r>
          </a:p>
          <a:p>
            <a:pPr lvl="1" eaLnBrk="1" hangingPunct="1"/>
            <a:r>
              <a:rPr lang="en-US" altLang="en-US"/>
              <a:t>Anti-symmetric</a:t>
            </a:r>
          </a:p>
        </p:txBody>
      </p:sp>
    </p:spTree>
    <p:extLst>
      <p:ext uri="{BB962C8B-B14F-4D97-AF65-F5344CB8AC3E}">
        <p14:creationId xmlns:p14="http://schemas.microsoft.com/office/powerpoint/2010/main" val="1549939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>
            <a:extLst>
              <a:ext uri="{FF2B5EF4-FFF2-40B4-BE49-F238E27FC236}">
                <a16:creationId xmlns:a16="http://schemas.microsoft.com/office/drawing/2014/main" id="{91435388-9E86-5140-8002-DD34FFC4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8A78A966-A41B-CF4F-8764-7BDA3E9B9BAA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51204" name="Rectangle 2" descr="Large confetti">
            <a:extLst>
              <a:ext uri="{FF2B5EF4-FFF2-40B4-BE49-F238E27FC236}">
                <a16:creationId xmlns:a16="http://schemas.microsoft.com/office/drawing/2014/main" id="{55674440-7C2F-3046-8B80-554B730C7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RBAC</a:t>
            </a:r>
            <a:r>
              <a:rPr lang="en-US" altLang="en-US" sz="4400" baseline="-25000">
                <a:solidFill>
                  <a:schemeClr val="tx2"/>
                </a:solidFill>
              </a:rPr>
              <a:t>1</a:t>
            </a:r>
            <a:r>
              <a:rPr lang="en-US" altLang="en-US" sz="4400">
                <a:solidFill>
                  <a:schemeClr val="tx2"/>
                </a:solidFill>
              </a:rPr>
              <a:t> Components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9D9C7257-206E-1C4A-A0C3-FD5B68A02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SzPct val="85000"/>
              <a:buFontTx/>
              <a:buBlip>
                <a:blip r:embed="rId2"/>
              </a:buBlip>
            </a:pPr>
            <a:r>
              <a:rPr lang="en-US" altLang="en-US" sz="2800"/>
              <a:t>Same as RBAC</a:t>
            </a:r>
            <a:r>
              <a:rPr lang="en-US" altLang="en-US" sz="2800" baseline="-25000"/>
              <a:t>0</a:t>
            </a:r>
            <a:r>
              <a:rPr lang="en-US" altLang="en-US" sz="2800"/>
              <a:t>:</a:t>
            </a:r>
            <a:r>
              <a:rPr lang="en-US" altLang="en-US" sz="2800" b="1"/>
              <a:t> U</a:t>
            </a:r>
            <a:r>
              <a:rPr lang="en-US" altLang="en-US" sz="2800"/>
              <a:t>sers, </a:t>
            </a:r>
            <a:r>
              <a:rPr lang="en-US" altLang="en-US" sz="2800" b="1"/>
              <a:t>R</a:t>
            </a:r>
            <a:r>
              <a:rPr lang="en-US" altLang="en-US" sz="2800"/>
              <a:t>oles, </a:t>
            </a:r>
            <a:r>
              <a:rPr lang="en-US" altLang="en-US" sz="2800" b="1"/>
              <a:t>P</a:t>
            </a:r>
            <a:r>
              <a:rPr lang="en-US" altLang="en-US" sz="2800"/>
              <a:t>ermissions, </a:t>
            </a:r>
            <a:r>
              <a:rPr lang="en-US" altLang="en-US" sz="2800" b="1"/>
              <a:t>S</a:t>
            </a:r>
            <a:r>
              <a:rPr lang="en-US" altLang="en-US" sz="2800"/>
              <a:t>essions, PA </a:t>
            </a:r>
            <a:r>
              <a:rPr lang="en-US" altLang="en-US" sz="2800">
                <a:sym typeface="Symbol" pitchFamily="2" charset="2"/>
              </a:rPr>
              <a:t> P x R, UA  U x R, user: S </a:t>
            </a:r>
            <a:r>
              <a:rPr lang="en-US" altLang="en-US" sz="2800">
                <a:sym typeface="Wingdings" pitchFamily="2" charset="2"/>
              </a:rPr>
              <a:t> U, mapping each session s</a:t>
            </a:r>
            <a:r>
              <a:rPr lang="en-US" altLang="en-US" sz="2800" baseline="-25000">
                <a:sym typeface="Wingdings" pitchFamily="2" charset="2"/>
              </a:rPr>
              <a:t>i</a:t>
            </a:r>
            <a:r>
              <a:rPr lang="en-US" altLang="en-US" sz="2800">
                <a:sym typeface="Wingdings" pitchFamily="2" charset="2"/>
              </a:rPr>
              <a:t> to a single user user(s</a:t>
            </a:r>
            <a:r>
              <a:rPr lang="en-US" altLang="en-US" sz="2800" baseline="-25000">
                <a:sym typeface="Wingdings" pitchFamily="2" charset="2"/>
              </a:rPr>
              <a:t>i</a:t>
            </a:r>
            <a:r>
              <a:rPr lang="en-US" altLang="en-US" sz="2800">
                <a:sym typeface="Wingdings" pitchFamily="2" charset="2"/>
              </a:rPr>
              <a:t>)</a:t>
            </a:r>
          </a:p>
          <a:p>
            <a:pPr eaLnBrk="1" hangingPunct="1">
              <a:buClrTx/>
              <a:buSzPct val="85000"/>
              <a:buFontTx/>
              <a:buBlip>
                <a:blip r:embed="rId2"/>
              </a:buBlip>
            </a:pPr>
            <a:r>
              <a:rPr lang="en-US" altLang="en-US" sz="2800">
                <a:sym typeface="Wingdings" pitchFamily="2" charset="2"/>
              </a:rPr>
              <a:t>RH </a:t>
            </a:r>
            <a:r>
              <a:rPr lang="en-US" altLang="en-US" sz="2800">
                <a:sym typeface="Symbol" pitchFamily="2" charset="2"/>
              </a:rPr>
              <a:t> R x R, partial order ( dominance)</a:t>
            </a:r>
            <a:endParaRPr lang="en-US" altLang="en-US" sz="2800">
              <a:sym typeface="Wingdings" pitchFamily="2" charset="2"/>
            </a:endParaRPr>
          </a:p>
          <a:p>
            <a:pPr eaLnBrk="1" hangingPunct="1">
              <a:buClrTx/>
              <a:buSzPct val="85000"/>
              <a:buFontTx/>
              <a:buBlip>
                <a:blip r:embed="rId2"/>
              </a:buBlip>
            </a:pPr>
            <a:r>
              <a:rPr lang="en-US" altLang="en-US" sz="2800">
                <a:sym typeface="Wingdings" pitchFamily="2" charset="2"/>
              </a:rPr>
              <a:t>roles: S  2</a:t>
            </a:r>
            <a:r>
              <a:rPr lang="en-US" altLang="en-US" sz="2800" baseline="30000">
                <a:sym typeface="Wingdings" pitchFamily="2" charset="2"/>
              </a:rPr>
              <a:t>R</a:t>
            </a:r>
            <a:r>
              <a:rPr lang="en-US" altLang="en-US" sz="2800">
                <a:sym typeface="Wingdings" pitchFamily="2" charset="2"/>
              </a:rPr>
              <a:t>, mapping each session s</a:t>
            </a:r>
            <a:r>
              <a:rPr lang="en-US" altLang="en-US" sz="2800" baseline="-25000">
                <a:sym typeface="Wingdings" pitchFamily="2" charset="2"/>
              </a:rPr>
              <a:t>i</a:t>
            </a:r>
            <a:r>
              <a:rPr lang="en-US" altLang="en-US" sz="2800">
                <a:sym typeface="Wingdings" pitchFamily="2" charset="2"/>
              </a:rPr>
              <a:t> to a set of roles roles(s</a:t>
            </a:r>
            <a:r>
              <a:rPr lang="en-US" altLang="en-US" sz="2800" baseline="-25000">
                <a:sym typeface="Wingdings" pitchFamily="2" charset="2"/>
              </a:rPr>
              <a:t>i</a:t>
            </a:r>
            <a:r>
              <a:rPr lang="en-US" altLang="en-US" sz="2800">
                <a:sym typeface="Wingdings" pitchFamily="2" charset="2"/>
              </a:rPr>
              <a:t>) </a:t>
            </a:r>
            <a:r>
              <a:rPr lang="en-US" altLang="en-US" sz="2800">
                <a:sym typeface="Symbol" pitchFamily="2" charset="2"/>
              </a:rPr>
              <a:t>  {r | (r’  r) [(</a:t>
            </a:r>
            <a:r>
              <a:rPr lang="en-US" altLang="en-US" sz="2800">
                <a:sym typeface="Wingdings" pitchFamily="2" charset="2"/>
              </a:rPr>
              <a:t>user(s</a:t>
            </a:r>
            <a:r>
              <a:rPr lang="en-US" altLang="en-US" sz="2800" baseline="-25000">
                <a:sym typeface="Wingdings" pitchFamily="2" charset="2"/>
              </a:rPr>
              <a:t>i</a:t>
            </a:r>
            <a:r>
              <a:rPr lang="en-US" altLang="en-US" sz="2800">
                <a:sym typeface="Wingdings" pitchFamily="2" charset="2"/>
              </a:rPr>
              <a:t>),r’) </a:t>
            </a:r>
            <a:r>
              <a:rPr lang="en-US" altLang="en-US" sz="2800">
                <a:sym typeface="Symbol" pitchFamily="2" charset="2"/>
              </a:rPr>
              <a:t> UA]} and </a:t>
            </a:r>
            <a:r>
              <a:rPr lang="en-US" altLang="en-US" sz="2800">
                <a:sym typeface="Wingdings" pitchFamily="2" charset="2"/>
              </a:rPr>
              <a:t>s</a:t>
            </a:r>
            <a:r>
              <a:rPr lang="en-US" altLang="en-US" sz="2800" baseline="-25000">
                <a:sym typeface="Wingdings" pitchFamily="2" charset="2"/>
              </a:rPr>
              <a:t>i</a:t>
            </a:r>
            <a:r>
              <a:rPr lang="en-US" altLang="en-US" sz="2800">
                <a:sym typeface="Wingdings" pitchFamily="2" charset="2"/>
              </a:rPr>
              <a:t> has permissions </a:t>
            </a:r>
            <a:r>
              <a:rPr lang="en-US" altLang="en-US" sz="2800">
                <a:sym typeface="Symbol" pitchFamily="2" charset="2"/>
              </a:rPr>
              <a:t></a:t>
            </a:r>
            <a:r>
              <a:rPr lang="en-US" altLang="en-US" sz="2800">
                <a:sym typeface="Wingdings" pitchFamily="2" charset="2"/>
              </a:rPr>
              <a:t> </a:t>
            </a:r>
            <a:r>
              <a:rPr lang="en-US" altLang="en-US" baseline="-25000">
                <a:sym typeface="Wingdings" pitchFamily="2" charset="2"/>
              </a:rPr>
              <a:t>r</a:t>
            </a:r>
            <a:r>
              <a:rPr lang="en-US" altLang="en-US" baseline="-25000">
                <a:sym typeface="Symbol" pitchFamily="2" charset="2"/>
              </a:rPr>
              <a:t>roles(</a:t>
            </a:r>
            <a:r>
              <a:rPr lang="en-US" altLang="en-US" baseline="-25000">
                <a:sym typeface="Wingdings" pitchFamily="2" charset="2"/>
              </a:rPr>
              <a:t>si)</a:t>
            </a:r>
            <a:r>
              <a:rPr lang="en-US" altLang="en-US" sz="2800">
                <a:sym typeface="Wingdings" pitchFamily="2" charset="2"/>
              </a:rPr>
              <a:t> {p | </a:t>
            </a:r>
            <a:r>
              <a:rPr lang="en-US" altLang="en-US" sz="2800">
                <a:sym typeface="Symbol" pitchFamily="2" charset="2"/>
              </a:rPr>
              <a:t>(r”  r) [</a:t>
            </a:r>
            <a:r>
              <a:rPr lang="en-US" altLang="en-US" sz="2800">
                <a:sym typeface="Wingdings" pitchFamily="2" charset="2"/>
              </a:rPr>
              <a:t>(p,r”) </a:t>
            </a:r>
            <a:r>
              <a:rPr lang="en-US" altLang="en-US" sz="2800">
                <a:sym typeface="Symbol" pitchFamily="2" charset="2"/>
              </a:rPr>
              <a:t> PA]}</a:t>
            </a:r>
          </a:p>
        </p:txBody>
      </p:sp>
    </p:spTree>
    <p:extLst>
      <p:ext uri="{BB962C8B-B14F-4D97-AF65-F5344CB8AC3E}">
        <p14:creationId xmlns:p14="http://schemas.microsoft.com/office/powerpoint/2010/main" val="1885044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5DC137EA-CA58-524C-BC07-4C3B27FB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75F3B27-97E5-EC4B-B3FC-5429EB98EC42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D6F0A104-6317-5F41-8F0E-BA178F198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RBAC</a:t>
            </a:r>
            <a:r>
              <a:rPr lang="en-US" baseline="-25000"/>
              <a:t>1</a:t>
            </a:r>
          </a:p>
        </p:txBody>
      </p:sp>
      <p:sp>
        <p:nvSpPr>
          <p:cNvPr id="52229" name="Text Box 3">
            <a:extLst>
              <a:ext uri="{FF2B5EF4-FFF2-40B4-BE49-F238E27FC236}">
                <a16:creationId xmlns:a16="http://schemas.microsoft.com/office/drawing/2014/main" id="{42E45041-0D1C-3C47-BFEC-E4BB96EE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895475"/>
            <a:ext cx="2363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Role Hierarchy</a:t>
            </a:r>
          </a:p>
        </p:txBody>
      </p:sp>
      <p:sp>
        <p:nvSpPr>
          <p:cNvPr id="52230" name="Text Box 4">
            <a:extLst>
              <a:ext uri="{FF2B5EF4-FFF2-40B4-BE49-F238E27FC236}">
                <a16:creationId xmlns:a16="http://schemas.microsoft.com/office/drawing/2014/main" id="{243A9F06-9AE6-4A48-97E3-A0F9E9E37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90800"/>
            <a:ext cx="17732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Primary-care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Physician</a:t>
            </a:r>
          </a:p>
        </p:txBody>
      </p:sp>
      <p:sp>
        <p:nvSpPr>
          <p:cNvPr id="52231" name="Text Box 5">
            <a:extLst>
              <a:ext uri="{FF2B5EF4-FFF2-40B4-BE49-F238E27FC236}">
                <a16:creationId xmlns:a16="http://schemas.microsoft.com/office/drawing/2014/main" id="{6ACF1EAD-328A-2C4A-AECE-61ED28330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Physician</a:t>
            </a:r>
          </a:p>
        </p:txBody>
      </p:sp>
      <p:sp>
        <p:nvSpPr>
          <p:cNvPr id="52232" name="Text Box 6">
            <a:extLst>
              <a:ext uri="{FF2B5EF4-FFF2-40B4-BE49-F238E27FC236}">
                <a16:creationId xmlns:a16="http://schemas.microsoft.com/office/drawing/2014/main" id="{E5EBD702-371B-234E-A96F-E7A46222A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514600"/>
            <a:ext cx="1520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Specialist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Physician</a:t>
            </a:r>
          </a:p>
        </p:txBody>
      </p:sp>
      <p:sp>
        <p:nvSpPr>
          <p:cNvPr id="52233" name="Text Box 7">
            <a:extLst>
              <a:ext uri="{FF2B5EF4-FFF2-40B4-BE49-F238E27FC236}">
                <a16:creationId xmlns:a16="http://schemas.microsoft.com/office/drawing/2014/main" id="{8418A8E7-8272-9F48-9330-AFF5840B2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6400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Health-care provider</a:t>
            </a:r>
          </a:p>
        </p:txBody>
      </p:sp>
      <p:sp>
        <p:nvSpPr>
          <p:cNvPr id="52234" name="Line 8">
            <a:extLst>
              <a:ext uri="{FF2B5EF4-FFF2-40B4-BE49-F238E27FC236}">
                <a16:creationId xmlns:a16="http://schemas.microsoft.com/office/drawing/2014/main" id="{67E17D24-63CE-594E-9246-9916D29AB0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572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5" name="Line 9">
            <a:extLst>
              <a:ext uri="{FF2B5EF4-FFF2-40B4-BE49-F238E27FC236}">
                <a16:creationId xmlns:a16="http://schemas.microsoft.com/office/drawing/2014/main" id="{9AB0C5DB-2A52-3946-9C74-A8E958D0E0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33528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6" name="Line 10">
            <a:extLst>
              <a:ext uri="{FF2B5EF4-FFF2-40B4-BE49-F238E27FC236}">
                <a16:creationId xmlns:a16="http://schemas.microsoft.com/office/drawing/2014/main" id="{0E5A625F-EB54-9945-A97B-ED8E76E491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33528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7" name="Line 11">
            <a:extLst>
              <a:ext uri="{FF2B5EF4-FFF2-40B4-BE49-F238E27FC236}">
                <a16:creationId xmlns:a16="http://schemas.microsoft.com/office/drawing/2014/main" id="{60DAB734-3122-7149-B248-78055E2F63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30480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8" name="Text Box 12">
            <a:extLst>
              <a:ext uri="{FF2B5EF4-FFF2-40B4-BE49-F238E27FC236}">
                <a16:creationId xmlns:a16="http://schemas.microsoft.com/office/drawing/2014/main" id="{A1951C15-A6DA-EE4C-A77A-2B4596E50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86200"/>
            <a:ext cx="15525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Inheritance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of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privileges</a:t>
            </a:r>
          </a:p>
        </p:txBody>
      </p:sp>
    </p:spTree>
    <p:extLst>
      <p:ext uri="{BB962C8B-B14F-4D97-AF65-F5344CB8AC3E}">
        <p14:creationId xmlns:p14="http://schemas.microsoft.com/office/powerpoint/2010/main" val="3967208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2">
            <a:extLst>
              <a:ext uri="{FF2B5EF4-FFF2-40B4-BE49-F238E27FC236}">
                <a16:creationId xmlns:a16="http://schemas.microsoft.com/office/drawing/2014/main" id="{50846DF6-050B-8247-904F-478E9B04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47EA70E4-4BF4-C040-BA1C-47C2648A4A1E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53252" name="Rectangle 2" descr="Large confetti">
            <a:extLst>
              <a:ext uri="{FF2B5EF4-FFF2-40B4-BE49-F238E27FC236}">
                <a16:creationId xmlns:a16="http://schemas.microsoft.com/office/drawing/2014/main" id="{AAF8488F-6680-5545-AAFF-DC6E522C5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RBAC</a:t>
            </a:r>
            <a:r>
              <a:rPr lang="en-US" altLang="en-US" sz="44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3253" name="Text Box 3">
            <a:extLst>
              <a:ext uri="{FF2B5EF4-FFF2-40B4-BE49-F238E27FC236}">
                <a16:creationId xmlns:a16="http://schemas.microsoft.com/office/drawing/2014/main" id="{B138B357-A511-8147-96FB-91CA92F7A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648200"/>
            <a:ext cx="260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.</a:t>
            </a:r>
          </a:p>
        </p:txBody>
      </p:sp>
      <p:sp>
        <p:nvSpPr>
          <p:cNvPr id="53254" name="Line 4">
            <a:extLst>
              <a:ext uri="{FF2B5EF4-FFF2-40B4-BE49-F238E27FC236}">
                <a16:creationId xmlns:a16="http://schemas.microsoft.com/office/drawing/2014/main" id="{33E41362-CA53-5545-B836-324EE88E16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038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5" name="Oval 5">
            <a:extLst>
              <a:ext uri="{FF2B5EF4-FFF2-40B4-BE49-F238E27FC236}">
                <a16:creationId xmlns:a16="http://schemas.microsoft.com/office/drawing/2014/main" id="{DD842506-CA15-0F40-A26A-A62ACCB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7432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6" name="Oval 6">
            <a:extLst>
              <a:ext uri="{FF2B5EF4-FFF2-40B4-BE49-F238E27FC236}">
                <a16:creationId xmlns:a16="http://schemas.microsoft.com/office/drawing/2014/main" id="{BCAB7BED-2F27-1D48-95CC-D17C71817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38600"/>
            <a:ext cx="5334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7" name="Oval 7">
            <a:extLst>
              <a:ext uri="{FF2B5EF4-FFF2-40B4-BE49-F238E27FC236}">
                <a16:creationId xmlns:a16="http://schemas.microsoft.com/office/drawing/2014/main" id="{51CC55DD-0387-BD4A-9787-B6574BF63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7432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8" name="Oval 8">
            <a:extLst>
              <a:ext uri="{FF2B5EF4-FFF2-40B4-BE49-F238E27FC236}">
                <a16:creationId xmlns:a16="http://schemas.microsoft.com/office/drawing/2014/main" id="{7DE14A63-4743-B54C-B7AA-1B48CDC72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7432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9" name="Text Box 9">
            <a:extLst>
              <a:ext uri="{FF2B5EF4-FFF2-40B4-BE49-F238E27FC236}">
                <a16:creationId xmlns:a16="http://schemas.microsoft.com/office/drawing/2014/main" id="{805ADD50-6E79-D249-9F12-3009C77A6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895600"/>
            <a:ext cx="879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Users</a:t>
            </a:r>
          </a:p>
        </p:txBody>
      </p:sp>
      <p:sp>
        <p:nvSpPr>
          <p:cNvPr id="53260" name="Text Box 10">
            <a:extLst>
              <a:ext uri="{FF2B5EF4-FFF2-40B4-BE49-F238E27FC236}">
                <a16:creationId xmlns:a16="http://schemas.microsoft.com/office/drawing/2014/main" id="{837ED6C7-FCB6-2C4C-A6DC-1F0DAC36E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971800"/>
            <a:ext cx="8778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Roles</a:t>
            </a:r>
          </a:p>
        </p:txBody>
      </p:sp>
      <p:sp>
        <p:nvSpPr>
          <p:cNvPr id="53261" name="Text Box 11">
            <a:extLst>
              <a:ext uri="{FF2B5EF4-FFF2-40B4-BE49-F238E27FC236}">
                <a16:creationId xmlns:a16="http://schemas.microsoft.com/office/drawing/2014/main" id="{5588ADF8-CE7F-1748-A292-90324E17E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048000"/>
            <a:ext cx="14081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Permissions</a:t>
            </a:r>
          </a:p>
        </p:txBody>
      </p:sp>
      <p:sp>
        <p:nvSpPr>
          <p:cNvPr id="53262" name="Oval 12">
            <a:extLst>
              <a:ext uri="{FF2B5EF4-FFF2-40B4-BE49-F238E27FC236}">
                <a16:creationId xmlns:a16="http://schemas.microsoft.com/office/drawing/2014/main" id="{521F1FA7-237F-AC4D-A172-4881B4DC0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3" name="Oval 13">
            <a:extLst>
              <a:ext uri="{FF2B5EF4-FFF2-40B4-BE49-F238E27FC236}">
                <a16:creationId xmlns:a16="http://schemas.microsoft.com/office/drawing/2014/main" id="{BE9F2945-A337-3448-BF90-A031BF61B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4" name="Oval 14">
            <a:extLst>
              <a:ext uri="{FF2B5EF4-FFF2-40B4-BE49-F238E27FC236}">
                <a16:creationId xmlns:a16="http://schemas.microsoft.com/office/drawing/2014/main" id="{38499BF6-406B-DB4C-B72B-94E1FDA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65" name="Text Box 15">
            <a:extLst>
              <a:ext uri="{FF2B5EF4-FFF2-40B4-BE49-F238E27FC236}">
                <a16:creationId xmlns:a16="http://schemas.microsoft.com/office/drawing/2014/main" id="{D389224A-E6FA-1C45-B09D-A2286711C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484187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.</a:t>
            </a:r>
          </a:p>
        </p:txBody>
      </p:sp>
      <p:sp>
        <p:nvSpPr>
          <p:cNvPr id="53266" name="Text Box 16">
            <a:extLst>
              <a:ext uri="{FF2B5EF4-FFF2-40B4-BE49-F238E27FC236}">
                <a16:creationId xmlns:a16="http://schemas.microsoft.com/office/drawing/2014/main" id="{C09F8BD2-F15D-6F4C-8BEC-757A4F6E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4918075"/>
            <a:ext cx="1235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Sessions</a:t>
            </a:r>
          </a:p>
        </p:txBody>
      </p:sp>
      <p:sp>
        <p:nvSpPr>
          <p:cNvPr id="53267" name="Line 17">
            <a:extLst>
              <a:ext uri="{FF2B5EF4-FFF2-40B4-BE49-F238E27FC236}">
                <a16:creationId xmlns:a16="http://schemas.microsoft.com/office/drawing/2014/main" id="{6CAB497B-5A0E-C949-9E3B-3921F3581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8" name="Line 18">
            <a:extLst>
              <a:ext uri="{FF2B5EF4-FFF2-40B4-BE49-F238E27FC236}">
                <a16:creationId xmlns:a16="http://schemas.microsoft.com/office/drawing/2014/main" id="{D6ECB960-12AF-6E4E-9113-D60E0C1BB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352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9" name="Line 19">
            <a:extLst>
              <a:ext uri="{FF2B5EF4-FFF2-40B4-BE49-F238E27FC236}">
                <a16:creationId xmlns:a16="http://schemas.microsoft.com/office/drawing/2014/main" id="{1BBA3911-C3F2-6C42-B2B8-2A0DAC15D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352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0" name="Line 20">
            <a:extLst>
              <a:ext uri="{FF2B5EF4-FFF2-40B4-BE49-F238E27FC236}">
                <a16:creationId xmlns:a16="http://schemas.microsoft.com/office/drawing/2014/main" id="{5EE44E66-4C2F-E749-94E1-ECBD47444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1" name="Line 21">
            <a:extLst>
              <a:ext uri="{FF2B5EF4-FFF2-40B4-BE49-F238E27FC236}">
                <a16:creationId xmlns:a16="http://schemas.microsoft.com/office/drawing/2014/main" id="{B4543D87-9B6A-A049-B4BD-1FA1153976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3810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2" name="Line 22">
            <a:extLst>
              <a:ext uri="{FF2B5EF4-FFF2-40B4-BE49-F238E27FC236}">
                <a16:creationId xmlns:a16="http://schemas.microsoft.com/office/drawing/2014/main" id="{4757F3EB-ED18-674B-ACAD-01818D65E6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3886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3" name="Line 23">
            <a:extLst>
              <a:ext uri="{FF2B5EF4-FFF2-40B4-BE49-F238E27FC236}">
                <a16:creationId xmlns:a16="http://schemas.microsoft.com/office/drawing/2014/main" id="{9A5ED0F3-28AE-2E4F-B67B-B6FCF46431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6400" y="4038600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4" name="Line 24">
            <a:extLst>
              <a:ext uri="{FF2B5EF4-FFF2-40B4-BE49-F238E27FC236}">
                <a16:creationId xmlns:a16="http://schemas.microsoft.com/office/drawing/2014/main" id="{C6117406-FC80-FD4B-A379-40FA5C09D3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6576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5" name="Line 25">
            <a:extLst>
              <a:ext uri="{FF2B5EF4-FFF2-40B4-BE49-F238E27FC236}">
                <a16:creationId xmlns:a16="http://schemas.microsoft.com/office/drawing/2014/main" id="{B93A3DD6-80E0-9A45-AAC9-A29B8CD9AB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8100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6" name="Line 26">
            <a:extLst>
              <a:ext uri="{FF2B5EF4-FFF2-40B4-BE49-F238E27FC236}">
                <a16:creationId xmlns:a16="http://schemas.microsoft.com/office/drawing/2014/main" id="{A4B381C3-5939-5B44-B15C-6BB16740BE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038600"/>
            <a:ext cx="1447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7" name="Line 27">
            <a:extLst>
              <a:ext uri="{FF2B5EF4-FFF2-40B4-BE49-F238E27FC236}">
                <a16:creationId xmlns:a16="http://schemas.microsoft.com/office/drawing/2014/main" id="{27CC12F2-6625-1C40-8969-2D61E5A27D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810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8" name="Line 28">
            <a:extLst>
              <a:ext uri="{FF2B5EF4-FFF2-40B4-BE49-F238E27FC236}">
                <a16:creationId xmlns:a16="http://schemas.microsoft.com/office/drawing/2014/main" id="{5882B5BF-0BD5-F542-91ED-826AA85DB2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267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9" name="Text Box 29">
            <a:extLst>
              <a:ext uri="{FF2B5EF4-FFF2-40B4-BE49-F238E27FC236}">
                <a16:creationId xmlns:a16="http://schemas.microsoft.com/office/drawing/2014/main" id="{954AC726-B306-E449-AAE6-B990798CC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5600"/>
            <a:ext cx="15541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User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assignment</a:t>
            </a:r>
          </a:p>
        </p:txBody>
      </p:sp>
      <p:sp>
        <p:nvSpPr>
          <p:cNvPr id="53280" name="Text Box 30">
            <a:extLst>
              <a:ext uri="{FF2B5EF4-FFF2-40B4-BE49-F238E27FC236}">
                <a16:creationId xmlns:a16="http://schemas.microsoft.com/office/drawing/2014/main" id="{B9E9D08D-575E-DA41-9F5D-827F73C9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95600"/>
            <a:ext cx="15541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Permission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assignment</a:t>
            </a:r>
          </a:p>
        </p:txBody>
      </p:sp>
      <p:grpSp>
        <p:nvGrpSpPr>
          <p:cNvPr id="53281" name="Group 31">
            <a:extLst>
              <a:ext uri="{FF2B5EF4-FFF2-40B4-BE49-F238E27FC236}">
                <a16:creationId xmlns:a16="http://schemas.microsoft.com/office/drawing/2014/main" id="{4BA26A48-E66E-6F4D-92AA-CE3CD3C7D71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0"/>
            <a:ext cx="6172200" cy="2057400"/>
            <a:chOff x="1248" y="2400"/>
            <a:chExt cx="3888" cy="1296"/>
          </a:xfrm>
        </p:grpSpPr>
        <p:sp>
          <p:nvSpPr>
            <p:cNvPr id="53282" name="Oval 32">
              <a:extLst>
                <a:ext uri="{FF2B5EF4-FFF2-40B4-BE49-F238E27FC236}">
                  <a16:creationId xmlns:a16="http://schemas.microsoft.com/office/drawing/2014/main" id="{16363485-DA30-414D-9D93-86D898FDA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58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3283" name="Text Box 33">
              <a:extLst>
                <a:ext uri="{FF2B5EF4-FFF2-40B4-BE49-F238E27FC236}">
                  <a16:creationId xmlns:a16="http://schemas.microsoft.com/office/drawing/2014/main" id="{27FB4CC4-1A87-B144-887B-5E3970547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386"/>
              <a:ext cx="9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Constraints</a:t>
              </a:r>
            </a:p>
          </p:txBody>
        </p:sp>
        <p:sp>
          <p:nvSpPr>
            <p:cNvPr id="53284" name="Line 34">
              <a:extLst>
                <a:ext uri="{FF2B5EF4-FFF2-40B4-BE49-F238E27FC236}">
                  <a16:creationId xmlns:a16="http://schemas.microsoft.com/office/drawing/2014/main" id="{AAE7D23D-DFAF-4744-BB4D-8CA5FCB9C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6" y="2400"/>
              <a:ext cx="19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85" name="Line 35">
              <a:extLst>
                <a:ext uri="{FF2B5EF4-FFF2-40B4-BE49-F238E27FC236}">
                  <a16:creationId xmlns:a16="http://schemas.microsoft.com/office/drawing/2014/main" id="{0FFD284F-FC41-5A4A-8862-5EE806774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96" y="2832"/>
              <a:ext cx="14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86" name="Line 36">
              <a:extLst>
                <a:ext uri="{FF2B5EF4-FFF2-40B4-BE49-F238E27FC236}">
                  <a16:creationId xmlns:a16="http://schemas.microsoft.com/office/drawing/2014/main" id="{677EE0B6-28F0-8A41-9DEB-CF91014A8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8" y="2736"/>
              <a:ext cx="24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87" name="Line 37">
              <a:extLst>
                <a:ext uri="{FF2B5EF4-FFF2-40B4-BE49-F238E27FC236}">
                  <a16:creationId xmlns:a16="http://schemas.microsoft.com/office/drawing/2014/main" id="{69508521-262B-D841-BD6A-E026CD026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3504"/>
              <a:ext cx="16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895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22A853D8-E7B4-A341-9973-1AD2ACC4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7162ED01-DC39-9E4B-A757-883B15454AA8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A69647CA-61E7-674B-AD29-B4D8D8DDC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RBAC</a:t>
            </a:r>
            <a:r>
              <a:rPr lang="en-US" baseline="-25000" dirty="0"/>
              <a:t>2</a:t>
            </a:r>
            <a:r>
              <a:rPr lang="en-US" dirty="0"/>
              <a:t> – Constraints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DA59C64B-59A1-414B-895B-01401D0B4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Enforces high-level organizational policies</a:t>
            </a:r>
          </a:p>
          <a:p>
            <a:pPr eaLnBrk="1" hangingPunct="1"/>
            <a:r>
              <a:rPr lang="en-US" altLang="en-US"/>
              <a:t>Management of decentralized security </a:t>
            </a:r>
          </a:p>
          <a:p>
            <a:pPr eaLnBrk="1" hangingPunct="1"/>
            <a:r>
              <a:rPr lang="en-US" altLang="en-US"/>
              <a:t>Constraints define “acceptable” and “not acceptable” accesses</a:t>
            </a:r>
          </a:p>
        </p:txBody>
      </p:sp>
    </p:spTree>
    <p:extLst>
      <p:ext uri="{BB962C8B-B14F-4D97-AF65-F5344CB8AC3E}">
        <p14:creationId xmlns:p14="http://schemas.microsoft.com/office/powerpoint/2010/main" val="407554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70EE717F-715C-DD42-9ED6-3DE21B44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E3B7C6-9EE3-404B-A85B-8FAA8C3C9C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DED9825D-391F-F24B-B649-BAC7D12B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816292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pitchFamily="18" charset="0"/>
              </a:rPr>
              <a:t>Access Control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657B0BA-CD24-6F47-BADD-90FAD2860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Protection objects</a:t>
            </a:r>
            <a:r>
              <a:rPr lang="en-US" altLang="en-US" sz="2800"/>
              <a:t>: system resources for which protection is desirable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Memory, file, directory, hardware resource, software resources,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Subjects</a:t>
            </a:r>
            <a:r>
              <a:rPr lang="en-US" altLang="en-US" sz="2800"/>
              <a:t>: active entities requesting accesses to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User, owner, program,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Access mode</a:t>
            </a:r>
            <a:r>
              <a:rPr lang="en-US" altLang="en-US" sz="2800"/>
              <a:t>: type of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Read, write, execute</a:t>
            </a:r>
          </a:p>
        </p:txBody>
      </p:sp>
    </p:spTree>
    <p:extLst>
      <p:ext uri="{BB962C8B-B14F-4D97-AF65-F5344CB8AC3E}">
        <p14:creationId xmlns:p14="http://schemas.microsoft.com/office/powerpoint/2010/main" val="2857304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BC5A9BDC-D358-3240-8C4F-3D708BE6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8D75BB41-985F-CA40-8F9B-FD9ED5F1FCFC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C77FC7E6-C9B2-1A49-9448-68475270C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RBAC</a:t>
            </a:r>
            <a:r>
              <a:rPr lang="en-US" baseline="-25000"/>
              <a:t>2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CEEE257B-D87E-5341-8D6C-1010C5F2C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Mutually exclusive roles</a:t>
            </a:r>
          </a:p>
          <a:p>
            <a:pPr eaLnBrk="1" hangingPunct="1"/>
            <a:r>
              <a:rPr lang="en-US" altLang="en-US"/>
              <a:t>Dual constraint of permission assignments (permission assigned to at most one mutually exclusive role)</a:t>
            </a:r>
          </a:p>
          <a:p>
            <a:pPr eaLnBrk="1" hangingPunct="1"/>
            <a:r>
              <a:rPr lang="en-US" altLang="en-US"/>
              <a:t>Cardinality constraints (e.g., # of roles an individual can belong)</a:t>
            </a:r>
          </a:p>
          <a:p>
            <a:pPr eaLnBrk="1" hangingPunct="1"/>
            <a:r>
              <a:rPr lang="en-US" altLang="en-US"/>
              <a:t>Prerequisite roles</a:t>
            </a:r>
          </a:p>
        </p:txBody>
      </p:sp>
    </p:spTree>
    <p:extLst>
      <p:ext uri="{BB962C8B-B14F-4D97-AF65-F5344CB8AC3E}">
        <p14:creationId xmlns:p14="http://schemas.microsoft.com/office/powerpoint/2010/main" val="2326627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A5ADBA77-5033-A84B-95B9-3D16F5A2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4AC9CF7E-FCC8-E245-9F5E-5828C8B2F129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99213207-CDEC-0740-898E-9D01BC3FB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RBAC</a:t>
            </a:r>
            <a:r>
              <a:rPr lang="en-US" baseline="-25000"/>
              <a:t>2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62E6A629-ECB3-A34D-A0CD-E8D450B88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Constraints can apply to sessions, user and roles functions</a:t>
            </a:r>
          </a:p>
        </p:txBody>
      </p:sp>
    </p:spTree>
    <p:extLst>
      <p:ext uri="{BB962C8B-B14F-4D97-AF65-F5344CB8AC3E}">
        <p14:creationId xmlns:p14="http://schemas.microsoft.com/office/powerpoint/2010/main" val="650827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2">
            <a:extLst>
              <a:ext uri="{FF2B5EF4-FFF2-40B4-BE49-F238E27FC236}">
                <a16:creationId xmlns:a16="http://schemas.microsoft.com/office/drawing/2014/main" id="{52DB4867-CBCB-D24F-9AAC-0C3959BD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827FF3E-B2A1-0D48-8BD2-8C2A7A99C1AF}" type="slidenum">
              <a:rPr lang="en-US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A4B4BA5D-5FC4-6349-9D7E-4AD9FF153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"/>
            <a:ext cx="19097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RBAC</a:t>
            </a:r>
            <a:r>
              <a:rPr lang="en-US" altLang="en-US" sz="4400" baseline="-2500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57349" name="Group 3">
            <a:extLst>
              <a:ext uri="{FF2B5EF4-FFF2-40B4-BE49-F238E27FC236}">
                <a16:creationId xmlns:a16="http://schemas.microsoft.com/office/drawing/2014/main" id="{F1B60DF5-C133-2245-B0BF-B2920398E4E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133600"/>
            <a:ext cx="6970713" cy="3657600"/>
            <a:chOff x="672" y="1344"/>
            <a:chExt cx="4391" cy="2304"/>
          </a:xfrm>
        </p:grpSpPr>
        <p:grpSp>
          <p:nvGrpSpPr>
            <p:cNvPr id="57360" name="Group 4">
              <a:extLst>
                <a:ext uri="{FF2B5EF4-FFF2-40B4-BE49-F238E27FC236}">
                  <a16:creationId xmlns:a16="http://schemas.microsoft.com/office/drawing/2014/main" id="{B3BEE1AA-0705-0D42-B43B-9D211A179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44"/>
              <a:ext cx="4391" cy="2304"/>
              <a:chOff x="528" y="1344"/>
              <a:chExt cx="4391" cy="2304"/>
            </a:xfrm>
          </p:grpSpPr>
          <p:sp>
            <p:nvSpPr>
              <p:cNvPr id="57363" name="Text Box 5">
                <a:extLst>
                  <a:ext uri="{FF2B5EF4-FFF2-40B4-BE49-F238E27FC236}">
                    <a16:creationId xmlns:a16="http://schemas.microsoft.com/office/drawing/2014/main" id="{0E396254-1AAA-2141-962C-71C95874D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928"/>
                <a:ext cx="164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/>
                  <a:t>.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/>
                  <a:t>.</a:t>
                </a:r>
              </a:p>
            </p:txBody>
          </p:sp>
          <p:grpSp>
            <p:nvGrpSpPr>
              <p:cNvPr id="57364" name="Group 6">
                <a:extLst>
                  <a:ext uri="{FF2B5EF4-FFF2-40B4-BE49-F238E27FC236}">
                    <a16:creationId xmlns:a16="http://schemas.microsoft.com/office/drawing/2014/main" id="{750FF607-ADFC-AC46-9925-6DFD6B473B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344"/>
                <a:ext cx="4391" cy="2304"/>
                <a:chOff x="672" y="576"/>
                <a:chExt cx="4391" cy="2304"/>
              </a:xfrm>
            </p:grpSpPr>
            <p:sp>
              <p:nvSpPr>
                <p:cNvPr id="57365" name="Line 7">
                  <a:extLst>
                    <a:ext uri="{FF2B5EF4-FFF2-40B4-BE49-F238E27FC236}">
                      <a16:creationId xmlns:a16="http://schemas.microsoft.com/office/drawing/2014/main" id="{AEC9F522-B0F8-F348-A6B4-FABEC56A88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76" y="1776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7366" name="Group 8">
                  <a:extLst>
                    <a:ext uri="{FF2B5EF4-FFF2-40B4-BE49-F238E27FC236}">
                      <a16:creationId xmlns:a16="http://schemas.microsoft.com/office/drawing/2014/main" id="{CF0DC3C9-B846-8D47-A9AC-4E72BF3CA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576"/>
                  <a:ext cx="4391" cy="2304"/>
                  <a:chOff x="480" y="1392"/>
                  <a:chExt cx="4391" cy="2304"/>
                </a:xfrm>
              </p:grpSpPr>
              <p:sp>
                <p:nvSpPr>
                  <p:cNvPr id="57367" name="Oval 9">
                    <a:extLst>
                      <a:ext uri="{FF2B5EF4-FFF2-40B4-BE49-F238E27FC236}">
                        <a16:creationId xmlns:a16="http://schemas.microsoft.com/office/drawing/2014/main" id="{AD96A235-9968-5148-BCEA-EDE8275C99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" y="1776"/>
                    <a:ext cx="816" cy="81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57368" name="Oval 10">
                    <a:extLst>
                      <a:ext uri="{FF2B5EF4-FFF2-40B4-BE49-F238E27FC236}">
                        <a16:creationId xmlns:a16="http://schemas.microsoft.com/office/drawing/2014/main" id="{357B1CA0-5760-8C40-B13E-05165E31FD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592"/>
                    <a:ext cx="336" cy="11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57369" name="Oval 11">
                    <a:extLst>
                      <a:ext uri="{FF2B5EF4-FFF2-40B4-BE49-F238E27FC236}">
                        <a16:creationId xmlns:a16="http://schemas.microsoft.com/office/drawing/2014/main" id="{C47808CB-38B5-A04E-B873-10D542085C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776"/>
                    <a:ext cx="816" cy="81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57370" name="Oval 12">
                    <a:extLst>
                      <a:ext uri="{FF2B5EF4-FFF2-40B4-BE49-F238E27FC236}">
                        <a16:creationId xmlns:a16="http://schemas.microsoft.com/office/drawing/2014/main" id="{DB2D52F9-2D45-D740-B895-02AC096E26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776"/>
                    <a:ext cx="816" cy="81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57371" name="Text Box 13">
                    <a:extLst>
                      <a:ext uri="{FF2B5EF4-FFF2-40B4-BE49-F238E27FC236}">
                        <a16:creationId xmlns:a16="http://schemas.microsoft.com/office/drawing/2014/main" id="{E5CF1B88-C63F-EC4E-A4DA-D6E7C1BBA10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" y="1872"/>
                    <a:ext cx="554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/>
                      <a:t>   U</a:t>
                    </a:r>
                  </a:p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/>
                      <a:t>Users</a:t>
                    </a:r>
                  </a:p>
                </p:txBody>
              </p:sp>
              <p:sp>
                <p:nvSpPr>
                  <p:cNvPr id="57372" name="Text Box 14">
                    <a:extLst>
                      <a:ext uri="{FF2B5EF4-FFF2-40B4-BE49-F238E27FC236}">
                        <a16:creationId xmlns:a16="http://schemas.microsoft.com/office/drawing/2014/main" id="{FA470105-6E59-5646-B975-6C1F15F2769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1920"/>
                    <a:ext cx="55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/>
                      <a:t>   R</a:t>
                    </a:r>
                  </a:p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/>
                      <a:t>Roles</a:t>
                    </a:r>
                  </a:p>
                </p:txBody>
              </p:sp>
              <p:sp>
                <p:nvSpPr>
                  <p:cNvPr id="57373" name="Text Box 15">
                    <a:extLst>
                      <a:ext uri="{FF2B5EF4-FFF2-40B4-BE49-F238E27FC236}">
                        <a16:creationId xmlns:a16="http://schemas.microsoft.com/office/drawing/2014/main" id="{844CA2EC-442B-B649-97DE-9FEC6DC73B3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4" y="1968"/>
                    <a:ext cx="887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/>
                      <a:t>      P</a:t>
                    </a:r>
                  </a:p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/>
                      <a:t>Permissions</a:t>
                    </a:r>
                  </a:p>
                </p:txBody>
              </p:sp>
              <p:sp>
                <p:nvSpPr>
                  <p:cNvPr id="57374" name="Oval 16">
                    <a:extLst>
                      <a:ext uri="{FF2B5EF4-FFF2-40B4-BE49-F238E27FC236}">
                        <a16:creationId xmlns:a16="http://schemas.microsoft.com/office/drawing/2014/main" id="{02315EC1-37D3-5742-AFB8-C910B1EF9C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57375" name="Oval 17">
                    <a:extLst>
                      <a:ext uri="{FF2B5EF4-FFF2-40B4-BE49-F238E27FC236}">
                        <a16:creationId xmlns:a16="http://schemas.microsoft.com/office/drawing/2014/main" id="{483AD0C7-2C62-F741-B995-08F4224550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880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57376" name="Oval 18">
                    <a:extLst>
                      <a:ext uri="{FF2B5EF4-FFF2-40B4-BE49-F238E27FC236}">
                        <a16:creationId xmlns:a16="http://schemas.microsoft.com/office/drawing/2014/main" id="{4095198A-5C4C-A241-9451-C6D4BF70D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456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57377" name="Text Box 19">
                    <a:extLst>
                      <a:ext uri="{FF2B5EF4-FFF2-40B4-BE49-F238E27FC236}">
                        <a16:creationId xmlns:a16="http://schemas.microsoft.com/office/drawing/2014/main" id="{7A4A80F1-0071-3449-A34E-0D80FC7F57B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74" y="3098"/>
                    <a:ext cx="16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/>
                      <a:t>.</a:t>
                    </a:r>
                  </a:p>
                </p:txBody>
              </p:sp>
              <p:sp>
                <p:nvSpPr>
                  <p:cNvPr id="57378" name="Text Box 20">
                    <a:extLst>
                      <a:ext uri="{FF2B5EF4-FFF2-40B4-BE49-F238E27FC236}">
                        <a16:creationId xmlns:a16="http://schemas.microsoft.com/office/drawing/2014/main" id="{52B329D1-3870-3545-B842-74025F6140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4" y="3146"/>
                    <a:ext cx="778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/>
                      <a:t>      S</a:t>
                    </a:r>
                  </a:p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/>
                      <a:t>Sessions</a:t>
                    </a:r>
                  </a:p>
                </p:txBody>
              </p:sp>
              <p:sp>
                <p:nvSpPr>
                  <p:cNvPr id="57379" name="Line 21">
                    <a:extLst>
                      <a:ext uri="{FF2B5EF4-FFF2-40B4-BE49-F238E27FC236}">
                        <a16:creationId xmlns:a16="http://schemas.microsoft.com/office/drawing/2014/main" id="{50A60F7B-A0EC-3842-87D8-B65562CE5A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160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arrow" w="med" len="med"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380" name="Line 22">
                    <a:extLst>
                      <a:ext uri="{FF2B5EF4-FFF2-40B4-BE49-F238E27FC236}">
                        <a16:creationId xmlns:a16="http://schemas.microsoft.com/office/drawing/2014/main" id="{812C81E1-9FF9-FF42-874D-8B6C6BC43B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16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arrow" w="med" len="med"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381" name="Line 23">
                    <a:extLst>
                      <a:ext uri="{FF2B5EF4-FFF2-40B4-BE49-F238E27FC236}">
                        <a16:creationId xmlns:a16="http://schemas.microsoft.com/office/drawing/2014/main" id="{0A48A7B8-19B3-3340-AEB5-F637C9B5AD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160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arrow" w="med" len="med"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382" name="Line 24">
                    <a:extLst>
                      <a:ext uri="{FF2B5EF4-FFF2-40B4-BE49-F238E27FC236}">
                        <a16:creationId xmlns:a16="http://schemas.microsoft.com/office/drawing/2014/main" id="{093E47FD-AEA2-0A46-93D9-5BA42F9B14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216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arrow" w="med" len="med"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383" name="Line 25">
                    <a:extLst>
                      <a:ext uri="{FF2B5EF4-FFF2-40B4-BE49-F238E27FC236}">
                        <a16:creationId xmlns:a16="http://schemas.microsoft.com/office/drawing/2014/main" id="{AA6DCCD6-B9FC-274D-9B85-2E001B4755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48" y="2448"/>
                    <a:ext cx="384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384" name="Line 26">
                    <a:extLst>
                      <a:ext uri="{FF2B5EF4-FFF2-40B4-BE49-F238E27FC236}">
                        <a16:creationId xmlns:a16="http://schemas.microsoft.com/office/drawing/2014/main" id="{F9B1D5D9-4E74-0D45-AB7C-DB25484EC6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52" y="2496"/>
                    <a:ext cx="48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385" name="Line 27">
                    <a:extLst>
                      <a:ext uri="{FF2B5EF4-FFF2-40B4-BE49-F238E27FC236}">
                        <a16:creationId xmlns:a16="http://schemas.microsoft.com/office/drawing/2014/main" id="{40DA56C2-3F12-4E4A-8914-F9C85F484F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64" y="2592"/>
                    <a:ext cx="768" cy="9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386" name="Line 28">
                    <a:extLst>
                      <a:ext uri="{FF2B5EF4-FFF2-40B4-BE49-F238E27FC236}">
                        <a16:creationId xmlns:a16="http://schemas.microsoft.com/office/drawing/2014/main" id="{0FA0B7D7-CAA7-F042-856D-37F25FD212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2" y="2352"/>
                    <a:ext cx="624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387" name="Line 29">
                    <a:extLst>
                      <a:ext uri="{FF2B5EF4-FFF2-40B4-BE49-F238E27FC236}">
                        <a16:creationId xmlns:a16="http://schemas.microsoft.com/office/drawing/2014/main" id="{A6292F3D-7823-E34E-B235-84C8C538AE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2" y="2448"/>
                    <a:ext cx="672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388" name="Line 30">
                    <a:extLst>
                      <a:ext uri="{FF2B5EF4-FFF2-40B4-BE49-F238E27FC236}">
                        <a16:creationId xmlns:a16="http://schemas.microsoft.com/office/drawing/2014/main" id="{9F4D4F0A-BB6D-0843-82D9-B555DC502E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2" y="2592"/>
                    <a:ext cx="912" cy="9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389" name="Line 31">
                    <a:extLst>
                      <a:ext uri="{FF2B5EF4-FFF2-40B4-BE49-F238E27FC236}">
                        <a16:creationId xmlns:a16="http://schemas.microsoft.com/office/drawing/2014/main" id="{FBA79A41-4ECE-A244-86E8-B8B9E5EB9E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2" y="2448"/>
                    <a:ext cx="48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390" name="Line 32">
                    <a:extLst>
                      <a:ext uri="{FF2B5EF4-FFF2-40B4-BE49-F238E27FC236}">
                        <a16:creationId xmlns:a16="http://schemas.microsoft.com/office/drawing/2014/main" id="{944A7430-CE7B-674C-B458-DA02D7BD9E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2" y="2736"/>
                    <a:ext cx="768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391" name="Line 33">
                    <a:extLst>
                      <a:ext uri="{FF2B5EF4-FFF2-40B4-BE49-F238E27FC236}">
                        <a16:creationId xmlns:a16="http://schemas.microsoft.com/office/drawing/2014/main" id="{10EB1A96-5D6B-B34D-BBF6-3315CF6685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392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392" name="Line 34">
                    <a:extLst>
                      <a:ext uri="{FF2B5EF4-FFF2-40B4-BE49-F238E27FC236}">
                        <a16:creationId xmlns:a16="http://schemas.microsoft.com/office/drawing/2014/main" id="{7DC78A8B-8222-554D-A0EC-F494D8B0A1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392"/>
                    <a:ext cx="144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393" name="Line 35">
                    <a:extLst>
                      <a:ext uri="{FF2B5EF4-FFF2-40B4-BE49-F238E27FC236}">
                        <a16:creationId xmlns:a16="http://schemas.microsoft.com/office/drawing/2014/main" id="{14058DA0-8581-D348-89F1-B57772A184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32" y="1392"/>
                    <a:ext cx="192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394" name="Line 36">
                    <a:extLst>
                      <a:ext uri="{FF2B5EF4-FFF2-40B4-BE49-F238E27FC236}">
                        <a16:creationId xmlns:a16="http://schemas.microsoft.com/office/drawing/2014/main" id="{71953F54-3923-9344-B46D-979865D880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0" y="1392"/>
                    <a:ext cx="144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395" name="Line 37">
                    <a:extLst>
                      <a:ext uri="{FF2B5EF4-FFF2-40B4-BE49-F238E27FC236}">
                        <a16:creationId xmlns:a16="http://schemas.microsoft.com/office/drawing/2014/main" id="{A34B3285-D87D-924B-8CD5-CFBAA8C9B0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392"/>
                    <a:ext cx="9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7361" name="Text Box 38">
              <a:extLst>
                <a:ext uri="{FF2B5EF4-FFF2-40B4-BE49-F238E27FC236}">
                  <a16:creationId xmlns:a16="http://schemas.microsoft.com/office/drawing/2014/main" id="{0A9D2088-6420-2F4F-BD70-3F0338B8F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24"/>
              <a:ext cx="97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    User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assignment</a:t>
              </a:r>
            </a:p>
          </p:txBody>
        </p:sp>
        <p:sp>
          <p:nvSpPr>
            <p:cNvPr id="57362" name="Text Box 39">
              <a:extLst>
                <a:ext uri="{FF2B5EF4-FFF2-40B4-BE49-F238E27FC236}">
                  <a16:creationId xmlns:a16="http://schemas.microsoft.com/office/drawing/2014/main" id="{AC9B0F06-8D5F-6D4D-B804-11AE2102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824"/>
              <a:ext cx="97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Permission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assignment</a:t>
              </a:r>
            </a:p>
          </p:txBody>
        </p:sp>
      </p:grpSp>
      <p:grpSp>
        <p:nvGrpSpPr>
          <p:cNvPr id="57350" name="Group 40">
            <a:extLst>
              <a:ext uri="{FF2B5EF4-FFF2-40B4-BE49-F238E27FC236}">
                <a16:creationId xmlns:a16="http://schemas.microsoft.com/office/drawing/2014/main" id="{8D19CC05-506C-804C-84E1-B645AE64A28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0"/>
            <a:ext cx="6172200" cy="2057400"/>
            <a:chOff x="1248" y="2400"/>
            <a:chExt cx="3888" cy="1296"/>
          </a:xfrm>
        </p:grpSpPr>
        <p:sp>
          <p:nvSpPr>
            <p:cNvPr id="57354" name="Oval 41">
              <a:extLst>
                <a:ext uri="{FF2B5EF4-FFF2-40B4-BE49-F238E27FC236}">
                  <a16:creationId xmlns:a16="http://schemas.microsoft.com/office/drawing/2014/main" id="{9A80EB31-AB37-6646-A5B9-CEFFCA9CA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58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7355" name="Text Box 42">
              <a:extLst>
                <a:ext uri="{FF2B5EF4-FFF2-40B4-BE49-F238E27FC236}">
                  <a16:creationId xmlns:a16="http://schemas.microsoft.com/office/drawing/2014/main" id="{C5B9C565-FA0F-6743-A2B0-788AF8C43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386"/>
              <a:ext cx="9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Constraints</a:t>
              </a:r>
            </a:p>
          </p:txBody>
        </p:sp>
        <p:sp>
          <p:nvSpPr>
            <p:cNvPr id="57356" name="Line 43">
              <a:extLst>
                <a:ext uri="{FF2B5EF4-FFF2-40B4-BE49-F238E27FC236}">
                  <a16:creationId xmlns:a16="http://schemas.microsoft.com/office/drawing/2014/main" id="{9E84F480-25B4-4E43-899C-0B38C656D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6" y="2400"/>
              <a:ext cx="19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57" name="Line 44">
              <a:extLst>
                <a:ext uri="{FF2B5EF4-FFF2-40B4-BE49-F238E27FC236}">
                  <a16:creationId xmlns:a16="http://schemas.microsoft.com/office/drawing/2014/main" id="{BE62B07B-81F6-124F-B0BF-637457BED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96" y="2832"/>
              <a:ext cx="14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58" name="Line 45">
              <a:extLst>
                <a:ext uri="{FF2B5EF4-FFF2-40B4-BE49-F238E27FC236}">
                  <a16:creationId xmlns:a16="http://schemas.microsoft.com/office/drawing/2014/main" id="{A238DEBB-B437-7B49-BEA1-5C697CB3B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8" y="2736"/>
              <a:ext cx="24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59" name="Line 46">
              <a:extLst>
                <a:ext uri="{FF2B5EF4-FFF2-40B4-BE49-F238E27FC236}">
                  <a16:creationId xmlns:a16="http://schemas.microsoft.com/office/drawing/2014/main" id="{B6A4F3D9-4D68-D04E-9DC9-01D8F9A88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3504"/>
              <a:ext cx="16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7351" name="Line 47">
            <a:extLst>
              <a:ext uri="{FF2B5EF4-FFF2-40B4-BE49-F238E27FC236}">
                <a16:creationId xmlns:a16="http://schemas.microsoft.com/office/drawing/2014/main" id="{BB254C08-C1C9-704F-9DD4-93809F3ED9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2209800"/>
            <a:ext cx="205740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2" name="Line 48">
            <a:extLst>
              <a:ext uri="{FF2B5EF4-FFF2-40B4-BE49-F238E27FC236}">
                <a16:creationId xmlns:a16="http://schemas.microsoft.com/office/drawing/2014/main" id="{5F3BA635-6B5F-354B-82F4-CB19F632E9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3276600"/>
            <a:ext cx="312420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3" name="Text Box 40">
            <a:extLst>
              <a:ext uri="{FF2B5EF4-FFF2-40B4-BE49-F238E27FC236}">
                <a16:creationId xmlns:a16="http://schemas.microsoft.com/office/drawing/2014/main" id="{108F58B6-EA8E-5243-898B-4198ED29D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524000"/>
            <a:ext cx="205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Role Hierarchy</a:t>
            </a:r>
          </a:p>
        </p:txBody>
      </p:sp>
    </p:spTree>
    <p:extLst>
      <p:ext uri="{BB962C8B-B14F-4D97-AF65-F5344CB8AC3E}">
        <p14:creationId xmlns:p14="http://schemas.microsoft.com/office/powerpoint/2010/main" val="361772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9547-2490-734F-969D-488D44AE5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81619"/>
            <a:ext cx="82296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002060"/>
                </a:solidFill>
              </a:rPr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8765-80F3-AA4D-9CD8-9012FB07C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4525C-1EAE-864F-AD60-33FDDCC0F78A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52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5ED5BF6E-43E2-1A4B-9293-7EE149B8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6AFAF1-D921-6C4B-B787-83ED83AC874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332802" name="Rectangle 2" descr="Large confetti">
            <a:extLst>
              <a:ext uri="{FF2B5EF4-FFF2-40B4-BE49-F238E27FC236}">
                <a16:creationId xmlns:a16="http://schemas.microsoft.com/office/drawing/2014/main" id="{91EE770F-EE3F-0442-8710-C8A059DE0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Access Control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D4D7842-B3D6-7E4B-9D74-FFC68F806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/>
              <a:t>Access control components: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/>
              <a:t>Access control policy</a:t>
            </a:r>
            <a:r>
              <a:rPr lang="en-US" altLang="en-US" sz="2400"/>
              <a:t>: specifies the authorized accesses of a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/>
              <a:t>Access control mechanism</a:t>
            </a:r>
            <a:r>
              <a:rPr lang="en-US" altLang="en-US" sz="2400"/>
              <a:t>: implements and enforces the policy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u="sng"/>
              <a:t>Separation of components allows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Define access requirements independently from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Compare different policies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Implement mechanisms that can enforce a wide range of policies </a:t>
            </a:r>
          </a:p>
        </p:txBody>
      </p:sp>
    </p:spTree>
    <p:extLst>
      <p:ext uri="{BB962C8B-B14F-4D97-AF65-F5344CB8AC3E}">
        <p14:creationId xmlns:p14="http://schemas.microsoft.com/office/powerpoint/2010/main" val="200008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98B0C4A8-4995-E647-90BC-794708AB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D1E3FA-0A3C-7C48-820F-A98D8A26C91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43198D46-82FC-474A-9860-14AA10FCC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3914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System Architecture and Policy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1A8FB2B-B58E-904F-85D2-C1BF9644C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6934200" cy="4114800"/>
          </a:xfrm>
        </p:spPr>
        <p:txBody>
          <a:bodyPr/>
          <a:lstStyle/>
          <a:p>
            <a:pPr eaLnBrk="1" hangingPunct="1"/>
            <a:r>
              <a:rPr lang="en-US" altLang="en-US"/>
              <a:t>Simple monolithic system</a:t>
            </a:r>
          </a:p>
          <a:p>
            <a:pPr eaLnBrk="1" hangingPunct="1"/>
            <a:r>
              <a:rPr lang="en-US" altLang="en-US"/>
              <a:t>Distributed homogeneous system under centralized control</a:t>
            </a:r>
          </a:p>
          <a:p>
            <a:pPr eaLnBrk="1" hangingPunct="1"/>
            <a:r>
              <a:rPr lang="en-US" altLang="en-US"/>
              <a:t>Distributed autonomous systems homogeneous domain</a:t>
            </a:r>
          </a:p>
          <a:p>
            <a:pPr eaLnBrk="1" hangingPunct="1"/>
            <a:r>
              <a:rPr lang="en-US" altLang="en-US"/>
              <a:t>Distributed heterogeneous system</a:t>
            </a:r>
          </a:p>
        </p:txBody>
      </p:sp>
      <p:sp>
        <p:nvSpPr>
          <p:cNvPr id="21509" name="AutoShape 4">
            <a:extLst>
              <a:ext uri="{FF2B5EF4-FFF2-40B4-BE49-F238E27FC236}">
                <a16:creationId xmlns:a16="http://schemas.microsoft.com/office/drawing/2014/main" id="{9B3BAD18-23A7-BC41-97CB-14D66C47A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981200"/>
            <a:ext cx="381000" cy="3886200"/>
          </a:xfrm>
          <a:prstGeom prst="downArrow">
            <a:avLst>
              <a:gd name="adj1" fmla="val 50000"/>
              <a:gd name="adj2" fmla="val 2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3151192A-FD30-5C49-9801-9BF26838D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514600"/>
            <a:ext cx="17668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Complexity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Of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10872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5ADEAE33-2D67-C24D-8FD1-8024AE54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B2B849-2FB9-B049-8620-C9C25AC727B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333826" name="Rectangle 2" descr="Large confetti">
            <a:extLst>
              <a:ext uri="{FF2B5EF4-FFF2-40B4-BE49-F238E27FC236}">
                <a16:creationId xmlns:a16="http://schemas.microsoft.com/office/drawing/2014/main" id="{5DE808E3-F610-D54D-A2F9-5EFC6490C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Closed v.s. Open Systems</a:t>
            </a:r>
          </a:p>
        </p:txBody>
      </p:sp>
      <p:sp>
        <p:nvSpPr>
          <p:cNvPr id="22532" name="Line 3">
            <a:extLst>
              <a:ext uri="{FF2B5EF4-FFF2-40B4-BE49-F238E27FC236}">
                <a16:creationId xmlns:a16="http://schemas.microsoft.com/office/drawing/2014/main" id="{33473980-49E6-0448-A0DA-9163BB89A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526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3716A4D8-101A-CA4E-A0B8-B541023BC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Closed system</a:t>
            </a: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00917967-2D66-4344-98C8-83304C66A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190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Open System</a:t>
            </a:r>
          </a:p>
        </p:txBody>
      </p:sp>
      <p:sp>
        <p:nvSpPr>
          <p:cNvPr id="22535" name="Rectangle 6">
            <a:extLst>
              <a:ext uri="{FF2B5EF4-FFF2-40B4-BE49-F238E27FC236}">
                <a16:creationId xmlns:a16="http://schemas.microsoft.com/office/drawing/2014/main" id="{18102742-B1F1-9644-A515-30CE489ED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7432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6" name="Rectangle 7">
            <a:extLst>
              <a:ext uri="{FF2B5EF4-FFF2-40B4-BE49-F238E27FC236}">
                <a16:creationId xmlns:a16="http://schemas.microsoft.com/office/drawing/2014/main" id="{A9E32038-E1B2-8241-A221-E6079F53C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181600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7" name="Rectangle 8">
            <a:extLst>
              <a:ext uri="{FF2B5EF4-FFF2-40B4-BE49-F238E27FC236}">
                <a16:creationId xmlns:a16="http://schemas.microsoft.com/office/drawing/2014/main" id="{09526457-1697-9B43-9965-0F956A9D3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7432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8" name="Rectangle 9">
            <a:extLst>
              <a:ext uri="{FF2B5EF4-FFF2-40B4-BE49-F238E27FC236}">
                <a16:creationId xmlns:a16="http://schemas.microsoft.com/office/drawing/2014/main" id="{BB26D704-DEB9-0F48-B667-4566CC8C9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733800"/>
            <a:ext cx="1600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9" name="Rectangle 10">
            <a:extLst>
              <a:ext uri="{FF2B5EF4-FFF2-40B4-BE49-F238E27FC236}">
                <a16:creationId xmlns:a16="http://schemas.microsoft.com/office/drawing/2014/main" id="{7A8446DC-1F9C-874D-8107-498A891C2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33800"/>
            <a:ext cx="1600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0" name="Oval 11">
            <a:extLst>
              <a:ext uri="{FF2B5EF4-FFF2-40B4-BE49-F238E27FC236}">
                <a16:creationId xmlns:a16="http://schemas.microsoft.com/office/drawing/2014/main" id="{4BA80F63-5C1B-4C43-9467-4ED77173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657600"/>
            <a:ext cx="1371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1" name="Oval 12">
            <a:extLst>
              <a:ext uri="{FF2B5EF4-FFF2-40B4-BE49-F238E27FC236}">
                <a16:creationId xmlns:a16="http://schemas.microsoft.com/office/drawing/2014/main" id="{2F8A7976-3709-FB42-8EBF-52680C978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733800"/>
            <a:ext cx="1371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2" name="Text Box 13">
            <a:extLst>
              <a:ext uri="{FF2B5EF4-FFF2-40B4-BE49-F238E27FC236}">
                <a16:creationId xmlns:a16="http://schemas.microsoft.com/office/drawing/2014/main" id="{2CA31711-42B1-2A41-8DC5-01440A96E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19400"/>
            <a:ext cx="1481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Access requ.</a:t>
            </a:r>
          </a:p>
        </p:txBody>
      </p:sp>
      <p:sp>
        <p:nvSpPr>
          <p:cNvPr id="22543" name="Text Box 14">
            <a:extLst>
              <a:ext uri="{FF2B5EF4-FFF2-40B4-BE49-F238E27FC236}">
                <a16:creationId xmlns:a16="http://schemas.microsoft.com/office/drawing/2014/main" id="{07ACF3E5-BFFC-7544-A03F-23D7C547E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19400"/>
            <a:ext cx="1481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Access requ.</a:t>
            </a:r>
          </a:p>
        </p:txBody>
      </p:sp>
      <p:sp>
        <p:nvSpPr>
          <p:cNvPr id="22544" name="Text Box 15">
            <a:extLst>
              <a:ext uri="{FF2B5EF4-FFF2-40B4-BE49-F238E27FC236}">
                <a16:creationId xmlns:a16="http://schemas.microsoft.com/office/drawing/2014/main" id="{901844E0-7BE3-7D4F-A31A-B26C5BE05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35413"/>
            <a:ext cx="1458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Exists Rule?</a:t>
            </a:r>
          </a:p>
        </p:txBody>
      </p:sp>
      <p:sp>
        <p:nvSpPr>
          <p:cNvPr id="22545" name="Text Box 16">
            <a:extLst>
              <a:ext uri="{FF2B5EF4-FFF2-40B4-BE49-F238E27FC236}">
                <a16:creationId xmlns:a16="http://schemas.microsoft.com/office/drawing/2014/main" id="{82D6FD91-C5C2-A24D-95E5-C3196CD8D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86200"/>
            <a:ext cx="1458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Exists Rule?</a:t>
            </a:r>
          </a:p>
        </p:txBody>
      </p:sp>
      <p:sp>
        <p:nvSpPr>
          <p:cNvPr id="22546" name="Text Box 17">
            <a:extLst>
              <a:ext uri="{FF2B5EF4-FFF2-40B4-BE49-F238E27FC236}">
                <a16:creationId xmlns:a16="http://schemas.microsoft.com/office/drawing/2014/main" id="{0DBEF7C1-3C59-B746-A7A9-AAA2AAC4A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81600"/>
            <a:ext cx="1154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Access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permitted</a:t>
            </a:r>
          </a:p>
        </p:txBody>
      </p:sp>
      <p:sp>
        <p:nvSpPr>
          <p:cNvPr id="22547" name="Rectangle 18">
            <a:extLst>
              <a:ext uri="{FF2B5EF4-FFF2-40B4-BE49-F238E27FC236}">
                <a16:creationId xmlns:a16="http://schemas.microsoft.com/office/drawing/2014/main" id="{A60A9818-465A-174C-8181-945F445BC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181600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8" name="Rectangle 19">
            <a:extLst>
              <a:ext uri="{FF2B5EF4-FFF2-40B4-BE49-F238E27FC236}">
                <a16:creationId xmlns:a16="http://schemas.microsoft.com/office/drawing/2014/main" id="{D5ABC45F-C02A-EA49-B7F0-88D8B5A4E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05400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9" name="Rectangle 20">
            <a:extLst>
              <a:ext uri="{FF2B5EF4-FFF2-40B4-BE49-F238E27FC236}">
                <a16:creationId xmlns:a16="http://schemas.microsoft.com/office/drawing/2014/main" id="{2EFAE584-22A1-C943-8A92-B9094EC9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05400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50" name="Text Box 21">
            <a:extLst>
              <a:ext uri="{FF2B5EF4-FFF2-40B4-BE49-F238E27FC236}">
                <a16:creationId xmlns:a16="http://schemas.microsoft.com/office/drawing/2014/main" id="{53AE0384-352E-E040-8009-8D2360DD8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81600"/>
            <a:ext cx="9667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Access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denied</a:t>
            </a:r>
          </a:p>
        </p:txBody>
      </p:sp>
      <p:sp>
        <p:nvSpPr>
          <p:cNvPr id="22551" name="Text Box 22">
            <a:extLst>
              <a:ext uri="{FF2B5EF4-FFF2-40B4-BE49-F238E27FC236}">
                <a16:creationId xmlns:a16="http://schemas.microsoft.com/office/drawing/2014/main" id="{73B4090B-C8CD-054D-A405-EB85A8BA0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05400"/>
            <a:ext cx="9667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Access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denied</a:t>
            </a:r>
          </a:p>
        </p:txBody>
      </p:sp>
      <p:sp>
        <p:nvSpPr>
          <p:cNvPr id="22552" name="Text Box 23">
            <a:extLst>
              <a:ext uri="{FF2B5EF4-FFF2-40B4-BE49-F238E27FC236}">
                <a16:creationId xmlns:a16="http://schemas.microsoft.com/office/drawing/2014/main" id="{92D79570-5F2B-7F47-8178-E286F9679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1154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Access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permitted</a:t>
            </a:r>
          </a:p>
        </p:txBody>
      </p:sp>
      <p:sp>
        <p:nvSpPr>
          <p:cNvPr id="22553" name="Text Box 24">
            <a:extLst>
              <a:ext uri="{FF2B5EF4-FFF2-40B4-BE49-F238E27FC236}">
                <a16:creationId xmlns:a16="http://schemas.microsoft.com/office/drawing/2014/main" id="{0A21A341-1169-0D44-A7D1-EDE11CF49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429000"/>
            <a:ext cx="11223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Allowed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accesses</a:t>
            </a:r>
          </a:p>
        </p:txBody>
      </p:sp>
      <p:sp>
        <p:nvSpPr>
          <p:cNvPr id="22554" name="Text Box 25">
            <a:extLst>
              <a:ext uri="{FF2B5EF4-FFF2-40B4-BE49-F238E27FC236}">
                <a16:creationId xmlns:a16="http://schemas.microsoft.com/office/drawing/2014/main" id="{F3980284-E415-6F4D-8376-43B9441D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10000"/>
            <a:ext cx="152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Disallowed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accesses</a:t>
            </a:r>
          </a:p>
        </p:txBody>
      </p:sp>
      <p:sp>
        <p:nvSpPr>
          <p:cNvPr id="22555" name="Line 26">
            <a:extLst>
              <a:ext uri="{FF2B5EF4-FFF2-40B4-BE49-F238E27FC236}">
                <a16:creationId xmlns:a16="http://schemas.microsoft.com/office/drawing/2014/main" id="{6FC81751-B4FD-A048-AB26-91A37B779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6" name="Line 27">
            <a:extLst>
              <a:ext uri="{FF2B5EF4-FFF2-40B4-BE49-F238E27FC236}">
                <a16:creationId xmlns:a16="http://schemas.microsoft.com/office/drawing/2014/main" id="{D3208081-BDCE-F843-B1E5-A53684030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495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7" name="Line 28">
            <a:extLst>
              <a:ext uri="{FF2B5EF4-FFF2-40B4-BE49-F238E27FC236}">
                <a16:creationId xmlns:a16="http://schemas.microsoft.com/office/drawing/2014/main" id="{41EC9071-68CD-8145-BAAE-E3895CCCD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4958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8" name="Line 29">
            <a:extLst>
              <a:ext uri="{FF2B5EF4-FFF2-40B4-BE49-F238E27FC236}">
                <a16:creationId xmlns:a16="http://schemas.microsoft.com/office/drawing/2014/main" id="{4D96ECA8-63DD-1E43-B95D-DE04A2D3B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9" name="Line 30">
            <a:extLst>
              <a:ext uri="{FF2B5EF4-FFF2-40B4-BE49-F238E27FC236}">
                <a16:creationId xmlns:a16="http://schemas.microsoft.com/office/drawing/2014/main" id="{5E1D0FF0-9530-D343-BAAD-D05D3635A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4495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0" name="Line 31">
            <a:extLst>
              <a:ext uri="{FF2B5EF4-FFF2-40B4-BE49-F238E27FC236}">
                <a16:creationId xmlns:a16="http://schemas.microsoft.com/office/drawing/2014/main" id="{E50D5F60-2B7F-9D44-9694-7A2C683DE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1" name="Line 32">
            <a:extLst>
              <a:ext uri="{FF2B5EF4-FFF2-40B4-BE49-F238E27FC236}">
                <a16:creationId xmlns:a16="http://schemas.microsoft.com/office/drawing/2014/main" id="{2841E848-B35C-DB4F-BF2F-28489DD30C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2" name="Line 33">
            <a:extLst>
              <a:ext uri="{FF2B5EF4-FFF2-40B4-BE49-F238E27FC236}">
                <a16:creationId xmlns:a16="http://schemas.microsoft.com/office/drawing/2014/main" id="{CCC6E84F-E6BC-6645-AE22-E13E3F4CF8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114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63" name="Text Box 34">
            <a:extLst>
              <a:ext uri="{FF2B5EF4-FFF2-40B4-BE49-F238E27FC236}">
                <a16:creationId xmlns:a16="http://schemas.microsoft.com/office/drawing/2014/main" id="{3599EA21-C75F-8C40-82B9-E5320CA3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53707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22564" name="Text Box 35">
            <a:extLst>
              <a:ext uri="{FF2B5EF4-FFF2-40B4-BE49-F238E27FC236}">
                <a16:creationId xmlns:a16="http://schemas.microsoft.com/office/drawing/2014/main" id="{D4E78AF8-43BF-C041-BB5A-EA29FE742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4537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no</a:t>
            </a:r>
          </a:p>
        </p:txBody>
      </p:sp>
      <p:sp>
        <p:nvSpPr>
          <p:cNvPr id="22565" name="Text Box 36">
            <a:extLst>
              <a:ext uri="{FF2B5EF4-FFF2-40B4-BE49-F238E27FC236}">
                <a16:creationId xmlns:a16="http://schemas.microsoft.com/office/drawing/2014/main" id="{C8797420-CAE3-864E-8865-660BA9A23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5720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22566" name="Text Box 37">
            <a:extLst>
              <a:ext uri="{FF2B5EF4-FFF2-40B4-BE49-F238E27FC236}">
                <a16:creationId xmlns:a16="http://schemas.microsoft.com/office/drawing/2014/main" id="{6B27B83F-0DDD-B348-8201-98A6A5C67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72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no</a:t>
            </a:r>
          </a:p>
        </p:txBody>
      </p:sp>
      <p:sp>
        <p:nvSpPr>
          <p:cNvPr id="22567" name="Text Box 38">
            <a:extLst>
              <a:ext uri="{FF2B5EF4-FFF2-40B4-BE49-F238E27FC236}">
                <a16:creationId xmlns:a16="http://schemas.microsoft.com/office/drawing/2014/main" id="{05EF5023-6911-604C-8F99-CAFF963DE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09800"/>
            <a:ext cx="230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(minimum privilege)</a:t>
            </a:r>
          </a:p>
        </p:txBody>
      </p:sp>
      <p:sp>
        <p:nvSpPr>
          <p:cNvPr id="22568" name="Text Box 39">
            <a:extLst>
              <a:ext uri="{FF2B5EF4-FFF2-40B4-BE49-F238E27FC236}">
                <a16:creationId xmlns:a16="http://schemas.microsoft.com/office/drawing/2014/main" id="{4229BB5F-EAA7-EA43-876B-B17230646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234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(maximum privilege)</a:t>
            </a:r>
          </a:p>
        </p:txBody>
      </p:sp>
    </p:spTree>
    <p:extLst>
      <p:ext uri="{BB962C8B-B14F-4D97-AF65-F5344CB8AC3E}">
        <p14:creationId xmlns:p14="http://schemas.microsoft.com/office/powerpoint/2010/main" val="252928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860D545F-EB14-6E40-A116-6B835509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1E1563-8ECF-484B-BB6C-99D17A817C5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D707C360-2333-9045-A3EB-47BB05C9E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162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Negative Authorization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5C260F5-4EA4-C54F-BF36-D5EC3BC23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Traditional systems: Mutual exclusion</a:t>
            </a:r>
          </a:p>
          <a:p>
            <a:pPr eaLnBrk="1" hangingPunct="1"/>
            <a:r>
              <a:rPr lang="en-US" altLang="en-US"/>
              <a:t>New systems: combined use of positive and negative authorizations</a:t>
            </a:r>
          </a:p>
          <a:p>
            <a:pPr lvl="1" eaLnBrk="1" hangingPunct="1"/>
            <a:r>
              <a:rPr lang="en-US" altLang="en-US"/>
              <a:t>Support exceptions</a:t>
            </a:r>
          </a:p>
          <a:p>
            <a:pPr lvl="1" eaLnBrk="1" hangingPunct="1"/>
            <a:r>
              <a:rPr lang="en-US" altLang="en-US"/>
              <a:t>Problems:  How to deal with </a:t>
            </a:r>
          </a:p>
          <a:p>
            <a:pPr lvl="2" eaLnBrk="1" hangingPunct="1"/>
            <a:r>
              <a:rPr lang="en-US" altLang="en-US"/>
              <a:t>Incompleteness – Default policy</a:t>
            </a:r>
          </a:p>
          <a:p>
            <a:pPr lvl="2" eaLnBrk="1" hangingPunct="1"/>
            <a:r>
              <a:rPr lang="en-US" altLang="en-US"/>
              <a:t>Inconsistencies – Conflict resolution</a:t>
            </a:r>
          </a:p>
        </p:txBody>
      </p:sp>
    </p:spTree>
    <p:extLst>
      <p:ext uri="{BB962C8B-B14F-4D97-AF65-F5344CB8AC3E}">
        <p14:creationId xmlns:p14="http://schemas.microsoft.com/office/powerpoint/2010/main" val="26320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0B572C1D-03D4-AC4F-A230-DC7AD6E8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091FC5-10FA-8040-B7F1-CC17CF1F4E0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11970" name="Rectangle 2">
            <a:extLst>
              <a:ext uri="{FF2B5EF4-FFF2-40B4-BE49-F238E27FC236}">
                <a16:creationId xmlns:a16="http://schemas.microsoft.com/office/drawing/2014/main" id="{04AC6ABC-2339-DD4C-AC25-6FE067C65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53340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Conflict Resolution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D256C45-17D0-6842-B561-FC4D0B7D1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Denial takes precedence</a:t>
            </a:r>
          </a:p>
          <a:p>
            <a:pPr eaLnBrk="1" hangingPunct="1"/>
            <a:r>
              <a:rPr lang="en-US" altLang="en-US" dirty="0"/>
              <a:t>Most specific takes precedence </a:t>
            </a:r>
          </a:p>
          <a:p>
            <a:pPr eaLnBrk="1" hangingPunct="1"/>
            <a:r>
              <a:rPr lang="en-US" altLang="en-US" dirty="0"/>
              <a:t>Most specific along a path takes precedence</a:t>
            </a:r>
          </a:p>
          <a:p>
            <a:pPr eaLnBrk="1" hangingPunct="1"/>
            <a:r>
              <a:rPr lang="en-US" altLang="en-US" dirty="0"/>
              <a:t>Priority-based</a:t>
            </a:r>
          </a:p>
          <a:p>
            <a:pPr eaLnBrk="1" hangingPunct="1"/>
            <a:r>
              <a:rPr lang="en-US" altLang="en-US" dirty="0"/>
              <a:t>Positional</a:t>
            </a:r>
          </a:p>
          <a:p>
            <a:pPr eaLnBrk="1" hangingPunct="1"/>
            <a:r>
              <a:rPr lang="en-US" altLang="en-US" dirty="0"/>
              <a:t>Grantor and time-dependent</a:t>
            </a:r>
          </a:p>
          <a:p>
            <a:pPr eaLnBrk="1" hangingPunct="1"/>
            <a:r>
              <a:rPr lang="en-US" altLang="en-US" dirty="0"/>
              <a:t>Single strategy vs. combination of strategies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426219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1779</TotalTime>
  <Words>1646</Words>
  <Application>Microsoft Macintosh PowerPoint</Application>
  <PresentationFormat>On-screen Show (4:3)</PresentationFormat>
  <Paragraphs>415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Arial Black</vt:lpstr>
      <vt:lpstr>Times New Roman</vt:lpstr>
      <vt:lpstr>Wingdings</vt:lpstr>
      <vt:lpstr>Pixel</vt:lpstr>
      <vt:lpstr>Access Control</vt:lpstr>
      <vt:lpstr>PowerPoint Presentation</vt:lpstr>
      <vt:lpstr>Access Control Requirement </vt:lpstr>
      <vt:lpstr>Access Control</vt:lpstr>
      <vt:lpstr>PowerPoint Presentation</vt:lpstr>
      <vt:lpstr>System Architecture and Policy</vt:lpstr>
      <vt:lpstr>PowerPoint Presentation</vt:lpstr>
      <vt:lpstr>Negative Authorization</vt:lpstr>
      <vt:lpstr>Conflict Resolution</vt:lpstr>
      <vt:lpstr>Policy Specification Language</vt:lpstr>
      <vt:lpstr>Policy Development</vt:lpstr>
      <vt:lpstr>PowerPoint Presentation</vt:lpstr>
      <vt:lpstr>Access Control Models</vt:lpstr>
      <vt:lpstr>Access Control DAC </vt:lpstr>
      <vt:lpstr>Discretionary Access Control</vt:lpstr>
      <vt:lpstr>Access Matrix Model</vt:lpstr>
      <vt:lpstr>Implementation</vt:lpstr>
      <vt:lpstr>ACL vs. Capabilities</vt:lpstr>
      <vt:lpstr>Access Control Conditions</vt:lpstr>
      <vt:lpstr>PowerPoint Presentation</vt:lpstr>
      <vt:lpstr>PowerPoint Presentation</vt:lpstr>
      <vt:lpstr>DAC Overview</vt:lpstr>
      <vt:lpstr>Access Control RBAC </vt:lpstr>
      <vt:lpstr>RBAC Motivation</vt:lpstr>
      <vt:lpstr>Motivation</vt:lpstr>
      <vt:lpstr>RBAC</vt:lpstr>
      <vt:lpstr>Roles</vt:lpstr>
      <vt:lpstr>RBAC</vt:lpstr>
      <vt:lpstr>RBAC0</vt:lpstr>
      <vt:lpstr>RBAC0</vt:lpstr>
      <vt:lpstr>RBAC0</vt:lpstr>
      <vt:lpstr>RBAC0 Components</vt:lpstr>
      <vt:lpstr>RBAC0</vt:lpstr>
      <vt:lpstr>RBAC1</vt:lpstr>
      <vt:lpstr>RBAC1</vt:lpstr>
      <vt:lpstr>PowerPoint Presentation</vt:lpstr>
      <vt:lpstr>RBAC1</vt:lpstr>
      <vt:lpstr>PowerPoint Presentation</vt:lpstr>
      <vt:lpstr>RBAC2 – Constraints</vt:lpstr>
      <vt:lpstr>RBAC2</vt:lpstr>
      <vt:lpstr>RBAC2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ALSUWAT, EMAD</cp:lastModifiedBy>
  <cp:revision>64</cp:revision>
  <dcterms:created xsi:type="dcterms:W3CDTF">2020-02-13T19:25:53Z</dcterms:created>
  <dcterms:modified xsi:type="dcterms:W3CDTF">2022-03-06T16:43:39Z</dcterms:modified>
</cp:coreProperties>
</file>