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57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389ACDE-D4FC-D34D-BE28-5BFC8B5508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4CE5074-4E6E-D244-BB77-3C37EF14F4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BB8D12F-9DFF-4F41-B04E-300815B43B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342B4AF-69E0-2048-93C4-1A65790383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775402-590B-5C43-BEA0-DEB5FA103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2D167A-9941-7842-AFA2-A2ECC300E5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478A0F-1F2C-0C43-B181-388BABE33F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406114E-AC1E-6048-90D5-F616DEC8972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9707D68-CA9D-C44D-AB83-00B2B0DB59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9AFAEA8-E491-9B43-9A14-1B0B7B9FB5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2EA9F73-EDAD-594E-B1EB-CEEA34E66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FC11D4-4225-B641-9DBB-90A60FC54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3935F572-F776-F84D-A95B-B84D16153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E9FBE2BB-A658-7E4A-B6AA-1AD9B028A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9570C5B0-B4D3-0141-BAB7-2EA42A6D6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F5772F-0CDD-9544-BC1D-54AF683D2BF2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67C8A03-55B3-EC48-93B0-448E6A0DDC2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3C640FA-400A-5F45-956E-0B97DE2B6D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FBD7E26-653B-5243-8805-1A8DD92AAB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9E16899-D7A6-C84E-A67E-2D21F7866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92005A5-9F87-984D-9B11-2F00A7257B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0D4881BA-FDB1-7C44-A018-D2346C2A19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B5EA205-1BEF-CC41-A67F-3942185A11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1428146-CEBE-234A-A518-7C205D2F13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9CFC070D-4034-C645-9EA6-3B2926BEEC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B0A39D20-4B00-4048-8596-6CA41D6352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A7BE6E77-ADD7-2442-AC57-412379250A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A6385657-9BC7-4F46-BF95-DEA9FA3BBC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9B27AFB-F2C9-234D-824F-66D317EF0C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93AD7557-E1A4-8141-B27C-0BB08C498D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18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BFD9CC5-835C-AC4D-8A26-155EFEF7C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BC6C18F0-B477-EF44-B334-62C3F5B41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70F7BFD-D27F-5B4B-8589-E337A43B6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02F506-8588-EF4C-913F-7F9C85A8A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4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FDDC7C-BCC0-FE43-A40E-447930EE3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2838C2-3608-6C41-B485-AE0C5FDF5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758A2-C41B-FA41-A3D8-041FC9643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5E3A83-66B8-AC43-B9F1-6621A8EC1F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17317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4B701E-F0C8-044B-AE9E-B2A03E0DC1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0171F3-DA61-5641-A00F-24CD02E18D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8831-1BFE-7646-9F92-FD67A357F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6F1866-A4E0-C34C-9C9E-0AFCCD8EE2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5899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4A6729-B171-B641-B507-4859411FE8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148DB7-1FF7-634F-9865-5C4C32232B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9D661-C023-1646-91E6-C011343EC7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A17657E-6151-8B4F-82A7-32EDF23862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187537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FC99C6-FD2D-4D4E-A111-B17356BB54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320CE7-0331-C545-8CFC-6EE4D22683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A9C5C-B145-2F40-9BF3-3DF0210E76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259B5CC-02E6-DF46-B099-E453AB798C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29808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80857A-85B2-D746-BE5E-BB66A5FF9A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341ED4-79F0-744F-8C72-21793C1FB8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F533-F94F-AC4F-B7BA-4C967095A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C455B11-A5E8-7C44-9B8C-1A194642D8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65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AB4F15-9FC9-3A4C-AD9C-E875BF2192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AFFE74-83E4-8148-A0BF-09420EC2E0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3C80-4A2E-7149-A068-87B5C0B2C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F113193-936B-0B41-ACE4-2323D5CC70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53123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F285E1-9556-F04F-8075-DAEC615798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F208C-6996-1643-9815-7FA553D522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81291-A303-F340-84F0-CA62FFE4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7F53814-42F2-8B4A-948A-B9310D82A3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7932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2A53EF-61B2-8148-866D-FB6178E856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DD7B93-6012-C546-B179-6079D37A32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3DDD2-DED9-0A48-A840-1822F872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F94491-DD48-8844-B691-4B03AF813B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28067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0DD3F-9BBA-534D-8A18-D9A7E19F88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AA4BD4-E5DD-9448-82FF-24749371BB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8EDDE-F47C-364F-8266-EF3F48A8F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CEAFB3-6D8F-4946-8C1E-BE9D847B04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17402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360585-A78E-D446-9C22-BF613A1344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00A5F0-5388-0945-9B5B-D48E32D5DE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0C22-2706-DB4A-977A-3970F2670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A270ADD-1041-8F4B-BD2E-79A2D60BE09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41314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81FB2C7-8C3A-BA48-930B-3BE0CECF67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CSCE 522 - Farkas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72C2E18-10AA-854E-B497-EE5D98DAD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604020202020204" pitchFamily="34" charset="0"/>
              </a:defRPr>
            </a:lvl1pPr>
          </a:lstStyle>
          <a:p>
            <a:pPr>
              <a:defRPr/>
            </a:pPr>
            <a:fld id="{C5190053-85E9-DD4E-943C-9167306BC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48C49F55-6AD7-3045-A4F3-39893291D73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6561BA3-5852-1F48-AF47-D1DFCD3F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A4B5970A-22DC-104D-965A-AFA432A94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3DEB1F87-8BF7-5147-A994-3B5DC7C2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C60B7EBC-D67D-2147-BD91-C4B5A05E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776C351C-1FC2-124B-B4CA-1AFBF43A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5694CC5B-0A67-A94C-937D-83FAF9BF4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6527AACA-85A5-D740-96DE-511048C9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48B5AC4-63C5-FD44-BCBF-7E271B56E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8D479C34-7AC7-3643-A7F4-43498615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61538AD-C691-714B-AB73-35D70DC27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5075A5A1-7299-884D-98AB-B8433384D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7B69A6DF-FA37-774A-8E1F-E97AFA9E6A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B04B81A-3A97-1E44-A96B-82FE18467B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2057400"/>
            <a:ext cx="6019800" cy="2209800"/>
          </a:xfrm>
        </p:spPr>
        <p:txBody>
          <a:bodyPr/>
          <a:lstStyle/>
          <a:p>
            <a:pPr algn="ctr" eaLnBrk="1" hangingPunct="1"/>
            <a:r>
              <a:rPr lang="en-US" altLang="en-US" sz="4600"/>
              <a:t>Access Control</a:t>
            </a:r>
            <a:br>
              <a:rPr lang="en-US" altLang="en-US" sz="4600"/>
            </a:br>
            <a:r>
              <a:rPr lang="en-US" altLang="en-US" sz="4600"/>
              <a:t>MAC</a:t>
            </a:r>
            <a:br>
              <a:rPr lang="en-US" altLang="en-US" sz="3600"/>
            </a:b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>
            <a:extLst>
              <a:ext uri="{FF2B5EF4-FFF2-40B4-BE49-F238E27FC236}">
                <a16:creationId xmlns:a16="http://schemas.microsoft.com/office/drawing/2014/main" id="{94263858-01D7-E343-A3C1-8BB2AB180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C819A-A608-2141-907B-CF018EA16679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4578" name="Rectangle 2" descr="Large confetti">
            <a:extLst>
              <a:ext uri="{FF2B5EF4-FFF2-40B4-BE49-F238E27FC236}">
                <a16:creationId xmlns:a16="http://schemas.microsoft.com/office/drawing/2014/main" id="{D6A78AA2-1CBA-1544-863F-0E3CE2F9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Blind Writes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09C2FB-BA5D-C947-A7D7-27C840B7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Improper modification of data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implementations disallow blind writes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>
            <a:extLst>
              <a:ext uri="{FF2B5EF4-FFF2-40B4-BE49-F238E27FC236}">
                <a16:creationId xmlns:a16="http://schemas.microsoft.com/office/drawing/2014/main" id="{21651807-C43C-8248-8B62-29CED059B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CCD00A-F115-984E-B778-93A7AD340E6C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5602" name="Rectangle 2" descr="Large confetti">
            <a:extLst>
              <a:ext uri="{FF2B5EF4-FFF2-40B4-BE49-F238E27FC236}">
                <a16:creationId xmlns:a16="http://schemas.microsoft.com/office/drawing/2014/main" id="{02F63EAA-02AF-C34B-AABE-31404F7E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Tranquility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98F7C2-2DED-E141-BCFD-D7CA9294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Read and write accesses mediated based on the security labels of objects and subjects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Read and write accesses are not atomic, i.e., sequences of operations that may or may not be interrupted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latin typeface="Times New Roman" panose="02020603050405020304" pitchFamily="18" charset="0"/>
              </a:rPr>
              <a:t>Example</a:t>
            </a:r>
            <a:r>
              <a:rPr lang="en-US" altLang="en-US" sz="2800">
                <a:latin typeface="Times New Roman" panose="02020603050405020304" pitchFamily="18" charset="0"/>
              </a:rPr>
              <a:t>: secret subject requests a read to a secret object.  While the request is being processed, the subjects lowers its level to unclassified =&gt; unclassified subject gained read access to secret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>
            <a:extLst>
              <a:ext uri="{FF2B5EF4-FFF2-40B4-BE49-F238E27FC236}">
                <a16:creationId xmlns:a16="http://schemas.microsoft.com/office/drawing/2014/main" id="{279A2509-F408-C149-9FE6-758A63011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2E670-9C8D-A946-A505-6D0E6B40FA5B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6626" name="Rectangle 2" descr="Large confetti">
            <a:extLst>
              <a:ext uri="{FF2B5EF4-FFF2-40B4-BE49-F238E27FC236}">
                <a16:creationId xmlns:a16="http://schemas.microsoft.com/office/drawing/2014/main" id="{AC36F95D-D409-DD42-A9A3-82389DADA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Tranquility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CB34507-E5A9-174D-8AEE-59AE89C8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Tranquility: changing security labels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Strong tranquility</a:t>
            </a:r>
            <a:r>
              <a:rPr lang="en-US" altLang="en-US">
                <a:latin typeface="Times New Roman" panose="02020603050405020304" pitchFamily="18" charset="0"/>
              </a:rPr>
              <a:t>: security labels of subjects and objects </a:t>
            </a:r>
            <a:r>
              <a:rPr lang="en-US" altLang="en-US" i="1">
                <a:latin typeface="Times New Roman" panose="02020603050405020304" pitchFamily="18" charset="0"/>
              </a:rPr>
              <a:t>never change</a:t>
            </a:r>
            <a:r>
              <a:rPr lang="en-US" altLang="en-US">
                <a:latin typeface="Times New Roman" panose="02020603050405020304" pitchFamily="18" charset="0"/>
              </a:rPr>
              <a:t> during an operation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Advantage: system state always satisfies security requirements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Disadvantage: not flexible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>
            <a:extLst>
              <a:ext uri="{FF2B5EF4-FFF2-40B4-BE49-F238E27FC236}">
                <a16:creationId xmlns:a16="http://schemas.microsoft.com/office/drawing/2014/main" id="{D0EA6411-822F-3141-A70E-B28B97000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2C1736-06D7-B441-9BA6-CC8FC2B4843D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7650" name="Rectangle 2" descr="Large confetti">
            <a:extLst>
              <a:ext uri="{FF2B5EF4-FFF2-40B4-BE49-F238E27FC236}">
                <a16:creationId xmlns:a16="http://schemas.microsoft.com/office/drawing/2014/main" id="{2103F916-12C8-1C49-8A6F-C150297F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/>
              <a:t> </a:t>
            </a:r>
          </a:p>
        </p:txBody>
      </p:sp>
      <p:sp>
        <p:nvSpPr>
          <p:cNvPr id="27651" name="Rectangle 3" descr="Large confetti">
            <a:extLst>
              <a:ext uri="{FF2B5EF4-FFF2-40B4-BE49-F238E27FC236}">
                <a16:creationId xmlns:a16="http://schemas.microsoft.com/office/drawing/2014/main" id="{4EEBA496-ED8A-6D4D-85B2-AE625434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Tranquility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DC814A5-A3BE-C24D-B8FA-A5F64306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Pct val="85000"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Weak tranquility</a:t>
            </a:r>
            <a:r>
              <a:rPr lang="en-US" altLang="en-US" sz="2800">
                <a:latin typeface="Times New Roman" panose="02020603050405020304" pitchFamily="18" charset="0"/>
              </a:rPr>
              <a:t>: security labels of subjects and objects never change such a way as to violate the security policy</a:t>
            </a:r>
          </a:p>
          <a:p>
            <a:pPr lvl="1"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i="1">
                <a:latin typeface="Times New Roman" panose="02020603050405020304" pitchFamily="18" charset="0"/>
              </a:rPr>
              <a:t>High watermark on subject</a:t>
            </a:r>
            <a:r>
              <a:rPr lang="en-US" altLang="en-US">
                <a:latin typeface="Times New Roman" panose="02020603050405020304" pitchFamily="18" charset="0"/>
              </a:rPr>
              <a:t>: during read a subject may upgrade its security clearance</a:t>
            </a:r>
          </a:p>
          <a:p>
            <a:pPr lvl="1"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i="1">
                <a:latin typeface="Times New Roman" panose="02020603050405020304" pitchFamily="18" charset="0"/>
              </a:rPr>
              <a:t>High watermark on objects</a:t>
            </a:r>
            <a:r>
              <a:rPr lang="en-US" altLang="en-US">
                <a:latin typeface="Times New Roman" panose="02020603050405020304" pitchFamily="18" charset="0"/>
              </a:rPr>
              <a:t>: during write an object’s security classification may be upgraded.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>
            <a:extLst>
              <a:ext uri="{FF2B5EF4-FFF2-40B4-BE49-F238E27FC236}">
                <a16:creationId xmlns:a16="http://schemas.microsoft.com/office/drawing/2014/main" id="{075743A7-9BBE-A44F-996B-AA3D2CFFEA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BDC76E-7AEC-9F40-A267-1399E45C35E9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8674" name="Rectangle 2" descr="Large confetti">
            <a:extLst>
              <a:ext uri="{FF2B5EF4-FFF2-40B4-BE49-F238E27FC236}">
                <a16:creationId xmlns:a16="http://schemas.microsoft.com/office/drawing/2014/main" id="{B645465C-58C2-4D48-90D3-C16A4254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Discretionary Security Property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7F5807D-C15B-E541-98CF-5A20E7CD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Every current access must be in the access matrix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>
            <a:extLst>
              <a:ext uri="{FF2B5EF4-FFF2-40B4-BE49-F238E27FC236}">
                <a16:creationId xmlns:a16="http://schemas.microsoft.com/office/drawing/2014/main" id="{FE9AAD2F-23CA-9F42-AEEF-8EC0B480B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4011C-5B1B-B240-9F90-00EE23FF20A0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9698" name="Rectangle 2" descr="Large confetti">
            <a:extLst>
              <a:ext uri="{FF2B5EF4-FFF2-40B4-BE49-F238E27FC236}">
                <a16:creationId xmlns:a16="http://schemas.microsoft.com/office/drawing/2014/main" id="{CCF5574E-952F-744D-B055-92A841D4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Trojan Horse and BLP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CD6E1DD-0A71-CA43-98AC-7E17AD38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432F5E8-EEBA-D14D-8A3C-312E9623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25908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C34D034-3AA6-BE49-8CC6-DEB6912C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25146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8BE74809-47A6-464F-90F3-2DF2A499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0574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C1297938-5821-F44F-9F5C-DF7BFED1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0"/>
            <a:ext cx="205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Black’s Employee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24B87C4C-6AEA-9E4C-8FCC-371B9771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538288"/>
            <a:ext cx="209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Brown: read, write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0F738D21-ED89-FC45-9484-54241EA1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671888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Black, Brown: read, write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F8354B81-32EC-5E4B-AC3D-ADFDC91C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Brown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D27E3109-C7E8-B943-9054-4B389F1F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Black</a:t>
            </a:r>
          </a:p>
        </p:txBody>
      </p:sp>
      <p:sp>
        <p:nvSpPr>
          <p:cNvPr id="29708" name="AutoShape 12">
            <a:extLst>
              <a:ext uri="{FF2B5EF4-FFF2-40B4-BE49-F238E27FC236}">
                <a16:creationId xmlns:a16="http://schemas.microsoft.com/office/drawing/2014/main" id="{4C97848F-F0A5-A94B-B29D-7CD052F7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1676400" cy="3048000"/>
          </a:xfrm>
          <a:prstGeom prst="roundRect">
            <a:avLst>
              <a:gd name="adj" fmla="val 16667"/>
            </a:avLst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0870989B-ADB5-5944-A0DB-7CB47C6D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224088"/>
            <a:ext cx="1487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Word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Processor</a:t>
            </a:r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03F6FF7D-65DE-1941-BD2D-6C4E5E2C8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343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7CCB95DD-8761-6449-9571-92C1A8EC8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343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BCE6217D-28D2-594C-824E-96482445A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5100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TH</a:t>
            </a:r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49487F33-6E38-E642-BB5D-C3035BFBC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876800"/>
            <a:ext cx="1676400" cy="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A308EF9D-E726-DE4C-9F47-2E5844A2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9200"/>
            <a:ext cx="2239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Insert Trojan Horse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Into shared program</a:t>
            </a: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846DD842-D96D-7140-A064-A72006962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C09680D4-A3EA-4A41-A45A-E7FFA254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00400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Use shared program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2A7BDB48-6841-8644-8E16-E0D7ABB5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352800"/>
            <a:ext cx="121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5D264496-CBAF-9C4D-90C1-9A2FD0C9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13049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Copy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To Black’s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332823" name="Rectangle 23">
            <a:extLst>
              <a:ext uri="{FF2B5EF4-FFF2-40B4-BE49-F238E27FC236}">
                <a16:creationId xmlns:a16="http://schemas.microsoft.com/office/drawing/2014/main" id="{B1001E12-B498-B042-8D68-9802165A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81513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20" name="Picture 24" descr="bd06142_">
            <a:extLst>
              <a:ext uri="{FF2B5EF4-FFF2-40B4-BE49-F238E27FC236}">
                <a16:creationId xmlns:a16="http://schemas.microsoft.com/office/drawing/2014/main" id="{57FB0925-60C5-2541-9199-C31AC5AE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219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1" name="Picture 25" descr="bd06107_">
            <a:extLst>
              <a:ext uri="{FF2B5EF4-FFF2-40B4-BE49-F238E27FC236}">
                <a16:creationId xmlns:a16="http://schemas.microsoft.com/office/drawing/2014/main" id="{051F3F2A-61BD-1A42-98CF-B760C071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1066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2" name="Rectangle 26">
            <a:extLst>
              <a:ext uri="{FF2B5EF4-FFF2-40B4-BE49-F238E27FC236}">
                <a16:creationId xmlns:a16="http://schemas.microsoft.com/office/drawing/2014/main" id="{647D6684-7A2A-6B43-8C36-8C21A1138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152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C24C6682-8452-A746-911A-20C08A65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5475" y="2576513"/>
            <a:ext cx="1524000" cy="205740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077EF3F4-847A-5845-9C9C-259A8CD60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rgbClr val="E706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A7CF4FD0-0931-2843-91EB-A19CD9AD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107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200CDE"/>
                </a:solidFill>
                <a:latin typeface="Times New Roman" panose="02020603050405020304" pitchFamily="18" charset="0"/>
              </a:rPr>
              <a:t>Secret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CE0819B3-3935-9F4D-B107-6ADF87F5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76800"/>
            <a:ext cx="109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200CDE"/>
                </a:solidFill>
                <a:latin typeface="Times New Roman" panose="02020603050405020304" pitchFamily="18" charset="0"/>
              </a:rPr>
              <a:t>Public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8CE64DF3-3E1F-3341-84DA-84AA2EC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38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200CDE"/>
                </a:solidFill>
                <a:latin typeface="Times New Roman" panose="02020603050405020304" pitchFamily="18" charset="0"/>
              </a:rPr>
              <a:t>Secret </a:t>
            </a:r>
            <a:r>
              <a:rPr lang="en-US" altLang="en-US" sz="2400">
                <a:solidFill>
                  <a:srgbClr val="200CDE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en-US" sz="2400">
                <a:solidFill>
                  <a:srgbClr val="200CDE"/>
                </a:solidFill>
                <a:latin typeface="Times New Roman" panose="02020603050405020304" pitchFamily="18" charset="0"/>
              </a:rPr>
              <a:t> Public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320DE306-A442-2D46-AF6C-FB369D21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00CDE"/>
                </a:solidFill>
                <a:latin typeface="Times New Roman" panose="02020603050405020304" pitchFamily="18" charset="0"/>
              </a:rPr>
              <a:t>Public 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E9B272FD-B7F9-F740-823E-9A1E0E1D6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00CDE"/>
                </a:solidFill>
                <a:latin typeface="Times New Roman" panose="02020603050405020304" pitchFamily="18" charset="0"/>
              </a:rPr>
              <a:t>Secret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F0BA8C29-BBE3-FE4D-8C90-ADB2CF07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121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Reference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>
            <a:extLst>
              <a:ext uri="{FF2B5EF4-FFF2-40B4-BE49-F238E27FC236}">
                <a16:creationId xmlns:a16="http://schemas.microsoft.com/office/drawing/2014/main" id="{9F1EC044-CBED-DC46-8E61-30289671E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30301-484D-2141-BCD7-7BFE97715CED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0536DF02-9C99-074D-9DF2-5E5941C0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Biba Model – Integrity Protection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939D4F4-ECE4-764C-B57D-F64CC7BA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>
                <a:latin typeface="Times New Roman" panose="02020603050405020304" pitchFamily="18" charset="0"/>
              </a:rPr>
              <a:t>Integrity protection</a:t>
            </a:r>
          </a:p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>
                <a:latin typeface="Times New Roman" panose="02020603050405020304" pitchFamily="18" charset="0"/>
              </a:rPr>
              <a:t>Lattice-based access control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</a:rPr>
              <a:t>Subjects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</a:rPr>
              <a:t>Objects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</a:rPr>
              <a:t>Integrity labels</a:t>
            </a:r>
          </a:p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>
                <a:latin typeface="Times New Roman" panose="02020603050405020304" pitchFamily="18" charset="0"/>
              </a:rPr>
              <a:t>Access Control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>
            <a:extLst>
              <a:ext uri="{FF2B5EF4-FFF2-40B4-BE49-F238E27FC236}">
                <a16:creationId xmlns:a16="http://schemas.microsoft.com/office/drawing/2014/main" id="{42BAD818-7C6E-FC47-B097-706A772F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1D24B-11D7-F94D-8614-F77426EEBCED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1746" name="Rectangle 2" descr="Large confetti">
            <a:extLst>
              <a:ext uri="{FF2B5EF4-FFF2-40B4-BE49-F238E27FC236}">
                <a16:creationId xmlns:a16="http://schemas.microsoft.com/office/drawing/2014/main" id="{13BB698C-E122-9D49-B7A0-E7E357C8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Integrity Labels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54D610C-2B29-8B42-990A-F50971A1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Hierarchical integrity levels: e.g.,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Crucial &gt; Very important &gt; Important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Non-hierarchical categories: e.g.,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{medical, personal, administrative}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>
            <a:extLst>
              <a:ext uri="{FF2B5EF4-FFF2-40B4-BE49-F238E27FC236}">
                <a16:creationId xmlns:a16="http://schemas.microsoft.com/office/drawing/2014/main" id="{98949E97-8EF8-0047-9B9E-029C2DEF6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E6ED5-0CB3-A24D-8CB2-71053898C9DB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2770" name="Rectangle 2" descr="Large confetti">
            <a:extLst>
              <a:ext uri="{FF2B5EF4-FFF2-40B4-BE49-F238E27FC236}">
                <a16:creationId xmlns:a16="http://schemas.microsoft.com/office/drawing/2014/main" id="{3541F24B-32DD-B141-B5C9-44C2A491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Strict Integrity Policy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E1F12D5-7471-EA41-835F-44BFA9F5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i="1">
                <a:latin typeface="Times New Roman" panose="02020603050405020304" pitchFamily="18" charset="0"/>
              </a:rPr>
              <a:t>Integrity *-property</a:t>
            </a:r>
            <a:r>
              <a:rPr lang="en-US" altLang="en-US" sz="2600">
                <a:latin typeface="Times New Roman" panose="02020603050405020304" pitchFamily="18" charset="0"/>
              </a:rPr>
              <a:t>: a subject s can modify an object o only if the integrity level of the subject dominates the integrity level of the object (no write up)</a:t>
            </a:r>
          </a:p>
          <a:p>
            <a:pPr eaLnBrk="1" hangingPunct="1"/>
            <a:r>
              <a:rPr lang="en-US" altLang="en-US" sz="2600" i="1">
                <a:latin typeface="Times New Roman" panose="02020603050405020304" pitchFamily="18" charset="0"/>
              </a:rPr>
              <a:t>Simple integrity property</a:t>
            </a:r>
            <a:r>
              <a:rPr lang="en-US" altLang="en-US" sz="2600">
                <a:latin typeface="Times New Roman" panose="02020603050405020304" pitchFamily="18" charset="0"/>
              </a:rPr>
              <a:t>: a subject s can observe an object o only if the integrity label of s is dominated by the integrity label of o (no read down)</a:t>
            </a:r>
          </a:p>
          <a:p>
            <a:pPr eaLnBrk="1" hangingPunct="1"/>
            <a:r>
              <a:rPr lang="en-US" altLang="en-US" sz="2600" i="1">
                <a:latin typeface="Times New Roman" panose="02020603050405020304" pitchFamily="18" charset="0"/>
              </a:rPr>
              <a:t>Invocation property</a:t>
            </a:r>
            <a:r>
              <a:rPr lang="en-US" altLang="en-US" sz="2600">
                <a:latin typeface="Times New Roman" panose="02020603050405020304" pitchFamily="18" charset="0"/>
              </a:rPr>
              <a:t>: a subject s1 can invoke a subject s2 only if the integrity label of s1 dominates the integrity label of s2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>
            <a:extLst>
              <a:ext uri="{FF2B5EF4-FFF2-40B4-BE49-F238E27FC236}">
                <a16:creationId xmlns:a16="http://schemas.microsoft.com/office/drawing/2014/main" id="{EF78A8EF-27D1-0F45-A71E-642C100FD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81275"/>
            <a:ext cx="8229600" cy="38862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9600" b="1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51BB161-E27D-2C46-947F-EEA7F7E770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CBF68-473E-CC4A-93EB-6D1C4A2B9F7B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>
            <a:extLst>
              <a:ext uri="{FF2B5EF4-FFF2-40B4-BE49-F238E27FC236}">
                <a16:creationId xmlns:a16="http://schemas.microsoft.com/office/drawing/2014/main" id="{523C8FA2-17D7-3C44-BAAC-7644F5AFF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7FACE8-87B8-9D4D-881E-E9200C3B77D5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6386" name="Rectangle 2" descr="Large confetti">
            <a:extLst>
              <a:ext uri="{FF2B5EF4-FFF2-40B4-BE49-F238E27FC236}">
                <a16:creationId xmlns:a16="http://schemas.microsoft.com/office/drawing/2014/main" id="{8D6C4F41-8731-CA43-A59C-1591EBA6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Mandatory Access Control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F21DB5-EA6B-794C-BE7C-E6C6295A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Objects:</a:t>
            </a:r>
            <a:r>
              <a:rPr lang="en-US" altLang="en-US" sz="2800">
                <a:latin typeface="Times New Roman" panose="02020603050405020304" pitchFamily="18" charset="0"/>
              </a:rPr>
              <a:t> security classification 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e.g., grades=(confidential, {student-info})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Subjects:</a:t>
            </a:r>
            <a:r>
              <a:rPr lang="en-US" altLang="en-US" sz="2800">
                <a:latin typeface="Times New Roman" panose="02020603050405020304" pitchFamily="18" charset="0"/>
              </a:rPr>
              <a:t> security clearances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e.g., Joe=(confidential, {student-info})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Access rules:</a:t>
            </a:r>
            <a:r>
              <a:rPr lang="en-US" altLang="en-US" sz="2800">
                <a:latin typeface="Times New Roman" panose="02020603050405020304" pitchFamily="18" charset="0"/>
              </a:rPr>
              <a:t> defined by comparing the security classification of the requested objects with the security clearance of the subject 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e.g., subject can read object only if label(subject) dominates label(object)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>
            <a:extLst>
              <a:ext uri="{FF2B5EF4-FFF2-40B4-BE49-F238E27FC236}">
                <a16:creationId xmlns:a16="http://schemas.microsoft.com/office/drawing/2014/main" id="{DC7C3CBB-2CB7-DA41-B4E2-6D13AFCE1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2251B-E07F-4947-B2E0-D44CDBED0E8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7410" name="Rectangle 2" descr="Large confetti">
            <a:extLst>
              <a:ext uri="{FF2B5EF4-FFF2-40B4-BE49-F238E27FC236}">
                <a16:creationId xmlns:a16="http://schemas.microsoft.com/office/drawing/2014/main" id="{366983AD-54E5-0345-AEB4-4F1F8A93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Mandatory Access Control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3183C3-7407-3940-9C14-E1956C37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>
                <a:latin typeface="Times New Roman" panose="02020603050405020304" pitchFamily="18" charset="0"/>
              </a:rPr>
              <a:t>If </a:t>
            </a:r>
            <a:r>
              <a:rPr lang="en-US" altLang="en-US" sz="2800" i="1">
                <a:latin typeface="Times New Roman" panose="02020603050405020304" pitchFamily="18" charset="0"/>
              </a:rPr>
              <a:t>access control rules</a:t>
            </a:r>
            <a:r>
              <a:rPr lang="en-US" altLang="en-US" sz="2800">
                <a:latin typeface="Times New Roman" panose="02020603050405020304" pitchFamily="18" charset="0"/>
              </a:rPr>
              <a:t> are satisfied, access is permitted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e.g., Joe wants to read grades.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label(Joe)=(confidential,{student-info})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label(grades)=(confidential,{student-info})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Joe is permitted to read grades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Granularity</a:t>
            </a:r>
            <a:r>
              <a:rPr lang="en-US" altLang="en-US" sz="2800">
                <a:latin typeface="Times New Roman" panose="02020603050405020304" pitchFamily="18" charset="0"/>
              </a:rPr>
              <a:t> of access rights!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>
            <a:extLst>
              <a:ext uri="{FF2B5EF4-FFF2-40B4-BE49-F238E27FC236}">
                <a16:creationId xmlns:a16="http://schemas.microsoft.com/office/drawing/2014/main" id="{2547BDB6-2690-924D-953F-54CF97551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3765E8-838E-F248-B4C7-360C7BBF1C58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8434" name="Rectangle 2" descr="Large confetti">
            <a:extLst>
              <a:ext uri="{FF2B5EF4-FFF2-40B4-BE49-F238E27FC236}">
                <a16:creationId xmlns:a16="http://schemas.microsoft.com/office/drawing/2014/main" id="{7C6E2B41-8B3D-6A4E-B581-5FD52B4C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Mandatory Access Control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D952E52-4B61-B841-B77E-D5742E0E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68199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Security Classes</a:t>
            </a:r>
            <a:r>
              <a:rPr lang="en-US" altLang="en-US" sz="2000">
                <a:latin typeface="Times New Roman" panose="02020603050405020304" pitchFamily="18" charset="0"/>
              </a:rPr>
              <a:t> (labels): (A,C)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A – total order authority level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C – set of categories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e.g.,	A = confidential &gt; public , C = {student-info, dept-info}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905110F0-0DB0-764B-80B2-6EE48EB9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193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(confidential,{ })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D26D15A9-4575-614D-8F5E-D07C71FF0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267200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7337E6B1-478C-3F43-B453-193AC8C57B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371600" y="4191000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81501AE0-7D0A-5F4A-B148-3965A29FC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76800"/>
            <a:ext cx="9906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065EEFC-6F4B-E840-ACF9-6F0ACC4B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79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(confidential,{dept-info})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8A8E8645-00F9-8942-AF9D-AF9BB131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408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(confidential,{student-info,dept-info})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6601CE38-5AA1-5F48-82EF-9D77B715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309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(confidential,{student-info})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54A23B1D-BD94-904D-84F6-C548279A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50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(public,{student-info,dept-info})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EA44EDE0-6AEF-C746-AC98-F3668A993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10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(public,{,dept-info})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4CC13D8C-36F4-E641-A21B-619A4D4D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19800"/>
            <a:ext cx="135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(public,{ })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16AE81A1-05CD-1C46-BFD0-FE1CD511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251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(public,{student-info})</a:t>
            </a:r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D4594A07-1DD8-6649-B522-7B19F953EA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600" y="3605213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716E8F67-D39D-5949-BDDA-E7CD67F26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29213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D4D67912-1A6B-554D-85FF-2DECF725D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738813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2F2288EF-D94F-334D-9FFA-BF4222E2B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605213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651ED85A-B81A-4541-887F-CCB2CEDB425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667000" y="5738813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491384FE-E530-BD45-9013-7B6BD28D888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181600" y="5105400"/>
            <a:ext cx="2590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EE933F7F-A0B1-E34D-8D66-D8B898BE1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14813"/>
            <a:ext cx="9906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5E6151FA-F89D-BA46-BBED-66EF9F30F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14813"/>
            <a:ext cx="9906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9DF486FA-254C-8243-9F93-318631620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681413"/>
            <a:ext cx="9906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>
            <a:extLst>
              <a:ext uri="{FF2B5EF4-FFF2-40B4-BE49-F238E27FC236}">
                <a16:creationId xmlns:a16="http://schemas.microsoft.com/office/drawing/2014/main" id="{C6E61D86-0378-5F47-A9AD-F8EC701C3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C2BED1-71D3-0E4F-8867-A767E90B8C5F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9458" name="Rectangle 2" descr="Large confetti">
            <a:extLst>
              <a:ext uri="{FF2B5EF4-FFF2-40B4-BE49-F238E27FC236}">
                <a16:creationId xmlns:a16="http://schemas.microsoft.com/office/drawing/2014/main" id="{DEEFD6D8-D5A4-B542-8B0F-C7D06FA5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Mandatory Access Control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C3F1C6-0896-9940-BC09-81D65DF6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endParaRPr lang="en-US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 i="1">
                <a:latin typeface="Times New Roman" panose="02020603050405020304" pitchFamily="18" charset="0"/>
              </a:rPr>
              <a:t>Dominance </a:t>
            </a: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)</a:t>
            </a:r>
            <a:r>
              <a:rPr lang="en-US" altLang="en-US" sz="2800">
                <a:latin typeface="Times New Roman" panose="02020603050405020304" pitchFamily="18" charset="0"/>
              </a:rPr>
              <a:t>: label l=(A,C) dominates l’=(A’,C’) iff  A 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 A’ and C  C’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endParaRPr lang="en-US" altLang="en-US" sz="100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	</a:t>
            </a:r>
            <a:r>
              <a:rPr lang="en-US" altLang="en-US" sz="2400">
                <a:latin typeface="Times New Roman" panose="02020603050405020304" pitchFamily="18" charset="0"/>
                <a:sym typeface="Symbol" pitchFamily="2" charset="2"/>
              </a:rPr>
              <a:t>e.g., (confidential,{student-info}) </a:t>
            </a:r>
            <a:r>
              <a:rPr lang="en-US" altLang="en-US" sz="2400" b="1">
                <a:latin typeface="Times New Roman" panose="02020603050405020304" pitchFamily="18" charset="0"/>
                <a:sym typeface="Symbol" pitchFamily="2" charset="2"/>
              </a:rPr>
              <a:t> </a:t>
            </a:r>
            <a:r>
              <a:rPr lang="en-US" altLang="en-US" sz="2400">
                <a:latin typeface="Times New Roman" panose="02020603050405020304" pitchFamily="18" charset="0"/>
                <a:sym typeface="Symbol" pitchFamily="2" charset="2"/>
              </a:rPr>
              <a:t>(public,{student-info})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itchFamily="2" charset="2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BUT </a:t>
            </a:r>
          </a:p>
          <a:p>
            <a:pPr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(confidential, {student-info}) </a:t>
            </a:r>
            <a:r>
              <a:rPr lang="en-US" altLang="en-US" sz="2400" b="1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en-US" sz="2400">
                <a:latin typeface="Times New Roman" panose="02020603050405020304" pitchFamily="18" charset="0"/>
              </a:rPr>
              <a:t> (public,{student-info, department-info})</a:t>
            </a:r>
            <a:r>
              <a:rPr lang="en-US" altLang="en-US" sz="2400">
                <a:latin typeface="Times New Roman" panose="02020603050405020304" pitchFamily="18" charset="0"/>
                <a:sym typeface="Symbol" pitchFamily="2" charset="2"/>
              </a:rPr>
              <a:t> 	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FEF67F4E-3824-8B41-AB08-40B4B5C77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>
            <a:extLst>
              <a:ext uri="{FF2B5EF4-FFF2-40B4-BE49-F238E27FC236}">
                <a16:creationId xmlns:a16="http://schemas.microsoft.com/office/drawing/2014/main" id="{3DB646D1-B28D-714B-A2B8-AD8A3BF45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A8AF0-3C29-E843-9B7E-8F053C1193E6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0482" name="Rectangle 2" descr="Large confetti">
            <a:extLst>
              <a:ext uri="{FF2B5EF4-FFF2-40B4-BE49-F238E27FC236}">
                <a16:creationId xmlns:a16="http://schemas.microsoft.com/office/drawing/2014/main" id="{DB26C82E-E9CF-234B-9F61-4F1B3E25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Bell- LaPadula (BLP) Model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94B51-8A66-254B-B40B-F8A8F52D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Confidentiality protection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Lattice-based access control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Subjects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Objects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Security labels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Supports decentralized administration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>
            <a:extLst>
              <a:ext uri="{FF2B5EF4-FFF2-40B4-BE49-F238E27FC236}">
                <a16:creationId xmlns:a16="http://schemas.microsoft.com/office/drawing/2014/main" id="{5BBA8242-A7D1-BD4F-A5AA-C030EDC2B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08ABB-BFB4-9648-A6D9-D0E249E64F50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1506" name="Rectangle 2" descr="Large confetti">
            <a:extLst>
              <a:ext uri="{FF2B5EF4-FFF2-40B4-BE49-F238E27FC236}">
                <a16:creationId xmlns:a16="http://schemas.microsoft.com/office/drawing/2014/main" id="{0CE8C902-32BA-F049-AEB7-0F73B9F9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BLP Reference Monitor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988EFD4-8589-A049-8E00-6E8C950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All accesses are controlled by the reference monitor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Cannot be bypassed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Access is allowed iff the resulting system state satisfies all security properties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Trusted subjects</a:t>
            </a:r>
            <a:r>
              <a:rPr lang="en-US" altLang="en-US">
                <a:latin typeface="Times New Roman" panose="02020603050405020304" pitchFamily="18" charset="0"/>
              </a:rPr>
              <a:t>: subjects trusted not to compromise 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>
            <a:extLst>
              <a:ext uri="{FF2B5EF4-FFF2-40B4-BE49-F238E27FC236}">
                <a16:creationId xmlns:a16="http://schemas.microsoft.com/office/drawing/2014/main" id="{184A0499-74D8-C041-9EE9-EFC0D9948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080CA3-3295-7747-BBB1-8D5138E1491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2530" name="Rectangle 2" descr="Large confetti">
            <a:extLst>
              <a:ext uri="{FF2B5EF4-FFF2-40B4-BE49-F238E27FC236}">
                <a16:creationId xmlns:a16="http://schemas.microsoft.com/office/drawing/2014/main" id="{26D0623C-3791-5D41-ABD2-5F7B4C13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Times New Roman" panose="02020603050405020304" pitchFamily="18" charset="0"/>
              </a:rPr>
              <a:t>BLP Axioms </a:t>
            </a:r>
            <a:r>
              <a:rPr lang="en-US" altLang="en-US" sz="3600">
                <a:latin typeface="Times New Roman" panose="02020603050405020304" pitchFamily="18" charset="0"/>
              </a:rPr>
              <a:t>1</a:t>
            </a:r>
            <a:r>
              <a:rPr lang="en-US" altLang="en-US" sz="4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092A15E-0893-2B4F-8A54-313D5845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Simple-security property</a:t>
            </a:r>
            <a:r>
              <a:rPr lang="en-US" altLang="en-US" sz="2800">
                <a:latin typeface="Times New Roman" panose="02020603050405020304" pitchFamily="18" charset="0"/>
              </a:rPr>
              <a:t>: a subject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>
                <a:latin typeface="Times New Roman" panose="02020603050405020304" pitchFamily="18" charset="0"/>
              </a:rPr>
              <a:t> is allowed to  read an object </a:t>
            </a:r>
            <a:r>
              <a:rPr lang="en-US" altLang="en-US" sz="2800" i="1">
                <a:latin typeface="Times New Roman" panose="02020603050405020304" pitchFamily="18" charset="0"/>
              </a:rPr>
              <a:t>o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 i="1">
                <a:latin typeface="Times New Roman" panose="02020603050405020304" pitchFamily="18" charset="0"/>
              </a:rPr>
              <a:t>only if</a:t>
            </a:r>
            <a:r>
              <a:rPr lang="en-US" altLang="en-US" sz="2800">
                <a:latin typeface="Times New Roman" panose="02020603050405020304" pitchFamily="18" charset="0"/>
              </a:rPr>
              <a:t> the security label of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>
                <a:latin typeface="Times New Roman" panose="02020603050405020304" pitchFamily="18" charset="0"/>
              </a:rPr>
              <a:t> dominates the security label of </a:t>
            </a:r>
            <a:r>
              <a:rPr lang="en-US" altLang="en-US" sz="2800" i="1">
                <a:latin typeface="Times New Roman" panose="02020603050405020304" pitchFamily="18" charset="0"/>
              </a:rPr>
              <a:t>o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No read up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Applies to </a:t>
            </a:r>
            <a:r>
              <a:rPr lang="en-US" altLang="en-US" i="1">
                <a:latin typeface="Times New Roman" panose="02020603050405020304" pitchFamily="18" charset="0"/>
                <a:sym typeface="Symbol" pitchFamily="2" charset="2"/>
              </a:rPr>
              <a:t>all subjects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>
            <a:extLst>
              <a:ext uri="{FF2B5EF4-FFF2-40B4-BE49-F238E27FC236}">
                <a16:creationId xmlns:a16="http://schemas.microsoft.com/office/drawing/2014/main" id="{F2131B79-4DAF-3A46-9A2D-584F4161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A20B78-C59C-B141-A71A-351CE5344DD9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A66A1E4-98F2-D846-9E7D-BABCA74D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6781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Pct val="85000"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*-property</a:t>
            </a:r>
            <a:r>
              <a:rPr lang="en-US" altLang="en-US" sz="2800">
                <a:latin typeface="Times New Roman" panose="02020603050405020304" pitchFamily="18" charset="0"/>
              </a:rPr>
              <a:t>: a subject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>
                <a:latin typeface="Times New Roman" panose="02020603050405020304" pitchFamily="18" charset="0"/>
              </a:rPr>
              <a:t> is allowed to write an object </a:t>
            </a:r>
            <a:r>
              <a:rPr lang="en-US" altLang="en-US" sz="2800" i="1">
                <a:latin typeface="Times New Roman" panose="02020603050405020304" pitchFamily="18" charset="0"/>
              </a:rPr>
              <a:t>o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 i="1">
                <a:latin typeface="Times New Roman" panose="02020603050405020304" pitchFamily="18" charset="0"/>
              </a:rPr>
              <a:t>only if</a:t>
            </a:r>
            <a:r>
              <a:rPr lang="en-US" altLang="en-US" sz="2800">
                <a:latin typeface="Times New Roman" panose="02020603050405020304" pitchFamily="18" charset="0"/>
              </a:rPr>
              <a:t> the security label of </a:t>
            </a:r>
            <a:r>
              <a:rPr lang="en-US" altLang="en-US" sz="2800" i="1">
                <a:latin typeface="Times New Roman" panose="02020603050405020304" pitchFamily="18" charset="0"/>
              </a:rPr>
              <a:t>o</a:t>
            </a:r>
            <a:r>
              <a:rPr lang="en-US" altLang="en-US" sz="2800">
                <a:latin typeface="Times New Roman" panose="02020603050405020304" pitchFamily="18" charset="0"/>
              </a:rPr>
              <a:t> dominates the security label of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No write down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Applies to </a:t>
            </a:r>
            <a:r>
              <a:rPr lang="en-US" altLang="en-US" i="1">
                <a:latin typeface="Times New Roman" panose="02020603050405020304" pitchFamily="18" charset="0"/>
                <a:sym typeface="Symbol" pitchFamily="2" charset="2"/>
              </a:rPr>
              <a:t>un-trusted subjects</a:t>
            </a: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 only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FA54F9C-B19D-714F-99F7-749B5B6F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9600"/>
            <a:ext cx="3627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BLP Axioms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1187</TotalTime>
  <Words>804</Words>
  <Application>Microsoft Macintosh PowerPoint</Application>
  <PresentationFormat>On-screen Show (4:3)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Wingdings</vt:lpstr>
      <vt:lpstr>Times New Roman</vt:lpstr>
      <vt:lpstr>Arial Black</vt:lpstr>
      <vt:lpstr>Symbol</vt:lpstr>
      <vt:lpstr>Pixel</vt:lpstr>
      <vt:lpstr>Access Control MAC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790 – Secure Database Systems</dc:title>
  <dc:creator>FARKAS</dc:creator>
  <cp:lastModifiedBy>ALSUWAT, EMAD</cp:lastModifiedBy>
  <cp:revision>58</cp:revision>
  <cp:lastPrinted>2022-03-06T16:44:22Z</cp:lastPrinted>
  <dcterms:created xsi:type="dcterms:W3CDTF">2001-01-17T09:31:44Z</dcterms:created>
  <dcterms:modified xsi:type="dcterms:W3CDTF">2022-03-06T16:44:33Z</dcterms:modified>
</cp:coreProperties>
</file>