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9.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0.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11.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12.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13.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14.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15.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16.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17.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18.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notesSlides/notesSlide19.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notesSlides/notesSlide20.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notesSlides/notesSlide21.xml" ContentType="application/vnd.openxmlformats-officedocument.presentationml.notesSlide+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22.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notesSlides/notesSlide23.xml" ContentType="application/vnd.openxmlformats-officedocument.presentationml.notesSlide+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notesSlides/notesSlide24.xml" ContentType="application/vnd.openxmlformats-officedocument.presentationml.notesSlide+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notesSlides/notesSlide25.xml" ContentType="application/vnd.openxmlformats-officedocument.presentationml.notesSlide+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90"/>
  </p:notesMasterIdLst>
  <p:handoutMasterIdLst>
    <p:handoutMasterId r:id="rId91"/>
  </p:handoutMasterIdLst>
  <p:sldIdLst>
    <p:sldId id="548" r:id="rId2"/>
    <p:sldId id="259" r:id="rId3"/>
    <p:sldId id="260" r:id="rId4"/>
    <p:sldId id="263" r:id="rId5"/>
    <p:sldId id="264" r:id="rId6"/>
    <p:sldId id="267" r:id="rId7"/>
    <p:sldId id="269" r:id="rId8"/>
    <p:sldId id="270" r:id="rId9"/>
    <p:sldId id="282" r:id="rId10"/>
    <p:sldId id="283" r:id="rId11"/>
    <p:sldId id="271" r:id="rId12"/>
    <p:sldId id="272" r:id="rId13"/>
    <p:sldId id="549" r:id="rId14"/>
    <p:sldId id="274" r:id="rId15"/>
    <p:sldId id="275" r:id="rId16"/>
    <p:sldId id="276" r:id="rId17"/>
    <p:sldId id="277" r:id="rId18"/>
    <p:sldId id="278" r:id="rId19"/>
    <p:sldId id="284" r:id="rId20"/>
    <p:sldId id="285" r:id="rId21"/>
    <p:sldId id="281" r:id="rId22"/>
    <p:sldId id="288" r:id="rId23"/>
    <p:sldId id="279" r:id="rId24"/>
    <p:sldId id="280" r:id="rId25"/>
    <p:sldId id="289" r:id="rId26"/>
    <p:sldId id="290" r:id="rId27"/>
    <p:sldId id="355" r:id="rId28"/>
    <p:sldId id="354" r:id="rId29"/>
    <p:sldId id="291" r:id="rId30"/>
    <p:sldId id="292" r:id="rId31"/>
    <p:sldId id="293" r:id="rId32"/>
    <p:sldId id="360" r:id="rId33"/>
    <p:sldId id="361" r:id="rId34"/>
    <p:sldId id="362" r:id="rId35"/>
    <p:sldId id="363" r:id="rId36"/>
    <p:sldId id="364" r:id="rId37"/>
    <p:sldId id="365" r:id="rId38"/>
    <p:sldId id="366" r:id="rId39"/>
    <p:sldId id="367" r:id="rId40"/>
    <p:sldId id="369" r:id="rId41"/>
    <p:sldId id="295" r:id="rId42"/>
    <p:sldId id="368" r:id="rId43"/>
    <p:sldId id="296" r:id="rId44"/>
    <p:sldId id="323" r:id="rId45"/>
    <p:sldId id="324" r:id="rId46"/>
    <p:sldId id="325" r:id="rId47"/>
    <p:sldId id="326" r:id="rId48"/>
    <p:sldId id="327" r:id="rId49"/>
    <p:sldId id="297" r:id="rId50"/>
    <p:sldId id="370" r:id="rId51"/>
    <p:sldId id="351" r:id="rId52"/>
    <p:sldId id="349" r:id="rId53"/>
    <p:sldId id="350" r:id="rId54"/>
    <p:sldId id="299" r:id="rId55"/>
    <p:sldId id="352" r:id="rId56"/>
    <p:sldId id="353" r:id="rId57"/>
    <p:sldId id="371" r:id="rId58"/>
    <p:sldId id="347" r:id="rId59"/>
    <p:sldId id="348" r:id="rId60"/>
    <p:sldId id="359"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30" r:id="rId77"/>
    <p:sldId id="331" r:id="rId78"/>
    <p:sldId id="302" r:id="rId79"/>
    <p:sldId id="303" r:id="rId80"/>
    <p:sldId id="304" r:id="rId81"/>
    <p:sldId id="305" r:id="rId82"/>
    <p:sldId id="311" r:id="rId83"/>
    <p:sldId id="312" r:id="rId84"/>
    <p:sldId id="313" r:id="rId85"/>
    <p:sldId id="314" r:id="rId86"/>
    <p:sldId id="315" r:id="rId87"/>
    <p:sldId id="356" r:id="rId88"/>
    <p:sldId id="357" r:id="rId8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61" autoAdjust="0"/>
    <p:restoredTop sz="91667"/>
  </p:normalViewPr>
  <p:slideViewPr>
    <p:cSldViewPr>
      <p:cViewPr varScale="1">
        <p:scale>
          <a:sx n="138" d="100"/>
          <a:sy n="138" d="100"/>
        </p:scale>
        <p:origin x="164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1484CB7-5627-FB46-AC8A-9DECF3E537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3" name="Rectangle 3">
            <a:extLst>
              <a:ext uri="{FF2B5EF4-FFF2-40B4-BE49-F238E27FC236}">
                <a16:creationId xmlns:a16="http://schemas.microsoft.com/office/drawing/2014/main" id="{4A845753-943A-E340-92C2-11EB898441C6}"/>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6084" name="Rectangle 4">
            <a:extLst>
              <a:ext uri="{FF2B5EF4-FFF2-40B4-BE49-F238E27FC236}">
                <a16:creationId xmlns:a16="http://schemas.microsoft.com/office/drawing/2014/main" id="{A4238010-C419-3F43-A8EE-1881465978B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5" name="Rectangle 5">
            <a:extLst>
              <a:ext uri="{FF2B5EF4-FFF2-40B4-BE49-F238E27FC236}">
                <a16:creationId xmlns:a16="http://schemas.microsoft.com/office/drawing/2014/main" id="{AE54755E-3FD6-A14F-8341-24FD0E368B3C}"/>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6202B00-625F-6A4D-BC2D-867E413C619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673A270-4EE5-A941-B16E-FE3F636733A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FD28D2F5-E1BB-B646-82F2-57797B70FCB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22884" name="Rectangle 4">
            <a:extLst>
              <a:ext uri="{FF2B5EF4-FFF2-40B4-BE49-F238E27FC236}">
                <a16:creationId xmlns:a16="http://schemas.microsoft.com/office/drawing/2014/main" id="{5C0D786D-41D2-E444-AA12-FEA9D072B74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BDBDF8B-CA4B-ED42-B81E-DCB4CDC0693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3C464C6-35C5-6D4F-A5DD-238A7C22DD9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A01E660C-47DA-1849-A823-2806B3033C1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C82FDA1F-E0EC-4B43-8947-0DD07C659CC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C0416D9-ADBE-42F9-9B73-DD881E284EE2}" type="slidenum">
              <a:rPr lang="en-US" smtClean="0"/>
              <a:pPr/>
              <a:t>32</a:t>
            </a:fld>
            <a:endParaRPr lang="en-US"/>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xfrm>
            <a:off x="912813" y="4341813"/>
            <a:ext cx="5032375" cy="4116387"/>
          </a:xfrm>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39DC673-AF3F-4D86-857A-6E29B2C762B6}" type="slidenum">
              <a:rPr lang="en-US" smtClean="0"/>
              <a:pPr/>
              <a:t>50</a:t>
            </a:fld>
            <a:endParaRPr lang="en-US"/>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Is the tree unique?  </a:t>
            </a:r>
          </a:p>
          <a:p>
            <a:pPr eaLnBrk="1" hangingPunct="1">
              <a:buFontTx/>
              <a:buChar char="-"/>
            </a:pPr>
            <a:r>
              <a:rPr lang="en-US"/>
              <a:t>Swap 85 and 99.</a:t>
            </a:r>
          </a:p>
          <a:p>
            <a:pPr eaLnBrk="1" hangingPunct="1">
              <a:buFontTx/>
              <a:buChar char="-"/>
            </a:pPr>
            <a:r>
              <a:rPr lang="en-US"/>
              <a:t>Swap 700 and 85?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C50D985-F8B3-498F-9542-DF667C53263E}" type="slidenum">
              <a:rPr lang="en-US" smtClean="0"/>
              <a:pPr/>
              <a:t>52</a:t>
            </a:fld>
            <a:endParaRPr lang="en-US"/>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If I &lt; = both children, then you are done.</a:t>
            </a:r>
          </a:p>
          <a:p>
            <a:pPr eaLnBrk="1" hangingPunct="1">
              <a:spcBef>
                <a:spcPct val="0"/>
              </a:spcBef>
            </a:pPr>
            <a:endParaRPr lang="en-US"/>
          </a:p>
          <a:p>
            <a:pPr eaLnBrk="1" hangingPunct="1">
              <a:spcBef>
                <a:spcPct val="0"/>
              </a:spcBef>
            </a:pPr>
            <a:r>
              <a:rPr lang="en-US"/>
              <a:t>How long does step 1 take?</a:t>
            </a:r>
          </a:p>
          <a:p>
            <a:pPr eaLnBrk="1" hangingPunct="1">
              <a:spcBef>
                <a:spcPct val="0"/>
              </a:spcBef>
            </a:pPr>
            <a:r>
              <a:rPr lang="en-US"/>
              <a:t>QUESTION: Max number of exchanges is ?  O(log N) – must percolate all the way to the bottom level.</a:t>
            </a:r>
          </a:p>
          <a:p>
            <a:pPr eaLnBrk="1" hangingPunct="1">
              <a:spcBef>
                <a:spcPct val="0"/>
              </a:spcBef>
            </a:pPr>
            <a:r>
              <a:rPr lang="en-US"/>
              <a:t>In fact this is often the case, you just took the value from the bottom, there is a good chance it has to go down to the lowest level. O(log N)</a:t>
            </a:r>
          </a:p>
          <a:p>
            <a:pPr eaLnBrk="1" hangingPunct="1">
              <a:spcBef>
                <a:spcPct val="0"/>
              </a:spcBef>
            </a:pPr>
            <a:endParaRPr lang="en-US"/>
          </a:p>
          <a:p>
            <a:pPr eaLnBrk="1" hangingPunct="1">
              <a:spcBef>
                <a:spcPct val="0"/>
              </a:spcBef>
            </a:pPr>
            <a:r>
              <a:rPr lang="en-US"/>
              <a:t>Optimization in the book – bubble up an EMPTY space down, and then do a swap (reduces the # of swaps).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C29F686-C1F9-4B7D-849C-A20604129CD5}" type="slidenum">
              <a:rPr lang="en-US" smtClean="0"/>
              <a:pPr/>
              <a:t>53</a:t>
            </a:fld>
            <a:endParaRPr lang="en-US"/>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Deletemein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E642196-7A4D-4923-8117-77CB9D1865C5}" type="slidenum">
              <a:rPr lang="en-US" smtClean="0"/>
              <a:pPr/>
              <a:t>57</a:t>
            </a:fld>
            <a:endParaRPr lang="en-US"/>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r>
              <a:rPr lang="en-US"/>
              <a:t>Note that there are three things going on here: </a:t>
            </a:r>
          </a:p>
          <a:p>
            <a:pPr eaLnBrk="1" hangingPunct="1"/>
            <a:r>
              <a:rPr lang="en-US"/>
              <a:t>1. find the smaller child</a:t>
            </a:r>
          </a:p>
          <a:p>
            <a:pPr eaLnBrk="1" hangingPunct="1"/>
            <a:r>
              <a:rPr lang="en-US"/>
              <a:t>2. if the smaller child is still smaller than the moving value, move the smaller child up</a:t>
            </a:r>
          </a:p>
          <a:p>
            <a:pPr eaLnBrk="1" hangingPunct="1"/>
            <a:r>
              <a:rPr lang="en-US"/>
              <a:t>3. otherwise, we’ve found the right spot, and stop.</a:t>
            </a:r>
          </a:p>
          <a:p>
            <a:pPr eaLnBrk="1" hangingPunct="1"/>
            <a:endParaRPr lang="en-US"/>
          </a:p>
          <a:p>
            <a:pPr eaLnBrk="1" hangingPunct="1"/>
            <a:r>
              <a:rPr lang="en-US"/>
              <a:t>Runtime log N (worst case and average)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4FDE5C6-07F0-4A1E-B252-F30A763886DA}" type="slidenum">
              <a:rPr lang="en-US" smtClean="0"/>
              <a:pPr/>
              <a:t>58</a:t>
            </a:fld>
            <a:endParaRPr lang="en-US"/>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How long does step 1 take?</a:t>
            </a:r>
          </a:p>
          <a:p>
            <a:pPr eaLnBrk="1" hangingPunct="1">
              <a:spcBef>
                <a:spcPct val="0"/>
              </a:spcBef>
            </a:pPr>
            <a:r>
              <a:rPr lang="en-US"/>
              <a:t>QUESTION: Max number of exchanges is ?  O(log N) – must percolate up to root.</a:t>
            </a:r>
          </a:p>
          <a:p>
            <a:pPr eaLnBrk="1" hangingPunct="1">
              <a:spcBef>
                <a:spcPct val="0"/>
              </a:spcBef>
            </a:pPr>
            <a:r>
              <a:rPr lang="en-US"/>
              <a:t>On average, analysis shows that you tend to only need to move up 1.67 levels, so get O(1) on average.</a:t>
            </a:r>
          </a:p>
          <a:p>
            <a:pPr eaLnBrk="1" hangingPunct="1">
              <a:spcBef>
                <a:spcPct val="0"/>
              </a:spcBef>
            </a:pPr>
            <a:endParaRPr lang="en-US"/>
          </a:p>
          <a:p>
            <a:pPr eaLnBrk="1" hangingPunct="1">
              <a:spcBef>
                <a:spcPct val="0"/>
              </a:spcBef>
            </a:pPr>
            <a:r>
              <a:rPr lang="en-US"/>
              <a:t>Optimization in the book – bubble up an EMPTY space, and then do a swap (reduces the # of swaps).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E72A755-6263-440A-AB73-516DA693C4D8}" type="slidenum">
              <a:rPr lang="en-US" smtClean="0"/>
              <a:pPr/>
              <a:t>59</a:t>
            </a:fld>
            <a:endParaRPr lang="en-US"/>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Now insert 90. (no swaps, even though 99 is larger!)</a:t>
            </a:r>
          </a:p>
          <a:p>
            <a:pPr eaLnBrk="1" hangingPunct="1">
              <a:spcBef>
                <a:spcPct val="0"/>
              </a:spcBef>
            </a:pPr>
            <a:endParaRPr lang="en-US"/>
          </a:p>
          <a:p>
            <a:pPr eaLnBrk="1" hangingPunct="1">
              <a:spcBef>
                <a:spcPct val="0"/>
              </a:spcBef>
            </a:pPr>
            <a:r>
              <a:rPr lang="en-US"/>
              <a:t>Now insert 7.</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C25A1E8-1C1A-4A29-ACFE-8CE49562DD97}" type="slidenum">
              <a:rPr lang="en-US" smtClean="0"/>
              <a:pPr/>
              <a:t>60</a:t>
            </a:fld>
            <a:endParaRPr lang="en-US"/>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r>
              <a:rPr lang="en-US"/>
              <a:t>Notice that this code is a _lot_ easier.</a:t>
            </a:r>
          </a:p>
          <a:p>
            <a:pPr eaLnBrk="1" hangingPunct="1"/>
            <a:endParaRPr lang="en-US"/>
          </a:p>
          <a:p>
            <a:pPr eaLnBrk="1" hangingPunct="1"/>
            <a:r>
              <a:rPr lang="en-US"/>
              <a:t>Runtime:  log N worst case, but constant on average</a:t>
            </a:r>
          </a:p>
          <a:p>
            <a:pPr eaLnBrk="1" hangingPunct="1"/>
            <a:r>
              <a:rPr lang="en-US"/>
              <a:t>(only have to go up a few levels)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E089F38-9C27-4620-BA23-268A9BCA4343}" type="slidenum">
              <a:rPr lang="en-US" smtClean="0"/>
              <a:pPr/>
              <a:t>66</a:t>
            </a:fld>
            <a:endParaRPr lang="en-US"/>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Let’s try pretending it’s a heap already and just fixing the heap-order property. </a:t>
            </a:r>
          </a:p>
          <a:p>
            <a:pPr eaLnBrk="1" hangingPunct="1">
              <a:spcBef>
                <a:spcPct val="0"/>
              </a:spcBef>
            </a:pPr>
            <a:endParaRPr lang="en-US"/>
          </a:p>
          <a:p>
            <a:pPr eaLnBrk="1" hangingPunct="1">
              <a:spcBef>
                <a:spcPct val="0"/>
              </a:spcBef>
            </a:pPr>
            <a:r>
              <a:rPr lang="en-US"/>
              <a:t>The red nodes are the ones that are out of order.</a:t>
            </a:r>
          </a:p>
          <a:p>
            <a:pPr eaLnBrk="1" hangingPunct="1">
              <a:spcBef>
                <a:spcPct val="0"/>
              </a:spcBef>
            </a:pPr>
            <a:endParaRPr lang="en-US"/>
          </a:p>
          <a:p>
            <a:pPr eaLnBrk="1" hangingPunct="1">
              <a:spcBef>
                <a:spcPct val="0"/>
              </a:spcBef>
            </a:pPr>
            <a:r>
              <a:rPr lang="en-US"/>
              <a:t>Question: which nodes MIGHT be out of order in any heap?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11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1A9ED7F-7FB0-4391-BA41-060811E839DE}" type="slidenum">
              <a:rPr lang="en-US" smtClean="0"/>
              <a:pPr/>
              <a:t>67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D497252-1033-4868-A966-35D976A562F6}" type="slidenum">
              <a:rPr lang="en-US" smtClean="0"/>
              <a:pPr/>
              <a:t>68</a:t>
            </a:fld>
            <a:endParaRPr lang="en-US"/>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4"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Let’s try pretending it’s a heap already and just fixing the heap-order property. </a:t>
            </a:r>
          </a:p>
          <a:p>
            <a:pPr eaLnBrk="1" hangingPunct="1">
              <a:spcBef>
                <a:spcPct val="0"/>
              </a:spcBef>
            </a:pPr>
            <a:endParaRPr lang="en-US"/>
          </a:p>
          <a:p>
            <a:pPr eaLnBrk="1" hangingPunct="1">
              <a:spcBef>
                <a:spcPct val="0"/>
              </a:spcBef>
            </a:pPr>
            <a:r>
              <a:rPr lang="en-US"/>
              <a:t>The red nodes are the ones that are out of order.</a:t>
            </a:r>
          </a:p>
          <a:p>
            <a:pPr eaLnBrk="1" hangingPunct="1">
              <a:spcBef>
                <a:spcPct val="0"/>
              </a:spcBef>
            </a:pPr>
            <a:endParaRPr lang="en-US"/>
          </a:p>
          <a:p>
            <a:pPr eaLnBrk="1" hangingPunct="1">
              <a:spcBef>
                <a:spcPct val="0"/>
              </a:spcBef>
            </a:pPr>
            <a:r>
              <a:rPr lang="en-US"/>
              <a:t>Question: which nodes MIGHT be out of order in any heap?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2FFD443-7F4A-4C08-92EE-8F5BB127FECB}" type="slidenum">
              <a:rPr lang="en-US" smtClean="0"/>
              <a:pPr/>
              <a:t>33</a:t>
            </a:fld>
            <a:endParaRPr lang="en-US"/>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Cars:  </a:t>
            </a:r>
          </a:p>
          <a:p>
            <a:pPr eaLnBrk="1" hangingPunct="1"/>
            <a:endParaRPr lang="en-US"/>
          </a:p>
          <a:p>
            <a:pPr eaLnBrk="1" hangingPunct="1"/>
            <a:r>
              <a:rPr lang="en-US"/>
              <a:t>Rotation of the lights controlling who gets to go</a:t>
            </a:r>
          </a:p>
          <a:p>
            <a:pPr eaLnBrk="1" hangingPunct="1"/>
            <a:r>
              <a:rPr lang="en-US"/>
              <a:t>HOV lanes in on-ramps, Emergency Vehicles</a:t>
            </a:r>
          </a:p>
          <a:p>
            <a:pPr eaLnBrk="1" hangingPunct="1"/>
            <a:endParaRPr lang="en-US"/>
          </a:p>
          <a:p>
            <a:pPr eaLnBrk="1" hangingPunct="1"/>
            <a:r>
              <a:rPr lang="en-US"/>
              <a:t>Processor Scheduling:</a:t>
            </a:r>
          </a:p>
          <a:p>
            <a:pPr eaLnBrk="1" hangingPunct="1"/>
            <a:endParaRPr lang="en-US"/>
          </a:p>
          <a:p>
            <a:pPr eaLnBrk="1" hangingPunct="1"/>
            <a:r>
              <a:rPr lang="en-US"/>
              <a:t>Not all “fair shares” are equal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C0F15EC-ED27-466E-8090-425E9408976A}" type="slidenum">
              <a:rPr lang="en-US" smtClean="0"/>
              <a:pPr/>
              <a:t>69</a:t>
            </a:fld>
            <a:endParaRPr lang="en-US"/>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8"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6D05D0C-B645-4070-8088-D6B3EBBF6D01}" type="slidenum">
              <a:rPr lang="en-US" smtClean="0"/>
              <a:pPr/>
              <a:t>70</a:t>
            </a:fld>
            <a:endParaRPr lang="en-US"/>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2"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Let’s try pretending it’s a heap already and just fixing the heap-order property. </a:t>
            </a:r>
          </a:p>
          <a:p>
            <a:pPr eaLnBrk="1" hangingPunct="1">
              <a:spcBef>
                <a:spcPct val="0"/>
              </a:spcBef>
            </a:pPr>
            <a:endParaRPr lang="en-US"/>
          </a:p>
          <a:p>
            <a:pPr eaLnBrk="1" hangingPunct="1">
              <a:spcBef>
                <a:spcPct val="0"/>
              </a:spcBef>
            </a:pPr>
            <a:r>
              <a:rPr lang="en-US"/>
              <a:t>The red nodes are the ones that are out of order.</a:t>
            </a:r>
          </a:p>
          <a:p>
            <a:pPr eaLnBrk="1" hangingPunct="1">
              <a:spcBef>
                <a:spcPct val="0"/>
              </a:spcBef>
            </a:pPr>
            <a:endParaRPr lang="en-US"/>
          </a:p>
          <a:p>
            <a:pPr eaLnBrk="1" hangingPunct="1">
              <a:spcBef>
                <a:spcPct val="0"/>
              </a:spcBef>
            </a:pPr>
            <a:r>
              <a:rPr lang="en-US"/>
              <a:t>Question: which nodes MIGHT be out of order in any heap?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034A1D3-1F45-4327-9A14-0A64530E33FF}" type="slidenum">
              <a:rPr lang="en-US" smtClean="0"/>
              <a:pPr/>
              <a:t>71</a:t>
            </a:fld>
            <a:endParaRPr lang="en-US"/>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DC2FEEC-1440-4CE0-9118-C58533304216}" type="slidenum">
              <a:rPr lang="en-US" smtClean="0"/>
              <a:pPr/>
              <a:t>72</a:t>
            </a:fld>
            <a:endParaRPr lang="en-US"/>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A4629B1-4D4F-47B2-B8D3-527C1A978F20}" type="slidenum">
              <a:rPr lang="en-US" smtClean="0"/>
              <a:pPr/>
              <a:t>73</a:t>
            </a:fld>
            <a:endParaRPr lang="en-US"/>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4"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4E838BF-2264-4F18-918A-52A8147CD5FE}" type="slidenum">
              <a:rPr lang="en-US" smtClean="0"/>
              <a:pPr/>
              <a:t>74</a:t>
            </a:fld>
            <a:endParaRPr lang="en-US"/>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8788"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FB05508-1A9D-4A46-8D2C-2292629F8020}" type="slidenum">
              <a:rPr lang="en-US" smtClean="0"/>
              <a:pPr/>
              <a:t>75</a:t>
            </a:fld>
            <a:endParaRPr lang="en-US"/>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2"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r>
              <a:rPr lang="en-US"/>
              <a:t>How long does this take? Well, everything above the fringe might move 1 step.</a:t>
            </a:r>
          </a:p>
          <a:p>
            <a:pPr eaLnBrk="1" hangingPunct="1">
              <a:spcBef>
                <a:spcPct val="0"/>
              </a:spcBef>
            </a:pPr>
            <a:endParaRPr lang="en-US"/>
          </a:p>
          <a:p>
            <a:pPr eaLnBrk="1" hangingPunct="1">
              <a:spcBef>
                <a:spcPct val="0"/>
              </a:spcBef>
            </a:pPr>
            <a:r>
              <a:rPr lang="en-US"/>
              <a:t>Everything height 2 or greater might move 2 steps.</a:t>
            </a:r>
          </a:p>
          <a:p>
            <a:pPr eaLnBrk="1" hangingPunct="1">
              <a:spcBef>
                <a:spcPct val="0"/>
              </a:spcBef>
            </a:pPr>
            <a:endParaRPr lang="en-US"/>
          </a:p>
          <a:p>
            <a:pPr eaLnBrk="1" hangingPunct="1">
              <a:spcBef>
                <a:spcPct val="0"/>
              </a:spcBef>
            </a:pPr>
            <a:r>
              <a:rPr lang="en-US"/>
              <a:t>Most nodes move only a small number of steps</a:t>
            </a:r>
          </a:p>
          <a:p>
            <a:pPr eaLnBrk="1" hangingPunct="1">
              <a:spcBef>
                <a:spcPct val="0"/>
              </a:spcBef>
            </a:pPr>
            <a:r>
              <a:rPr lang="en-US">
                <a:sym typeface="Wingdings" pitchFamily="2" charset="2"/>
              </a:rPr>
              <a:t> </a:t>
            </a:r>
            <a:r>
              <a:rPr lang="en-US"/>
              <a:t>the runtime is O(n).</a:t>
            </a:r>
          </a:p>
          <a:p>
            <a:pPr eaLnBrk="1" hangingPunct="1">
              <a:spcBef>
                <a:spcPct val="0"/>
              </a:spcBef>
            </a:pPr>
            <a:r>
              <a:rPr lang="en-US"/>
              <a:t>(see text for proof)</a:t>
            </a:r>
          </a:p>
          <a:p>
            <a:pPr eaLnBrk="1" hangingPunct="1">
              <a:spcBef>
                <a:spcPct val="0"/>
              </a:spcBef>
            </a:pPr>
            <a:endParaRPr lang="en-US"/>
          </a:p>
          <a:p>
            <a:pPr eaLnBrk="1" hangingPunct="1">
              <a:spcBef>
                <a:spcPct val="0"/>
              </a:spcBef>
            </a:pPr>
            <a:r>
              <a:rPr lang="en-US"/>
              <a:t>Full sum = (I=0 to height) SUM (h-I) * 2^i</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a:p>
        </p:txBody>
      </p:sp>
      <p:sp>
        <p:nvSpPr>
          <p:cNvPr id="1208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596CC05-1926-45E1-AF45-A1DF51C63D95}" type="slidenum">
              <a:rPr lang="en-CA" smtClean="0"/>
              <a:pPr/>
              <a:t>76</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242A95F-CC4A-4E93-B985-434E30D74233}"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94F4A9C-3735-4341-81AB-BF1DDF969904}" type="slidenum">
              <a:rPr lang="en-US" smtClean="0"/>
              <a:pPr/>
              <a:t>35</a:t>
            </a:fld>
            <a:endParaRPr lang="en-US"/>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r>
              <a:rPr lang="en-US"/>
              <a:t>We need a new ADT for this. One that returns the </a:t>
            </a:r>
            <a:r>
              <a:rPr lang="en-US" i="1"/>
              <a:t>best</a:t>
            </a:r>
            <a:r>
              <a:rPr lang="en-US"/>
              <a:t> (which we’ll generally define as lowest priority value) node next.</a:t>
            </a:r>
          </a:p>
          <a:p>
            <a:pPr eaLnBrk="1" hangingPunct="1"/>
            <a:endParaRPr lang="en-US"/>
          </a:p>
          <a:p>
            <a:pPr eaLnBrk="1" hangingPunct="1"/>
            <a:r>
              <a:rPr lang="en-US"/>
              <a:t>I’m often going to represent priority queues as collections of priorities; remember that they are collections of data with priorities. MOREOVER, some priority queues don’t even need priorities, just the ability to compare priorities. (all of the ones we’ll talk about fall in this category).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DE3992C-E74F-473F-A22F-E31C8E4E906E}" type="slidenum">
              <a:rPr lang="en-US" smtClean="0"/>
              <a:pPr/>
              <a:t>36</a:t>
            </a:fld>
            <a:endParaRPr lang="en-US"/>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r>
              <a:rPr lang="en-US"/>
              <a:t>There are, of course, gobs of applications for priority queues. Here are just a few.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69858A0-925B-440E-A175-B949FC28DBEF}" type="slidenum">
              <a:rPr lang="en-US" smtClean="0"/>
              <a:pPr/>
              <a:t>37</a:t>
            </a:fld>
            <a:endParaRPr lang="en-US"/>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We are going to do an insert = O(log N) worst case, O(1) on average (on average 1.67 levels)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54D26AE-7DDC-46AA-8DBB-E53E614940E6}" type="slidenum">
              <a:rPr lang="en-US" smtClean="0"/>
              <a:pPr/>
              <a:t>38</a:t>
            </a:fld>
            <a:endParaRPr lang="en-US"/>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Describe these for a binary search tree.</a:t>
            </a:r>
          </a:p>
          <a:p>
            <a:pPr eaLnBrk="1" hangingPunct="1"/>
            <a:endParaRPr lang="en-US"/>
          </a:p>
          <a:p>
            <a:pPr eaLnBrk="1" hangingPunct="1"/>
            <a:r>
              <a:rPr lang="en-US"/>
              <a:t>For an AVL tree.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C93BFE5-0D19-4996-9701-EB5B45E74839}" type="slidenum">
              <a:rPr lang="en-US" smtClean="0"/>
              <a:pPr/>
              <a:t>39</a:t>
            </a:fld>
            <a:endParaRPr lang="en-US"/>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Since they have this regular structure property, we can take advantage of that to store them in a compact manner.</a:t>
            </a:r>
          </a:p>
          <a:p>
            <a:pPr eaLnBrk="1" hangingPunct="1"/>
            <a:endParaRPr lang="en-US"/>
          </a:p>
          <a:p>
            <a:pPr eaLnBrk="1" hangingPunct="1"/>
            <a:r>
              <a:rPr lang="en-US"/>
              <a:t>If I asked to you store a plain old binary tree in an array, how would you do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9D0A4A3-F6A1-4D90-AACF-2FD71229B39C}" type="slidenum">
              <a:rPr lang="en-US" smtClean="0"/>
              <a:pPr/>
              <a:t>42</a:t>
            </a:fld>
            <a:endParaRPr lang="en-US"/>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Tree is PARTIALLY ORDERED.</a:t>
            </a:r>
          </a:p>
          <a:p>
            <a:pPr eaLnBrk="1" hangingPunct="1"/>
            <a:endParaRPr lang="en-US"/>
          </a:p>
          <a:p>
            <a:pPr eaLnBrk="1" hangingPunct="1"/>
            <a:r>
              <a:rPr lang="en-US"/>
              <a:t>For each node: its value is </a:t>
            </a:r>
            <a:r>
              <a:rPr lang="en-US" b="1"/>
              <a:t>less than</a:t>
            </a:r>
            <a:r>
              <a:rPr lang="en-US"/>
              <a:t> value of all of its descendants.</a:t>
            </a:r>
          </a:p>
          <a:p>
            <a:pPr eaLnBrk="1" hangingPunct="1"/>
            <a:endParaRPr lang="en-US"/>
          </a:p>
          <a:p>
            <a:pPr eaLnBrk="1" hangingPunct="1"/>
            <a:r>
              <a:rPr lang="en-US"/>
              <a:t>This is the definition for a MIN heap – could do the same for a max heap.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95A9EB3-5A4E-8A4B-9B0E-F64B0319E0E4}"/>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51D23B1D-ACB3-D342-87C4-BAFA1115654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A1523F29-AC60-3049-8D62-10C87E7E5BE4}"/>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EB0D9836-3DA1-AE4E-A4A2-9FCC37F787A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0BD7E3F6-ADD3-2B47-8564-DB96B2E52763}"/>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52DD61CF-D996-5840-8A52-1A4EABCB1DD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7A359DCC-727D-244C-91AF-6E209F664732}"/>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F0766D59-D676-6649-B83B-5D495C5FD38C}"/>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17DE7337-46DF-C646-8405-8335E127AAA2}"/>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143C08D6-EC24-6343-922E-4B8095E2D7D2}"/>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67D01E5-16F2-144B-8710-DE3031AC476D}"/>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7A24CB61-F600-2140-BB7B-C3ADD0FBC577}"/>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A97F2998-A7A9-9343-93B9-450091C81A33}"/>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C2E77069-C08B-724F-8EB8-2E4E034A9916}"/>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6145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6146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FB268399-29FC-8644-949C-AD07B9952725}"/>
              </a:ext>
            </a:extLst>
          </p:cNvPr>
          <p:cNvSpPr>
            <a:spLocks noGrp="1" noChangeArrowheads="1"/>
          </p:cNvSpPr>
          <p:nvPr>
            <p:ph type="dt" sz="half" idx="10"/>
          </p:nvPr>
        </p:nvSpPr>
        <p:spPr>
          <a:xfrm>
            <a:off x="457200" y="6248400"/>
            <a:ext cx="2133600" cy="457200"/>
          </a:xfrm>
        </p:spPr>
        <p:txBody>
          <a:bodyPr/>
          <a:lstStyle>
            <a:lvl1pPr>
              <a:defRPr/>
            </a:lvl1pPr>
          </a:lstStyle>
          <a:p>
            <a:pPr>
              <a:defRPr/>
            </a:pPr>
            <a:r>
              <a:rPr lang="en-US"/>
              <a:t>Farkas</a:t>
            </a:r>
          </a:p>
        </p:txBody>
      </p:sp>
      <p:sp>
        <p:nvSpPr>
          <p:cNvPr id="19" name="Rectangle 17">
            <a:extLst>
              <a:ext uri="{FF2B5EF4-FFF2-40B4-BE49-F238E27FC236}">
                <a16:creationId xmlns:a16="http://schemas.microsoft.com/office/drawing/2014/main" id="{D116D6FC-009A-6346-9043-645AA02F4590}"/>
              </a:ext>
            </a:extLst>
          </p:cNvPr>
          <p:cNvSpPr>
            <a:spLocks noGrp="1" noChangeArrowheads="1"/>
          </p:cNvSpPr>
          <p:nvPr>
            <p:ph type="ftr" sz="quarter" idx="11"/>
          </p:nvPr>
        </p:nvSpPr>
        <p:spPr/>
        <p:txBody>
          <a:bodyPr/>
          <a:lstStyle>
            <a:lvl1pPr>
              <a:defRPr dirty="0" smtClean="0"/>
            </a:lvl1pPr>
          </a:lstStyle>
          <a:p>
            <a:pPr>
              <a:defRPr/>
            </a:pPr>
            <a:r>
              <a:rPr lang="en-US"/>
              <a:t>Security Overview</a:t>
            </a:r>
          </a:p>
        </p:txBody>
      </p:sp>
      <p:sp>
        <p:nvSpPr>
          <p:cNvPr id="20" name="Rectangle 18">
            <a:extLst>
              <a:ext uri="{FF2B5EF4-FFF2-40B4-BE49-F238E27FC236}">
                <a16:creationId xmlns:a16="http://schemas.microsoft.com/office/drawing/2014/main" id="{AAB144D3-68F7-9F49-AD63-7D25B13D08CB}"/>
              </a:ext>
            </a:extLst>
          </p:cNvPr>
          <p:cNvSpPr>
            <a:spLocks noGrp="1" noChangeArrowheads="1"/>
          </p:cNvSpPr>
          <p:nvPr>
            <p:ph type="sldNum" sz="quarter" idx="12"/>
          </p:nvPr>
        </p:nvSpPr>
        <p:spPr/>
        <p:txBody>
          <a:bodyPr/>
          <a:lstStyle>
            <a:lvl1pPr>
              <a:defRPr/>
            </a:lvl1pPr>
          </a:lstStyle>
          <a:p>
            <a:fld id="{3ACEE0A9-6497-5140-B87D-2396A44BB0B0}" type="slidenum">
              <a:rPr lang="en-US" altLang="en-US"/>
              <a:pPr/>
              <a:t>‹#›</a:t>
            </a:fld>
            <a:endParaRPr lang="en-US" altLang="en-US"/>
          </a:p>
        </p:txBody>
      </p:sp>
    </p:spTree>
    <p:extLst>
      <p:ext uri="{BB962C8B-B14F-4D97-AF65-F5344CB8AC3E}">
        <p14:creationId xmlns:p14="http://schemas.microsoft.com/office/powerpoint/2010/main" val="306758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CBC8309-B0D0-5D48-B015-FE5BE16FAF6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305D7A86-718D-654F-9675-0177E2589BBB}"/>
              </a:ext>
            </a:extLst>
          </p:cNvPr>
          <p:cNvSpPr>
            <a:spLocks noGrp="1" noChangeArrowheads="1"/>
          </p:cNvSpPr>
          <p:nvPr>
            <p:ph type="sldNum" sz="quarter" idx="11"/>
          </p:nvPr>
        </p:nvSpPr>
        <p:spPr/>
        <p:txBody>
          <a:bodyPr/>
          <a:lstStyle>
            <a:lvl1pPr>
              <a:defRPr/>
            </a:lvl1pPr>
          </a:lstStyle>
          <a:p>
            <a:fld id="{31E1800F-1F16-284D-A432-499F3D3B0477}" type="slidenum">
              <a:rPr lang="en-US" altLang="en-US"/>
              <a:pPr/>
              <a:t>‹#›</a:t>
            </a:fld>
            <a:endParaRPr lang="en-US" altLang="en-US"/>
          </a:p>
        </p:txBody>
      </p:sp>
      <p:sp>
        <p:nvSpPr>
          <p:cNvPr id="6" name="Rectangle 16">
            <a:extLst>
              <a:ext uri="{FF2B5EF4-FFF2-40B4-BE49-F238E27FC236}">
                <a16:creationId xmlns:a16="http://schemas.microsoft.com/office/drawing/2014/main" id="{BA513267-BCE1-C640-9F2A-72A9620F899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94760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35865F4-F243-D64F-BDBD-53F1A190AB65}"/>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5A8A281F-EC8B-F04B-AA3C-4E3535A1D490}"/>
              </a:ext>
            </a:extLst>
          </p:cNvPr>
          <p:cNvSpPr>
            <a:spLocks noGrp="1" noChangeArrowheads="1"/>
          </p:cNvSpPr>
          <p:nvPr>
            <p:ph type="sldNum" sz="quarter" idx="11"/>
          </p:nvPr>
        </p:nvSpPr>
        <p:spPr/>
        <p:txBody>
          <a:bodyPr/>
          <a:lstStyle>
            <a:lvl1pPr>
              <a:defRPr/>
            </a:lvl1pPr>
          </a:lstStyle>
          <a:p>
            <a:fld id="{2A06BBEE-71BC-0845-A68D-7B254C273CBD}" type="slidenum">
              <a:rPr lang="en-US" altLang="en-US"/>
              <a:pPr/>
              <a:t>‹#›</a:t>
            </a:fld>
            <a:endParaRPr lang="en-US" altLang="en-US"/>
          </a:p>
        </p:txBody>
      </p:sp>
      <p:sp>
        <p:nvSpPr>
          <p:cNvPr id="6" name="Rectangle 16">
            <a:extLst>
              <a:ext uri="{FF2B5EF4-FFF2-40B4-BE49-F238E27FC236}">
                <a16:creationId xmlns:a16="http://schemas.microsoft.com/office/drawing/2014/main" id="{CE0A951B-D98A-0E42-8BCD-7B876D18EA63}"/>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37961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5DCB0C1-682D-354D-9B67-FDE6D9EFD361}"/>
              </a:ext>
            </a:extLst>
          </p:cNvPr>
          <p:cNvSpPr>
            <a:spLocks noGrp="1" noChangeArrowheads="1"/>
          </p:cNvSpPr>
          <p:nvPr>
            <p:ph type="ftr" sz="quarter" idx="10"/>
          </p:nvPr>
        </p:nvSpPr>
        <p:spPr>
          <a:ln/>
        </p:spPr>
        <p:txBody>
          <a:bodyPr/>
          <a:lstStyle>
            <a:lvl1pPr>
              <a:defRPr/>
            </a:lvl1pPr>
          </a:lstStyle>
          <a:p>
            <a:pPr>
              <a:defRPr/>
            </a:pPr>
            <a:r>
              <a:rPr lang="en-US"/>
              <a:t>Security Overview</a:t>
            </a:r>
          </a:p>
        </p:txBody>
      </p:sp>
      <p:sp>
        <p:nvSpPr>
          <p:cNvPr id="5" name="Rectangle 3">
            <a:extLst>
              <a:ext uri="{FF2B5EF4-FFF2-40B4-BE49-F238E27FC236}">
                <a16:creationId xmlns:a16="http://schemas.microsoft.com/office/drawing/2014/main" id="{BF8F04E5-9B0B-DF4C-BD25-8484A668C8CA}"/>
              </a:ext>
            </a:extLst>
          </p:cNvPr>
          <p:cNvSpPr>
            <a:spLocks noGrp="1" noChangeArrowheads="1"/>
          </p:cNvSpPr>
          <p:nvPr>
            <p:ph type="sldNum" sz="quarter" idx="11"/>
          </p:nvPr>
        </p:nvSpPr>
        <p:spPr>
          <a:ln/>
        </p:spPr>
        <p:txBody>
          <a:bodyPr/>
          <a:lstStyle>
            <a:lvl1pPr>
              <a:defRPr/>
            </a:lvl1pPr>
          </a:lstStyle>
          <a:p>
            <a:fld id="{6194525C-1EAE-864F-AD60-33FDDCC0F78A}" type="slidenum">
              <a:rPr lang="en-US" altLang="en-US"/>
              <a:pPr/>
              <a:t>‹#›</a:t>
            </a:fld>
            <a:endParaRPr lang="en-US" altLang="en-US"/>
          </a:p>
        </p:txBody>
      </p:sp>
      <p:sp>
        <p:nvSpPr>
          <p:cNvPr id="6" name="Rectangle 16">
            <a:extLst>
              <a:ext uri="{FF2B5EF4-FFF2-40B4-BE49-F238E27FC236}">
                <a16:creationId xmlns:a16="http://schemas.microsoft.com/office/drawing/2014/main" id="{D484DAFC-CC7F-4A45-8604-C89E77FA9A90}"/>
              </a:ext>
            </a:extLst>
          </p:cNvPr>
          <p:cNvSpPr>
            <a:spLocks noGrp="1" noChangeArrowheads="1"/>
          </p:cNvSpPr>
          <p:nvPr>
            <p:ph type="dt" sz="half" idx="12"/>
          </p:nvPr>
        </p:nvSpPr>
        <p:spPr>
          <a:ln/>
        </p:spPr>
        <p:txBody>
          <a:bodyPr/>
          <a:lstStyle>
            <a:lvl1pPr>
              <a:defRPr/>
            </a:lvl1pPr>
          </a:lstStyle>
          <a:p>
            <a:pPr>
              <a:defRPr/>
            </a:pPr>
            <a:r>
              <a:rPr lang="en-US"/>
              <a:t>Farkas</a:t>
            </a:r>
          </a:p>
        </p:txBody>
      </p:sp>
    </p:spTree>
    <p:extLst>
      <p:ext uri="{BB962C8B-B14F-4D97-AF65-F5344CB8AC3E}">
        <p14:creationId xmlns:p14="http://schemas.microsoft.com/office/powerpoint/2010/main" val="217238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1CF48B8B-B5A1-3145-BE47-46A30B623930}"/>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02C2EDDD-CDA9-4A46-84A8-61DD043BC45E}"/>
              </a:ext>
            </a:extLst>
          </p:cNvPr>
          <p:cNvSpPr>
            <a:spLocks noGrp="1" noChangeArrowheads="1"/>
          </p:cNvSpPr>
          <p:nvPr>
            <p:ph type="sldNum" sz="quarter" idx="11"/>
          </p:nvPr>
        </p:nvSpPr>
        <p:spPr/>
        <p:txBody>
          <a:bodyPr/>
          <a:lstStyle>
            <a:lvl1pPr>
              <a:defRPr/>
            </a:lvl1pPr>
          </a:lstStyle>
          <a:p>
            <a:fld id="{DD6150E8-A4D8-E24A-971D-26B4D5289F0B}" type="slidenum">
              <a:rPr lang="en-US" altLang="en-US"/>
              <a:pPr/>
              <a:t>‹#›</a:t>
            </a:fld>
            <a:endParaRPr lang="en-US" altLang="en-US"/>
          </a:p>
        </p:txBody>
      </p:sp>
      <p:sp>
        <p:nvSpPr>
          <p:cNvPr id="6" name="Rectangle 16">
            <a:extLst>
              <a:ext uri="{FF2B5EF4-FFF2-40B4-BE49-F238E27FC236}">
                <a16:creationId xmlns:a16="http://schemas.microsoft.com/office/drawing/2014/main" id="{FEF58054-8EB3-6245-BAA2-C46C60F17B38}"/>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0349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AAF8E303-7A93-6748-B4B1-B3C40C2C0373}"/>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2803DBFB-38DE-D84B-AB8D-59B76B022FD6}"/>
              </a:ext>
            </a:extLst>
          </p:cNvPr>
          <p:cNvSpPr>
            <a:spLocks noGrp="1" noChangeArrowheads="1"/>
          </p:cNvSpPr>
          <p:nvPr>
            <p:ph type="sldNum" sz="quarter" idx="11"/>
          </p:nvPr>
        </p:nvSpPr>
        <p:spPr/>
        <p:txBody>
          <a:bodyPr/>
          <a:lstStyle>
            <a:lvl1pPr>
              <a:defRPr/>
            </a:lvl1pPr>
          </a:lstStyle>
          <a:p>
            <a:fld id="{D367E2A8-0554-1F4C-8C33-DE2C9B1892B4}" type="slidenum">
              <a:rPr lang="en-US" altLang="en-US"/>
              <a:pPr/>
              <a:t>‹#›</a:t>
            </a:fld>
            <a:endParaRPr lang="en-US" altLang="en-US"/>
          </a:p>
        </p:txBody>
      </p:sp>
      <p:sp>
        <p:nvSpPr>
          <p:cNvPr id="7" name="Rectangle 16">
            <a:extLst>
              <a:ext uri="{FF2B5EF4-FFF2-40B4-BE49-F238E27FC236}">
                <a16:creationId xmlns:a16="http://schemas.microsoft.com/office/drawing/2014/main" id="{82769225-599B-F346-AA7A-0FD2759B901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19256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608BA1E-59EF-054C-B3D2-6E4C735AB14E}"/>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8" name="Rectangle 3">
            <a:extLst>
              <a:ext uri="{FF2B5EF4-FFF2-40B4-BE49-F238E27FC236}">
                <a16:creationId xmlns:a16="http://schemas.microsoft.com/office/drawing/2014/main" id="{DA954CC1-D3A7-074D-9266-0CE246696CFC}"/>
              </a:ext>
            </a:extLst>
          </p:cNvPr>
          <p:cNvSpPr>
            <a:spLocks noGrp="1" noChangeArrowheads="1"/>
          </p:cNvSpPr>
          <p:nvPr>
            <p:ph type="sldNum" sz="quarter" idx="11"/>
          </p:nvPr>
        </p:nvSpPr>
        <p:spPr/>
        <p:txBody>
          <a:bodyPr/>
          <a:lstStyle>
            <a:lvl1pPr>
              <a:defRPr/>
            </a:lvl1pPr>
          </a:lstStyle>
          <a:p>
            <a:fld id="{A81C54D0-94DE-8846-9835-FA00CD09F1A9}" type="slidenum">
              <a:rPr lang="en-US" altLang="en-US"/>
              <a:pPr/>
              <a:t>‹#›</a:t>
            </a:fld>
            <a:endParaRPr lang="en-US" altLang="en-US"/>
          </a:p>
        </p:txBody>
      </p:sp>
      <p:sp>
        <p:nvSpPr>
          <p:cNvPr id="9" name="Rectangle 16">
            <a:extLst>
              <a:ext uri="{FF2B5EF4-FFF2-40B4-BE49-F238E27FC236}">
                <a16:creationId xmlns:a16="http://schemas.microsoft.com/office/drawing/2014/main" id="{702A44AB-FACB-4D40-AD66-1B4D7FF7ED5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49137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69CA344-D0C6-FF4D-BEAA-9FA8FBBF8987}"/>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4" name="Slide Number Placeholder 3">
            <a:extLst>
              <a:ext uri="{FF2B5EF4-FFF2-40B4-BE49-F238E27FC236}">
                <a16:creationId xmlns:a16="http://schemas.microsoft.com/office/drawing/2014/main" id="{088E439F-128B-F744-A655-2A522E870297}"/>
              </a:ext>
            </a:extLst>
          </p:cNvPr>
          <p:cNvSpPr>
            <a:spLocks noGrp="1" noChangeArrowheads="1"/>
          </p:cNvSpPr>
          <p:nvPr>
            <p:ph type="sldNum" sz="quarter" idx="11"/>
          </p:nvPr>
        </p:nvSpPr>
        <p:spPr/>
        <p:txBody>
          <a:bodyPr/>
          <a:lstStyle>
            <a:lvl1pPr>
              <a:defRPr/>
            </a:lvl1pPr>
          </a:lstStyle>
          <a:p>
            <a:fld id="{36DE7478-3EE2-E542-A184-ACC427813C0E}" type="slidenum">
              <a:rPr lang="en-US" altLang="en-US"/>
              <a:pPr/>
              <a:t>‹#›</a:t>
            </a:fld>
            <a:endParaRPr lang="en-US" altLang="en-US"/>
          </a:p>
        </p:txBody>
      </p:sp>
      <p:sp>
        <p:nvSpPr>
          <p:cNvPr id="5" name="Rectangle 16">
            <a:extLst>
              <a:ext uri="{FF2B5EF4-FFF2-40B4-BE49-F238E27FC236}">
                <a16:creationId xmlns:a16="http://schemas.microsoft.com/office/drawing/2014/main" id="{4BA62226-B138-BE45-9115-6F9074C4FA52}"/>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2567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69020E0-5C5C-F848-A623-13BE1DCC1894}"/>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3" name="Rectangle 3">
            <a:extLst>
              <a:ext uri="{FF2B5EF4-FFF2-40B4-BE49-F238E27FC236}">
                <a16:creationId xmlns:a16="http://schemas.microsoft.com/office/drawing/2014/main" id="{D9F7599D-0901-2E48-AE15-119FA077AE6D}"/>
              </a:ext>
            </a:extLst>
          </p:cNvPr>
          <p:cNvSpPr>
            <a:spLocks noGrp="1" noChangeArrowheads="1"/>
          </p:cNvSpPr>
          <p:nvPr>
            <p:ph type="sldNum" sz="quarter" idx="11"/>
          </p:nvPr>
        </p:nvSpPr>
        <p:spPr/>
        <p:txBody>
          <a:bodyPr/>
          <a:lstStyle>
            <a:lvl1pPr>
              <a:defRPr/>
            </a:lvl1pPr>
          </a:lstStyle>
          <a:p>
            <a:fld id="{2644E832-2F1C-6C49-AE96-02519D681678}" type="slidenum">
              <a:rPr lang="en-US" altLang="en-US"/>
              <a:pPr/>
              <a:t>‹#›</a:t>
            </a:fld>
            <a:endParaRPr lang="en-US" altLang="en-US"/>
          </a:p>
        </p:txBody>
      </p:sp>
      <p:sp>
        <p:nvSpPr>
          <p:cNvPr id="4" name="Rectangle 16">
            <a:extLst>
              <a:ext uri="{FF2B5EF4-FFF2-40B4-BE49-F238E27FC236}">
                <a16:creationId xmlns:a16="http://schemas.microsoft.com/office/drawing/2014/main" id="{13564159-C434-684E-A260-8E95B12CB62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03462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6944F2C4-B0D7-AC4F-92AA-51A951F95DE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0D9B0B3D-EDF5-AE45-B572-C557151C55A9}"/>
              </a:ext>
            </a:extLst>
          </p:cNvPr>
          <p:cNvSpPr>
            <a:spLocks noGrp="1" noChangeArrowheads="1"/>
          </p:cNvSpPr>
          <p:nvPr>
            <p:ph type="sldNum" sz="quarter" idx="11"/>
          </p:nvPr>
        </p:nvSpPr>
        <p:spPr/>
        <p:txBody>
          <a:bodyPr/>
          <a:lstStyle>
            <a:lvl1pPr>
              <a:defRPr/>
            </a:lvl1pPr>
          </a:lstStyle>
          <a:p>
            <a:fld id="{14A1DFA9-4501-B24A-94D5-E697EDC49FFF}" type="slidenum">
              <a:rPr lang="en-US" altLang="en-US"/>
              <a:pPr/>
              <a:t>‹#›</a:t>
            </a:fld>
            <a:endParaRPr lang="en-US" altLang="en-US"/>
          </a:p>
        </p:txBody>
      </p:sp>
      <p:sp>
        <p:nvSpPr>
          <p:cNvPr id="7" name="Rectangle 16">
            <a:extLst>
              <a:ext uri="{FF2B5EF4-FFF2-40B4-BE49-F238E27FC236}">
                <a16:creationId xmlns:a16="http://schemas.microsoft.com/office/drawing/2014/main" id="{525AD3A8-2497-8D49-A93C-AFA513451E59}"/>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966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2504C783-85D9-C940-91D8-DEC9D7E4338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D49CB94B-A3CB-6745-9010-C976A02ACE14}"/>
              </a:ext>
            </a:extLst>
          </p:cNvPr>
          <p:cNvSpPr>
            <a:spLocks noGrp="1" noChangeArrowheads="1"/>
          </p:cNvSpPr>
          <p:nvPr>
            <p:ph type="sldNum" sz="quarter" idx="11"/>
          </p:nvPr>
        </p:nvSpPr>
        <p:spPr/>
        <p:txBody>
          <a:bodyPr/>
          <a:lstStyle>
            <a:lvl1pPr>
              <a:defRPr/>
            </a:lvl1pPr>
          </a:lstStyle>
          <a:p>
            <a:fld id="{08ACFF9D-933C-B141-841E-54C496158807}" type="slidenum">
              <a:rPr lang="en-US" altLang="en-US"/>
              <a:pPr/>
              <a:t>‹#›</a:t>
            </a:fld>
            <a:endParaRPr lang="en-US" altLang="en-US"/>
          </a:p>
        </p:txBody>
      </p:sp>
      <p:sp>
        <p:nvSpPr>
          <p:cNvPr id="7" name="Rectangle 16">
            <a:extLst>
              <a:ext uri="{FF2B5EF4-FFF2-40B4-BE49-F238E27FC236}">
                <a16:creationId xmlns:a16="http://schemas.microsoft.com/office/drawing/2014/main" id="{EB4B01F0-8973-1640-AE42-3302C8CAFABF}"/>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57024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B459910-39AE-D64C-8DE1-6038972D99B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smtClean="0">
                <a:latin typeface="Arial" charset="0"/>
              </a:defRPr>
            </a:lvl1pPr>
          </a:lstStyle>
          <a:p>
            <a:pPr>
              <a:defRPr/>
            </a:pPr>
            <a:r>
              <a:rPr lang="en-US"/>
              <a:t>Security Overview</a:t>
            </a:r>
          </a:p>
        </p:txBody>
      </p:sp>
      <p:sp>
        <p:nvSpPr>
          <p:cNvPr id="60419" name="Rectangle 3">
            <a:extLst>
              <a:ext uri="{FF2B5EF4-FFF2-40B4-BE49-F238E27FC236}">
                <a16:creationId xmlns:a16="http://schemas.microsoft.com/office/drawing/2014/main" id="{3F7DCEB1-B402-A942-BDFC-12E1F8CEB8A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604020202020204" pitchFamily="34" charset="0"/>
              </a:defRPr>
            </a:lvl1pPr>
          </a:lstStyle>
          <a:p>
            <a:fld id="{0BE602E4-9AEA-4E4C-8083-F847C3D0F3A2}" type="slidenum">
              <a:rPr lang="en-US" altLang="en-US"/>
              <a:pPr/>
              <a:t>‹#›</a:t>
            </a:fld>
            <a:endParaRPr lang="en-US" altLang="en-US"/>
          </a:p>
        </p:txBody>
      </p:sp>
      <p:grpSp>
        <p:nvGrpSpPr>
          <p:cNvPr id="1028" name="Group 4">
            <a:extLst>
              <a:ext uri="{FF2B5EF4-FFF2-40B4-BE49-F238E27FC236}">
                <a16:creationId xmlns:a16="http://schemas.microsoft.com/office/drawing/2014/main" id="{E5386292-7FED-5144-8B26-51C2CAEA4925}"/>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839B9892-0B7B-5D44-BF31-D0EA88FCCCC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92E768F7-7168-BB4B-BDB3-237BEB86F0E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A87C5B6E-AAC8-9742-B102-CF86ECEDA34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5" name="Rectangle 8">
              <a:extLst>
                <a:ext uri="{FF2B5EF4-FFF2-40B4-BE49-F238E27FC236}">
                  <a16:creationId xmlns:a16="http://schemas.microsoft.com/office/drawing/2014/main" id="{AC5907FE-77B6-4E46-87F0-53CB232E63CA}"/>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6" name="Rectangle 9">
              <a:extLst>
                <a:ext uri="{FF2B5EF4-FFF2-40B4-BE49-F238E27FC236}">
                  <a16:creationId xmlns:a16="http://schemas.microsoft.com/office/drawing/2014/main" id="{9C954327-151B-AC45-BBED-C7BF9B32D48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37" name="Rectangle 10">
              <a:extLst>
                <a:ext uri="{FF2B5EF4-FFF2-40B4-BE49-F238E27FC236}">
                  <a16:creationId xmlns:a16="http://schemas.microsoft.com/office/drawing/2014/main" id="{65577500-CDC1-3045-9B09-045383A76D0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8" name="Rectangle 11">
              <a:extLst>
                <a:ext uri="{FF2B5EF4-FFF2-40B4-BE49-F238E27FC236}">
                  <a16:creationId xmlns:a16="http://schemas.microsoft.com/office/drawing/2014/main" id="{2EF5D5E1-63F4-B143-8397-EE1DFAA0D1E2}"/>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EE022A8D-1FAE-E446-9FF1-1984E0C39706}"/>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40" name="Rectangle 13">
              <a:extLst>
                <a:ext uri="{FF2B5EF4-FFF2-40B4-BE49-F238E27FC236}">
                  <a16:creationId xmlns:a16="http://schemas.microsoft.com/office/drawing/2014/main" id="{E96EB66D-ABB0-A54F-B545-76E6F638D8B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grpSp>
      <p:sp>
        <p:nvSpPr>
          <p:cNvPr id="1029" name="Rectangle 14">
            <a:extLst>
              <a:ext uri="{FF2B5EF4-FFF2-40B4-BE49-F238E27FC236}">
                <a16:creationId xmlns:a16="http://schemas.microsoft.com/office/drawing/2014/main" id="{052DB434-A98A-E64E-88BA-1D06603F9848}"/>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00D95C0B-51AF-E64A-B2F3-B290B7C8A70E}"/>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32" name="Rectangle 16">
            <a:extLst>
              <a:ext uri="{FF2B5EF4-FFF2-40B4-BE49-F238E27FC236}">
                <a16:creationId xmlns:a16="http://schemas.microsoft.com/office/drawing/2014/main" id="{A9A2879A-05D2-F344-AEFB-9E1CED97622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US"/>
              <a:t>Farkas</a:t>
            </a:r>
          </a:p>
        </p:txBody>
      </p:sp>
    </p:spTree>
  </p:cSld>
  <p:clrMap bg1="lt1" tx1="dk1" bg2="lt2" tx2="dk2" accent1="accent1" accent2="accent2" accent3="accent3" accent4="accent4" accent5="accent5" accent6="accent6" hlink="hlink" folHlink="folHlink"/>
  <p:sldLayoutIdLst>
    <p:sldLayoutId id="2147484041" r:id="rId1"/>
    <p:sldLayoutId id="2147484030"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hf hdr="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notesSlide" Target="../notesSlides/notesSlide3.xml"/><Relationship Id="rId5" Type="http://schemas.openxmlformats.org/officeDocument/2006/relationships/tags" Target="../tags/tag11.xml"/><Relationship Id="rId10"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tags" Target="../tags/tag15.xml"/></Relationships>
</file>

<file path=ppt/slides/_rels/slide3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notesSlide" Target="../notesSlides/notesSlide6.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10" Type="http://schemas.openxmlformats.org/officeDocument/2006/relationships/tags" Target="../tags/tag31.xml"/><Relationship Id="rId19"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s>
</file>

<file path=ppt/slides/_rels/slide3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tags" Target="../tags/tag68.xml"/><Relationship Id="rId39" Type="http://schemas.openxmlformats.org/officeDocument/2006/relationships/tags" Target="../tags/tag81.xml"/><Relationship Id="rId21" Type="http://schemas.openxmlformats.org/officeDocument/2006/relationships/tags" Target="../tags/tag63.xml"/><Relationship Id="rId34" Type="http://schemas.openxmlformats.org/officeDocument/2006/relationships/tags" Target="../tags/tag76.xml"/><Relationship Id="rId42" Type="http://schemas.openxmlformats.org/officeDocument/2006/relationships/tags" Target="../tags/tag84.xml"/><Relationship Id="rId47" Type="http://schemas.openxmlformats.org/officeDocument/2006/relationships/slideLayout" Target="../slideLayouts/slideLayout2.xml"/><Relationship Id="rId7" Type="http://schemas.openxmlformats.org/officeDocument/2006/relationships/tags" Target="../tags/tag49.xml"/><Relationship Id="rId2" Type="http://schemas.openxmlformats.org/officeDocument/2006/relationships/tags" Target="../tags/tag44.xml"/><Relationship Id="rId16" Type="http://schemas.openxmlformats.org/officeDocument/2006/relationships/tags" Target="../tags/tag58.xml"/><Relationship Id="rId29" Type="http://schemas.openxmlformats.org/officeDocument/2006/relationships/tags" Target="../tags/tag71.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32" Type="http://schemas.openxmlformats.org/officeDocument/2006/relationships/tags" Target="../tags/tag74.xml"/><Relationship Id="rId37" Type="http://schemas.openxmlformats.org/officeDocument/2006/relationships/tags" Target="../tags/tag79.xml"/><Relationship Id="rId40" Type="http://schemas.openxmlformats.org/officeDocument/2006/relationships/tags" Target="../tags/tag82.xml"/><Relationship Id="rId45" Type="http://schemas.openxmlformats.org/officeDocument/2006/relationships/tags" Target="../tags/tag87.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28" Type="http://schemas.openxmlformats.org/officeDocument/2006/relationships/tags" Target="../tags/tag70.xml"/><Relationship Id="rId36" Type="http://schemas.openxmlformats.org/officeDocument/2006/relationships/tags" Target="../tags/tag78.xml"/><Relationship Id="rId10" Type="http://schemas.openxmlformats.org/officeDocument/2006/relationships/tags" Target="../tags/tag52.xml"/><Relationship Id="rId19" Type="http://schemas.openxmlformats.org/officeDocument/2006/relationships/tags" Target="../tags/tag61.xml"/><Relationship Id="rId31" Type="http://schemas.openxmlformats.org/officeDocument/2006/relationships/tags" Target="../tags/tag73.xml"/><Relationship Id="rId44" Type="http://schemas.openxmlformats.org/officeDocument/2006/relationships/tags" Target="../tags/tag86.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tags" Target="../tags/tag69.xml"/><Relationship Id="rId30" Type="http://schemas.openxmlformats.org/officeDocument/2006/relationships/tags" Target="../tags/tag72.xml"/><Relationship Id="rId35" Type="http://schemas.openxmlformats.org/officeDocument/2006/relationships/tags" Target="../tags/tag77.xml"/><Relationship Id="rId43" Type="http://schemas.openxmlformats.org/officeDocument/2006/relationships/tags" Target="../tags/tag85.xml"/><Relationship Id="rId48" Type="http://schemas.openxmlformats.org/officeDocument/2006/relationships/notesSlide" Target="../notesSlides/notesSlide8.xml"/><Relationship Id="rId8" Type="http://schemas.openxmlformats.org/officeDocument/2006/relationships/tags" Target="../tags/tag50.xml"/><Relationship Id="rId3" Type="http://schemas.openxmlformats.org/officeDocument/2006/relationships/tags" Target="../tags/tag45.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33" Type="http://schemas.openxmlformats.org/officeDocument/2006/relationships/tags" Target="../tags/tag75.xml"/><Relationship Id="rId38" Type="http://schemas.openxmlformats.org/officeDocument/2006/relationships/tags" Target="../tags/tag80.xml"/><Relationship Id="rId46" Type="http://schemas.openxmlformats.org/officeDocument/2006/relationships/tags" Target="../tags/tag88.xml"/><Relationship Id="rId20" Type="http://schemas.openxmlformats.org/officeDocument/2006/relationships/tags" Target="../tags/tag62.xml"/><Relationship Id="rId41" Type="http://schemas.openxmlformats.org/officeDocument/2006/relationships/tags" Target="../tags/tag8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tags" Target="../tags/tag114.xml"/><Relationship Id="rId3" Type="http://schemas.openxmlformats.org/officeDocument/2006/relationships/tags" Target="../tags/tag91.xml"/><Relationship Id="rId21" Type="http://schemas.openxmlformats.org/officeDocument/2006/relationships/tags" Target="../tags/tag109.xml"/><Relationship Id="rId34" Type="http://schemas.openxmlformats.org/officeDocument/2006/relationships/notesSlide" Target="../notesSlides/notesSlide9.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tags" Target="../tags/tag113.xml"/><Relationship Id="rId33" Type="http://schemas.openxmlformats.org/officeDocument/2006/relationships/slideLayout" Target="../slideLayouts/slideLayout2.xml"/><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29" Type="http://schemas.openxmlformats.org/officeDocument/2006/relationships/tags" Target="../tags/tag117.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tags" Target="../tags/tag112.xml"/><Relationship Id="rId32" Type="http://schemas.openxmlformats.org/officeDocument/2006/relationships/tags" Target="../tags/tag120.xml"/><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28" Type="http://schemas.openxmlformats.org/officeDocument/2006/relationships/tags" Target="../tags/tag116.xml"/><Relationship Id="rId10" Type="http://schemas.openxmlformats.org/officeDocument/2006/relationships/tags" Target="../tags/tag98.xml"/><Relationship Id="rId19" Type="http://schemas.openxmlformats.org/officeDocument/2006/relationships/tags" Target="../tags/tag107.xml"/><Relationship Id="rId31" Type="http://schemas.openxmlformats.org/officeDocument/2006/relationships/tags" Target="../tags/tag119.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 Id="rId27" Type="http://schemas.openxmlformats.org/officeDocument/2006/relationships/tags" Target="../tags/tag115.xml"/><Relationship Id="rId30" Type="http://schemas.openxmlformats.org/officeDocument/2006/relationships/tags" Target="../tags/tag118.xml"/><Relationship Id="rId8" Type="http://schemas.openxmlformats.org/officeDocument/2006/relationships/tags" Target="../tags/tag9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tags" Target="../tags/tag138.xml"/><Relationship Id="rId26" Type="http://schemas.openxmlformats.org/officeDocument/2006/relationships/notesSlide" Target="../notesSlides/notesSlide10.xml"/><Relationship Id="rId3" Type="http://schemas.openxmlformats.org/officeDocument/2006/relationships/tags" Target="../tags/tag123.xml"/><Relationship Id="rId21" Type="http://schemas.openxmlformats.org/officeDocument/2006/relationships/tags" Target="../tags/tag141.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tags" Target="../tags/tag137.xml"/><Relationship Id="rId25" Type="http://schemas.openxmlformats.org/officeDocument/2006/relationships/slideLayout" Target="../slideLayouts/slideLayout2.xml"/><Relationship Id="rId2" Type="http://schemas.openxmlformats.org/officeDocument/2006/relationships/tags" Target="../tags/tag122.xml"/><Relationship Id="rId16" Type="http://schemas.openxmlformats.org/officeDocument/2006/relationships/tags" Target="../tags/tag136.xml"/><Relationship Id="rId20" Type="http://schemas.openxmlformats.org/officeDocument/2006/relationships/tags" Target="../tags/tag140.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24" Type="http://schemas.openxmlformats.org/officeDocument/2006/relationships/tags" Target="../tags/tag144.xml"/><Relationship Id="rId5" Type="http://schemas.openxmlformats.org/officeDocument/2006/relationships/tags" Target="../tags/tag125.xml"/><Relationship Id="rId15" Type="http://schemas.openxmlformats.org/officeDocument/2006/relationships/tags" Target="../tags/tag135.xml"/><Relationship Id="rId23" Type="http://schemas.openxmlformats.org/officeDocument/2006/relationships/tags" Target="../tags/tag143.xml"/><Relationship Id="rId10" Type="http://schemas.openxmlformats.org/officeDocument/2006/relationships/tags" Target="../tags/tag130.xml"/><Relationship Id="rId19" Type="http://schemas.openxmlformats.org/officeDocument/2006/relationships/tags" Target="../tags/tag139.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 Id="rId22" Type="http://schemas.openxmlformats.org/officeDocument/2006/relationships/tags" Target="../tags/tag1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148.xml"/></Relationships>
</file>

<file path=ppt/slides/_rels/slide53.xml.rels><?xml version="1.0" encoding="UTF-8" standalone="yes"?>
<Relationships xmlns="http://schemas.openxmlformats.org/package/2006/relationships"><Relationship Id="rId13" Type="http://schemas.openxmlformats.org/officeDocument/2006/relationships/tags" Target="../tags/tag161.xml"/><Relationship Id="rId18" Type="http://schemas.openxmlformats.org/officeDocument/2006/relationships/tags" Target="../tags/tag166.xml"/><Relationship Id="rId26" Type="http://schemas.openxmlformats.org/officeDocument/2006/relationships/tags" Target="../tags/tag174.xml"/><Relationship Id="rId39" Type="http://schemas.openxmlformats.org/officeDocument/2006/relationships/tags" Target="../tags/tag187.xml"/><Relationship Id="rId21" Type="http://schemas.openxmlformats.org/officeDocument/2006/relationships/tags" Target="../tags/tag169.xml"/><Relationship Id="rId34" Type="http://schemas.openxmlformats.org/officeDocument/2006/relationships/tags" Target="../tags/tag182.xml"/><Relationship Id="rId42" Type="http://schemas.openxmlformats.org/officeDocument/2006/relationships/slideLayout" Target="../slideLayouts/slideLayout2.xml"/><Relationship Id="rId7" Type="http://schemas.openxmlformats.org/officeDocument/2006/relationships/tags" Target="../tags/tag155.xml"/><Relationship Id="rId2" Type="http://schemas.openxmlformats.org/officeDocument/2006/relationships/tags" Target="../tags/tag150.xml"/><Relationship Id="rId16" Type="http://schemas.openxmlformats.org/officeDocument/2006/relationships/tags" Target="../tags/tag164.xml"/><Relationship Id="rId20" Type="http://schemas.openxmlformats.org/officeDocument/2006/relationships/tags" Target="../tags/tag168.xml"/><Relationship Id="rId29" Type="http://schemas.openxmlformats.org/officeDocument/2006/relationships/tags" Target="../tags/tag177.xml"/><Relationship Id="rId41" Type="http://schemas.openxmlformats.org/officeDocument/2006/relationships/tags" Target="../tags/tag189.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24" Type="http://schemas.openxmlformats.org/officeDocument/2006/relationships/tags" Target="../tags/tag172.xml"/><Relationship Id="rId32" Type="http://schemas.openxmlformats.org/officeDocument/2006/relationships/tags" Target="../tags/tag180.xml"/><Relationship Id="rId37" Type="http://schemas.openxmlformats.org/officeDocument/2006/relationships/tags" Target="../tags/tag185.xml"/><Relationship Id="rId40" Type="http://schemas.openxmlformats.org/officeDocument/2006/relationships/tags" Target="../tags/tag188.xml"/><Relationship Id="rId5" Type="http://schemas.openxmlformats.org/officeDocument/2006/relationships/tags" Target="../tags/tag153.xml"/><Relationship Id="rId15" Type="http://schemas.openxmlformats.org/officeDocument/2006/relationships/tags" Target="../tags/tag163.xml"/><Relationship Id="rId23" Type="http://schemas.openxmlformats.org/officeDocument/2006/relationships/tags" Target="../tags/tag171.xml"/><Relationship Id="rId28" Type="http://schemas.openxmlformats.org/officeDocument/2006/relationships/tags" Target="../tags/tag176.xml"/><Relationship Id="rId36" Type="http://schemas.openxmlformats.org/officeDocument/2006/relationships/tags" Target="../tags/tag184.xml"/><Relationship Id="rId10" Type="http://schemas.openxmlformats.org/officeDocument/2006/relationships/tags" Target="../tags/tag158.xml"/><Relationship Id="rId19" Type="http://schemas.openxmlformats.org/officeDocument/2006/relationships/tags" Target="../tags/tag167.xml"/><Relationship Id="rId31" Type="http://schemas.openxmlformats.org/officeDocument/2006/relationships/tags" Target="../tags/tag179.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 Id="rId22" Type="http://schemas.openxmlformats.org/officeDocument/2006/relationships/tags" Target="../tags/tag170.xml"/><Relationship Id="rId27" Type="http://schemas.openxmlformats.org/officeDocument/2006/relationships/tags" Target="../tags/tag175.xml"/><Relationship Id="rId30" Type="http://schemas.openxmlformats.org/officeDocument/2006/relationships/tags" Target="../tags/tag178.xml"/><Relationship Id="rId35" Type="http://schemas.openxmlformats.org/officeDocument/2006/relationships/tags" Target="../tags/tag183.xml"/><Relationship Id="rId43" Type="http://schemas.openxmlformats.org/officeDocument/2006/relationships/notesSlide" Target="../notesSlides/notesSlide12.xml"/><Relationship Id="rId8" Type="http://schemas.openxmlformats.org/officeDocument/2006/relationships/tags" Target="../tags/tag156.xml"/><Relationship Id="rId3" Type="http://schemas.openxmlformats.org/officeDocument/2006/relationships/tags" Target="../tags/tag151.xml"/><Relationship Id="rId12" Type="http://schemas.openxmlformats.org/officeDocument/2006/relationships/tags" Target="../tags/tag160.xml"/><Relationship Id="rId17" Type="http://schemas.openxmlformats.org/officeDocument/2006/relationships/tags" Target="../tags/tag165.xml"/><Relationship Id="rId25" Type="http://schemas.openxmlformats.org/officeDocument/2006/relationships/tags" Target="../tags/tag173.xml"/><Relationship Id="rId33" Type="http://schemas.openxmlformats.org/officeDocument/2006/relationships/tags" Target="../tags/tag181.xml"/><Relationship Id="rId38" Type="http://schemas.openxmlformats.org/officeDocument/2006/relationships/tags" Target="../tags/tag18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192.xml"/><Relationship Id="rId7" Type="http://schemas.openxmlformats.org/officeDocument/2006/relationships/notesSlide" Target="../notesSlides/notesSlide13.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slideLayout" Target="../slideLayouts/slideLayout2.xml"/><Relationship Id="rId5" Type="http://schemas.openxmlformats.org/officeDocument/2006/relationships/tags" Target="../tags/tag194.xml"/><Relationship Id="rId4" Type="http://schemas.openxmlformats.org/officeDocument/2006/relationships/tags" Target="../tags/tag193.xml"/></Relationships>
</file>

<file path=ppt/slides/_rels/slide58.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notesSlide" Target="../notesSlides/notesSlide14.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slideLayout" Target="../slideLayouts/slideLayout2.xml"/><Relationship Id="rId5" Type="http://schemas.openxmlformats.org/officeDocument/2006/relationships/tags" Target="../tags/tag199.xml"/><Relationship Id="rId4" Type="http://schemas.openxmlformats.org/officeDocument/2006/relationships/tags" Target="../tags/tag198.xml"/></Relationships>
</file>

<file path=ppt/slides/_rels/slide59.xml.rels><?xml version="1.0" encoding="UTF-8" standalone="yes"?>
<Relationships xmlns="http://schemas.openxmlformats.org/package/2006/relationships"><Relationship Id="rId13" Type="http://schemas.openxmlformats.org/officeDocument/2006/relationships/tags" Target="../tags/tag212.xml"/><Relationship Id="rId18" Type="http://schemas.openxmlformats.org/officeDocument/2006/relationships/tags" Target="../tags/tag217.xml"/><Relationship Id="rId26" Type="http://schemas.openxmlformats.org/officeDocument/2006/relationships/tags" Target="../tags/tag225.xml"/><Relationship Id="rId39" Type="http://schemas.openxmlformats.org/officeDocument/2006/relationships/tags" Target="../tags/tag238.xml"/><Relationship Id="rId21" Type="http://schemas.openxmlformats.org/officeDocument/2006/relationships/tags" Target="../tags/tag220.xml"/><Relationship Id="rId34" Type="http://schemas.openxmlformats.org/officeDocument/2006/relationships/tags" Target="../tags/tag233.xml"/><Relationship Id="rId42" Type="http://schemas.openxmlformats.org/officeDocument/2006/relationships/tags" Target="../tags/tag241.xml"/><Relationship Id="rId47" Type="http://schemas.openxmlformats.org/officeDocument/2006/relationships/tags" Target="../tags/tag246.xml"/><Relationship Id="rId50" Type="http://schemas.openxmlformats.org/officeDocument/2006/relationships/notesSlide" Target="../notesSlides/notesSlide15.xml"/><Relationship Id="rId7" Type="http://schemas.openxmlformats.org/officeDocument/2006/relationships/tags" Target="../tags/tag206.xml"/><Relationship Id="rId2" Type="http://schemas.openxmlformats.org/officeDocument/2006/relationships/tags" Target="../tags/tag201.xml"/><Relationship Id="rId16" Type="http://schemas.openxmlformats.org/officeDocument/2006/relationships/tags" Target="../tags/tag215.xml"/><Relationship Id="rId29" Type="http://schemas.openxmlformats.org/officeDocument/2006/relationships/tags" Target="../tags/tag228.xml"/><Relationship Id="rId11" Type="http://schemas.openxmlformats.org/officeDocument/2006/relationships/tags" Target="../tags/tag210.xml"/><Relationship Id="rId24" Type="http://schemas.openxmlformats.org/officeDocument/2006/relationships/tags" Target="../tags/tag223.xml"/><Relationship Id="rId32" Type="http://schemas.openxmlformats.org/officeDocument/2006/relationships/tags" Target="../tags/tag231.xml"/><Relationship Id="rId37" Type="http://schemas.openxmlformats.org/officeDocument/2006/relationships/tags" Target="../tags/tag236.xml"/><Relationship Id="rId40" Type="http://schemas.openxmlformats.org/officeDocument/2006/relationships/tags" Target="../tags/tag239.xml"/><Relationship Id="rId45" Type="http://schemas.openxmlformats.org/officeDocument/2006/relationships/tags" Target="../tags/tag244.xml"/><Relationship Id="rId5" Type="http://schemas.openxmlformats.org/officeDocument/2006/relationships/tags" Target="../tags/tag204.xml"/><Relationship Id="rId15" Type="http://schemas.openxmlformats.org/officeDocument/2006/relationships/tags" Target="../tags/tag214.xml"/><Relationship Id="rId23" Type="http://schemas.openxmlformats.org/officeDocument/2006/relationships/tags" Target="../tags/tag222.xml"/><Relationship Id="rId28" Type="http://schemas.openxmlformats.org/officeDocument/2006/relationships/tags" Target="../tags/tag227.xml"/><Relationship Id="rId36" Type="http://schemas.openxmlformats.org/officeDocument/2006/relationships/tags" Target="../tags/tag235.xml"/><Relationship Id="rId49" Type="http://schemas.openxmlformats.org/officeDocument/2006/relationships/slideLayout" Target="../slideLayouts/slideLayout2.xml"/><Relationship Id="rId10" Type="http://schemas.openxmlformats.org/officeDocument/2006/relationships/tags" Target="../tags/tag209.xml"/><Relationship Id="rId19" Type="http://schemas.openxmlformats.org/officeDocument/2006/relationships/tags" Target="../tags/tag218.xml"/><Relationship Id="rId31" Type="http://schemas.openxmlformats.org/officeDocument/2006/relationships/tags" Target="../tags/tag230.xml"/><Relationship Id="rId44" Type="http://schemas.openxmlformats.org/officeDocument/2006/relationships/tags" Target="../tags/tag243.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 Id="rId22" Type="http://schemas.openxmlformats.org/officeDocument/2006/relationships/tags" Target="../tags/tag221.xml"/><Relationship Id="rId27" Type="http://schemas.openxmlformats.org/officeDocument/2006/relationships/tags" Target="../tags/tag226.xml"/><Relationship Id="rId30" Type="http://schemas.openxmlformats.org/officeDocument/2006/relationships/tags" Target="../tags/tag229.xml"/><Relationship Id="rId35" Type="http://schemas.openxmlformats.org/officeDocument/2006/relationships/tags" Target="../tags/tag234.xml"/><Relationship Id="rId43" Type="http://schemas.openxmlformats.org/officeDocument/2006/relationships/tags" Target="../tags/tag242.xml"/><Relationship Id="rId48" Type="http://schemas.openxmlformats.org/officeDocument/2006/relationships/tags" Target="../tags/tag247.xml"/><Relationship Id="rId8" Type="http://schemas.openxmlformats.org/officeDocument/2006/relationships/tags" Target="../tags/tag207.xml"/><Relationship Id="rId3" Type="http://schemas.openxmlformats.org/officeDocument/2006/relationships/tags" Target="../tags/tag202.xml"/><Relationship Id="rId12" Type="http://schemas.openxmlformats.org/officeDocument/2006/relationships/tags" Target="../tags/tag211.xml"/><Relationship Id="rId17" Type="http://schemas.openxmlformats.org/officeDocument/2006/relationships/tags" Target="../tags/tag216.xml"/><Relationship Id="rId25" Type="http://schemas.openxmlformats.org/officeDocument/2006/relationships/tags" Target="../tags/tag224.xml"/><Relationship Id="rId33" Type="http://schemas.openxmlformats.org/officeDocument/2006/relationships/tags" Target="../tags/tag232.xml"/><Relationship Id="rId38" Type="http://schemas.openxmlformats.org/officeDocument/2006/relationships/tags" Target="../tags/tag237.xml"/><Relationship Id="rId46" Type="http://schemas.openxmlformats.org/officeDocument/2006/relationships/tags" Target="../tags/tag245.xml"/><Relationship Id="rId20" Type="http://schemas.openxmlformats.org/officeDocument/2006/relationships/tags" Target="../tags/tag219.xml"/><Relationship Id="rId41" Type="http://schemas.openxmlformats.org/officeDocument/2006/relationships/tags" Target="../tags/tag240.xml"/><Relationship Id="rId1" Type="http://schemas.openxmlformats.org/officeDocument/2006/relationships/tags" Target="../tags/tag200.xml"/><Relationship Id="rId6" Type="http://schemas.openxmlformats.org/officeDocument/2006/relationships/tags" Target="../tags/tag20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250.xml"/><Relationship Id="rId7" Type="http://schemas.openxmlformats.org/officeDocument/2006/relationships/notesSlide" Target="../notesSlides/notesSlide16.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slideLayout" Target="../slideLayouts/slideLayout2.xml"/><Relationship Id="rId5" Type="http://schemas.openxmlformats.org/officeDocument/2006/relationships/tags" Target="../tags/tag252.xml"/><Relationship Id="rId4" Type="http://schemas.openxmlformats.org/officeDocument/2006/relationships/tags" Target="../tags/tag251.xml"/></Relationships>
</file>

<file path=ppt/slides/_rels/slide6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260.xml"/><Relationship Id="rId13" Type="http://schemas.openxmlformats.org/officeDocument/2006/relationships/tags" Target="../tags/tag265.xml"/><Relationship Id="rId18" Type="http://schemas.openxmlformats.org/officeDocument/2006/relationships/tags" Target="../tags/tag270.xml"/><Relationship Id="rId3" Type="http://schemas.openxmlformats.org/officeDocument/2006/relationships/tags" Target="../tags/tag255.xml"/><Relationship Id="rId7" Type="http://schemas.openxmlformats.org/officeDocument/2006/relationships/tags" Target="../tags/tag259.xml"/><Relationship Id="rId12" Type="http://schemas.openxmlformats.org/officeDocument/2006/relationships/tags" Target="../tags/tag264.xml"/><Relationship Id="rId17" Type="http://schemas.openxmlformats.org/officeDocument/2006/relationships/tags" Target="../tags/tag269.xml"/><Relationship Id="rId2" Type="http://schemas.openxmlformats.org/officeDocument/2006/relationships/tags" Target="../tags/tag254.xml"/><Relationship Id="rId16" Type="http://schemas.openxmlformats.org/officeDocument/2006/relationships/tags" Target="../tags/tag268.xml"/><Relationship Id="rId20" Type="http://schemas.openxmlformats.org/officeDocument/2006/relationships/notesSlide" Target="../notesSlides/notesSlide17.xml"/><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tags" Target="../tags/tag263.xml"/><Relationship Id="rId5" Type="http://schemas.openxmlformats.org/officeDocument/2006/relationships/tags" Target="../tags/tag257.xml"/><Relationship Id="rId15" Type="http://schemas.openxmlformats.org/officeDocument/2006/relationships/tags" Target="../tags/tag267.xml"/><Relationship Id="rId10" Type="http://schemas.openxmlformats.org/officeDocument/2006/relationships/tags" Target="../tags/tag262.xml"/><Relationship Id="rId19" Type="http://schemas.openxmlformats.org/officeDocument/2006/relationships/slideLayout" Target="../slideLayouts/slideLayout2.xml"/><Relationship Id="rId4" Type="http://schemas.openxmlformats.org/officeDocument/2006/relationships/tags" Target="../tags/tag256.xml"/><Relationship Id="rId9" Type="http://schemas.openxmlformats.org/officeDocument/2006/relationships/tags" Target="../tags/tag261.xml"/><Relationship Id="rId14" Type="http://schemas.openxmlformats.org/officeDocument/2006/relationships/tags" Target="../tags/tag266.xml"/></Relationships>
</file>

<file path=ppt/slides/_rels/slide67.xml.rels><?xml version="1.0" encoding="UTF-8" standalone="yes"?>
<Relationships xmlns="http://schemas.openxmlformats.org/package/2006/relationships"><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3" Type="http://schemas.openxmlformats.org/officeDocument/2006/relationships/tags" Target="../tags/tag286.xml"/><Relationship Id="rId18" Type="http://schemas.openxmlformats.org/officeDocument/2006/relationships/tags" Target="../tags/tag291.xml"/><Relationship Id="rId26" Type="http://schemas.openxmlformats.org/officeDocument/2006/relationships/tags" Target="../tags/tag299.xml"/><Relationship Id="rId39" Type="http://schemas.openxmlformats.org/officeDocument/2006/relationships/tags" Target="../tags/tag312.xml"/><Relationship Id="rId21" Type="http://schemas.openxmlformats.org/officeDocument/2006/relationships/tags" Target="../tags/tag294.xml"/><Relationship Id="rId34" Type="http://schemas.openxmlformats.org/officeDocument/2006/relationships/tags" Target="../tags/tag307.xml"/><Relationship Id="rId42" Type="http://schemas.openxmlformats.org/officeDocument/2006/relationships/tags" Target="../tags/tag315.xml"/><Relationship Id="rId7" Type="http://schemas.openxmlformats.org/officeDocument/2006/relationships/tags" Target="../tags/tag280.xml"/><Relationship Id="rId2" Type="http://schemas.openxmlformats.org/officeDocument/2006/relationships/tags" Target="../tags/tag275.xml"/><Relationship Id="rId16" Type="http://schemas.openxmlformats.org/officeDocument/2006/relationships/tags" Target="../tags/tag289.xml"/><Relationship Id="rId29" Type="http://schemas.openxmlformats.org/officeDocument/2006/relationships/tags" Target="../tags/tag302.xml"/><Relationship Id="rId1" Type="http://schemas.openxmlformats.org/officeDocument/2006/relationships/tags" Target="../tags/tag274.xml"/><Relationship Id="rId6" Type="http://schemas.openxmlformats.org/officeDocument/2006/relationships/tags" Target="../tags/tag279.xml"/><Relationship Id="rId11" Type="http://schemas.openxmlformats.org/officeDocument/2006/relationships/tags" Target="../tags/tag284.xml"/><Relationship Id="rId24" Type="http://schemas.openxmlformats.org/officeDocument/2006/relationships/tags" Target="../tags/tag297.xml"/><Relationship Id="rId32" Type="http://schemas.openxmlformats.org/officeDocument/2006/relationships/tags" Target="../tags/tag305.xml"/><Relationship Id="rId37" Type="http://schemas.openxmlformats.org/officeDocument/2006/relationships/tags" Target="../tags/tag310.xml"/><Relationship Id="rId40" Type="http://schemas.openxmlformats.org/officeDocument/2006/relationships/tags" Target="../tags/tag313.xml"/><Relationship Id="rId45" Type="http://schemas.openxmlformats.org/officeDocument/2006/relationships/notesSlide" Target="../notesSlides/notesSlide19.xml"/><Relationship Id="rId5" Type="http://schemas.openxmlformats.org/officeDocument/2006/relationships/tags" Target="../tags/tag278.xml"/><Relationship Id="rId15" Type="http://schemas.openxmlformats.org/officeDocument/2006/relationships/tags" Target="../tags/tag288.xml"/><Relationship Id="rId23" Type="http://schemas.openxmlformats.org/officeDocument/2006/relationships/tags" Target="../tags/tag296.xml"/><Relationship Id="rId28" Type="http://schemas.openxmlformats.org/officeDocument/2006/relationships/tags" Target="../tags/tag301.xml"/><Relationship Id="rId36" Type="http://schemas.openxmlformats.org/officeDocument/2006/relationships/tags" Target="../tags/tag309.xml"/><Relationship Id="rId10" Type="http://schemas.openxmlformats.org/officeDocument/2006/relationships/tags" Target="../tags/tag283.xml"/><Relationship Id="rId19" Type="http://schemas.openxmlformats.org/officeDocument/2006/relationships/tags" Target="../tags/tag292.xml"/><Relationship Id="rId31" Type="http://schemas.openxmlformats.org/officeDocument/2006/relationships/tags" Target="../tags/tag304.xml"/><Relationship Id="rId44" Type="http://schemas.openxmlformats.org/officeDocument/2006/relationships/slideLayout" Target="../slideLayouts/slideLayout2.xml"/><Relationship Id="rId4" Type="http://schemas.openxmlformats.org/officeDocument/2006/relationships/tags" Target="../tags/tag277.xml"/><Relationship Id="rId9" Type="http://schemas.openxmlformats.org/officeDocument/2006/relationships/tags" Target="../tags/tag282.xml"/><Relationship Id="rId14" Type="http://schemas.openxmlformats.org/officeDocument/2006/relationships/tags" Target="../tags/tag287.xml"/><Relationship Id="rId22" Type="http://schemas.openxmlformats.org/officeDocument/2006/relationships/tags" Target="../tags/tag295.xml"/><Relationship Id="rId27" Type="http://schemas.openxmlformats.org/officeDocument/2006/relationships/tags" Target="../tags/tag300.xml"/><Relationship Id="rId30" Type="http://schemas.openxmlformats.org/officeDocument/2006/relationships/tags" Target="../tags/tag303.xml"/><Relationship Id="rId35" Type="http://schemas.openxmlformats.org/officeDocument/2006/relationships/tags" Target="../tags/tag308.xml"/><Relationship Id="rId43" Type="http://schemas.openxmlformats.org/officeDocument/2006/relationships/tags" Target="../tags/tag316.xml"/><Relationship Id="rId8" Type="http://schemas.openxmlformats.org/officeDocument/2006/relationships/tags" Target="../tags/tag281.xml"/><Relationship Id="rId3" Type="http://schemas.openxmlformats.org/officeDocument/2006/relationships/tags" Target="../tags/tag276.xml"/><Relationship Id="rId12" Type="http://schemas.openxmlformats.org/officeDocument/2006/relationships/tags" Target="../tags/tag285.xml"/><Relationship Id="rId17" Type="http://schemas.openxmlformats.org/officeDocument/2006/relationships/tags" Target="../tags/tag290.xml"/><Relationship Id="rId25" Type="http://schemas.openxmlformats.org/officeDocument/2006/relationships/tags" Target="../tags/tag298.xml"/><Relationship Id="rId33" Type="http://schemas.openxmlformats.org/officeDocument/2006/relationships/tags" Target="../tags/tag306.xml"/><Relationship Id="rId38" Type="http://schemas.openxmlformats.org/officeDocument/2006/relationships/tags" Target="../tags/tag311.xml"/><Relationship Id="rId20" Type="http://schemas.openxmlformats.org/officeDocument/2006/relationships/tags" Target="../tags/tag293.xml"/><Relationship Id="rId41" Type="http://schemas.openxmlformats.org/officeDocument/2006/relationships/tags" Target="../tags/tag314.xml"/></Relationships>
</file>

<file path=ppt/slides/_rels/slide69.xml.rels><?xml version="1.0" encoding="UTF-8" standalone="yes"?>
<Relationships xmlns="http://schemas.openxmlformats.org/package/2006/relationships"><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3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tags" Target="../tags/tag328.xml"/><Relationship Id="rId13" Type="http://schemas.openxmlformats.org/officeDocument/2006/relationships/tags" Target="../tags/tag333.xml"/><Relationship Id="rId18" Type="http://schemas.openxmlformats.org/officeDocument/2006/relationships/tags" Target="../tags/tag338.xml"/><Relationship Id="rId26" Type="http://schemas.openxmlformats.org/officeDocument/2006/relationships/tags" Target="../tags/tag346.xml"/><Relationship Id="rId3" Type="http://schemas.openxmlformats.org/officeDocument/2006/relationships/tags" Target="../tags/tag323.xml"/><Relationship Id="rId21" Type="http://schemas.openxmlformats.org/officeDocument/2006/relationships/tags" Target="../tags/tag341.xml"/><Relationship Id="rId7" Type="http://schemas.openxmlformats.org/officeDocument/2006/relationships/tags" Target="../tags/tag327.xml"/><Relationship Id="rId12" Type="http://schemas.openxmlformats.org/officeDocument/2006/relationships/tags" Target="../tags/tag332.xml"/><Relationship Id="rId17" Type="http://schemas.openxmlformats.org/officeDocument/2006/relationships/tags" Target="../tags/tag337.xml"/><Relationship Id="rId25" Type="http://schemas.openxmlformats.org/officeDocument/2006/relationships/tags" Target="../tags/tag345.xml"/><Relationship Id="rId2" Type="http://schemas.openxmlformats.org/officeDocument/2006/relationships/tags" Target="../tags/tag322.xml"/><Relationship Id="rId16" Type="http://schemas.openxmlformats.org/officeDocument/2006/relationships/tags" Target="../tags/tag336.xml"/><Relationship Id="rId20" Type="http://schemas.openxmlformats.org/officeDocument/2006/relationships/tags" Target="../tags/tag340.xml"/><Relationship Id="rId29" Type="http://schemas.openxmlformats.org/officeDocument/2006/relationships/slideLayout" Target="../slideLayouts/slideLayout2.xml"/><Relationship Id="rId1" Type="http://schemas.openxmlformats.org/officeDocument/2006/relationships/tags" Target="../tags/tag321.xml"/><Relationship Id="rId6" Type="http://schemas.openxmlformats.org/officeDocument/2006/relationships/tags" Target="../tags/tag326.xml"/><Relationship Id="rId11" Type="http://schemas.openxmlformats.org/officeDocument/2006/relationships/tags" Target="../tags/tag331.xml"/><Relationship Id="rId24" Type="http://schemas.openxmlformats.org/officeDocument/2006/relationships/tags" Target="../tags/tag344.xml"/><Relationship Id="rId5" Type="http://schemas.openxmlformats.org/officeDocument/2006/relationships/tags" Target="../tags/tag325.xml"/><Relationship Id="rId15" Type="http://schemas.openxmlformats.org/officeDocument/2006/relationships/tags" Target="../tags/tag335.xml"/><Relationship Id="rId23" Type="http://schemas.openxmlformats.org/officeDocument/2006/relationships/tags" Target="../tags/tag343.xml"/><Relationship Id="rId28" Type="http://schemas.openxmlformats.org/officeDocument/2006/relationships/tags" Target="../tags/tag348.xml"/><Relationship Id="rId10" Type="http://schemas.openxmlformats.org/officeDocument/2006/relationships/tags" Target="../tags/tag330.xml"/><Relationship Id="rId19" Type="http://schemas.openxmlformats.org/officeDocument/2006/relationships/tags" Target="../tags/tag339.xml"/><Relationship Id="rId4" Type="http://schemas.openxmlformats.org/officeDocument/2006/relationships/tags" Target="../tags/tag324.xml"/><Relationship Id="rId9" Type="http://schemas.openxmlformats.org/officeDocument/2006/relationships/tags" Target="../tags/tag329.xml"/><Relationship Id="rId14" Type="http://schemas.openxmlformats.org/officeDocument/2006/relationships/tags" Target="../tags/tag334.xml"/><Relationship Id="rId22" Type="http://schemas.openxmlformats.org/officeDocument/2006/relationships/tags" Target="../tags/tag342.xml"/><Relationship Id="rId27" Type="http://schemas.openxmlformats.org/officeDocument/2006/relationships/tags" Target="../tags/tag347.xml"/><Relationship Id="rId30" Type="http://schemas.openxmlformats.org/officeDocument/2006/relationships/notesSlide" Target="../notesSlides/notesSlide21.xml"/></Relationships>
</file>

<file path=ppt/slides/_rels/slide71.xml.rels><?xml version="1.0" encoding="UTF-8" standalone="yes"?>
<Relationships xmlns="http://schemas.openxmlformats.org/package/2006/relationships"><Relationship Id="rId8" Type="http://schemas.openxmlformats.org/officeDocument/2006/relationships/tags" Target="../tags/tag356.xml"/><Relationship Id="rId13" Type="http://schemas.openxmlformats.org/officeDocument/2006/relationships/tags" Target="../tags/tag361.xml"/><Relationship Id="rId18" Type="http://schemas.openxmlformats.org/officeDocument/2006/relationships/tags" Target="../tags/tag366.xml"/><Relationship Id="rId26" Type="http://schemas.openxmlformats.org/officeDocument/2006/relationships/tags" Target="../tags/tag374.xml"/><Relationship Id="rId3" Type="http://schemas.openxmlformats.org/officeDocument/2006/relationships/tags" Target="../tags/tag351.xml"/><Relationship Id="rId21" Type="http://schemas.openxmlformats.org/officeDocument/2006/relationships/tags" Target="../tags/tag369.xml"/><Relationship Id="rId7" Type="http://schemas.openxmlformats.org/officeDocument/2006/relationships/tags" Target="../tags/tag355.xml"/><Relationship Id="rId12" Type="http://schemas.openxmlformats.org/officeDocument/2006/relationships/tags" Target="../tags/tag360.xml"/><Relationship Id="rId17" Type="http://schemas.openxmlformats.org/officeDocument/2006/relationships/tags" Target="../tags/tag365.xml"/><Relationship Id="rId25" Type="http://schemas.openxmlformats.org/officeDocument/2006/relationships/tags" Target="../tags/tag373.xml"/><Relationship Id="rId2" Type="http://schemas.openxmlformats.org/officeDocument/2006/relationships/tags" Target="../tags/tag350.xml"/><Relationship Id="rId16" Type="http://schemas.openxmlformats.org/officeDocument/2006/relationships/tags" Target="../tags/tag364.xml"/><Relationship Id="rId20" Type="http://schemas.openxmlformats.org/officeDocument/2006/relationships/tags" Target="../tags/tag368.xml"/><Relationship Id="rId1" Type="http://schemas.openxmlformats.org/officeDocument/2006/relationships/tags" Target="../tags/tag349.xml"/><Relationship Id="rId6" Type="http://schemas.openxmlformats.org/officeDocument/2006/relationships/tags" Target="../tags/tag354.xml"/><Relationship Id="rId11" Type="http://schemas.openxmlformats.org/officeDocument/2006/relationships/tags" Target="../tags/tag359.xml"/><Relationship Id="rId24" Type="http://schemas.openxmlformats.org/officeDocument/2006/relationships/tags" Target="../tags/tag372.xml"/><Relationship Id="rId5" Type="http://schemas.openxmlformats.org/officeDocument/2006/relationships/tags" Target="../tags/tag353.xml"/><Relationship Id="rId15" Type="http://schemas.openxmlformats.org/officeDocument/2006/relationships/tags" Target="../tags/tag363.xml"/><Relationship Id="rId23" Type="http://schemas.openxmlformats.org/officeDocument/2006/relationships/tags" Target="../tags/tag371.xml"/><Relationship Id="rId28" Type="http://schemas.openxmlformats.org/officeDocument/2006/relationships/notesSlide" Target="../notesSlides/notesSlide22.xml"/><Relationship Id="rId10" Type="http://schemas.openxmlformats.org/officeDocument/2006/relationships/tags" Target="../tags/tag358.xml"/><Relationship Id="rId19" Type="http://schemas.openxmlformats.org/officeDocument/2006/relationships/tags" Target="../tags/tag367.xml"/><Relationship Id="rId4" Type="http://schemas.openxmlformats.org/officeDocument/2006/relationships/tags" Target="../tags/tag352.xml"/><Relationship Id="rId9" Type="http://schemas.openxmlformats.org/officeDocument/2006/relationships/tags" Target="../tags/tag357.xml"/><Relationship Id="rId14" Type="http://schemas.openxmlformats.org/officeDocument/2006/relationships/tags" Target="../tags/tag362.xml"/><Relationship Id="rId22" Type="http://schemas.openxmlformats.org/officeDocument/2006/relationships/tags" Target="../tags/tag370.xml"/><Relationship Id="rId27"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3" Type="http://schemas.openxmlformats.org/officeDocument/2006/relationships/tags" Target="../tags/tag387.xml"/><Relationship Id="rId18" Type="http://schemas.openxmlformats.org/officeDocument/2006/relationships/tags" Target="../tags/tag392.xml"/><Relationship Id="rId26" Type="http://schemas.openxmlformats.org/officeDocument/2006/relationships/tags" Target="../tags/tag400.xml"/><Relationship Id="rId39" Type="http://schemas.openxmlformats.org/officeDocument/2006/relationships/tags" Target="../tags/tag413.xml"/><Relationship Id="rId21" Type="http://schemas.openxmlformats.org/officeDocument/2006/relationships/tags" Target="../tags/tag395.xml"/><Relationship Id="rId34" Type="http://schemas.openxmlformats.org/officeDocument/2006/relationships/tags" Target="../tags/tag408.xml"/><Relationship Id="rId42" Type="http://schemas.openxmlformats.org/officeDocument/2006/relationships/tags" Target="../tags/tag416.xml"/><Relationship Id="rId47" Type="http://schemas.openxmlformats.org/officeDocument/2006/relationships/tags" Target="../tags/tag421.xml"/><Relationship Id="rId50" Type="http://schemas.openxmlformats.org/officeDocument/2006/relationships/tags" Target="../tags/tag424.xml"/><Relationship Id="rId7" Type="http://schemas.openxmlformats.org/officeDocument/2006/relationships/tags" Target="../tags/tag381.xml"/><Relationship Id="rId2" Type="http://schemas.openxmlformats.org/officeDocument/2006/relationships/tags" Target="../tags/tag376.xml"/><Relationship Id="rId16" Type="http://schemas.openxmlformats.org/officeDocument/2006/relationships/tags" Target="../tags/tag390.xml"/><Relationship Id="rId29" Type="http://schemas.openxmlformats.org/officeDocument/2006/relationships/tags" Target="../tags/tag403.xml"/><Relationship Id="rId11" Type="http://schemas.openxmlformats.org/officeDocument/2006/relationships/tags" Target="../tags/tag385.xml"/><Relationship Id="rId24" Type="http://schemas.openxmlformats.org/officeDocument/2006/relationships/tags" Target="../tags/tag398.xml"/><Relationship Id="rId32" Type="http://schemas.openxmlformats.org/officeDocument/2006/relationships/tags" Target="../tags/tag406.xml"/><Relationship Id="rId37" Type="http://schemas.openxmlformats.org/officeDocument/2006/relationships/tags" Target="../tags/tag411.xml"/><Relationship Id="rId40" Type="http://schemas.openxmlformats.org/officeDocument/2006/relationships/tags" Target="../tags/tag414.xml"/><Relationship Id="rId45" Type="http://schemas.openxmlformats.org/officeDocument/2006/relationships/tags" Target="../tags/tag419.xml"/><Relationship Id="rId5" Type="http://schemas.openxmlformats.org/officeDocument/2006/relationships/tags" Target="../tags/tag379.xml"/><Relationship Id="rId15" Type="http://schemas.openxmlformats.org/officeDocument/2006/relationships/tags" Target="../tags/tag389.xml"/><Relationship Id="rId23" Type="http://schemas.openxmlformats.org/officeDocument/2006/relationships/tags" Target="../tags/tag397.xml"/><Relationship Id="rId28" Type="http://schemas.openxmlformats.org/officeDocument/2006/relationships/tags" Target="../tags/tag402.xml"/><Relationship Id="rId36" Type="http://schemas.openxmlformats.org/officeDocument/2006/relationships/tags" Target="../tags/tag410.xml"/><Relationship Id="rId49" Type="http://schemas.openxmlformats.org/officeDocument/2006/relationships/tags" Target="../tags/tag423.xml"/><Relationship Id="rId10" Type="http://schemas.openxmlformats.org/officeDocument/2006/relationships/tags" Target="../tags/tag384.xml"/><Relationship Id="rId19" Type="http://schemas.openxmlformats.org/officeDocument/2006/relationships/tags" Target="../tags/tag393.xml"/><Relationship Id="rId31" Type="http://schemas.openxmlformats.org/officeDocument/2006/relationships/tags" Target="../tags/tag405.xml"/><Relationship Id="rId44" Type="http://schemas.openxmlformats.org/officeDocument/2006/relationships/tags" Target="../tags/tag418.xml"/><Relationship Id="rId52" Type="http://schemas.openxmlformats.org/officeDocument/2006/relationships/notesSlide" Target="../notesSlides/notesSlide23.xml"/><Relationship Id="rId4" Type="http://schemas.openxmlformats.org/officeDocument/2006/relationships/tags" Target="../tags/tag378.xml"/><Relationship Id="rId9" Type="http://schemas.openxmlformats.org/officeDocument/2006/relationships/tags" Target="../tags/tag383.xml"/><Relationship Id="rId14" Type="http://schemas.openxmlformats.org/officeDocument/2006/relationships/tags" Target="../tags/tag388.xml"/><Relationship Id="rId22" Type="http://schemas.openxmlformats.org/officeDocument/2006/relationships/tags" Target="../tags/tag396.xml"/><Relationship Id="rId27" Type="http://schemas.openxmlformats.org/officeDocument/2006/relationships/tags" Target="../tags/tag401.xml"/><Relationship Id="rId30" Type="http://schemas.openxmlformats.org/officeDocument/2006/relationships/tags" Target="../tags/tag404.xml"/><Relationship Id="rId35" Type="http://schemas.openxmlformats.org/officeDocument/2006/relationships/tags" Target="../tags/tag409.xml"/><Relationship Id="rId43" Type="http://schemas.openxmlformats.org/officeDocument/2006/relationships/tags" Target="../tags/tag417.xml"/><Relationship Id="rId48" Type="http://schemas.openxmlformats.org/officeDocument/2006/relationships/tags" Target="../tags/tag422.xml"/><Relationship Id="rId8" Type="http://schemas.openxmlformats.org/officeDocument/2006/relationships/tags" Target="../tags/tag382.xml"/><Relationship Id="rId51" Type="http://schemas.openxmlformats.org/officeDocument/2006/relationships/slideLayout" Target="../slideLayouts/slideLayout2.xml"/><Relationship Id="rId3" Type="http://schemas.openxmlformats.org/officeDocument/2006/relationships/tags" Target="../tags/tag377.xml"/><Relationship Id="rId12" Type="http://schemas.openxmlformats.org/officeDocument/2006/relationships/tags" Target="../tags/tag386.xml"/><Relationship Id="rId17" Type="http://schemas.openxmlformats.org/officeDocument/2006/relationships/tags" Target="../tags/tag391.xml"/><Relationship Id="rId25" Type="http://schemas.openxmlformats.org/officeDocument/2006/relationships/tags" Target="../tags/tag399.xml"/><Relationship Id="rId33" Type="http://schemas.openxmlformats.org/officeDocument/2006/relationships/tags" Target="../tags/tag407.xml"/><Relationship Id="rId38" Type="http://schemas.openxmlformats.org/officeDocument/2006/relationships/tags" Target="../tags/tag412.xml"/><Relationship Id="rId46" Type="http://schemas.openxmlformats.org/officeDocument/2006/relationships/tags" Target="../tags/tag420.xml"/><Relationship Id="rId20" Type="http://schemas.openxmlformats.org/officeDocument/2006/relationships/tags" Target="../tags/tag394.xml"/><Relationship Id="rId41" Type="http://schemas.openxmlformats.org/officeDocument/2006/relationships/tags" Target="../tags/tag415.xml"/><Relationship Id="rId1" Type="http://schemas.openxmlformats.org/officeDocument/2006/relationships/tags" Target="../tags/tag375.xml"/><Relationship Id="rId6" Type="http://schemas.openxmlformats.org/officeDocument/2006/relationships/tags" Target="../tags/tag380.xml"/></Relationships>
</file>

<file path=ppt/slides/_rels/slide73.xml.rels><?xml version="1.0" encoding="UTF-8" standalone="yes"?>
<Relationships xmlns="http://schemas.openxmlformats.org/package/2006/relationships"><Relationship Id="rId26" Type="http://schemas.openxmlformats.org/officeDocument/2006/relationships/tags" Target="../tags/tag450.xml"/><Relationship Id="rId21" Type="http://schemas.openxmlformats.org/officeDocument/2006/relationships/tags" Target="../tags/tag445.xml"/><Relationship Id="rId42" Type="http://schemas.openxmlformats.org/officeDocument/2006/relationships/tags" Target="../tags/tag466.xml"/><Relationship Id="rId47" Type="http://schemas.openxmlformats.org/officeDocument/2006/relationships/tags" Target="../tags/tag471.xml"/><Relationship Id="rId63" Type="http://schemas.openxmlformats.org/officeDocument/2006/relationships/tags" Target="../tags/tag487.xml"/><Relationship Id="rId68" Type="http://schemas.openxmlformats.org/officeDocument/2006/relationships/tags" Target="../tags/tag492.xml"/><Relationship Id="rId2" Type="http://schemas.openxmlformats.org/officeDocument/2006/relationships/tags" Target="../tags/tag426.xml"/><Relationship Id="rId16" Type="http://schemas.openxmlformats.org/officeDocument/2006/relationships/tags" Target="../tags/tag440.xml"/><Relationship Id="rId29" Type="http://schemas.openxmlformats.org/officeDocument/2006/relationships/tags" Target="../tags/tag453.xml"/><Relationship Id="rId11" Type="http://schemas.openxmlformats.org/officeDocument/2006/relationships/tags" Target="../tags/tag435.xml"/><Relationship Id="rId24" Type="http://schemas.openxmlformats.org/officeDocument/2006/relationships/tags" Target="../tags/tag448.xml"/><Relationship Id="rId32" Type="http://schemas.openxmlformats.org/officeDocument/2006/relationships/tags" Target="../tags/tag456.xml"/><Relationship Id="rId37" Type="http://schemas.openxmlformats.org/officeDocument/2006/relationships/tags" Target="../tags/tag461.xml"/><Relationship Id="rId40" Type="http://schemas.openxmlformats.org/officeDocument/2006/relationships/tags" Target="../tags/tag464.xml"/><Relationship Id="rId45" Type="http://schemas.openxmlformats.org/officeDocument/2006/relationships/tags" Target="../tags/tag469.xml"/><Relationship Id="rId53" Type="http://schemas.openxmlformats.org/officeDocument/2006/relationships/tags" Target="../tags/tag477.xml"/><Relationship Id="rId58" Type="http://schemas.openxmlformats.org/officeDocument/2006/relationships/tags" Target="../tags/tag482.xml"/><Relationship Id="rId66" Type="http://schemas.openxmlformats.org/officeDocument/2006/relationships/tags" Target="../tags/tag490.xml"/><Relationship Id="rId74" Type="http://schemas.openxmlformats.org/officeDocument/2006/relationships/tags" Target="../tags/tag498.xml"/><Relationship Id="rId5" Type="http://schemas.openxmlformats.org/officeDocument/2006/relationships/tags" Target="../tags/tag429.xml"/><Relationship Id="rId61" Type="http://schemas.openxmlformats.org/officeDocument/2006/relationships/tags" Target="../tags/tag485.xml"/><Relationship Id="rId19" Type="http://schemas.openxmlformats.org/officeDocument/2006/relationships/tags" Target="../tags/tag443.xml"/><Relationship Id="rId14" Type="http://schemas.openxmlformats.org/officeDocument/2006/relationships/tags" Target="../tags/tag438.xml"/><Relationship Id="rId22" Type="http://schemas.openxmlformats.org/officeDocument/2006/relationships/tags" Target="../tags/tag446.xml"/><Relationship Id="rId27" Type="http://schemas.openxmlformats.org/officeDocument/2006/relationships/tags" Target="../tags/tag451.xml"/><Relationship Id="rId30" Type="http://schemas.openxmlformats.org/officeDocument/2006/relationships/tags" Target="../tags/tag454.xml"/><Relationship Id="rId35" Type="http://schemas.openxmlformats.org/officeDocument/2006/relationships/tags" Target="../tags/tag459.xml"/><Relationship Id="rId43" Type="http://schemas.openxmlformats.org/officeDocument/2006/relationships/tags" Target="../tags/tag467.xml"/><Relationship Id="rId48" Type="http://schemas.openxmlformats.org/officeDocument/2006/relationships/tags" Target="../tags/tag472.xml"/><Relationship Id="rId56" Type="http://schemas.openxmlformats.org/officeDocument/2006/relationships/tags" Target="../tags/tag480.xml"/><Relationship Id="rId64" Type="http://schemas.openxmlformats.org/officeDocument/2006/relationships/tags" Target="../tags/tag488.xml"/><Relationship Id="rId69" Type="http://schemas.openxmlformats.org/officeDocument/2006/relationships/tags" Target="../tags/tag493.xml"/><Relationship Id="rId8" Type="http://schemas.openxmlformats.org/officeDocument/2006/relationships/tags" Target="../tags/tag432.xml"/><Relationship Id="rId51" Type="http://schemas.openxmlformats.org/officeDocument/2006/relationships/tags" Target="../tags/tag475.xml"/><Relationship Id="rId72" Type="http://schemas.openxmlformats.org/officeDocument/2006/relationships/tags" Target="../tags/tag496.xml"/><Relationship Id="rId3" Type="http://schemas.openxmlformats.org/officeDocument/2006/relationships/tags" Target="../tags/tag427.xml"/><Relationship Id="rId12" Type="http://schemas.openxmlformats.org/officeDocument/2006/relationships/tags" Target="../tags/tag436.xml"/><Relationship Id="rId17" Type="http://schemas.openxmlformats.org/officeDocument/2006/relationships/tags" Target="../tags/tag441.xml"/><Relationship Id="rId25" Type="http://schemas.openxmlformats.org/officeDocument/2006/relationships/tags" Target="../tags/tag449.xml"/><Relationship Id="rId33" Type="http://schemas.openxmlformats.org/officeDocument/2006/relationships/tags" Target="../tags/tag457.xml"/><Relationship Id="rId38" Type="http://schemas.openxmlformats.org/officeDocument/2006/relationships/tags" Target="../tags/tag462.xml"/><Relationship Id="rId46" Type="http://schemas.openxmlformats.org/officeDocument/2006/relationships/tags" Target="../tags/tag470.xml"/><Relationship Id="rId59" Type="http://schemas.openxmlformats.org/officeDocument/2006/relationships/tags" Target="../tags/tag483.xml"/><Relationship Id="rId67" Type="http://schemas.openxmlformats.org/officeDocument/2006/relationships/tags" Target="../tags/tag491.xml"/><Relationship Id="rId20" Type="http://schemas.openxmlformats.org/officeDocument/2006/relationships/tags" Target="../tags/tag444.xml"/><Relationship Id="rId41" Type="http://schemas.openxmlformats.org/officeDocument/2006/relationships/tags" Target="../tags/tag465.xml"/><Relationship Id="rId54" Type="http://schemas.openxmlformats.org/officeDocument/2006/relationships/tags" Target="../tags/tag478.xml"/><Relationship Id="rId62" Type="http://schemas.openxmlformats.org/officeDocument/2006/relationships/tags" Target="../tags/tag486.xml"/><Relationship Id="rId70" Type="http://schemas.openxmlformats.org/officeDocument/2006/relationships/tags" Target="../tags/tag494.xml"/><Relationship Id="rId75" Type="http://schemas.openxmlformats.org/officeDocument/2006/relationships/slideLayout" Target="../slideLayouts/slideLayout2.xml"/><Relationship Id="rId1" Type="http://schemas.openxmlformats.org/officeDocument/2006/relationships/tags" Target="../tags/tag425.xml"/><Relationship Id="rId6" Type="http://schemas.openxmlformats.org/officeDocument/2006/relationships/tags" Target="../tags/tag430.xml"/><Relationship Id="rId15" Type="http://schemas.openxmlformats.org/officeDocument/2006/relationships/tags" Target="../tags/tag439.xml"/><Relationship Id="rId23" Type="http://schemas.openxmlformats.org/officeDocument/2006/relationships/tags" Target="../tags/tag447.xml"/><Relationship Id="rId28" Type="http://schemas.openxmlformats.org/officeDocument/2006/relationships/tags" Target="../tags/tag452.xml"/><Relationship Id="rId36" Type="http://schemas.openxmlformats.org/officeDocument/2006/relationships/tags" Target="../tags/tag460.xml"/><Relationship Id="rId49" Type="http://schemas.openxmlformats.org/officeDocument/2006/relationships/tags" Target="../tags/tag473.xml"/><Relationship Id="rId57" Type="http://schemas.openxmlformats.org/officeDocument/2006/relationships/tags" Target="../tags/tag481.xml"/><Relationship Id="rId10" Type="http://schemas.openxmlformats.org/officeDocument/2006/relationships/tags" Target="../tags/tag434.xml"/><Relationship Id="rId31" Type="http://schemas.openxmlformats.org/officeDocument/2006/relationships/tags" Target="../tags/tag455.xml"/><Relationship Id="rId44" Type="http://schemas.openxmlformats.org/officeDocument/2006/relationships/tags" Target="../tags/tag468.xml"/><Relationship Id="rId52" Type="http://schemas.openxmlformats.org/officeDocument/2006/relationships/tags" Target="../tags/tag476.xml"/><Relationship Id="rId60" Type="http://schemas.openxmlformats.org/officeDocument/2006/relationships/tags" Target="../tags/tag484.xml"/><Relationship Id="rId65" Type="http://schemas.openxmlformats.org/officeDocument/2006/relationships/tags" Target="../tags/tag489.xml"/><Relationship Id="rId73" Type="http://schemas.openxmlformats.org/officeDocument/2006/relationships/tags" Target="../tags/tag497.xml"/><Relationship Id="rId4" Type="http://schemas.openxmlformats.org/officeDocument/2006/relationships/tags" Target="../tags/tag428.xml"/><Relationship Id="rId9" Type="http://schemas.openxmlformats.org/officeDocument/2006/relationships/tags" Target="../tags/tag433.xml"/><Relationship Id="rId13" Type="http://schemas.openxmlformats.org/officeDocument/2006/relationships/tags" Target="../tags/tag437.xml"/><Relationship Id="rId18" Type="http://schemas.openxmlformats.org/officeDocument/2006/relationships/tags" Target="../tags/tag442.xml"/><Relationship Id="rId39" Type="http://schemas.openxmlformats.org/officeDocument/2006/relationships/tags" Target="../tags/tag463.xml"/><Relationship Id="rId34" Type="http://schemas.openxmlformats.org/officeDocument/2006/relationships/tags" Target="../tags/tag458.xml"/><Relationship Id="rId50" Type="http://schemas.openxmlformats.org/officeDocument/2006/relationships/tags" Target="../tags/tag474.xml"/><Relationship Id="rId55" Type="http://schemas.openxmlformats.org/officeDocument/2006/relationships/tags" Target="../tags/tag479.xml"/><Relationship Id="rId76" Type="http://schemas.openxmlformats.org/officeDocument/2006/relationships/notesSlide" Target="../notesSlides/notesSlide24.xml"/><Relationship Id="rId7" Type="http://schemas.openxmlformats.org/officeDocument/2006/relationships/tags" Target="../tags/tag431.xml"/><Relationship Id="rId71" Type="http://schemas.openxmlformats.org/officeDocument/2006/relationships/tags" Target="../tags/tag495.xml"/></Relationships>
</file>

<file path=ppt/slides/_rels/slide74.xml.rels><?xml version="1.0" encoding="UTF-8" standalone="yes"?>
<Relationships xmlns="http://schemas.openxmlformats.org/package/2006/relationships"><Relationship Id="rId26" Type="http://schemas.openxmlformats.org/officeDocument/2006/relationships/tags" Target="../tags/tag524.xml"/><Relationship Id="rId21" Type="http://schemas.openxmlformats.org/officeDocument/2006/relationships/tags" Target="../tags/tag519.xml"/><Relationship Id="rId42" Type="http://schemas.openxmlformats.org/officeDocument/2006/relationships/tags" Target="../tags/tag540.xml"/><Relationship Id="rId47" Type="http://schemas.openxmlformats.org/officeDocument/2006/relationships/tags" Target="../tags/tag545.xml"/><Relationship Id="rId63" Type="http://schemas.openxmlformats.org/officeDocument/2006/relationships/tags" Target="../tags/tag561.xml"/><Relationship Id="rId68" Type="http://schemas.openxmlformats.org/officeDocument/2006/relationships/tags" Target="../tags/tag566.xml"/><Relationship Id="rId84" Type="http://schemas.openxmlformats.org/officeDocument/2006/relationships/tags" Target="../tags/tag582.xml"/><Relationship Id="rId89" Type="http://schemas.openxmlformats.org/officeDocument/2006/relationships/tags" Target="../tags/tag587.xml"/><Relationship Id="rId16" Type="http://schemas.openxmlformats.org/officeDocument/2006/relationships/tags" Target="../tags/tag514.xml"/><Relationship Id="rId11" Type="http://schemas.openxmlformats.org/officeDocument/2006/relationships/tags" Target="../tags/tag509.xml"/><Relationship Id="rId32" Type="http://schemas.openxmlformats.org/officeDocument/2006/relationships/tags" Target="../tags/tag530.xml"/><Relationship Id="rId37" Type="http://schemas.openxmlformats.org/officeDocument/2006/relationships/tags" Target="../tags/tag535.xml"/><Relationship Id="rId53" Type="http://schemas.openxmlformats.org/officeDocument/2006/relationships/tags" Target="../tags/tag551.xml"/><Relationship Id="rId58" Type="http://schemas.openxmlformats.org/officeDocument/2006/relationships/tags" Target="../tags/tag556.xml"/><Relationship Id="rId74" Type="http://schemas.openxmlformats.org/officeDocument/2006/relationships/tags" Target="../tags/tag572.xml"/><Relationship Id="rId79" Type="http://schemas.openxmlformats.org/officeDocument/2006/relationships/tags" Target="../tags/tag577.xml"/><Relationship Id="rId5" Type="http://schemas.openxmlformats.org/officeDocument/2006/relationships/tags" Target="../tags/tag503.xml"/><Relationship Id="rId90" Type="http://schemas.openxmlformats.org/officeDocument/2006/relationships/tags" Target="../tags/tag588.xml"/><Relationship Id="rId95" Type="http://schemas.openxmlformats.org/officeDocument/2006/relationships/tags" Target="../tags/tag593.xml"/><Relationship Id="rId22" Type="http://schemas.openxmlformats.org/officeDocument/2006/relationships/tags" Target="../tags/tag520.xml"/><Relationship Id="rId27" Type="http://schemas.openxmlformats.org/officeDocument/2006/relationships/tags" Target="../tags/tag525.xml"/><Relationship Id="rId43" Type="http://schemas.openxmlformats.org/officeDocument/2006/relationships/tags" Target="../tags/tag541.xml"/><Relationship Id="rId48" Type="http://schemas.openxmlformats.org/officeDocument/2006/relationships/tags" Target="../tags/tag546.xml"/><Relationship Id="rId64" Type="http://schemas.openxmlformats.org/officeDocument/2006/relationships/tags" Target="../tags/tag562.xml"/><Relationship Id="rId69" Type="http://schemas.openxmlformats.org/officeDocument/2006/relationships/tags" Target="../tags/tag567.xml"/><Relationship Id="rId80" Type="http://schemas.openxmlformats.org/officeDocument/2006/relationships/tags" Target="../tags/tag578.xml"/><Relationship Id="rId85" Type="http://schemas.openxmlformats.org/officeDocument/2006/relationships/tags" Target="../tags/tag583.xml"/><Relationship Id="rId3" Type="http://schemas.openxmlformats.org/officeDocument/2006/relationships/tags" Target="../tags/tag501.xml"/><Relationship Id="rId12" Type="http://schemas.openxmlformats.org/officeDocument/2006/relationships/tags" Target="../tags/tag510.xml"/><Relationship Id="rId17" Type="http://schemas.openxmlformats.org/officeDocument/2006/relationships/tags" Target="../tags/tag515.xml"/><Relationship Id="rId25" Type="http://schemas.openxmlformats.org/officeDocument/2006/relationships/tags" Target="../tags/tag523.xml"/><Relationship Id="rId33" Type="http://schemas.openxmlformats.org/officeDocument/2006/relationships/tags" Target="../tags/tag531.xml"/><Relationship Id="rId38" Type="http://schemas.openxmlformats.org/officeDocument/2006/relationships/tags" Target="../tags/tag536.xml"/><Relationship Id="rId46" Type="http://schemas.openxmlformats.org/officeDocument/2006/relationships/tags" Target="../tags/tag544.xml"/><Relationship Id="rId59" Type="http://schemas.openxmlformats.org/officeDocument/2006/relationships/tags" Target="../tags/tag557.xml"/><Relationship Id="rId67" Type="http://schemas.openxmlformats.org/officeDocument/2006/relationships/tags" Target="../tags/tag565.xml"/><Relationship Id="rId20" Type="http://schemas.openxmlformats.org/officeDocument/2006/relationships/tags" Target="../tags/tag518.xml"/><Relationship Id="rId41" Type="http://schemas.openxmlformats.org/officeDocument/2006/relationships/tags" Target="../tags/tag539.xml"/><Relationship Id="rId54" Type="http://schemas.openxmlformats.org/officeDocument/2006/relationships/tags" Target="../tags/tag552.xml"/><Relationship Id="rId62" Type="http://schemas.openxmlformats.org/officeDocument/2006/relationships/tags" Target="../tags/tag560.xml"/><Relationship Id="rId70" Type="http://schemas.openxmlformats.org/officeDocument/2006/relationships/tags" Target="../tags/tag568.xml"/><Relationship Id="rId75" Type="http://schemas.openxmlformats.org/officeDocument/2006/relationships/tags" Target="../tags/tag573.xml"/><Relationship Id="rId83" Type="http://schemas.openxmlformats.org/officeDocument/2006/relationships/tags" Target="../tags/tag581.xml"/><Relationship Id="rId88" Type="http://schemas.openxmlformats.org/officeDocument/2006/relationships/tags" Target="../tags/tag586.xml"/><Relationship Id="rId91" Type="http://schemas.openxmlformats.org/officeDocument/2006/relationships/tags" Target="../tags/tag589.xml"/><Relationship Id="rId96" Type="http://schemas.openxmlformats.org/officeDocument/2006/relationships/tags" Target="../tags/tag594.xml"/><Relationship Id="rId1" Type="http://schemas.openxmlformats.org/officeDocument/2006/relationships/tags" Target="../tags/tag499.xml"/><Relationship Id="rId6" Type="http://schemas.openxmlformats.org/officeDocument/2006/relationships/tags" Target="../tags/tag504.xml"/><Relationship Id="rId15" Type="http://schemas.openxmlformats.org/officeDocument/2006/relationships/tags" Target="../tags/tag513.xml"/><Relationship Id="rId23" Type="http://schemas.openxmlformats.org/officeDocument/2006/relationships/tags" Target="../tags/tag521.xml"/><Relationship Id="rId28" Type="http://schemas.openxmlformats.org/officeDocument/2006/relationships/tags" Target="../tags/tag526.xml"/><Relationship Id="rId36" Type="http://schemas.openxmlformats.org/officeDocument/2006/relationships/tags" Target="../tags/tag534.xml"/><Relationship Id="rId49" Type="http://schemas.openxmlformats.org/officeDocument/2006/relationships/tags" Target="../tags/tag547.xml"/><Relationship Id="rId57" Type="http://schemas.openxmlformats.org/officeDocument/2006/relationships/tags" Target="../tags/tag555.xml"/><Relationship Id="rId10" Type="http://schemas.openxmlformats.org/officeDocument/2006/relationships/tags" Target="../tags/tag508.xml"/><Relationship Id="rId31" Type="http://schemas.openxmlformats.org/officeDocument/2006/relationships/tags" Target="../tags/tag529.xml"/><Relationship Id="rId44" Type="http://schemas.openxmlformats.org/officeDocument/2006/relationships/tags" Target="../tags/tag542.xml"/><Relationship Id="rId52" Type="http://schemas.openxmlformats.org/officeDocument/2006/relationships/tags" Target="../tags/tag550.xml"/><Relationship Id="rId60" Type="http://schemas.openxmlformats.org/officeDocument/2006/relationships/tags" Target="../tags/tag558.xml"/><Relationship Id="rId65" Type="http://schemas.openxmlformats.org/officeDocument/2006/relationships/tags" Target="../tags/tag563.xml"/><Relationship Id="rId73" Type="http://schemas.openxmlformats.org/officeDocument/2006/relationships/tags" Target="../tags/tag571.xml"/><Relationship Id="rId78" Type="http://schemas.openxmlformats.org/officeDocument/2006/relationships/tags" Target="../tags/tag576.xml"/><Relationship Id="rId81" Type="http://schemas.openxmlformats.org/officeDocument/2006/relationships/tags" Target="../tags/tag579.xml"/><Relationship Id="rId86" Type="http://schemas.openxmlformats.org/officeDocument/2006/relationships/tags" Target="../tags/tag584.xml"/><Relationship Id="rId94" Type="http://schemas.openxmlformats.org/officeDocument/2006/relationships/tags" Target="../tags/tag592.xml"/><Relationship Id="rId99" Type="http://schemas.openxmlformats.org/officeDocument/2006/relationships/slideLayout" Target="../slideLayouts/slideLayout2.xml"/><Relationship Id="rId4" Type="http://schemas.openxmlformats.org/officeDocument/2006/relationships/tags" Target="../tags/tag502.xml"/><Relationship Id="rId9" Type="http://schemas.openxmlformats.org/officeDocument/2006/relationships/tags" Target="../tags/tag507.xml"/><Relationship Id="rId13" Type="http://schemas.openxmlformats.org/officeDocument/2006/relationships/tags" Target="../tags/tag511.xml"/><Relationship Id="rId18" Type="http://schemas.openxmlformats.org/officeDocument/2006/relationships/tags" Target="../tags/tag516.xml"/><Relationship Id="rId39" Type="http://schemas.openxmlformats.org/officeDocument/2006/relationships/tags" Target="../tags/tag537.xml"/><Relationship Id="rId34" Type="http://schemas.openxmlformats.org/officeDocument/2006/relationships/tags" Target="../tags/tag532.xml"/><Relationship Id="rId50" Type="http://schemas.openxmlformats.org/officeDocument/2006/relationships/tags" Target="../tags/tag548.xml"/><Relationship Id="rId55" Type="http://schemas.openxmlformats.org/officeDocument/2006/relationships/tags" Target="../tags/tag553.xml"/><Relationship Id="rId76" Type="http://schemas.openxmlformats.org/officeDocument/2006/relationships/tags" Target="../tags/tag574.xml"/><Relationship Id="rId97" Type="http://schemas.openxmlformats.org/officeDocument/2006/relationships/tags" Target="../tags/tag595.xml"/><Relationship Id="rId7" Type="http://schemas.openxmlformats.org/officeDocument/2006/relationships/tags" Target="../tags/tag505.xml"/><Relationship Id="rId71" Type="http://schemas.openxmlformats.org/officeDocument/2006/relationships/tags" Target="../tags/tag569.xml"/><Relationship Id="rId92" Type="http://schemas.openxmlformats.org/officeDocument/2006/relationships/tags" Target="../tags/tag590.xml"/><Relationship Id="rId2" Type="http://schemas.openxmlformats.org/officeDocument/2006/relationships/tags" Target="../tags/tag500.xml"/><Relationship Id="rId29" Type="http://schemas.openxmlformats.org/officeDocument/2006/relationships/tags" Target="../tags/tag527.xml"/><Relationship Id="rId24" Type="http://schemas.openxmlformats.org/officeDocument/2006/relationships/tags" Target="../tags/tag522.xml"/><Relationship Id="rId40" Type="http://schemas.openxmlformats.org/officeDocument/2006/relationships/tags" Target="../tags/tag538.xml"/><Relationship Id="rId45" Type="http://schemas.openxmlformats.org/officeDocument/2006/relationships/tags" Target="../tags/tag543.xml"/><Relationship Id="rId66" Type="http://schemas.openxmlformats.org/officeDocument/2006/relationships/tags" Target="../tags/tag564.xml"/><Relationship Id="rId87" Type="http://schemas.openxmlformats.org/officeDocument/2006/relationships/tags" Target="../tags/tag585.xml"/><Relationship Id="rId61" Type="http://schemas.openxmlformats.org/officeDocument/2006/relationships/tags" Target="../tags/tag559.xml"/><Relationship Id="rId82" Type="http://schemas.openxmlformats.org/officeDocument/2006/relationships/tags" Target="../tags/tag580.xml"/><Relationship Id="rId19" Type="http://schemas.openxmlformats.org/officeDocument/2006/relationships/tags" Target="../tags/tag517.xml"/><Relationship Id="rId14" Type="http://schemas.openxmlformats.org/officeDocument/2006/relationships/tags" Target="../tags/tag512.xml"/><Relationship Id="rId30" Type="http://schemas.openxmlformats.org/officeDocument/2006/relationships/tags" Target="../tags/tag528.xml"/><Relationship Id="rId35" Type="http://schemas.openxmlformats.org/officeDocument/2006/relationships/tags" Target="../tags/tag533.xml"/><Relationship Id="rId56" Type="http://schemas.openxmlformats.org/officeDocument/2006/relationships/tags" Target="../tags/tag554.xml"/><Relationship Id="rId77" Type="http://schemas.openxmlformats.org/officeDocument/2006/relationships/tags" Target="../tags/tag575.xml"/><Relationship Id="rId100" Type="http://schemas.openxmlformats.org/officeDocument/2006/relationships/notesSlide" Target="../notesSlides/notesSlide25.xml"/><Relationship Id="rId8" Type="http://schemas.openxmlformats.org/officeDocument/2006/relationships/tags" Target="../tags/tag506.xml"/><Relationship Id="rId51" Type="http://schemas.openxmlformats.org/officeDocument/2006/relationships/tags" Target="../tags/tag549.xml"/><Relationship Id="rId72" Type="http://schemas.openxmlformats.org/officeDocument/2006/relationships/tags" Target="../tags/tag570.xml"/><Relationship Id="rId93" Type="http://schemas.openxmlformats.org/officeDocument/2006/relationships/tags" Target="../tags/tag591.xml"/><Relationship Id="rId98" Type="http://schemas.openxmlformats.org/officeDocument/2006/relationships/tags" Target="../tags/tag596.xml"/></Relationships>
</file>

<file path=ppt/slides/_rels/slide75.xml.rels><?xml version="1.0" encoding="UTF-8" standalone="yes"?>
<Relationships xmlns="http://schemas.openxmlformats.org/package/2006/relationships"><Relationship Id="rId8" Type="http://schemas.openxmlformats.org/officeDocument/2006/relationships/tags" Target="../tags/tag604.xml"/><Relationship Id="rId13" Type="http://schemas.openxmlformats.org/officeDocument/2006/relationships/tags" Target="../tags/tag609.xml"/><Relationship Id="rId18" Type="http://schemas.openxmlformats.org/officeDocument/2006/relationships/tags" Target="../tags/tag614.xml"/><Relationship Id="rId26" Type="http://schemas.openxmlformats.org/officeDocument/2006/relationships/tags" Target="../tags/tag622.xml"/><Relationship Id="rId3" Type="http://schemas.openxmlformats.org/officeDocument/2006/relationships/tags" Target="../tags/tag599.xml"/><Relationship Id="rId21" Type="http://schemas.openxmlformats.org/officeDocument/2006/relationships/tags" Target="../tags/tag617.xml"/><Relationship Id="rId7" Type="http://schemas.openxmlformats.org/officeDocument/2006/relationships/tags" Target="../tags/tag603.xml"/><Relationship Id="rId12" Type="http://schemas.openxmlformats.org/officeDocument/2006/relationships/tags" Target="../tags/tag608.xml"/><Relationship Id="rId17" Type="http://schemas.openxmlformats.org/officeDocument/2006/relationships/tags" Target="../tags/tag613.xml"/><Relationship Id="rId25" Type="http://schemas.openxmlformats.org/officeDocument/2006/relationships/tags" Target="../tags/tag621.xml"/><Relationship Id="rId2" Type="http://schemas.openxmlformats.org/officeDocument/2006/relationships/tags" Target="../tags/tag598.xml"/><Relationship Id="rId16" Type="http://schemas.openxmlformats.org/officeDocument/2006/relationships/tags" Target="../tags/tag612.xml"/><Relationship Id="rId20" Type="http://schemas.openxmlformats.org/officeDocument/2006/relationships/tags" Target="../tags/tag616.xml"/><Relationship Id="rId1" Type="http://schemas.openxmlformats.org/officeDocument/2006/relationships/tags" Target="../tags/tag597.xml"/><Relationship Id="rId6" Type="http://schemas.openxmlformats.org/officeDocument/2006/relationships/tags" Target="../tags/tag602.xml"/><Relationship Id="rId11" Type="http://schemas.openxmlformats.org/officeDocument/2006/relationships/tags" Target="../tags/tag607.xml"/><Relationship Id="rId24" Type="http://schemas.openxmlformats.org/officeDocument/2006/relationships/tags" Target="../tags/tag620.xml"/><Relationship Id="rId5" Type="http://schemas.openxmlformats.org/officeDocument/2006/relationships/tags" Target="../tags/tag601.xml"/><Relationship Id="rId15" Type="http://schemas.openxmlformats.org/officeDocument/2006/relationships/tags" Target="../tags/tag611.xml"/><Relationship Id="rId23" Type="http://schemas.openxmlformats.org/officeDocument/2006/relationships/tags" Target="../tags/tag619.xml"/><Relationship Id="rId28" Type="http://schemas.openxmlformats.org/officeDocument/2006/relationships/notesSlide" Target="../notesSlides/notesSlide26.xml"/><Relationship Id="rId10" Type="http://schemas.openxmlformats.org/officeDocument/2006/relationships/tags" Target="../tags/tag606.xml"/><Relationship Id="rId19" Type="http://schemas.openxmlformats.org/officeDocument/2006/relationships/tags" Target="../tags/tag615.xml"/><Relationship Id="rId4" Type="http://schemas.openxmlformats.org/officeDocument/2006/relationships/tags" Target="../tags/tag600.xml"/><Relationship Id="rId9" Type="http://schemas.openxmlformats.org/officeDocument/2006/relationships/tags" Target="../tags/tag605.xml"/><Relationship Id="rId14" Type="http://schemas.openxmlformats.org/officeDocument/2006/relationships/tags" Target="../tags/tag610.xml"/><Relationship Id="rId22" Type="http://schemas.openxmlformats.org/officeDocument/2006/relationships/tags" Target="../tags/tag618.xml"/><Relationship Id="rId27"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A0F6719D-1537-43CB-AAC7-2B8B808149EF}"/>
              </a:ext>
            </a:extLst>
          </p:cNvPr>
          <p:cNvSpPr>
            <a:spLocks noGrp="1" noChangeArrowheads="1"/>
          </p:cNvSpPr>
          <p:nvPr>
            <p:ph type="subTitle" idx="1"/>
          </p:nvPr>
        </p:nvSpPr>
        <p:spPr>
          <a:xfrm>
            <a:off x="2133600" y="2362200"/>
            <a:ext cx="6705600" cy="3403600"/>
          </a:xfrm>
        </p:spPr>
        <p:txBody>
          <a:bodyPr/>
          <a:lstStyle/>
          <a:p>
            <a:pPr marL="609600" indent="-609600" algn="ctr">
              <a:defRPr/>
            </a:pPr>
            <a:r>
              <a:rPr lang="en-US" sz="4400" b="1" dirty="0">
                <a:solidFill>
                  <a:schemeClr val="accent3"/>
                </a:solidFill>
              </a:rPr>
              <a:t>Tree Data Structures</a:t>
            </a:r>
          </a:p>
        </p:txBody>
      </p:sp>
    </p:spTree>
    <p:extLst>
      <p:ext uri="{BB962C8B-B14F-4D97-AF65-F5344CB8AC3E}">
        <p14:creationId xmlns:p14="http://schemas.microsoft.com/office/powerpoint/2010/main" val="2316240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6200"/>
            <a:ext cx="8229600" cy="1371600"/>
          </a:xfrm>
        </p:spPr>
        <p:txBody>
          <a:bodyPr/>
          <a:lstStyle/>
          <a:p>
            <a:pPr eaLnBrk="1" hangingPunct="1"/>
            <a:r>
              <a:rPr lang="en-US" dirty="0"/>
              <a:t>Binary Trees Properties</a:t>
            </a:r>
          </a:p>
        </p:txBody>
      </p:sp>
      <p:sp>
        <p:nvSpPr>
          <p:cNvPr id="14339" name="Rectangle 3"/>
          <p:cNvSpPr>
            <a:spLocks noGrp="1" noChangeArrowheads="1"/>
          </p:cNvSpPr>
          <p:nvPr>
            <p:ph type="body" sz="half" idx="1"/>
          </p:nvPr>
        </p:nvSpPr>
        <p:spPr>
          <a:xfrm>
            <a:off x="457200" y="1143000"/>
            <a:ext cx="4005263" cy="4530725"/>
          </a:xfrm>
        </p:spPr>
        <p:txBody>
          <a:bodyPr/>
          <a:lstStyle/>
          <a:p>
            <a:pPr eaLnBrk="1" hangingPunct="1"/>
            <a:r>
              <a:rPr lang="en-US" sz="3000"/>
              <a:t>Degenerate</a:t>
            </a:r>
          </a:p>
          <a:p>
            <a:pPr lvl="1" eaLnBrk="1" hangingPunct="1"/>
            <a:r>
              <a:rPr lang="en-US" sz="2600"/>
              <a:t>Height = O(n) for n nodes</a:t>
            </a:r>
          </a:p>
          <a:p>
            <a:pPr lvl="1" eaLnBrk="1" hangingPunct="1"/>
            <a:r>
              <a:rPr lang="en-US" sz="2600"/>
              <a:t>Similar to linked list</a:t>
            </a:r>
          </a:p>
        </p:txBody>
      </p:sp>
      <p:sp>
        <p:nvSpPr>
          <p:cNvPr id="14340" name="Rectangle 4"/>
          <p:cNvSpPr>
            <a:spLocks noGrp="1" noChangeArrowheads="1"/>
          </p:cNvSpPr>
          <p:nvPr>
            <p:ph type="body" sz="half" idx="2"/>
          </p:nvPr>
        </p:nvSpPr>
        <p:spPr>
          <a:xfrm>
            <a:off x="4645025" y="1031875"/>
            <a:ext cx="3822700" cy="4530725"/>
          </a:xfrm>
        </p:spPr>
        <p:txBody>
          <a:bodyPr/>
          <a:lstStyle/>
          <a:p>
            <a:pPr eaLnBrk="1" hangingPunct="1"/>
            <a:r>
              <a:rPr lang="en-US" sz="3000"/>
              <a:t>Balanced</a:t>
            </a:r>
          </a:p>
          <a:p>
            <a:pPr lvl="1" eaLnBrk="1" hangingPunct="1"/>
            <a:r>
              <a:rPr lang="en-US" sz="2600"/>
              <a:t>Height = O( log(n) ) for n nodes</a:t>
            </a:r>
          </a:p>
          <a:p>
            <a:pPr lvl="1" eaLnBrk="1" hangingPunct="1"/>
            <a:r>
              <a:rPr lang="en-US" sz="2600"/>
              <a:t>Useful for searches</a:t>
            </a:r>
          </a:p>
        </p:txBody>
      </p:sp>
      <p:sp>
        <p:nvSpPr>
          <p:cNvPr id="14341" name="Oval 5"/>
          <p:cNvSpPr>
            <a:spLocks noChangeArrowheads="1"/>
          </p:cNvSpPr>
          <p:nvPr/>
        </p:nvSpPr>
        <p:spPr bwMode="auto">
          <a:xfrm>
            <a:off x="1828800" y="3276600"/>
            <a:ext cx="762000" cy="381000"/>
          </a:xfrm>
          <a:prstGeom prst="ellipse">
            <a:avLst/>
          </a:prstGeom>
          <a:noFill/>
          <a:ln w="57150">
            <a:solidFill>
              <a:srgbClr val="008080"/>
            </a:solidFill>
            <a:round/>
            <a:headEnd/>
            <a:tailEnd/>
          </a:ln>
        </p:spPr>
        <p:txBody>
          <a:bodyPr wrap="none" anchor="ctr"/>
          <a:lstStyle/>
          <a:p>
            <a:endParaRPr lang="en-CA"/>
          </a:p>
        </p:txBody>
      </p:sp>
      <p:sp>
        <p:nvSpPr>
          <p:cNvPr id="14342" name="Oval 6"/>
          <p:cNvSpPr>
            <a:spLocks noChangeArrowheads="1"/>
          </p:cNvSpPr>
          <p:nvPr/>
        </p:nvSpPr>
        <p:spPr bwMode="auto">
          <a:xfrm>
            <a:off x="2286000" y="3886200"/>
            <a:ext cx="762000" cy="381000"/>
          </a:xfrm>
          <a:prstGeom prst="ellipse">
            <a:avLst/>
          </a:prstGeom>
          <a:noFill/>
          <a:ln w="57150">
            <a:solidFill>
              <a:srgbClr val="008080"/>
            </a:solidFill>
            <a:round/>
            <a:headEnd/>
            <a:tailEnd/>
          </a:ln>
        </p:spPr>
        <p:txBody>
          <a:bodyPr wrap="none" anchor="ctr"/>
          <a:lstStyle/>
          <a:p>
            <a:endParaRPr lang="en-CA"/>
          </a:p>
        </p:txBody>
      </p:sp>
      <p:sp>
        <p:nvSpPr>
          <p:cNvPr id="14343" name="Oval 7"/>
          <p:cNvSpPr>
            <a:spLocks noChangeArrowheads="1"/>
          </p:cNvSpPr>
          <p:nvPr/>
        </p:nvSpPr>
        <p:spPr bwMode="auto">
          <a:xfrm>
            <a:off x="1752600" y="4495800"/>
            <a:ext cx="762000" cy="381000"/>
          </a:xfrm>
          <a:prstGeom prst="ellipse">
            <a:avLst/>
          </a:prstGeom>
          <a:noFill/>
          <a:ln w="57150">
            <a:solidFill>
              <a:srgbClr val="008080"/>
            </a:solidFill>
            <a:round/>
            <a:headEnd/>
            <a:tailEnd/>
          </a:ln>
        </p:spPr>
        <p:txBody>
          <a:bodyPr wrap="none" anchor="ctr"/>
          <a:lstStyle/>
          <a:p>
            <a:endParaRPr lang="en-CA"/>
          </a:p>
        </p:txBody>
      </p:sp>
      <p:cxnSp>
        <p:nvCxnSpPr>
          <p:cNvPr id="14344" name="AutoShape 8"/>
          <p:cNvCxnSpPr>
            <a:cxnSpLocks noChangeShapeType="1"/>
            <a:stCxn id="14342" idx="3"/>
            <a:endCxn id="14343" idx="0"/>
          </p:cNvCxnSpPr>
          <p:nvPr/>
        </p:nvCxnSpPr>
        <p:spPr bwMode="auto">
          <a:xfrm flipH="1">
            <a:off x="2133600" y="4240213"/>
            <a:ext cx="263525" cy="227012"/>
          </a:xfrm>
          <a:prstGeom prst="straightConnector1">
            <a:avLst/>
          </a:prstGeom>
          <a:noFill/>
          <a:ln w="50800">
            <a:solidFill>
              <a:srgbClr val="0000FF"/>
            </a:solidFill>
            <a:round/>
            <a:headEnd/>
            <a:tailEnd type="triangle" w="med" len="med"/>
          </a:ln>
        </p:spPr>
      </p:cxnSp>
      <p:cxnSp>
        <p:nvCxnSpPr>
          <p:cNvPr id="14345" name="AutoShape 9"/>
          <p:cNvCxnSpPr>
            <a:cxnSpLocks noChangeShapeType="1"/>
            <a:stCxn id="14341" idx="5"/>
            <a:endCxn id="14342" idx="0"/>
          </p:cNvCxnSpPr>
          <p:nvPr/>
        </p:nvCxnSpPr>
        <p:spPr bwMode="auto">
          <a:xfrm>
            <a:off x="2479675" y="3630613"/>
            <a:ext cx="187325" cy="227012"/>
          </a:xfrm>
          <a:prstGeom prst="straightConnector1">
            <a:avLst/>
          </a:prstGeom>
          <a:noFill/>
          <a:ln w="50800">
            <a:solidFill>
              <a:srgbClr val="0000FF"/>
            </a:solidFill>
            <a:round/>
            <a:headEnd/>
            <a:tailEnd type="triangle" w="med" len="med"/>
          </a:ln>
        </p:spPr>
      </p:cxnSp>
      <p:sp>
        <p:nvSpPr>
          <p:cNvPr id="14346" name="Text Box 10"/>
          <p:cNvSpPr txBox="1">
            <a:spLocks noChangeArrowheads="1"/>
          </p:cNvSpPr>
          <p:nvPr/>
        </p:nvSpPr>
        <p:spPr bwMode="auto">
          <a:xfrm>
            <a:off x="1524000" y="57150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Degenerate binary tree</a:t>
            </a:r>
          </a:p>
        </p:txBody>
      </p:sp>
      <p:sp>
        <p:nvSpPr>
          <p:cNvPr id="14347" name="Oval 11"/>
          <p:cNvSpPr>
            <a:spLocks noChangeArrowheads="1"/>
          </p:cNvSpPr>
          <p:nvPr/>
        </p:nvSpPr>
        <p:spPr bwMode="auto">
          <a:xfrm>
            <a:off x="1600200" y="5181600"/>
            <a:ext cx="762000" cy="381000"/>
          </a:xfrm>
          <a:prstGeom prst="ellipse">
            <a:avLst/>
          </a:prstGeom>
          <a:noFill/>
          <a:ln w="57150">
            <a:solidFill>
              <a:srgbClr val="008080"/>
            </a:solidFill>
            <a:round/>
            <a:headEnd/>
            <a:tailEnd/>
          </a:ln>
        </p:spPr>
        <p:txBody>
          <a:bodyPr wrap="none" anchor="ctr"/>
          <a:lstStyle/>
          <a:p>
            <a:endParaRPr lang="en-CA"/>
          </a:p>
        </p:txBody>
      </p:sp>
      <p:cxnSp>
        <p:nvCxnSpPr>
          <p:cNvPr id="14348" name="AutoShape 12"/>
          <p:cNvCxnSpPr>
            <a:cxnSpLocks noChangeShapeType="1"/>
            <a:stCxn id="14343" idx="4"/>
            <a:endCxn id="14347" idx="0"/>
          </p:cNvCxnSpPr>
          <p:nvPr/>
        </p:nvCxnSpPr>
        <p:spPr bwMode="auto">
          <a:xfrm flipH="1">
            <a:off x="1981200" y="4905375"/>
            <a:ext cx="152400" cy="247650"/>
          </a:xfrm>
          <a:prstGeom prst="straightConnector1">
            <a:avLst/>
          </a:prstGeom>
          <a:noFill/>
          <a:ln w="50800">
            <a:solidFill>
              <a:srgbClr val="0000FF"/>
            </a:solidFill>
            <a:round/>
            <a:headEnd/>
            <a:tailEnd type="triangle" w="med" len="med"/>
          </a:ln>
        </p:spPr>
      </p:cxnSp>
      <p:sp>
        <p:nvSpPr>
          <p:cNvPr id="14349" name="Oval 13"/>
          <p:cNvSpPr>
            <a:spLocks noChangeArrowheads="1"/>
          </p:cNvSpPr>
          <p:nvPr/>
        </p:nvSpPr>
        <p:spPr bwMode="auto">
          <a:xfrm>
            <a:off x="6248400" y="3324225"/>
            <a:ext cx="762000" cy="381000"/>
          </a:xfrm>
          <a:prstGeom prst="ellipse">
            <a:avLst/>
          </a:prstGeom>
          <a:noFill/>
          <a:ln w="57150">
            <a:solidFill>
              <a:srgbClr val="008080"/>
            </a:solidFill>
            <a:round/>
            <a:headEnd/>
            <a:tailEnd/>
          </a:ln>
        </p:spPr>
        <p:txBody>
          <a:bodyPr wrap="none" anchor="ctr"/>
          <a:lstStyle/>
          <a:p>
            <a:endParaRPr lang="en-CA"/>
          </a:p>
        </p:txBody>
      </p:sp>
      <p:sp>
        <p:nvSpPr>
          <p:cNvPr id="14350" name="Oval 14"/>
          <p:cNvSpPr>
            <a:spLocks noChangeArrowheads="1"/>
          </p:cNvSpPr>
          <p:nvPr/>
        </p:nvSpPr>
        <p:spPr bwMode="auto">
          <a:xfrm>
            <a:off x="5715000" y="4114800"/>
            <a:ext cx="762000" cy="381000"/>
          </a:xfrm>
          <a:prstGeom prst="ellipse">
            <a:avLst/>
          </a:prstGeom>
          <a:noFill/>
          <a:ln w="57150">
            <a:solidFill>
              <a:srgbClr val="008080"/>
            </a:solidFill>
            <a:round/>
            <a:headEnd/>
            <a:tailEnd/>
          </a:ln>
        </p:spPr>
        <p:txBody>
          <a:bodyPr wrap="none" anchor="ctr"/>
          <a:lstStyle/>
          <a:p>
            <a:endParaRPr lang="en-CA"/>
          </a:p>
        </p:txBody>
      </p:sp>
      <p:sp>
        <p:nvSpPr>
          <p:cNvPr id="14351" name="Oval 15"/>
          <p:cNvSpPr>
            <a:spLocks noChangeArrowheads="1"/>
          </p:cNvSpPr>
          <p:nvPr/>
        </p:nvSpPr>
        <p:spPr bwMode="auto">
          <a:xfrm>
            <a:off x="6705600" y="4114800"/>
            <a:ext cx="762000" cy="381000"/>
          </a:xfrm>
          <a:prstGeom prst="ellipse">
            <a:avLst/>
          </a:prstGeom>
          <a:noFill/>
          <a:ln w="57150">
            <a:solidFill>
              <a:srgbClr val="008080"/>
            </a:solidFill>
            <a:round/>
            <a:headEnd/>
            <a:tailEnd/>
          </a:ln>
        </p:spPr>
        <p:txBody>
          <a:bodyPr wrap="none" anchor="ctr"/>
          <a:lstStyle/>
          <a:p>
            <a:endParaRPr lang="en-CA"/>
          </a:p>
        </p:txBody>
      </p:sp>
      <p:sp>
        <p:nvSpPr>
          <p:cNvPr id="14352" name="Oval 16"/>
          <p:cNvSpPr>
            <a:spLocks noChangeArrowheads="1"/>
          </p:cNvSpPr>
          <p:nvPr/>
        </p:nvSpPr>
        <p:spPr bwMode="auto">
          <a:xfrm>
            <a:off x="5410200" y="4953000"/>
            <a:ext cx="762000" cy="381000"/>
          </a:xfrm>
          <a:prstGeom prst="ellipse">
            <a:avLst/>
          </a:prstGeom>
          <a:noFill/>
          <a:ln w="57150">
            <a:solidFill>
              <a:srgbClr val="008080"/>
            </a:solidFill>
            <a:round/>
            <a:headEnd/>
            <a:tailEnd/>
          </a:ln>
        </p:spPr>
        <p:txBody>
          <a:bodyPr wrap="none" anchor="ctr"/>
          <a:lstStyle/>
          <a:p>
            <a:endParaRPr lang="en-CA"/>
          </a:p>
        </p:txBody>
      </p:sp>
      <p:sp>
        <p:nvSpPr>
          <p:cNvPr id="14353" name="Oval 17"/>
          <p:cNvSpPr>
            <a:spLocks noChangeArrowheads="1"/>
          </p:cNvSpPr>
          <p:nvPr/>
        </p:nvSpPr>
        <p:spPr bwMode="auto">
          <a:xfrm>
            <a:off x="6324600" y="4953000"/>
            <a:ext cx="762000" cy="381000"/>
          </a:xfrm>
          <a:prstGeom prst="ellipse">
            <a:avLst/>
          </a:prstGeom>
          <a:noFill/>
          <a:ln w="57150">
            <a:solidFill>
              <a:srgbClr val="008080"/>
            </a:solidFill>
            <a:round/>
            <a:headEnd/>
            <a:tailEnd/>
          </a:ln>
        </p:spPr>
        <p:txBody>
          <a:bodyPr wrap="none" anchor="ctr"/>
          <a:lstStyle/>
          <a:p>
            <a:endParaRPr lang="en-CA"/>
          </a:p>
        </p:txBody>
      </p:sp>
      <p:cxnSp>
        <p:nvCxnSpPr>
          <p:cNvPr id="14354" name="AutoShape 18"/>
          <p:cNvCxnSpPr>
            <a:cxnSpLocks noChangeShapeType="1"/>
            <a:stCxn id="14350" idx="4"/>
            <a:endCxn id="14352" idx="0"/>
          </p:cNvCxnSpPr>
          <p:nvPr/>
        </p:nvCxnSpPr>
        <p:spPr bwMode="auto">
          <a:xfrm flipH="1">
            <a:off x="5791200" y="4524375"/>
            <a:ext cx="304800" cy="400050"/>
          </a:xfrm>
          <a:prstGeom prst="straightConnector1">
            <a:avLst/>
          </a:prstGeom>
          <a:noFill/>
          <a:ln w="50800">
            <a:solidFill>
              <a:srgbClr val="0000FF"/>
            </a:solidFill>
            <a:round/>
            <a:headEnd/>
            <a:tailEnd type="triangle" w="med" len="med"/>
          </a:ln>
        </p:spPr>
      </p:cxnSp>
      <p:cxnSp>
        <p:nvCxnSpPr>
          <p:cNvPr id="14355" name="AutoShape 19"/>
          <p:cNvCxnSpPr>
            <a:cxnSpLocks noChangeShapeType="1"/>
            <a:stCxn id="14351" idx="4"/>
            <a:endCxn id="14353" idx="0"/>
          </p:cNvCxnSpPr>
          <p:nvPr/>
        </p:nvCxnSpPr>
        <p:spPr bwMode="auto">
          <a:xfrm flipH="1">
            <a:off x="6705600" y="4524375"/>
            <a:ext cx="381000" cy="400050"/>
          </a:xfrm>
          <a:prstGeom prst="straightConnector1">
            <a:avLst/>
          </a:prstGeom>
          <a:noFill/>
          <a:ln w="50800">
            <a:solidFill>
              <a:srgbClr val="0000FF"/>
            </a:solidFill>
            <a:round/>
            <a:headEnd/>
            <a:tailEnd type="triangle" w="med" len="med"/>
          </a:ln>
        </p:spPr>
      </p:cxnSp>
      <p:cxnSp>
        <p:nvCxnSpPr>
          <p:cNvPr id="14356" name="AutoShape 20"/>
          <p:cNvCxnSpPr>
            <a:cxnSpLocks noChangeShapeType="1"/>
            <a:stCxn id="14349" idx="4"/>
            <a:endCxn id="14351" idx="0"/>
          </p:cNvCxnSpPr>
          <p:nvPr/>
        </p:nvCxnSpPr>
        <p:spPr bwMode="auto">
          <a:xfrm>
            <a:off x="6629400" y="3733800"/>
            <a:ext cx="457200" cy="352425"/>
          </a:xfrm>
          <a:prstGeom prst="straightConnector1">
            <a:avLst/>
          </a:prstGeom>
          <a:noFill/>
          <a:ln w="50800">
            <a:solidFill>
              <a:srgbClr val="0000FF"/>
            </a:solidFill>
            <a:round/>
            <a:headEnd/>
            <a:tailEnd type="triangle" w="med" len="med"/>
          </a:ln>
        </p:spPr>
      </p:cxnSp>
      <p:cxnSp>
        <p:nvCxnSpPr>
          <p:cNvPr id="14357" name="AutoShape 21"/>
          <p:cNvCxnSpPr>
            <a:cxnSpLocks noChangeShapeType="1"/>
            <a:stCxn id="14349" idx="4"/>
            <a:endCxn id="14350" idx="0"/>
          </p:cNvCxnSpPr>
          <p:nvPr/>
        </p:nvCxnSpPr>
        <p:spPr bwMode="auto">
          <a:xfrm flipH="1">
            <a:off x="6096000" y="3733800"/>
            <a:ext cx="533400" cy="352425"/>
          </a:xfrm>
          <a:prstGeom prst="straightConnector1">
            <a:avLst/>
          </a:prstGeom>
          <a:noFill/>
          <a:ln w="50800">
            <a:solidFill>
              <a:srgbClr val="0000FF"/>
            </a:solidFill>
            <a:round/>
            <a:headEnd/>
            <a:tailEnd type="triangle" w="med" len="med"/>
          </a:ln>
        </p:spPr>
      </p:cxnSp>
      <p:cxnSp>
        <p:nvCxnSpPr>
          <p:cNvPr id="14358" name="AutoShape 22"/>
          <p:cNvCxnSpPr>
            <a:cxnSpLocks noChangeShapeType="1"/>
            <a:stCxn id="14351" idx="4"/>
          </p:cNvCxnSpPr>
          <p:nvPr/>
        </p:nvCxnSpPr>
        <p:spPr bwMode="auto">
          <a:xfrm>
            <a:off x="7086600" y="4524375"/>
            <a:ext cx="685800" cy="400050"/>
          </a:xfrm>
          <a:prstGeom prst="straightConnector1">
            <a:avLst/>
          </a:prstGeom>
          <a:noFill/>
          <a:ln w="50800">
            <a:solidFill>
              <a:srgbClr val="0000FF"/>
            </a:solidFill>
            <a:round/>
            <a:headEnd/>
            <a:tailEnd type="triangle" w="med" len="med"/>
          </a:ln>
        </p:spPr>
      </p:cxnSp>
      <p:sp>
        <p:nvSpPr>
          <p:cNvPr id="14359" name="Oval 23"/>
          <p:cNvSpPr>
            <a:spLocks noChangeArrowheads="1"/>
          </p:cNvSpPr>
          <p:nvPr/>
        </p:nvSpPr>
        <p:spPr bwMode="auto">
          <a:xfrm>
            <a:off x="7239000" y="4953000"/>
            <a:ext cx="762000" cy="381000"/>
          </a:xfrm>
          <a:prstGeom prst="ellipse">
            <a:avLst/>
          </a:prstGeom>
          <a:noFill/>
          <a:ln w="57150">
            <a:solidFill>
              <a:srgbClr val="008080"/>
            </a:solidFill>
            <a:round/>
            <a:headEnd/>
            <a:tailEnd/>
          </a:ln>
        </p:spPr>
        <p:txBody>
          <a:bodyPr wrap="none" anchor="ctr"/>
          <a:lstStyle/>
          <a:p>
            <a:endParaRPr lang="en-CA"/>
          </a:p>
        </p:txBody>
      </p:sp>
      <p:sp>
        <p:nvSpPr>
          <p:cNvPr id="14360" name="Text Box 24"/>
          <p:cNvSpPr txBox="1">
            <a:spLocks noChangeArrowheads="1"/>
          </p:cNvSpPr>
          <p:nvPr/>
        </p:nvSpPr>
        <p:spPr bwMode="auto">
          <a:xfrm>
            <a:off x="5791200" y="57150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Balanced binary tree</a:t>
            </a:r>
          </a:p>
        </p:txBody>
      </p:sp>
      <p:sp>
        <p:nvSpPr>
          <p:cNvPr id="14361" name="Rectangle 24"/>
          <p:cNvSpPr>
            <a:spLocks noChangeArrowheads="1"/>
          </p:cNvSpPr>
          <p:nvPr/>
        </p:nvSpPr>
        <p:spPr bwMode="auto">
          <a:xfrm>
            <a:off x="0" y="3886200"/>
            <a:ext cx="2101850" cy="646113"/>
          </a:xfrm>
          <a:prstGeom prst="rect">
            <a:avLst/>
          </a:prstGeom>
          <a:noFill/>
          <a:ln w="9525">
            <a:noFill/>
            <a:miter lim="800000"/>
            <a:headEnd/>
            <a:tailEnd/>
          </a:ln>
        </p:spPr>
        <p:txBody>
          <a:bodyPr wrap="none">
            <a:spAutoFit/>
          </a:bodyPr>
          <a:lstStyle/>
          <a:p>
            <a:r>
              <a:rPr lang="en-US"/>
              <a:t>Height = O(n) for n</a:t>
            </a:r>
          </a:p>
          <a:p>
            <a:r>
              <a:rPr lang="en-US"/>
              <a:t>O(n)=3 </a:t>
            </a:r>
            <a:endParaRPr lang="en-CA"/>
          </a:p>
        </p:txBody>
      </p:sp>
      <p:sp>
        <p:nvSpPr>
          <p:cNvPr id="14362" name="Rectangle 25"/>
          <p:cNvSpPr>
            <a:spLocks noChangeArrowheads="1"/>
          </p:cNvSpPr>
          <p:nvPr/>
        </p:nvSpPr>
        <p:spPr bwMode="auto">
          <a:xfrm>
            <a:off x="5638800" y="5410200"/>
            <a:ext cx="3551238" cy="369888"/>
          </a:xfrm>
          <a:prstGeom prst="rect">
            <a:avLst/>
          </a:prstGeom>
          <a:noFill/>
          <a:ln w="9525">
            <a:noFill/>
            <a:miter lim="800000"/>
            <a:headEnd/>
            <a:tailEnd/>
          </a:ln>
        </p:spPr>
        <p:txBody>
          <a:bodyPr wrap="none">
            <a:spAutoFit/>
          </a:bodyPr>
          <a:lstStyle/>
          <a:p>
            <a:r>
              <a:rPr lang="en-US"/>
              <a:t>Height = O( log(n) )=O(log(6))=2 </a:t>
            </a:r>
            <a:endParaRPr lang="en-C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Binary Search Properties</a:t>
            </a:r>
          </a:p>
        </p:txBody>
      </p:sp>
      <p:sp>
        <p:nvSpPr>
          <p:cNvPr id="15363" name="Rectangle 3"/>
          <p:cNvSpPr>
            <a:spLocks noGrp="1" noChangeArrowheads="1"/>
          </p:cNvSpPr>
          <p:nvPr>
            <p:ph type="body" idx="1"/>
          </p:nvPr>
        </p:nvSpPr>
        <p:spPr/>
        <p:txBody>
          <a:bodyPr/>
          <a:lstStyle/>
          <a:p>
            <a:pPr eaLnBrk="1" hangingPunct="1"/>
            <a:r>
              <a:rPr lang="en-US"/>
              <a:t>Time of search</a:t>
            </a:r>
          </a:p>
          <a:p>
            <a:pPr lvl="1" eaLnBrk="1" hangingPunct="1"/>
            <a:r>
              <a:rPr lang="en-US"/>
              <a:t>Proportional to height of tree</a:t>
            </a:r>
          </a:p>
          <a:p>
            <a:pPr lvl="1" eaLnBrk="1" hangingPunct="1"/>
            <a:r>
              <a:rPr lang="en-US"/>
              <a:t>Balanced binary tree</a:t>
            </a:r>
          </a:p>
          <a:p>
            <a:pPr lvl="2" eaLnBrk="1" hangingPunct="1"/>
            <a:r>
              <a:rPr lang="en-US"/>
              <a:t>O( log(n) ) time</a:t>
            </a:r>
          </a:p>
          <a:p>
            <a:pPr lvl="1" eaLnBrk="1" hangingPunct="1"/>
            <a:r>
              <a:rPr lang="en-US"/>
              <a:t>Degenerate tree</a:t>
            </a:r>
          </a:p>
          <a:p>
            <a:pPr lvl="2" eaLnBrk="1" hangingPunct="1"/>
            <a:r>
              <a:rPr lang="en-US"/>
              <a:t>O( n ) time</a:t>
            </a:r>
          </a:p>
          <a:p>
            <a:pPr lvl="2" eaLnBrk="1" hangingPunct="1"/>
            <a:r>
              <a:rPr lang="en-US"/>
              <a:t>Like searching linked list / unsorted array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8534400" cy="1371600"/>
          </a:xfrm>
        </p:spPr>
        <p:txBody>
          <a:bodyPr/>
          <a:lstStyle/>
          <a:p>
            <a:pPr eaLnBrk="1" hangingPunct="1"/>
            <a:r>
              <a:rPr lang="en-US" dirty="0"/>
              <a:t>Binary Search Tree Construction</a:t>
            </a:r>
          </a:p>
        </p:txBody>
      </p:sp>
      <p:sp>
        <p:nvSpPr>
          <p:cNvPr id="16387" name="Rectangle 3"/>
          <p:cNvSpPr>
            <a:spLocks noGrp="1" noChangeArrowheads="1"/>
          </p:cNvSpPr>
          <p:nvPr>
            <p:ph type="body" idx="1"/>
          </p:nvPr>
        </p:nvSpPr>
        <p:spPr/>
        <p:txBody>
          <a:bodyPr/>
          <a:lstStyle/>
          <a:p>
            <a:pPr eaLnBrk="1" hangingPunct="1"/>
            <a:r>
              <a:rPr lang="en-US"/>
              <a:t>How to build &amp; maintain binary trees?</a:t>
            </a:r>
          </a:p>
          <a:p>
            <a:pPr lvl="1" eaLnBrk="1" hangingPunct="1"/>
            <a:r>
              <a:rPr lang="en-US"/>
              <a:t>Insertion</a:t>
            </a:r>
          </a:p>
          <a:p>
            <a:pPr lvl="1" eaLnBrk="1" hangingPunct="1"/>
            <a:r>
              <a:rPr lang="en-US"/>
              <a:t>Deletion</a:t>
            </a:r>
          </a:p>
          <a:p>
            <a:pPr eaLnBrk="1" hangingPunct="1"/>
            <a:r>
              <a:rPr lang="en-US"/>
              <a:t>Maintain key property (invariant)</a:t>
            </a:r>
          </a:p>
          <a:p>
            <a:pPr lvl="1" eaLnBrk="1" hangingPunct="1"/>
            <a:r>
              <a:rPr lang="en-US"/>
              <a:t>Smaller values in left subtree</a:t>
            </a:r>
          </a:p>
          <a:p>
            <a:pPr lvl="1" eaLnBrk="1" hangingPunct="1"/>
            <a:r>
              <a:rPr lang="en-US"/>
              <a:t>Larger values in right subtree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1371600"/>
          </a:xfrm>
        </p:spPr>
        <p:txBody>
          <a:bodyPr/>
          <a:lstStyle/>
          <a:p>
            <a:pPr eaLnBrk="1" hangingPunct="1"/>
            <a:r>
              <a:rPr lang="en-US" dirty="0"/>
              <a:t>Binary Search Tree – Insertion</a:t>
            </a:r>
          </a:p>
        </p:txBody>
      </p:sp>
      <p:sp>
        <p:nvSpPr>
          <p:cNvPr id="17411" name="Rectangle 3"/>
          <p:cNvSpPr>
            <a:spLocks noGrp="1" noChangeArrowheads="1"/>
          </p:cNvSpPr>
          <p:nvPr>
            <p:ph type="body" idx="1"/>
          </p:nvPr>
        </p:nvSpPr>
        <p:spPr>
          <a:xfrm>
            <a:off x="457200" y="1219200"/>
            <a:ext cx="8229600" cy="3886200"/>
          </a:xfrm>
        </p:spPr>
        <p:txBody>
          <a:bodyPr/>
          <a:lstStyle/>
          <a:p>
            <a:pPr marL="533400" indent="-533400" eaLnBrk="1" hangingPunct="1"/>
            <a:r>
              <a:rPr lang="en-US" dirty="0"/>
              <a:t>Algorithm</a:t>
            </a:r>
          </a:p>
          <a:p>
            <a:pPr marL="914400" lvl="1" indent="-457200" eaLnBrk="1" hangingPunct="1">
              <a:buFont typeface="Wingdings" pitchFamily="2" charset="2"/>
              <a:buAutoNum type="arabicPeriod"/>
            </a:pPr>
            <a:r>
              <a:rPr lang="en-US" dirty="0"/>
              <a:t>Perform search for value X</a:t>
            </a:r>
          </a:p>
          <a:p>
            <a:pPr marL="914400" lvl="1" indent="-457200" eaLnBrk="1" hangingPunct="1">
              <a:buFont typeface="Wingdings" pitchFamily="2" charset="2"/>
              <a:buAutoNum type="arabicPeriod"/>
            </a:pPr>
            <a:r>
              <a:rPr lang="en-US" dirty="0"/>
              <a:t>Search will end at node Y (if X not in tree)</a:t>
            </a:r>
          </a:p>
          <a:p>
            <a:pPr marL="914400" lvl="1" indent="-457200" eaLnBrk="1" hangingPunct="1">
              <a:buFont typeface="Wingdings" pitchFamily="2" charset="2"/>
              <a:buAutoNum type="arabicPeriod"/>
            </a:pPr>
            <a:r>
              <a:rPr lang="en-US" dirty="0"/>
              <a:t>If X &lt; Y, insert new leaf X as new left subtree for Y</a:t>
            </a:r>
          </a:p>
          <a:p>
            <a:pPr marL="914400" lvl="1" indent="-457200" eaLnBrk="1" hangingPunct="1">
              <a:buFont typeface="Wingdings" pitchFamily="2" charset="2"/>
              <a:buAutoNum type="arabicPeriod"/>
            </a:pPr>
            <a:r>
              <a:rPr lang="en-US" dirty="0"/>
              <a:t>If X &gt; Y, insert new leaf X as new right subtree for Y</a:t>
            </a:r>
          </a:p>
          <a:p>
            <a:pPr marL="533400" indent="-533400" eaLnBrk="1" hangingPunct="1"/>
            <a:r>
              <a:rPr lang="en-US" dirty="0"/>
              <a:t>Observations</a:t>
            </a:r>
          </a:p>
          <a:p>
            <a:pPr marL="914400" lvl="1" indent="-457200" eaLnBrk="1" hangingPunct="1"/>
            <a:r>
              <a:rPr lang="en-US" dirty="0"/>
              <a:t>O( log(n) ) operation for balanced tree</a:t>
            </a:r>
          </a:p>
          <a:p>
            <a:pPr marL="914400" lvl="1" indent="-457200" eaLnBrk="1" hangingPunct="1"/>
            <a:r>
              <a:rPr lang="en-US" dirty="0"/>
              <a:t>Insertions may unbalance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1371600"/>
          </a:xfrm>
        </p:spPr>
        <p:txBody>
          <a:bodyPr/>
          <a:lstStyle/>
          <a:p>
            <a:pPr eaLnBrk="1" hangingPunct="1"/>
            <a:r>
              <a:rPr lang="en-US" dirty="0"/>
              <a:t>Example Insertion</a:t>
            </a:r>
          </a:p>
        </p:txBody>
      </p:sp>
      <p:sp>
        <p:nvSpPr>
          <p:cNvPr id="18435" name="Rectangle 3"/>
          <p:cNvSpPr>
            <a:spLocks noGrp="1" noChangeArrowheads="1"/>
          </p:cNvSpPr>
          <p:nvPr>
            <p:ph type="body" idx="1"/>
          </p:nvPr>
        </p:nvSpPr>
        <p:spPr>
          <a:xfrm>
            <a:off x="457200" y="1676400"/>
            <a:ext cx="8229600" cy="3886200"/>
          </a:xfrm>
        </p:spPr>
        <p:txBody>
          <a:bodyPr/>
          <a:lstStyle/>
          <a:p>
            <a:pPr eaLnBrk="1" hangingPunct="1"/>
            <a:r>
              <a:rPr lang="en-US" dirty="0"/>
              <a:t>Insert ( 20 )</a:t>
            </a:r>
          </a:p>
          <a:p>
            <a:pPr lvl="1" eaLnBrk="1" hangingPunct="1"/>
            <a:endParaRPr lang="en-US" dirty="0"/>
          </a:p>
        </p:txBody>
      </p:sp>
      <p:sp>
        <p:nvSpPr>
          <p:cNvPr id="18436" name="Oval 4"/>
          <p:cNvSpPr>
            <a:spLocks noChangeArrowheads="1"/>
          </p:cNvSpPr>
          <p:nvPr/>
        </p:nvSpPr>
        <p:spPr bwMode="auto">
          <a:xfrm>
            <a:off x="2209800" y="2781300"/>
            <a:ext cx="762000" cy="571500"/>
          </a:xfrm>
          <a:prstGeom prst="ellipse">
            <a:avLst/>
          </a:prstGeom>
          <a:noFill/>
          <a:ln w="57150">
            <a:solidFill>
              <a:srgbClr val="008080"/>
            </a:solidFill>
            <a:round/>
            <a:headEnd/>
            <a:tailEnd/>
          </a:ln>
        </p:spPr>
        <p:txBody>
          <a:bodyPr wrap="none" anchor="ctr"/>
          <a:lstStyle/>
          <a:p>
            <a:endParaRPr lang="en-CA"/>
          </a:p>
        </p:txBody>
      </p:sp>
      <p:sp>
        <p:nvSpPr>
          <p:cNvPr id="18437" name="Oval 5"/>
          <p:cNvSpPr>
            <a:spLocks noChangeArrowheads="1"/>
          </p:cNvSpPr>
          <p:nvPr/>
        </p:nvSpPr>
        <p:spPr bwMode="auto">
          <a:xfrm>
            <a:off x="1676400" y="3571875"/>
            <a:ext cx="762000" cy="571500"/>
          </a:xfrm>
          <a:prstGeom prst="ellipse">
            <a:avLst/>
          </a:prstGeom>
          <a:noFill/>
          <a:ln w="57150">
            <a:solidFill>
              <a:srgbClr val="008080"/>
            </a:solidFill>
            <a:round/>
            <a:headEnd/>
            <a:tailEnd/>
          </a:ln>
        </p:spPr>
        <p:txBody>
          <a:bodyPr wrap="none" anchor="ctr"/>
          <a:lstStyle/>
          <a:p>
            <a:endParaRPr lang="en-CA"/>
          </a:p>
        </p:txBody>
      </p:sp>
      <p:sp>
        <p:nvSpPr>
          <p:cNvPr id="18438" name="Oval 6"/>
          <p:cNvSpPr>
            <a:spLocks noChangeArrowheads="1"/>
          </p:cNvSpPr>
          <p:nvPr/>
        </p:nvSpPr>
        <p:spPr bwMode="auto">
          <a:xfrm>
            <a:off x="2667000" y="3571875"/>
            <a:ext cx="762000" cy="571500"/>
          </a:xfrm>
          <a:prstGeom prst="ellipse">
            <a:avLst/>
          </a:prstGeom>
          <a:noFill/>
          <a:ln w="57150">
            <a:solidFill>
              <a:srgbClr val="008080"/>
            </a:solidFill>
            <a:round/>
            <a:headEnd/>
            <a:tailEnd/>
          </a:ln>
        </p:spPr>
        <p:txBody>
          <a:bodyPr wrap="none" anchor="ctr"/>
          <a:lstStyle/>
          <a:p>
            <a:endParaRPr lang="en-CA"/>
          </a:p>
        </p:txBody>
      </p:sp>
      <p:sp>
        <p:nvSpPr>
          <p:cNvPr id="18439" name="Oval 7"/>
          <p:cNvSpPr>
            <a:spLocks noChangeArrowheads="1"/>
          </p:cNvSpPr>
          <p:nvPr/>
        </p:nvSpPr>
        <p:spPr bwMode="auto">
          <a:xfrm>
            <a:off x="1371600" y="4410075"/>
            <a:ext cx="762000" cy="571500"/>
          </a:xfrm>
          <a:prstGeom prst="ellipse">
            <a:avLst/>
          </a:prstGeom>
          <a:noFill/>
          <a:ln w="57150">
            <a:solidFill>
              <a:srgbClr val="008080"/>
            </a:solidFill>
            <a:round/>
            <a:headEnd/>
            <a:tailEnd/>
          </a:ln>
        </p:spPr>
        <p:txBody>
          <a:bodyPr wrap="none" anchor="ctr"/>
          <a:lstStyle/>
          <a:p>
            <a:endParaRPr lang="en-CA"/>
          </a:p>
        </p:txBody>
      </p:sp>
      <p:sp>
        <p:nvSpPr>
          <p:cNvPr id="18440" name="Oval 8"/>
          <p:cNvSpPr>
            <a:spLocks noChangeArrowheads="1"/>
          </p:cNvSpPr>
          <p:nvPr/>
        </p:nvSpPr>
        <p:spPr bwMode="auto">
          <a:xfrm>
            <a:off x="2286000" y="4410075"/>
            <a:ext cx="762000" cy="571500"/>
          </a:xfrm>
          <a:prstGeom prst="ellipse">
            <a:avLst/>
          </a:prstGeom>
          <a:noFill/>
          <a:ln w="57150">
            <a:solidFill>
              <a:srgbClr val="008080"/>
            </a:solidFill>
            <a:round/>
            <a:headEnd/>
            <a:tailEnd/>
          </a:ln>
        </p:spPr>
        <p:txBody>
          <a:bodyPr wrap="none" anchor="ctr"/>
          <a:lstStyle/>
          <a:p>
            <a:endParaRPr lang="en-CA"/>
          </a:p>
        </p:txBody>
      </p:sp>
      <p:cxnSp>
        <p:nvCxnSpPr>
          <p:cNvPr id="18441" name="AutoShape 9"/>
          <p:cNvCxnSpPr>
            <a:cxnSpLocks noChangeShapeType="1"/>
            <a:stCxn id="18437" idx="4"/>
            <a:endCxn id="18439" idx="0"/>
          </p:cNvCxnSpPr>
          <p:nvPr/>
        </p:nvCxnSpPr>
        <p:spPr bwMode="auto">
          <a:xfrm flipH="1">
            <a:off x="1752600" y="4171950"/>
            <a:ext cx="304800" cy="209550"/>
          </a:xfrm>
          <a:prstGeom prst="straightConnector1">
            <a:avLst/>
          </a:prstGeom>
          <a:noFill/>
          <a:ln w="50800">
            <a:solidFill>
              <a:srgbClr val="0000FF"/>
            </a:solidFill>
            <a:round/>
            <a:headEnd/>
            <a:tailEnd type="triangle" w="med" len="med"/>
          </a:ln>
        </p:spPr>
      </p:cxnSp>
      <p:cxnSp>
        <p:nvCxnSpPr>
          <p:cNvPr id="18442" name="AutoShape 10"/>
          <p:cNvCxnSpPr>
            <a:cxnSpLocks noChangeShapeType="1"/>
            <a:stCxn id="18438" idx="4"/>
            <a:endCxn id="18440" idx="0"/>
          </p:cNvCxnSpPr>
          <p:nvPr/>
        </p:nvCxnSpPr>
        <p:spPr bwMode="auto">
          <a:xfrm flipH="1">
            <a:off x="2667000" y="4171950"/>
            <a:ext cx="381000" cy="209550"/>
          </a:xfrm>
          <a:prstGeom prst="straightConnector1">
            <a:avLst/>
          </a:prstGeom>
          <a:noFill/>
          <a:ln w="50800">
            <a:solidFill>
              <a:srgbClr val="0000FF"/>
            </a:solidFill>
            <a:round/>
            <a:headEnd/>
            <a:tailEnd type="triangle" w="med" len="med"/>
          </a:ln>
        </p:spPr>
      </p:cxnSp>
      <p:cxnSp>
        <p:nvCxnSpPr>
          <p:cNvPr id="18443" name="AutoShape 11"/>
          <p:cNvCxnSpPr>
            <a:cxnSpLocks noChangeShapeType="1"/>
            <a:stCxn id="18436" idx="4"/>
            <a:endCxn id="18438" idx="0"/>
          </p:cNvCxnSpPr>
          <p:nvPr/>
        </p:nvCxnSpPr>
        <p:spPr bwMode="auto">
          <a:xfrm>
            <a:off x="2590800" y="3381375"/>
            <a:ext cx="457200" cy="161925"/>
          </a:xfrm>
          <a:prstGeom prst="straightConnector1">
            <a:avLst/>
          </a:prstGeom>
          <a:noFill/>
          <a:ln w="50800">
            <a:solidFill>
              <a:srgbClr val="0000FF"/>
            </a:solidFill>
            <a:round/>
            <a:headEnd/>
            <a:tailEnd type="triangle" w="med" len="med"/>
          </a:ln>
        </p:spPr>
      </p:cxnSp>
      <p:cxnSp>
        <p:nvCxnSpPr>
          <p:cNvPr id="18444" name="AutoShape 12"/>
          <p:cNvCxnSpPr>
            <a:cxnSpLocks noChangeShapeType="1"/>
            <a:stCxn id="18436" idx="4"/>
            <a:endCxn id="18437" idx="0"/>
          </p:cNvCxnSpPr>
          <p:nvPr/>
        </p:nvCxnSpPr>
        <p:spPr bwMode="auto">
          <a:xfrm flipH="1">
            <a:off x="2057400" y="3381375"/>
            <a:ext cx="533400" cy="161925"/>
          </a:xfrm>
          <a:prstGeom prst="straightConnector1">
            <a:avLst/>
          </a:prstGeom>
          <a:noFill/>
          <a:ln w="50800">
            <a:solidFill>
              <a:srgbClr val="0000FF"/>
            </a:solidFill>
            <a:round/>
            <a:headEnd/>
            <a:tailEnd type="triangle" w="med" len="med"/>
          </a:ln>
        </p:spPr>
      </p:cxnSp>
      <p:cxnSp>
        <p:nvCxnSpPr>
          <p:cNvPr id="18445" name="AutoShape 13"/>
          <p:cNvCxnSpPr>
            <a:cxnSpLocks noChangeShapeType="1"/>
            <a:stCxn id="18438" idx="4"/>
            <a:endCxn id="18446" idx="0"/>
          </p:cNvCxnSpPr>
          <p:nvPr/>
        </p:nvCxnSpPr>
        <p:spPr bwMode="auto">
          <a:xfrm>
            <a:off x="3048000" y="4171950"/>
            <a:ext cx="533400" cy="209550"/>
          </a:xfrm>
          <a:prstGeom prst="straightConnector1">
            <a:avLst/>
          </a:prstGeom>
          <a:noFill/>
          <a:ln w="50800">
            <a:solidFill>
              <a:srgbClr val="0000FF"/>
            </a:solidFill>
            <a:round/>
            <a:headEnd/>
            <a:tailEnd type="triangle" w="med" len="med"/>
          </a:ln>
        </p:spPr>
      </p:cxnSp>
      <p:sp>
        <p:nvSpPr>
          <p:cNvPr id="18446" name="Oval 14"/>
          <p:cNvSpPr>
            <a:spLocks noChangeArrowheads="1"/>
          </p:cNvSpPr>
          <p:nvPr/>
        </p:nvSpPr>
        <p:spPr bwMode="auto">
          <a:xfrm>
            <a:off x="3200400" y="4410075"/>
            <a:ext cx="762000" cy="571500"/>
          </a:xfrm>
          <a:prstGeom prst="ellipse">
            <a:avLst/>
          </a:prstGeom>
          <a:noFill/>
          <a:ln w="57150">
            <a:solidFill>
              <a:srgbClr val="008080"/>
            </a:solidFill>
            <a:round/>
            <a:headEnd/>
            <a:tailEnd/>
          </a:ln>
        </p:spPr>
        <p:txBody>
          <a:bodyPr wrap="none" anchor="ctr"/>
          <a:lstStyle/>
          <a:p>
            <a:endParaRPr lang="en-CA"/>
          </a:p>
        </p:txBody>
      </p:sp>
      <p:sp>
        <p:nvSpPr>
          <p:cNvPr id="18447" name="Text Box 15"/>
          <p:cNvSpPr txBox="1">
            <a:spLocks noChangeArrowheads="1"/>
          </p:cNvSpPr>
          <p:nvPr/>
        </p:nvSpPr>
        <p:spPr bwMode="auto">
          <a:xfrm>
            <a:off x="1828800" y="357187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18448" name="Text Box 16"/>
          <p:cNvSpPr txBox="1">
            <a:spLocks noChangeArrowheads="1"/>
          </p:cNvSpPr>
          <p:nvPr/>
        </p:nvSpPr>
        <p:spPr bwMode="auto">
          <a:xfrm>
            <a:off x="2286000" y="28098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18449" name="Text Box 17"/>
          <p:cNvSpPr txBox="1">
            <a:spLocks noChangeArrowheads="1"/>
          </p:cNvSpPr>
          <p:nvPr/>
        </p:nvSpPr>
        <p:spPr bwMode="auto">
          <a:xfrm>
            <a:off x="2743200" y="35718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18450" name="Text Box 18"/>
          <p:cNvSpPr txBox="1">
            <a:spLocks noChangeArrowheads="1"/>
          </p:cNvSpPr>
          <p:nvPr/>
        </p:nvSpPr>
        <p:spPr bwMode="auto">
          <a:xfrm>
            <a:off x="1524000" y="448627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18451" name="Text Box 19"/>
          <p:cNvSpPr txBox="1">
            <a:spLocks noChangeArrowheads="1"/>
          </p:cNvSpPr>
          <p:nvPr/>
        </p:nvSpPr>
        <p:spPr bwMode="auto">
          <a:xfrm>
            <a:off x="2362200" y="44862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18452" name="Text Box 20"/>
          <p:cNvSpPr txBox="1">
            <a:spLocks noChangeArrowheads="1"/>
          </p:cNvSpPr>
          <p:nvPr/>
        </p:nvSpPr>
        <p:spPr bwMode="auto">
          <a:xfrm>
            <a:off x="3352800" y="448627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18453" name="Text Box 21"/>
          <p:cNvSpPr txBox="1">
            <a:spLocks noChangeArrowheads="1"/>
          </p:cNvSpPr>
          <p:nvPr/>
        </p:nvSpPr>
        <p:spPr bwMode="auto">
          <a:xfrm>
            <a:off x="4495800" y="2809875"/>
            <a:ext cx="3429000" cy="2100263"/>
          </a:xfrm>
          <a:prstGeom prst="rect">
            <a:avLst/>
          </a:prstGeom>
          <a:noFill/>
          <a:ln w="12700">
            <a:noFill/>
            <a:miter lim="800000"/>
            <a:headEnd/>
            <a:tailEnd/>
          </a:ln>
        </p:spPr>
        <p:txBody>
          <a:bodyPr>
            <a:spAutoFit/>
          </a:bodyPr>
          <a:lstStyle/>
          <a:p>
            <a:pPr eaLnBrk="0" hangingPunct="0">
              <a:spcBef>
                <a:spcPct val="50000"/>
              </a:spcBef>
            </a:pPr>
            <a:r>
              <a:rPr lang="en-US" sz="2400" b="1"/>
              <a:t>10 &lt; 20, right</a:t>
            </a:r>
          </a:p>
          <a:p>
            <a:pPr eaLnBrk="0" hangingPunct="0">
              <a:spcBef>
                <a:spcPct val="50000"/>
              </a:spcBef>
            </a:pPr>
            <a:r>
              <a:rPr lang="en-US" sz="2400" b="1"/>
              <a:t>30 &gt; 20, left</a:t>
            </a:r>
          </a:p>
          <a:p>
            <a:pPr eaLnBrk="0" hangingPunct="0">
              <a:spcBef>
                <a:spcPct val="50000"/>
              </a:spcBef>
            </a:pPr>
            <a:r>
              <a:rPr lang="en-US" sz="2400" b="1"/>
              <a:t>25 &gt; 20, left</a:t>
            </a:r>
          </a:p>
          <a:p>
            <a:pPr eaLnBrk="0" hangingPunct="0">
              <a:spcBef>
                <a:spcPct val="50000"/>
              </a:spcBef>
            </a:pPr>
            <a:r>
              <a:rPr lang="en-US" sz="2400" b="1"/>
              <a:t>Insert 20 on left</a:t>
            </a:r>
          </a:p>
        </p:txBody>
      </p:sp>
      <p:sp>
        <p:nvSpPr>
          <p:cNvPr id="18454" name="Oval 22"/>
          <p:cNvSpPr>
            <a:spLocks noChangeArrowheads="1"/>
          </p:cNvSpPr>
          <p:nvPr/>
        </p:nvSpPr>
        <p:spPr bwMode="auto">
          <a:xfrm>
            <a:off x="1676400" y="6134100"/>
            <a:ext cx="762000" cy="571500"/>
          </a:xfrm>
          <a:prstGeom prst="ellipse">
            <a:avLst/>
          </a:prstGeom>
          <a:noFill/>
          <a:ln w="57150">
            <a:solidFill>
              <a:srgbClr val="008080"/>
            </a:solidFill>
            <a:prstDash val="sysDot"/>
            <a:round/>
            <a:headEnd/>
            <a:tailEnd/>
          </a:ln>
        </p:spPr>
        <p:txBody>
          <a:bodyPr wrap="none" anchor="ctr"/>
          <a:lstStyle/>
          <a:p>
            <a:endParaRPr lang="en-CA"/>
          </a:p>
        </p:txBody>
      </p:sp>
      <p:sp>
        <p:nvSpPr>
          <p:cNvPr id="18455" name="Text Box 23"/>
          <p:cNvSpPr txBox="1">
            <a:spLocks noChangeArrowheads="1"/>
          </p:cNvSpPr>
          <p:nvPr/>
        </p:nvSpPr>
        <p:spPr bwMode="auto">
          <a:xfrm>
            <a:off x="1752600" y="62103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20</a:t>
            </a:r>
          </a:p>
        </p:txBody>
      </p:sp>
      <p:cxnSp>
        <p:nvCxnSpPr>
          <p:cNvPr id="18456" name="AutoShape 24"/>
          <p:cNvCxnSpPr>
            <a:cxnSpLocks noChangeShapeType="1"/>
            <a:stCxn id="18440" idx="4"/>
            <a:endCxn id="18454" idx="0"/>
          </p:cNvCxnSpPr>
          <p:nvPr/>
        </p:nvCxnSpPr>
        <p:spPr bwMode="auto">
          <a:xfrm flipH="1">
            <a:off x="2057400" y="5010150"/>
            <a:ext cx="609600" cy="1095375"/>
          </a:xfrm>
          <a:prstGeom prst="straightConnector1">
            <a:avLst/>
          </a:prstGeom>
          <a:noFill/>
          <a:ln w="50800">
            <a:solidFill>
              <a:srgbClr val="0000FF"/>
            </a:solidFill>
            <a:prstDash val="sysDot"/>
            <a:round/>
            <a:headEn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1371600"/>
          </a:xfrm>
        </p:spPr>
        <p:txBody>
          <a:bodyPr/>
          <a:lstStyle/>
          <a:p>
            <a:pPr eaLnBrk="1" hangingPunct="1"/>
            <a:r>
              <a:rPr lang="en-US" dirty="0"/>
              <a:t>Binary Search Tree – Deletion</a:t>
            </a:r>
          </a:p>
        </p:txBody>
      </p:sp>
      <p:sp>
        <p:nvSpPr>
          <p:cNvPr id="19459" name="Rectangle 3"/>
          <p:cNvSpPr>
            <a:spLocks noGrp="1" noChangeArrowheads="1"/>
          </p:cNvSpPr>
          <p:nvPr>
            <p:ph type="body" idx="1"/>
          </p:nvPr>
        </p:nvSpPr>
        <p:spPr>
          <a:xfrm>
            <a:off x="457200" y="1371600"/>
            <a:ext cx="8229600" cy="3886200"/>
          </a:xfrm>
        </p:spPr>
        <p:txBody>
          <a:bodyPr/>
          <a:lstStyle/>
          <a:p>
            <a:pPr marL="533400" indent="-533400" eaLnBrk="1" hangingPunct="1"/>
            <a:r>
              <a:rPr lang="en-US" dirty="0"/>
              <a:t>Algorithm </a:t>
            </a:r>
          </a:p>
          <a:p>
            <a:pPr marL="914400" lvl="1" indent="-457200" eaLnBrk="1" hangingPunct="1">
              <a:buFont typeface="Wingdings" pitchFamily="2" charset="2"/>
              <a:buAutoNum type="arabicPeriod"/>
            </a:pPr>
            <a:r>
              <a:rPr lang="en-US" dirty="0"/>
              <a:t>Perform search for value X</a:t>
            </a:r>
          </a:p>
          <a:p>
            <a:pPr marL="914400" lvl="1" indent="-457200" eaLnBrk="1" hangingPunct="1">
              <a:buFont typeface="Wingdings" pitchFamily="2" charset="2"/>
              <a:buAutoNum type="arabicPeriod"/>
            </a:pPr>
            <a:r>
              <a:rPr lang="en-US" dirty="0"/>
              <a:t>If X is a leaf, delete X</a:t>
            </a:r>
          </a:p>
          <a:p>
            <a:pPr marL="914400" lvl="1" indent="-457200" eaLnBrk="1" hangingPunct="1">
              <a:buFont typeface="Wingdings" pitchFamily="2" charset="2"/>
              <a:buAutoNum type="arabicPeriod"/>
            </a:pPr>
            <a:r>
              <a:rPr lang="en-US" dirty="0"/>
              <a:t>Else 	</a:t>
            </a:r>
            <a:r>
              <a:rPr lang="en-US" dirty="0">
                <a:solidFill>
                  <a:schemeClr val="tx2"/>
                </a:solidFill>
              </a:rPr>
              <a:t>// must delete internal node</a:t>
            </a:r>
          </a:p>
          <a:p>
            <a:pPr marL="1371600" lvl="2" indent="-457200" eaLnBrk="1" hangingPunct="1">
              <a:lnSpc>
                <a:spcPct val="90000"/>
              </a:lnSpc>
              <a:buFont typeface="Wingdings" pitchFamily="2" charset="2"/>
              <a:buNone/>
            </a:pPr>
            <a:r>
              <a:rPr lang="en-US" dirty="0"/>
              <a:t>a) Replace with largest value Y on left subtree</a:t>
            </a:r>
            <a:endParaRPr lang="en-US" dirty="0">
              <a:solidFill>
                <a:srgbClr val="FF3300"/>
              </a:solidFill>
            </a:endParaRPr>
          </a:p>
          <a:p>
            <a:pPr marL="1371600" lvl="2" indent="-457200" eaLnBrk="1" hangingPunct="1">
              <a:lnSpc>
                <a:spcPct val="90000"/>
              </a:lnSpc>
              <a:buFont typeface="Wingdings" pitchFamily="2" charset="2"/>
              <a:buNone/>
            </a:pPr>
            <a:r>
              <a:rPr lang="en-US" dirty="0"/>
              <a:t>                     </a:t>
            </a:r>
            <a:r>
              <a:rPr lang="en-US" dirty="0">
                <a:solidFill>
                  <a:srgbClr val="FF3300"/>
                </a:solidFill>
              </a:rPr>
              <a:t>OR</a:t>
            </a:r>
            <a:r>
              <a:rPr lang="en-US" dirty="0"/>
              <a:t> smallest value Z on right subtree</a:t>
            </a:r>
          </a:p>
          <a:p>
            <a:pPr marL="1371600" lvl="2" indent="-457200" eaLnBrk="1" hangingPunct="1">
              <a:lnSpc>
                <a:spcPct val="90000"/>
              </a:lnSpc>
              <a:buFont typeface="Wingdings" pitchFamily="2" charset="2"/>
              <a:buNone/>
            </a:pPr>
            <a:r>
              <a:rPr lang="en-US" dirty="0"/>
              <a:t>b) </a:t>
            </a:r>
            <a:r>
              <a:rPr lang="en-US" dirty="0">
                <a:solidFill>
                  <a:srgbClr val="FF3300"/>
                </a:solidFill>
              </a:rPr>
              <a:t>Delete</a:t>
            </a:r>
            <a:r>
              <a:rPr lang="en-US" dirty="0"/>
              <a:t> replacement value (Y or Z) from subtree</a:t>
            </a:r>
          </a:p>
          <a:p>
            <a:pPr marL="533400" indent="-533400" eaLnBrk="1" hangingPunct="1">
              <a:buFont typeface="Wingdings" pitchFamily="2" charset="2"/>
              <a:buBlip>
                <a:blip r:embed="rId2"/>
              </a:buBlip>
            </a:pPr>
            <a:r>
              <a:rPr lang="en-US" dirty="0"/>
              <a:t>Observation</a:t>
            </a:r>
          </a:p>
          <a:p>
            <a:pPr marL="914400" lvl="1" indent="-457200" eaLnBrk="1" hangingPunct="1"/>
            <a:r>
              <a:rPr lang="en-US" dirty="0"/>
              <a:t>O( log(n) ) operation for balanced tree</a:t>
            </a:r>
          </a:p>
          <a:p>
            <a:pPr marL="914400" lvl="1" indent="-457200" eaLnBrk="1" hangingPunct="1"/>
            <a:r>
              <a:rPr lang="en-US" dirty="0"/>
              <a:t>Deletions may unbalance tree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1371600"/>
          </a:xfrm>
        </p:spPr>
        <p:txBody>
          <a:bodyPr/>
          <a:lstStyle/>
          <a:p>
            <a:pPr eaLnBrk="1" hangingPunct="1"/>
            <a:r>
              <a:rPr lang="en-US" dirty="0"/>
              <a:t>Example Deletion (Leaf)</a:t>
            </a:r>
          </a:p>
        </p:txBody>
      </p:sp>
      <p:sp>
        <p:nvSpPr>
          <p:cNvPr id="20483" name="Rectangle 3"/>
          <p:cNvSpPr>
            <a:spLocks noGrp="1" noChangeArrowheads="1"/>
          </p:cNvSpPr>
          <p:nvPr>
            <p:ph type="body" idx="1"/>
          </p:nvPr>
        </p:nvSpPr>
        <p:spPr>
          <a:xfrm>
            <a:off x="457200" y="1371600"/>
            <a:ext cx="8229600" cy="3886200"/>
          </a:xfrm>
        </p:spPr>
        <p:txBody>
          <a:bodyPr/>
          <a:lstStyle/>
          <a:p>
            <a:pPr eaLnBrk="1" hangingPunct="1"/>
            <a:r>
              <a:rPr lang="en-US" dirty="0"/>
              <a:t>Delete ( 25 )</a:t>
            </a:r>
          </a:p>
          <a:p>
            <a:pPr lvl="1" eaLnBrk="1" hangingPunct="1"/>
            <a:endParaRPr lang="en-US" dirty="0"/>
          </a:p>
        </p:txBody>
      </p:sp>
      <p:sp>
        <p:nvSpPr>
          <p:cNvPr id="20484" name="Oval 4"/>
          <p:cNvSpPr>
            <a:spLocks noChangeArrowheads="1"/>
          </p:cNvSpPr>
          <p:nvPr/>
        </p:nvSpPr>
        <p:spPr bwMode="auto">
          <a:xfrm>
            <a:off x="1143000" y="2181225"/>
            <a:ext cx="762000" cy="571500"/>
          </a:xfrm>
          <a:prstGeom prst="ellipse">
            <a:avLst/>
          </a:prstGeom>
          <a:noFill/>
          <a:ln w="57150">
            <a:solidFill>
              <a:srgbClr val="008080"/>
            </a:solidFill>
            <a:round/>
            <a:headEnd/>
            <a:tailEnd/>
          </a:ln>
        </p:spPr>
        <p:txBody>
          <a:bodyPr wrap="none" anchor="ctr"/>
          <a:lstStyle/>
          <a:p>
            <a:endParaRPr lang="en-CA"/>
          </a:p>
        </p:txBody>
      </p:sp>
      <p:sp>
        <p:nvSpPr>
          <p:cNvPr id="20485" name="Oval 5"/>
          <p:cNvSpPr>
            <a:spLocks noChangeArrowheads="1"/>
          </p:cNvSpPr>
          <p:nvPr/>
        </p:nvSpPr>
        <p:spPr bwMode="auto">
          <a:xfrm>
            <a:off x="609600" y="2971800"/>
            <a:ext cx="762000" cy="571500"/>
          </a:xfrm>
          <a:prstGeom prst="ellipse">
            <a:avLst/>
          </a:prstGeom>
          <a:noFill/>
          <a:ln w="57150">
            <a:solidFill>
              <a:srgbClr val="008080"/>
            </a:solidFill>
            <a:round/>
            <a:headEnd/>
            <a:tailEnd/>
          </a:ln>
        </p:spPr>
        <p:txBody>
          <a:bodyPr wrap="none" anchor="ctr"/>
          <a:lstStyle/>
          <a:p>
            <a:endParaRPr lang="en-CA"/>
          </a:p>
        </p:txBody>
      </p:sp>
      <p:sp>
        <p:nvSpPr>
          <p:cNvPr id="20486" name="Oval 6"/>
          <p:cNvSpPr>
            <a:spLocks noChangeArrowheads="1"/>
          </p:cNvSpPr>
          <p:nvPr/>
        </p:nvSpPr>
        <p:spPr bwMode="auto">
          <a:xfrm>
            <a:off x="1600200" y="2971800"/>
            <a:ext cx="762000" cy="571500"/>
          </a:xfrm>
          <a:prstGeom prst="ellipse">
            <a:avLst/>
          </a:prstGeom>
          <a:noFill/>
          <a:ln w="57150">
            <a:solidFill>
              <a:srgbClr val="008080"/>
            </a:solidFill>
            <a:round/>
            <a:headEnd/>
            <a:tailEnd/>
          </a:ln>
        </p:spPr>
        <p:txBody>
          <a:bodyPr wrap="none" anchor="ctr"/>
          <a:lstStyle/>
          <a:p>
            <a:endParaRPr lang="en-CA"/>
          </a:p>
        </p:txBody>
      </p:sp>
      <p:sp>
        <p:nvSpPr>
          <p:cNvPr id="20487" name="Oval 7"/>
          <p:cNvSpPr>
            <a:spLocks noChangeArrowheads="1"/>
          </p:cNvSpPr>
          <p:nvPr/>
        </p:nvSpPr>
        <p:spPr bwMode="auto">
          <a:xfrm>
            <a:off x="304800" y="3810000"/>
            <a:ext cx="762000" cy="571500"/>
          </a:xfrm>
          <a:prstGeom prst="ellipse">
            <a:avLst/>
          </a:prstGeom>
          <a:noFill/>
          <a:ln w="57150">
            <a:solidFill>
              <a:srgbClr val="008080"/>
            </a:solidFill>
            <a:round/>
            <a:headEnd/>
            <a:tailEnd/>
          </a:ln>
        </p:spPr>
        <p:txBody>
          <a:bodyPr wrap="none" anchor="ctr"/>
          <a:lstStyle/>
          <a:p>
            <a:endParaRPr lang="en-CA"/>
          </a:p>
        </p:txBody>
      </p:sp>
      <p:sp>
        <p:nvSpPr>
          <p:cNvPr id="20488" name="Oval 8"/>
          <p:cNvSpPr>
            <a:spLocks noChangeArrowheads="1"/>
          </p:cNvSpPr>
          <p:nvPr/>
        </p:nvSpPr>
        <p:spPr bwMode="auto">
          <a:xfrm>
            <a:off x="1219200" y="3810000"/>
            <a:ext cx="762000" cy="571500"/>
          </a:xfrm>
          <a:prstGeom prst="ellipse">
            <a:avLst/>
          </a:prstGeom>
          <a:noFill/>
          <a:ln w="57150">
            <a:solidFill>
              <a:srgbClr val="008080"/>
            </a:solidFill>
            <a:round/>
            <a:headEnd/>
            <a:tailEnd/>
          </a:ln>
        </p:spPr>
        <p:txBody>
          <a:bodyPr wrap="none" anchor="ctr"/>
          <a:lstStyle/>
          <a:p>
            <a:endParaRPr lang="en-CA"/>
          </a:p>
        </p:txBody>
      </p:sp>
      <p:cxnSp>
        <p:nvCxnSpPr>
          <p:cNvPr id="20489" name="AutoShape 9"/>
          <p:cNvCxnSpPr>
            <a:cxnSpLocks noChangeShapeType="1"/>
            <a:stCxn id="20485" idx="4"/>
            <a:endCxn id="20487" idx="0"/>
          </p:cNvCxnSpPr>
          <p:nvPr/>
        </p:nvCxnSpPr>
        <p:spPr bwMode="auto">
          <a:xfrm flipH="1">
            <a:off x="685800" y="3571875"/>
            <a:ext cx="304800" cy="209550"/>
          </a:xfrm>
          <a:prstGeom prst="straightConnector1">
            <a:avLst/>
          </a:prstGeom>
          <a:noFill/>
          <a:ln w="50800">
            <a:solidFill>
              <a:srgbClr val="0000FF"/>
            </a:solidFill>
            <a:round/>
            <a:headEnd/>
            <a:tailEnd type="triangle" w="med" len="med"/>
          </a:ln>
        </p:spPr>
      </p:cxnSp>
      <p:cxnSp>
        <p:nvCxnSpPr>
          <p:cNvPr id="20490" name="AutoShape 10"/>
          <p:cNvCxnSpPr>
            <a:cxnSpLocks noChangeShapeType="1"/>
            <a:stCxn id="20486" idx="4"/>
            <a:endCxn id="20488" idx="0"/>
          </p:cNvCxnSpPr>
          <p:nvPr/>
        </p:nvCxnSpPr>
        <p:spPr bwMode="auto">
          <a:xfrm flipH="1">
            <a:off x="1600200" y="3571875"/>
            <a:ext cx="381000" cy="209550"/>
          </a:xfrm>
          <a:prstGeom prst="straightConnector1">
            <a:avLst/>
          </a:prstGeom>
          <a:noFill/>
          <a:ln w="50800">
            <a:solidFill>
              <a:srgbClr val="0000FF"/>
            </a:solidFill>
            <a:round/>
            <a:headEnd/>
            <a:tailEnd type="triangle" w="med" len="med"/>
          </a:ln>
        </p:spPr>
      </p:cxnSp>
      <p:cxnSp>
        <p:nvCxnSpPr>
          <p:cNvPr id="20491" name="AutoShape 11"/>
          <p:cNvCxnSpPr>
            <a:cxnSpLocks noChangeShapeType="1"/>
            <a:stCxn id="20484" idx="4"/>
            <a:endCxn id="20486" idx="0"/>
          </p:cNvCxnSpPr>
          <p:nvPr/>
        </p:nvCxnSpPr>
        <p:spPr bwMode="auto">
          <a:xfrm>
            <a:off x="1524000" y="2781300"/>
            <a:ext cx="457200" cy="161925"/>
          </a:xfrm>
          <a:prstGeom prst="straightConnector1">
            <a:avLst/>
          </a:prstGeom>
          <a:noFill/>
          <a:ln w="50800">
            <a:solidFill>
              <a:srgbClr val="0000FF"/>
            </a:solidFill>
            <a:round/>
            <a:headEnd/>
            <a:tailEnd type="triangle" w="med" len="med"/>
          </a:ln>
        </p:spPr>
      </p:cxnSp>
      <p:cxnSp>
        <p:nvCxnSpPr>
          <p:cNvPr id="20492" name="AutoShape 12"/>
          <p:cNvCxnSpPr>
            <a:cxnSpLocks noChangeShapeType="1"/>
            <a:stCxn id="20484" idx="4"/>
            <a:endCxn id="20485" idx="0"/>
          </p:cNvCxnSpPr>
          <p:nvPr/>
        </p:nvCxnSpPr>
        <p:spPr bwMode="auto">
          <a:xfrm flipH="1">
            <a:off x="990600" y="2781300"/>
            <a:ext cx="533400" cy="161925"/>
          </a:xfrm>
          <a:prstGeom prst="straightConnector1">
            <a:avLst/>
          </a:prstGeom>
          <a:noFill/>
          <a:ln w="50800">
            <a:solidFill>
              <a:srgbClr val="0000FF"/>
            </a:solidFill>
            <a:round/>
            <a:headEnd/>
            <a:tailEnd type="triangle" w="med" len="med"/>
          </a:ln>
        </p:spPr>
      </p:cxnSp>
      <p:cxnSp>
        <p:nvCxnSpPr>
          <p:cNvPr id="20493" name="AutoShape 13"/>
          <p:cNvCxnSpPr>
            <a:cxnSpLocks noChangeShapeType="1"/>
            <a:stCxn id="20486" idx="4"/>
            <a:endCxn id="20494" idx="0"/>
          </p:cNvCxnSpPr>
          <p:nvPr/>
        </p:nvCxnSpPr>
        <p:spPr bwMode="auto">
          <a:xfrm>
            <a:off x="1981200" y="3571875"/>
            <a:ext cx="533400" cy="209550"/>
          </a:xfrm>
          <a:prstGeom prst="straightConnector1">
            <a:avLst/>
          </a:prstGeom>
          <a:noFill/>
          <a:ln w="50800">
            <a:solidFill>
              <a:srgbClr val="0000FF"/>
            </a:solidFill>
            <a:round/>
            <a:headEnd/>
            <a:tailEnd type="triangle" w="med" len="med"/>
          </a:ln>
        </p:spPr>
      </p:cxnSp>
      <p:sp>
        <p:nvSpPr>
          <p:cNvPr id="20494" name="Oval 14"/>
          <p:cNvSpPr>
            <a:spLocks noChangeArrowheads="1"/>
          </p:cNvSpPr>
          <p:nvPr/>
        </p:nvSpPr>
        <p:spPr bwMode="auto">
          <a:xfrm>
            <a:off x="2133600" y="3810000"/>
            <a:ext cx="762000" cy="571500"/>
          </a:xfrm>
          <a:prstGeom prst="ellipse">
            <a:avLst/>
          </a:prstGeom>
          <a:noFill/>
          <a:ln w="57150">
            <a:solidFill>
              <a:srgbClr val="008080"/>
            </a:solidFill>
            <a:round/>
            <a:headEnd/>
            <a:tailEnd/>
          </a:ln>
        </p:spPr>
        <p:txBody>
          <a:bodyPr wrap="none" anchor="ctr"/>
          <a:lstStyle/>
          <a:p>
            <a:endParaRPr lang="en-CA"/>
          </a:p>
        </p:txBody>
      </p:sp>
      <p:sp>
        <p:nvSpPr>
          <p:cNvPr id="20495" name="Text Box 15"/>
          <p:cNvSpPr txBox="1">
            <a:spLocks noChangeArrowheads="1"/>
          </p:cNvSpPr>
          <p:nvPr/>
        </p:nvSpPr>
        <p:spPr bwMode="auto">
          <a:xfrm>
            <a:off x="762000" y="2971800"/>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0496" name="Text Box 16"/>
          <p:cNvSpPr txBox="1">
            <a:spLocks noChangeArrowheads="1"/>
          </p:cNvSpPr>
          <p:nvPr/>
        </p:nvSpPr>
        <p:spPr bwMode="auto">
          <a:xfrm>
            <a:off x="1219200" y="22098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20497" name="Text Box 17"/>
          <p:cNvSpPr txBox="1">
            <a:spLocks noChangeArrowheads="1"/>
          </p:cNvSpPr>
          <p:nvPr/>
        </p:nvSpPr>
        <p:spPr bwMode="auto">
          <a:xfrm>
            <a:off x="1676400" y="2971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20498" name="Text Box 18"/>
          <p:cNvSpPr txBox="1">
            <a:spLocks noChangeArrowheads="1"/>
          </p:cNvSpPr>
          <p:nvPr/>
        </p:nvSpPr>
        <p:spPr bwMode="auto">
          <a:xfrm>
            <a:off x="457200" y="3886200"/>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0499" name="Text Box 19"/>
          <p:cNvSpPr txBox="1">
            <a:spLocks noChangeArrowheads="1"/>
          </p:cNvSpPr>
          <p:nvPr/>
        </p:nvSpPr>
        <p:spPr bwMode="auto">
          <a:xfrm>
            <a:off x="1295400" y="38862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20500" name="Text Box 20"/>
          <p:cNvSpPr txBox="1">
            <a:spLocks noChangeArrowheads="1"/>
          </p:cNvSpPr>
          <p:nvPr/>
        </p:nvSpPr>
        <p:spPr bwMode="auto">
          <a:xfrm>
            <a:off x="2286000" y="3886200"/>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0501" name="Text Box 21"/>
          <p:cNvSpPr txBox="1">
            <a:spLocks noChangeArrowheads="1"/>
          </p:cNvSpPr>
          <p:nvPr/>
        </p:nvSpPr>
        <p:spPr bwMode="auto">
          <a:xfrm>
            <a:off x="2895600" y="2438400"/>
            <a:ext cx="2286000" cy="1552575"/>
          </a:xfrm>
          <a:prstGeom prst="rect">
            <a:avLst/>
          </a:prstGeom>
          <a:noFill/>
          <a:ln w="12700">
            <a:noFill/>
            <a:miter lim="800000"/>
            <a:headEnd/>
            <a:tailEnd/>
          </a:ln>
        </p:spPr>
        <p:txBody>
          <a:bodyPr>
            <a:spAutoFit/>
          </a:bodyPr>
          <a:lstStyle/>
          <a:p>
            <a:pPr eaLnBrk="0" hangingPunct="0">
              <a:spcBef>
                <a:spcPct val="50000"/>
              </a:spcBef>
            </a:pPr>
            <a:r>
              <a:rPr lang="en-US" sz="2400" b="1"/>
              <a:t>10 &lt; 25, right</a:t>
            </a:r>
          </a:p>
          <a:p>
            <a:pPr eaLnBrk="0" hangingPunct="0">
              <a:spcBef>
                <a:spcPct val="50000"/>
              </a:spcBef>
            </a:pPr>
            <a:r>
              <a:rPr lang="en-US" sz="2400" b="1"/>
              <a:t>30 &gt; 25, left</a:t>
            </a:r>
          </a:p>
          <a:p>
            <a:pPr eaLnBrk="0" hangingPunct="0">
              <a:spcBef>
                <a:spcPct val="50000"/>
              </a:spcBef>
            </a:pPr>
            <a:r>
              <a:rPr lang="en-US" sz="2400" b="1"/>
              <a:t>25 = 25, delete</a:t>
            </a:r>
          </a:p>
        </p:txBody>
      </p:sp>
      <p:sp>
        <p:nvSpPr>
          <p:cNvPr id="20502" name="Oval 22"/>
          <p:cNvSpPr>
            <a:spLocks noChangeArrowheads="1"/>
          </p:cNvSpPr>
          <p:nvPr/>
        </p:nvSpPr>
        <p:spPr bwMode="auto">
          <a:xfrm>
            <a:off x="6781800" y="2181225"/>
            <a:ext cx="762000" cy="571500"/>
          </a:xfrm>
          <a:prstGeom prst="ellipse">
            <a:avLst/>
          </a:prstGeom>
          <a:noFill/>
          <a:ln w="57150">
            <a:solidFill>
              <a:srgbClr val="008080"/>
            </a:solidFill>
            <a:round/>
            <a:headEnd/>
            <a:tailEnd/>
          </a:ln>
        </p:spPr>
        <p:txBody>
          <a:bodyPr wrap="none" anchor="ctr"/>
          <a:lstStyle/>
          <a:p>
            <a:endParaRPr lang="en-CA"/>
          </a:p>
        </p:txBody>
      </p:sp>
      <p:sp>
        <p:nvSpPr>
          <p:cNvPr id="20503" name="Oval 23"/>
          <p:cNvSpPr>
            <a:spLocks noChangeArrowheads="1"/>
          </p:cNvSpPr>
          <p:nvPr/>
        </p:nvSpPr>
        <p:spPr bwMode="auto">
          <a:xfrm>
            <a:off x="6248400" y="2971800"/>
            <a:ext cx="762000" cy="571500"/>
          </a:xfrm>
          <a:prstGeom prst="ellipse">
            <a:avLst/>
          </a:prstGeom>
          <a:noFill/>
          <a:ln w="57150">
            <a:solidFill>
              <a:srgbClr val="008080"/>
            </a:solidFill>
            <a:round/>
            <a:headEnd/>
            <a:tailEnd/>
          </a:ln>
        </p:spPr>
        <p:txBody>
          <a:bodyPr wrap="none" anchor="ctr"/>
          <a:lstStyle/>
          <a:p>
            <a:endParaRPr lang="en-CA"/>
          </a:p>
        </p:txBody>
      </p:sp>
      <p:sp>
        <p:nvSpPr>
          <p:cNvPr id="20504" name="Oval 24"/>
          <p:cNvSpPr>
            <a:spLocks noChangeArrowheads="1"/>
          </p:cNvSpPr>
          <p:nvPr/>
        </p:nvSpPr>
        <p:spPr bwMode="auto">
          <a:xfrm>
            <a:off x="7239000" y="2971800"/>
            <a:ext cx="762000" cy="571500"/>
          </a:xfrm>
          <a:prstGeom prst="ellipse">
            <a:avLst/>
          </a:prstGeom>
          <a:noFill/>
          <a:ln w="57150">
            <a:solidFill>
              <a:srgbClr val="008080"/>
            </a:solidFill>
            <a:round/>
            <a:headEnd/>
            <a:tailEnd/>
          </a:ln>
        </p:spPr>
        <p:txBody>
          <a:bodyPr wrap="none" anchor="ctr"/>
          <a:lstStyle/>
          <a:p>
            <a:endParaRPr lang="en-CA"/>
          </a:p>
        </p:txBody>
      </p:sp>
      <p:sp>
        <p:nvSpPr>
          <p:cNvPr id="20505" name="Oval 25"/>
          <p:cNvSpPr>
            <a:spLocks noChangeArrowheads="1"/>
          </p:cNvSpPr>
          <p:nvPr/>
        </p:nvSpPr>
        <p:spPr bwMode="auto">
          <a:xfrm>
            <a:off x="5943600" y="3810000"/>
            <a:ext cx="762000" cy="571500"/>
          </a:xfrm>
          <a:prstGeom prst="ellipse">
            <a:avLst/>
          </a:prstGeom>
          <a:noFill/>
          <a:ln w="57150">
            <a:solidFill>
              <a:srgbClr val="008080"/>
            </a:solidFill>
            <a:round/>
            <a:headEnd/>
            <a:tailEnd/>
          </a:ln>
        </p:spPr>
        <p:txBody>
          <a:bodyPr wrap="none" anchor="ctr"/>
          <a:lstStyle/>
          <a:p>
            <a:endParaRPr lang="en-CA"/>
          </a:p>
        </p:txBody>
      </p:sp>
      <p:cxnSp>
        <p:nvCxnSpPr>
          <p:cNvPr id="20506" name="AutoShape 26"/>
          <p:cNvCxnSpPr>
            <a:cxnSpLocks noChangeShapeType="1"/>
            <a:stCxn id="20503" idx="4"/>
            <a:endCxn id="20505" idx="0"/>
          </p:cNvCxnSpPr>
          <p:nvPr/>
        </p:nvCxnSpPr>
        <p:spPr bwMode="auto">
          <a:xfrm flipH="1">
            <a:off x="6324600" y="3571875"/>
            <a:ext cx="304800" cy="209550"/>
          </a:xfrm>
          <a:prstGeom prst="straightConnector1">
            <a:avLst/>
          </a:prstGeom>
          <a:noFill/>
          <a:ln w="50800">
            <a:solidFill>
              <a:srgbClr val="0000FF"/>
            </a:solidFill>
            <a:round/>
            <a:headEnd/>
            <a:tailEnd type="triangle" w="med" len="med"/>
          </a:ln>
        </p:spPr>
      </p:cxnSp>
      <p:cxnSp>
        <p:nvCxnSpPr>
          <p:cNvPr id="20507" name="AutoShape 27"/>
          <p:cNvCxnSpPr>
            <a:cxnSpLocks noChangeShapeType="1"/>
            <a:stCxn id="20502" idx="4"/>
            <a:endCxn id="20504" idx="0"/>
          </p:cNvCxnSpPr>
          <p:nvPr/>
        </p:nvCxnSpPr>
        <p:spPr bwMode="auto">
          <a:xfrm>
            <a:off x="7162800" y="2781300"/>
            <a:ext cx="457200" cy="161925"/>
          </a:xfrm>
          <a:prstGeom prst="straightConnector1">
            <a:avLst/>
          </a:prstGeom>
          <a:noFill/>
          <a:ln w="50800">
            <a:solidFill>
              <a:srgbClr val="0000FF"/>
            </a:solidFill>
            <a:round/>
            <a:headEnd/>
            <a:tailEnd type="triangle" w="med" len="med"/>
          </a:ln>
        </p:spPr>
      </p:cxnSp>
      <p:cxnSp>
        <p:nvCxnSpPr>
          <p:cNvPr id="20508" name="AutoShape 28"/>
          <p:cNvCxnSpPr>
            <a:cxnSpLocks noChangeShapeType="1"/>
            <a:stCxn id="20502" idx="4"/>
            <a:endCxn id="20503" idx="0"/>
          </p:cNvCxnSpPr>
          <p:nvPr/>
        </p:nvCxnSpPr>
        <p:spPr bwMode="auto">
          <a:xfrm flipH="1">
            <a:off x="6629400" y="2781300"/>
            <a:ext cx="533400" cy="161925"/>
          </a:xfrm>
          <a:prstGeom prst="straightConnector1">
            <a:avLst/>
          </a:prstGeom>
          <a:noFill/>
          <a:ln w="50800">
            <a:solidFill>
              <a:srgbClr val="0000FF"/>
            </a:solidFill>
            <a:round/>
            <a:headEnd/>
            <a:tailEnd type="triangle" w="med" len="med"/>
          </a:ln>
        </p:spPr>
      </p:cxnSp>
      <p:cxnSp>
        <p:nvCxnSpPr>
          <p:cNvPr id="20509" name="AutoShape 29"/>
          <p:cNvCxnSpPr>
            <a:cxnSpLocks noChangeShapeType="1"/>
            <a:stCxn id="20504" idx="4"/>
            <a:endCxn id="20510" idx="0"/>
          </p:cNvCxnSpPr>
          <p:nvPr/>
        </p:nvCxnSpPr>
        <p:spPr bwMode="auto">
          <a:xfrm>
            <a:off x="7620000" y="3571875"/>
            <a:ext cx="533400" cy="209550"/>
          </a:xfrm>
          <a:prstGeom prst="straightConnector1">
            <a:avLst/>
          </a:prstGeom>
          <a:noFill/>
          <a:ln w="50800">
            <a:solidFill>
              <a:srgbClr val="0000FF"/>
            </a:solidFill>
            <a:round/>
            <a:headEnd/>
            <a:tailEnd type="triangle" w="med" len="med"/>
          </a:ln>
        </p:spPr>
      </p:cxnSp>
      <p:sp>
        <p:nvSpPr>
          <p:cNvPr id="20510" name="Oval 30"/>
          <p:cNvSpPr>
            <a:spLocks noChangeArrowheads="1"/>
          </p:cNvSpPr>
          <p:nvPr/>
        </p:nvSpPr>
        <p:spPr bwMode="auto">
          <a:xfrm>
            <a:off x="7772400" y="3810000"/>
            <a:ext cx="762000" cy="571500"/>
          </a:xfrm>
          <a:prstGeom prst="ellipse">
            <a:avLst/>
          </a:prstGeom>
          <a:noFill/>
          <a:ln w="57150">
            <a:solidFill>
              <a:srgbClr val="008080"/>
            </a:solidFill>
            <a:round/>
            <a:headEnd/>
            <a:tailEnd/>
          </a:ln>
        </p:spPr>
        <p:txBody>
          <a:bodyPr wrap="none" anchor="ctr"/>
          <a:lstStyle/>
          <a:p>
            <a:endParaRPr lang="en-CA"/>
          </a:p>
        </p:txBody>
      </p:sp>
      <p:sp>
        <p:nvSpPr>
          <p:cNvPr id="20511" name="Text Box 31"/>
          <p:cNvSpPr txBox="1">
            <a:spLocks noChangeArrowheads="1"/>
          </p:cNvSpPr>
          <p:nvPr/>
        </p:nvSpPr>
        <p:spPr bwMode="auto">
          <a:xfrm>
            <a:off x="6400800" y="2971800"/>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0512" name="Text Box 32"/>
          <p:cNvSpPr txBox="1">
            <a:spLocks noChangeArrowheads="1"/>
          </p:cNvSpPr>
          <p:nvPr/>
        </p:nvSpPr>
        <p:spPr bwMode="auto">
          <a:xfrm>
            <a:off x="6858000" y="22098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20513" name="Text Box 33"/>
          <p:cNvSpPr txBox="1">
            <a:spLocks noChangeArrowheads="1"/>
          </p:cNvSpPr>
          <p:nvPr/>
        </p:nvSpPr>
        <p:spPr bwMode="auto">
          <a:xfrm>
            <a:off x="7315200" y="2971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20514" name="Text Box 34"/>
          <p:cNvSpPr txBox="1">
            <a:spLocks noChangeArrowheads="1"/>
          </p:cNvSpPr>
          <p:nvPr/>
        </p:nvSpPr>
        <p:spPr bwMode="auto">
          <a:xfrm>
            <a:off x="6096000" y="3886200"/>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0515" name="Text Box 35"/>
          <p:cNvSpPr txBox="1">
            <a:spLocks noChangeArrowheads="1"/>
          </p:cNvSpPr>
          <p:nvPr/>
        </p:nvSpPr>
        <p:spPr bwMode="auto">
          <a:xfrm>
            <a:off x="7924800" y="3886200"/>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0516" name="Line 36"/>
          <p:cNvSpPr>
            <a:spLocks noChangeShapeType="1"/>
          </p:cNvSpPr>
          <p:nvPr/>
        </p:nvSpPr>
        <p:spPr bwMode="auto">
          <a:xfrm>
            <a:off x="5105400" y="3276600"/>
            <a:ext cx="838200" cy="0"/>
          </a:xfrm>
          <a:prstGeom prst="line">
            <a:avLst/>
          </a:prstGeom>
          <a:noFill/>
          <a:ln w="76200">
            <a:solidFill>
              <a:srgbClr val="FF0000"/>
            </a:solidFill>
            <a:round/>
            <a:headEnd/>
            <a:tailEnd type="arrow" w="med" len="med"/>
          </a:ln>
        </p:spPr>
        <p:txBody>
          <a:bodyPr wrap="none" anchor="ctr"/>
          <a:lstStyle/>
          <a:p>
            <a:endParaRPr lang="en-C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1371600"/>
          </a:xfrm>
        </p:spPr>
        <p:txBody>
          <a:bodyPr/>
          <a:lstStyle/>
          <a:p>
            <a:pPr eaLnBrk="1" hangingPunct="1"/>
            <a:r>
              <a:rPr lang="en-US" dirty="0"/>
              <a:t>Example Deletion (Internal Node)</a:t>
            </a:r>
          </a:p>
        </p:txBody>
      </p:sp>
      <p:sp>
        <p:nvSpPr>
          <p:cNvPr id="21507" name="Rectangle 3"/>
          <p:cNvSpPr>
            <a:spLocks noGrp="1" noChangeArrowheads="1"/>
          </p:cNvSpPr>
          <p:nvPr>
            <p:ph type="body" idx="1"/>
          </p:nvPr>
        </p:nvSpPr>
        <p:spPr>
          <a:xfrm>
            <a:off x="457200" y="1752600"/>
            <a:ext cx="8229600" cy="3886200"/>
          </a:xfrm>
        </p:spPr>
        <p:txBody>
          <a:bodyPr/>
          <a:lstStyle/>
          <a:p>
            <a:pPr eaLnBrk="1" hangingPunct="1"/>
            <a:r>
              <a:rPr lang="en-US" dirty="0"/>
              <a:t>Delete ( 10 )</a:t>
            </a:r>
          </a:p>
          <a:p>
            <a:pPr lvl="1" eaLnBrk="1" hangingPunct="1"/>
            <a:endParaRPr lang="en-US" dirty="0"/>
          </a:p>
        </p:txBody>
      </p:sp>
      <p:sp>
        <p:nvSpPr>
          <p:cNvPr id="21508" name="Oval 4"/>
          <p:cNvSpPr>
            <a:spLocks noChangeArrowheads="1"/>
          </p:cNvSpPr>
          <p:nvPr/>
        </p:nvSpPr>
        <p:spPr bwMode="auto">
          <a:xfrm>
            <a:off x="1143000" y="2533650"/>
            <a:ext cx="762000" cy="571500"/>
          </a:xfrm>
          <a:prstGeom prst="ellipse">
            <a:avLst/>
          </a:prstGeom>
          <a:noFill/>
          <a:ln w="57150">
            <a:solidFill>
              <a:srgbClr val="008080"/>
            </a:solidFill>
            <a:round/>
            <a:headEnd/>
            <a:tailEnd/>
          </a:ln>
        </p:spPr>
        <p:txBody>
          <a:bodyPr wrap="none" anchor="ctr"/>
          <a:lstStyle/>
          <a:p>
            <a:endParaRPr lang="en-CA"/>
          </a:p>
        </p:txBody>
      </p:sp>
      <p:sp>
        <p:nvSpPr>
          <p:cNvPr id="21509" name="Oval 5"/>
          <p:cNvSpPr>
            <a:spLocks noChangeArrowheads="1"/>
          </p:cNvSpPr>
          <p:nvPr/>
        </p:nvSpPr>
        <p:spPr bwMode="auto">
          <a:xfrm>
            <a:off x="6096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10" name="Oval 6"/>
          <p:cNvSpPr>
            <a:spLocks noChangeArrowheads="1"/>
          </p:cNvSpPr>
          <p:nvPr/>
        </p:nvSpPr>
        <p:spPr bwMode="auto">
          <a:xfrm>
            <a:off x="16002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11" name="Oval 7"/>
          <p:cNvSpPr>
            <a:spLocks noChangeArrowheads="1"/>
          </p:cNvSpPr>
          <p:nvPr/>
        </p:nvSpPr>
        <p:spPr bwMode="auto">
          <a:xfrm>
            <a:off x="3048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12" name="Oval 8"/>
          <p:cNvSpPr>
            <a:spLocks noChangeArrowheads="1"/>
          </p:cNvSpPr>
          <p:nvPr/>
        </p:nvSpPr>
        <p:spPr bwMode="auto">
          <a:xfrm>
            <a:off x="1219200" y="4162425"/>
            <a:ext cx="762000" cy="571500"/>
          </a:xfrm>
          <a:prstGeom prst="ellipse">
            <a:avLst/>
          </a:prstGeom>
          <a:noFill/>
          <a:ln w="57150">
            <a:solidFill>
              <a:srgbClr val="008080"/>
            </a:solidFill>
            <a:round/>
            <a:headEnd/>
            <a:tailEnd/>
          </a:ln>
        </p:spPr>
        <p:txBody>
          <a:bodyPr wrap="none" anchor="ctr"/>
          <a:lstStyle/>
          <a:p>
            <a:endParaRPr lang="en-CA"/>
          </a:p>
        </p:txBody>
      </p:sp>
      <p:cxnSp>
        <p:nvCxnSpPr>
          <p:cNvPr id="21513" name="AutoShape 9"/>
          <p:cNvCxnSpPr>
            <a:cxnSpLocks noChangeShapeType="1"/>
            <a:stCxn id="21509" idx="4"/>
            <a:endCxn id="21511" idx="0"/>
          </p:cNvCxnSpPr>
          <p:nvPr/>
        </p:nvCxnSpPr>
        <p:spPr bwMode="auto">
          <a:xfrm flipH="1">
            <a:off x="685800" y="3924300"/>
            <a:ext cx="304800" cy="209550"/>
          </a:xfrm>
          <a:prstGeom prst="straightConnector1">
            <a:avLst/>
          </a:prstGeom>
          <a:noFill/>
          <a:ln w="50800">
            <a:solidFill>
              <a:srgbClr val="0000FF"/>
            </a:solidFill>
            <a:round/>
            <a:headEnd/>
            <a:tailEnd type="triangle" w="med" len="med"/>
          </a:ln>
        </p:spPr>
      </p:cxnSp>
      <p:cxnSp>
        <p:nvCxnSpPr>
          <p:cNvPr id="21514" name="AutoShape 10"/>
          <p:cNvCxnSpPr>
            <a:cxnSpLocks noChangeShapeType="1"/>
            <a:stCxn id="21510" idx="4"/>
            <a:endCxn id="21512" idx="0"/>
          </p:cNvCxnSpPr>
          <p:nvPr/>
        </p:nvCxnSpPr>
        <p:spPr bwMode="auto">
          <a:xfrm flipH="1">
            <a:off x="1600200" y="3924300"/>
            <a:ext cx="381000" cy="209550"/>
          </a:xfrm>
          <a:prstGeom prst="straightConnector1">
            <a:avLst/>
          </a:prstGeom>
          <a:noFill/>
          <a:ln w="50800">
            <a:solidFill>
              <a:srgbClr val="0000FF"/>
            </a:solidFill>
            <a:round/>
            <a:headEnd/>
            <a:tailEnd type="triangle" w="med" len="med"/>
          </a:ln>
        </p:spPr>
      </p:cxnSp>
      <p:cxnSp>
        <p:nvCxnSpPr>
          <p:cNvPr id="21515" name="AutoShape 11"/>
          <p:cNvCxnSpPr>
            <a:cxnSpLocks noChangeShapeType="1"/>
            <a:stCxn id="21508" idx="4"/>
            <a:endCxn id="21510" idx="0"/>
          </p:cNvCxnSpPr>
          <p:nvPr/>
        </p:nvCxnSpPr>
        <p:spPr bwMode="auto">
          <a:xfrm>
            <a:off x="1524000" y="3133725"/>
            <a:ext cx="457200" cy="161925"/>
          </a:xfrm>
          <a:prstGeom prst="straightConnector1">
            <a:avLst/>
          </a:prstGeom>
          <a:noFill/>
          <a:ln w="50800">
            <a:solidFill>
              <a:srgbClr val="0000FF"/>
            </a:solidFill>
            <a:round/>
            <a:headEnd/>
            <a:tailEnd type="triangle" w="med" len="med"/>
          </a:ln>
        </p:spPr>
      </p:cxnSp>
      <p:cxnSp>
        <p:nvCxnSpPr>
          <p:cNvPr id="21516" name="AutoShape 12"/>
          <p:cNvCxnSpPr>
            <a:cxnSpLocks noChangeShapeType="1"/>
            <a:stCxn id="21508" idx="4"/>
            <a:endCxn id="21509" idx="0"/>
          </p:cNvCxnSpPr>
          <p:nvPr/>
        </p:nvCxnSpPr>
        <p:spPr bwMode="auto">
          <a:xfrm flipH="1">
            <a:off x="990600" y="3133725"/>
            <a:ext cx="533400" cy="161925"/>
          </a:xfrm>
          <a:prstGeom prst="straightConnector1">
            <a:avLst/>
          </a:prstGeom>
          <a:noFill/>
          <a:ln w="50800">
            <a:solidFill>
              <a:srgbClr val="0000FF"/>
            </a:solidFill>
            <a:round/>
            <a:headEnd/>
            <a:tailEnd type="triangle" w="med" len="med"/>
          </a:ln>
        </p:spPr>
      </p:cxnSp>
      <p:cxnSp>
        <p:nvCxnSpPr>
          <p:cNvPr id="21517" name="AutoShape 13"/>
          <p:cNvCxnSpPr>
            <a:cxnSpLocks noChangeShapeType="1"/>
            <a:stCxn id="21510" idx="4"/>
            <a:endCxn id="21518" idx="0"/>
          </p:cNvCxnSpPr>
          <p:nvPr/>
        </p:nvCxnSpPr>
        <p:spPr bwMode="auto">
          <a:xfrm>
            <a:off x="1981200" y="3924300"/>
            <a:ext cx="533400" cy="209550"/>
          </a:xfrm>
          <a:prstGeom prst="straightConnector1">
            <a:avLst/>
          </a:prstGeom>
          <a:noFill/>
          <a:ln w="50800">
            <a:solidFill>
              <a:srgbClr val="0000FF"/>
            </a:solidFill>
            <a:round/>
            <a:headEnd/>
            <a:tailEnd type="triangle" w="med" len="med"/>
          </a:ln>
        </p:spPr>
      </p:cxnSp>
      <p:sp>
        <p:nvSpPr>
          <p:cNvPr id="21518" name="Oval 14"/>
          <p:cNvSpPr>
            <a:spLocks noChangeArrowheads="1"/>
          </p:cNvSpPr>
          <p:nvPr/>
        </p:nvSpPr>
        <p:spPr bwMode="auto">
          <a:xfrm>
            <a:off x="21336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19" name="Text Box 15"/>
          <p:cNvSpPr txBox="1">
            <a:spLocks noChangeArrowheads="1"/>
          </p:cNvSpPr>
          <p:nvPr/>
        </p:nvSpPr>
        <p:spPr bwMode="auto">
          <a:xfrm>
            <a:off x="762000" y="332422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1520" name="Text Box 16"/>
          <p:cNvSpPr txBox="1">
            <a:spLocks noChangeArrowheads="1"/>
          </p:cNvSpPr>
          <p:nvPr/>
        </p:nvSpPr>
        <p:spPr bwMode="auto">
          <a:xfrm>
            <a:off x="1219200" y="256222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21521" name="Text Box 17"/>
          <p:cNvSpPr txBox="1">
            <a:spLocks noChangeArrowheads="1"/>
          </p:cNvSpPr>
          <p:nvPr/>
        </p:nvSpPr>
        <p:spPr bwMode="auto">
          <a:xfrm>
            <a:off x="1676400" y="33242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1522" name="Text Box 18"/>
          <p:cNvSpPr txBox="1">
            <a:spLocks noChangeArrowheads="1"/>
          </p:cNvSpPr>
          <p:nvPr/>
        </p:nvSpPr>
        <p:spPr bwMode="auto">
          <a:xfrm>
            <a:off x="457200" y="42386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1523" name="Text Box 19"/>
          <p:cNvSpPr txBox="1">
            <a:spLocks noChangeArrowheads="1"/>
          </p:cNvSpPr>
          <p:nvPr/>
        </p:nvSpPr>
        <p:spPr bwMode="auto">
          <a:xfrm>
            <a:off x="1295400" y="42386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1524" name="Text Box 20"/>
          <p:cNvSpPr txBox="1">
            <a:spLocks noChangeArrowheads="1"/>
          </p:cNvSpPr>
          <p:nvPr/>
        </p:nvSpPr>
        <p:spPr bwMode="auto">
          <a:xfrm>
            <a:off x="2286000" y="42386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1525" name="Line 21"/>
          <p:cNvSpPr>
            <a:spLocks noChangeShapeType="1"/>
          </p:cNvSpPr>
          <p:nvPr/>
        </p:nvSpPr>
        <p:spPr bwMode="auto">
          <a:xfrm>
            <a:off x="2590800" y="3476625"/>
            <a:ext cx="838200" cy="0"/>
          </a:xfrm>
          <a:prstGeom prst="line">
            <a:avLst/>
          </a:prstGeom>
          <a:noFill/>
          <a:ln w="76200">
            <a:solidFill>
              <a:srgbClr val="FF0000"/>
            </a:solidFill>
            <a:round/>
            <a:headEnd/>
            <a:tailEnd type="arrow" w="med" len="med"/>
          </a:ln>
        </p:spPr>
        <p:txBody>
          <a:bodyPr wrap="none" anchor="ctr"/>
          <a:lstStyle/>
          <a:p>
            <a:endParaRPr lang="en-CA"/>
          </a:p>
        </p:txBody>
      </p:sp>
      <p:sp>
        <p:nvSpPr>
          <p:cNvPr id="21526" name="Oval 22"/>
          <p:cNvSpPr>
            <a:spLocks noChangeArrowheads="1"/>
          </p:cNvSpPr>
          <p:nvPr/>
        </p:nvSpPr>
        <p:spPr bwMode="auto">
          <a:xfrm>
            <a:off x="4267200" y="2533650"/>
            <a:ext cx="762000" cy="571500"/>
          </a:xfrm>
          <a:prstGeom prst="ellipse">
            <a:avLst/>
          </a:prstGeom>
          <a:noFill/>
          <a:ln w="57150">
            <a:solidFill>
              <a:srgbClr val="008080"/>
            </a:solidFill>
            <a:round/>
            <a:headEnd/>
            <a:tailEnd/>
          </a:ln>
        </p:spPr>
        <p:txBody>
          <a:bodyPr wrap="none" anchor="ctr"/>
          <a:lstStyle/>
          <a:p>
            <a:endParaRPr lang="en-CA"/>
          </a:p>
        </p:txBody>
      </p:sp>
      <p:sp>
        <p:nvSpPr>
          <p:cNvPr id="21527" name="Oval 23"/>
          <p:cNvSpPr>
            <a:spLocks noChangeArrowheads="1"/>
          </p:cNvSpPr>
          <p:nvPr/>
        </p:nvSpPr>
        <p:spPr bwMode="auto">
          <a:xfrm>
            <a:off x="37338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28" name="Oval 24"/>
          <p:cNvSpPr>
            <a:spLocks noChangeArrowheads="1"/>
          </p:cNvSpPr>
          <p:nvPr/>
        </p:nvSpPr>
        <p:spPr bwMode="auto">
          <a:xfrm>
            <a:off x="47244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29" name="Oval 25"/>
          <p:cNvSpPr>
            <a:spLocks noChangeArrowheads="1"/>
          </p:cNvSpPr>
          <p:nvPr/>
        </p:nvSpPr>
        <p:spPr bwMode="auto">
          <a:xfrm>
            <a:off x="34290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30" name="Oval 26"/>
          <p:cNvSpPr>
            <a:spLocks noChangeArrowheads="1"/>
          </p:cNvSpPr>
          <p:nvPr/>
        </p:nvSpPr>
        <p:spPr bwMode="auto">
          <a:xfrm>
            <a:off x="4343400" y="4162425"/>
            <a:ext cx="762000" cy="571500"/>
          </a:xfrm>
          <a:prstGeom prst="ellipse">
            <a:avLst/>
          </a:prstGeom>
          <a:noFill/>
          <a:ln w="57150">
            <a:solidFill>
              <a:srgbClr val="008080"/>
            </a:solidFill>
            <a:round/>
            <a:headEnd/>
            <a:tailEnd/>
          </a:ln>
        </p:spPr>
        <p:txBody>
          <a:bodyPr wrap="none" anchor="ctr"/>
          <a:lstStyle/>
          <a:p>
            <a:endParaRPr lang="en-CA"/>
          </a:p>
        </p:txBody>
      </p:sp>
      <p:cxnSp>
        <p:nvCxnSpPr>
          <p:cNvPr id="21531" name="AutoShape 27"/>
          <p:cNvCxnSpPr>
            <a:cxnSpLocks noChangeShapeType="1"/>
            <a:stCxn id="21527" idx="4"/>
            <a:endCxn id="21529" idx="0"/>
          </p:cNvCxnSpPr>
          <p:nvPr/>
        </p:nvCxnSpPr>
        <p:spPr bwMode="auto">
          <a:xfrm flipH="1">
            <a:off x="3810000" y="3924300"/>
            <a:ext cx="304800" cy="209550"/>
          </a:xfrm>
          <a:prstGeom prst="straightConnector1">
            <a:avLst/>
          </a:prstGeom>
          <a:noFill/>
          <a:ln w="50800">
            <a:solidFill>
              <a:srgbClr val="0000FF"/>
            </a:solidFill>
            <a:round/>
            <a:headEnd/>
            <a:tailEnd type="triangle" w="med" len="med"/>
          </a:ln>
        </p:spPr>
      </p:cxnSp>
      <p:cxnSp>
        <p:nvCxnSpPr>
          <p:cNvPr id="21532" name="AutoShape 28"/>
          <p:cNvCxnSpPr>
            <a:cxnSpLocks noChangeShapeType="1"/>
            <a:stCxn id="21528" idx="4"/>
            <a:endCxn id="21530" idx="0"/>
          </p:cNvCxnSpPr>
          <p:nvPr/>
        </p:nvCxnSpPr>
        <p:spPr bwMode="auto">
          <a:xfrm flipH="1">
            <a:off x="4724400" y="3924300"/>
            <a:ext cx="381000" cy="209550"/>
          </a:xfrm>
          <a:prstGeom prst="straightConnector1">
            <a:avLst/>
          </a:prstGeom>
          <a:noFill/>
          <a:ln w="50800">
            <a:solidFill>
              <a:srgbClr val="0000FF"/>
            </a:solidFill>
            <a:round/>
            <a:headEnd/>
            <a:tailEnd type="triangle" w="med" len="med"/>
          </a:ln>
        </p:spPr>
      </p:cxnSp>
      <p:cxnSp>
        <p:nvCxnSpPr>
          <p:cNvPr id="21533" name="AutoShape 29"/>
          <p:cNvCxnSpPr>
            <a:cxnSpLocks noChangeShapeType="1"/>
            <a:stCxn id="21526" idx="4"/>
            <a:endCxn id="21528" idx="0"/>
          </p:cNvCxnSpPr>
          <p:nvPr/>
        </p:nvCxnSpPr>
        <p:spPr bwMode="auto">
          <a:xfrm>
            <a:off x="4648200" y="3133725"/>
            <a:ext cx="457200" cy="161925"/>
          </a:xfrm>
          <a:prstGeom prst="straightConnector1">
            <a:avLst/>
          </a:prstGeom>
          <a:noFill/>
          <a:ln w="50800">
            <a:solidFill>
              <a:srgbClr val="0000FF"/>
            </a:solidFill>
            <a:round/>
            <a:headEnd/>
            <a:tailEnd type="triangle" w="med" len="med"/>
          </a:ln>
        </p:spPr>
      </p:cxnSp>
      <p:cxnSp>
        <p:nvCxnSpPr>
          <p:cNvPr id="21534" name="AutoShape 30"/>
          <p:cNvCxnSpPr>
            <a:cxnSpLocks noChangeShapeType="1"/>
            <a:stCxn id="21526" idx="4"/>
            <a:endCxn id="21527" idx="0"/>
          </p:cNvCxnSpPr>
          <p:nvPr/>
        </p:nvCxnSpPr>
        <p:spPr bwMode="auto">
          <a:xfrm flipH="1">
            <a:off x="4114800" y="3133725"/>
            <a:ext cx="533400" cy="161925"/>
          </a:xfrm>
          <a:prstGeom prst="straightConnector1">
            <a:avLst/>
          </a:prstGeom>
          <a:noFill/>
          <a:ln w="50800">
            <a:solidFill>
              <a:srgbClr val="0000FF"/>
            </a:solidFill>
            <a:round/>
            <a:headEnd/>
            <a:tailEnd type="triangle" w="med" len="med"/>
          </a:ln>
        </p:spPr>
      </p:cxnSp>
      <p:cxnSp>
        <p:nvCxnSpPr>
          <p:cNvPr id="21535" name="AutoShape 31"/>
          <p:cNvCxnSpPr>
            <a:cxnSpLocks noChangeShapeType="1"/>
            <a:stCxn id="21528" idx="4"/>
            <a:endCxn id="21536" idx="0"/>
          </p:cNvCxnSpPr>
          <p:nvPr/>
        </p:nvCxnSpPr>
        <p:spPr bwMode="auto">
          <a:xfrm>
            <a:off x="5105400" y="3924300"/>
            <a:ext cx="533400" cy="209550"/>
          </a:xfrm>
          <a:prstGeom prst="straightConnector1">
            <a:avLst/>
          </a:prstGeom>
          <a:noFill/>
          <a:ln w="50800">
            <a:solidFill>
              <a:srgbClr val="0000FF"/>
            </a:solidFill>
            <a:round/>
            <a:headEnd/>
            <a:tailEnd type="triangle" w="med" len="med"/>
          </a:ln>
        </p:spPr>
      </p:cxnSp>
      <p:sp>
        <p:nvSpPr>
          <p:cNvPr id="21536" name="Oval 32"/>
          <p:cNvSpPr>
            <a:spLocks noChangeArrowheads="1"/>
          </p:cNvSpPr>
          <p:nvPr/>
        </p:nvSpPr>
        <p:spPr bwMode="auto">
          <a:xfrm>
            <a:off x="52578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37" name="Text Box 33"/>
          <p:cNvSpPr txBox="1">
            <a:spLocks noChangeArrowheads="1"/>
          </p:cNvSpPr>
          <p:nvPr/>
        </p:nvSpPr>
        <p:spPr bwMode="auto">
          <a:xfrm>
            <a:off x="3886200" y="332422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21538" name="Text Box 34"/>
          <p:cNvSpPr txBox="1">
            <a:spLocks noChangeArrowheads="1"/>
          </p:cNvSpPr>
          <p:nvPr/>
        </p:nvSpPr>
        <p:spPr bwMode="auto">
          <a:xfrm>
            <a:off x="4343400" y="2562225"/>
            <a:ext cx="5334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1539" name="Text Box 35"/>
          <p:cNvSpPr txBox="1">
            <a:spLocks noChangeArrowheads="1"/>
          </p:cNvSpPr>
          <p:nvPr/>
        </p:nvSpPr>
        <p:spPr bwMode="auto">
          <a:xfrm>
            <a:off x="4800600" y="33242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1540" name="Text Box 36"/>
          <p:cNvSpPr txBox="1">
            <a:spLocks noChangeArrowheads="1"/>
          </p:cNvSpPr>
          <p:nvPr/>
        </p:nvSpPr>
        <p:spPr bwMode="auto">
          <a:xfrm>
            <a:off x="3581400" y="42386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1541" name="Text Box 37"/>
          <p:cNvSpPr txBox="1">
            <a:spLocks noChangeArrowheads="1"/>
          </p:cNvSpPr>
          <p:nvPr/>
        </p:nvSpPr>
        <p:spPr bwMode="auto">
          <a:xfrm>
            <a:off x="4419600" y="42386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1542" name="Text Box 38"/>
          <p:cNvSpPr txBox="1">
            <a:spLocks noChangeArrowheads="1"/>
          </p:cNvSpPr>
          <p:nvPr/>
        </p:nvSpPr>
        <p:spPr bwMode="auto">
          <a:xfrm>
            <a:off x="5410200" y="42386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1543" name="Oval 39"/>
          <p:cNvSpPr>
            <a:spLocks noChangeArrowheads="1"/>
          </p:cNvSpPr>
          <p:nvPr/>
        </p:nvSpPr>
        <p:spPr bwMode="auto">
          <a:xfrm>
            <a:off x="7162800" y="2533650"/>
            <a:ext cx="762000" cy="571500"/>
          </a:xfrm>
          <a:prstGeom prst="ellipse">
            <a:avLst/>
          </a:prstGeom>
          <a:noFill/>
          <a:ln w="57150">
            <a:solidFill>
              <a:srgbClr val="008080"/>
            </a:solidFill>
            <a:round/>
            <a:headEnd/>
            <a:tailEnd/>
          </a:ln>
        </p:spPr>
        <p:txBody>
          <a:bodyPr wrap="none" anchor="ctr"/>
          <a:lstStyle/>
          <a:p>
            <a:endParaRPr lang="en-CA"/>
          </a:p>
        </p:txBody>
      </p:sp>
      <p:sp>
        <p:nvSpPr>
          <p:cNvPr id="21544" name="Oval 40"/>
          <p:cNvSpPr>
            <a:spLocks noChangeArrowheads="1"/>
          </p:cNvSpPr>
          <p:nvPr/>
        </p:nvSpPr>
        <p:spPr bwMode="auto">
          <a:xfrm>
            <a:off x="66294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45" name="Oval 41"/>
          <p:cNvSpPr>
            <a:spLocks noChangeArrowheads="1"/>
          </p:cNvSpPr>
          <p:nvPr/>
        </p:nvSpPr>
        <p:spPr bwMode="auto">
          <a:xfrm>
            <a:off x="76200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46" name="Oval 42"/>
          <p:cNvSpPr>
            <a:spLocks noChangeArrowheads="1"/>
          </p:cNvSpPr>
          <p:nvPr/>
        </p:nvSpPr>
        <p:spPr bwMode="auto">
          <a:xfrm>
            <a:off x="6324600" y="4162425"/>
            <a:ext cx="762000" cy="571500"/>
          </a:xfrm>
          <a:prstGeom prst="ellipse">
            <a:avLst/>
          </a:prstGeom>
          <a:noFill/>
          <a:ln w="57150">
            <a:solidFill>
              <a:srgbClr val="008080"/>
            </a:solidFill>
            <a:prstDash val="sysDot"/>
            <a:round/>
            <a:headEnd/>
            <a:tailEnd/>
          </a:ln>
        </p:spPr>
        <p:txBody>
          <a:bodyPr wrap="none" anchor="ctr"/>
          <a:lstStyle/>
          <a:p>
            <a:endParaRPr lang="en-CA"/>
          </a:p>
        </p:txBody>
      </p:sp>
      <p:sp>
        <p:nvSpPr>
          <p:cNvPr id="21547" name="Oval 43"/>
          <p:cNvSpPr>
            <a:spLocks noChangeArrowheads="1"/>
          </p:cNvSpPr>
          <p:nvPr/>
        </p:nvSpPr>
        <p:spPr bwMode="auto">
          <a:xfrm>
            <a:off x="7239000" y="4162425"/>
            <a:ext cx="762000" cy="571500"/>
          </a:xfrm>
          <a:prstGeom prst="ellipse">
            <a:avLst/>
          </a:prstGeom>
          <a:noFill/>
          <a:ln w="57150">
            <a:solidFill>
              <a:srgbClr val="008080"/>
            </a:solidFill>
            <a:round/>
            <a:headEnd/>
            <a:tailEnd/>
          </a:ln>
        </p:spPr>
        <p:txBody>
          <a:bodyPr wrap="none" anchor="ctr"/>
          <a:lstStyle/>
          <a:p>
            <a:endParaRPr lang="en-CA"/>
          </a:p>
        </p:txBody>
      </p:sp>
      <p:cxnSp>
        <p:nvCxnSpPr>
          <p:cNvPr id="21548" name="AutoShape 44"/>
          <p:cNvCxnSpPr>
            <a:cxnSpLocks noChangeShapeType="1"/>
            <a:stCxn id="21544" idx="4"/>
            <a:endCxn id="21546" idx="0"/>
          </p:cNvCxnSpPr>
          <p:nvPr/>
        </p:nvCxnSpPr>
        <p:spPr bwMode="auto">
          <a:xfrm flipH="1">
            <a:off x="6705600" y="3924300"/>
            <a:ext cx="304800" cy="209550"/>
          </a:xfrm>
          <a:prstGeom prst="straightConnector1">
            <a:avLst/>
          </a:prstGeom>
          <a:noFill/>
          <a:ln w="50800">
            <a:solidFill>
              <a:srgbClr val="0000FF"/>
            </a:solidFill>
            <a:round/>
            <a:headEnd/>
            <a:tailEnd type="triangle" w="med" len="med"/>
          </a:ln>
        </p:spPr>
      </p:cxnSp>
      <p:cxnSp>
        <p:nvCxnSpPr>
          <p:cNvPr id="21549" name="AutoShape 45"/>
          <p:cNvCxnSpPr>
            <a:cxnSpLocks noChangeShapeType="1"/>
            <a:stCxn id="21545" idx="4"/>
            <a:endCxn id="21547" idx="0"/>
          </p:cNvCxnSpPr>
          <p:nvPr/>
        </p:nvCxnSpPr>
        <p:spPr bwMode="auto">
          <a:xfrm flipH="1">
            <a:off x="7620000" y="3924300"/>
            <a:ext cx="381000" cy="209550"/>
          </a:xfrm>
          <a:prstGeom prst="straightConnector1">
            <a:avLst/>
          </a:prstGeom>
          <a:noFill/>
          <a:ln w="50800">
            <a:solidFill>
              <a:srgbClr val="0000FF"/>
            </a:solidFill>
            <a:round/>
            <a:headEnd/>
            <a:tailEnd type="triangle" w="med" len="med"/>
          </a:ln>
        </p:spPr>
      </p:cxnSp>
      <p:cxnSp>
        <p:nvCxnSpPr>
          <p:cNvPr id="21550" name="AutoShape 46"/>
          <p:cNvCxnSpPr>
            <a:cxnSpLocks noChangeShapeType="1"/>
            <a:stCxn id="21543" idx="4"/>
            <a:endCxn id="21545" idx="0"/>
          </p:cNvCxnSpPr>
          <p:nvPr/>
        </p:nvCxnSpPr>
        <p:spPr bwMode="auto">
          <a:xfrm>
            <a:off x="7543800" y="3133725"/>
            <a:ext cx="457200" cy="161925"/>
          </a:xfrm>
          <a:prstGeom prst="straightConnector1">
            <a:avLst/>
          </a:prstGeom>
          <a:noFill/>
          <a:ln w="50800">
            <a:solidFill>
              <a:srgbClr val="0000FF"/>
            </a:solidFill>
            <a:round/>
            <a:headEnd/>
            <a:tailEnd type="triangle" w="med" len="med"/>
          </a:ln>
        </p:spPr>
      </p:cxnSp>
      <p:cxnSp>
        <p:nvCxnSpPr>
          <p:cNvPr id="21551" name="AutoShape 47"/>
          <p:cNvCxnSpPr>
            <a:cxnSpLocks noChangeShapeType="1"/>
            <a:stCxn id="21543" idx="4"/>
            <a:endCxn id="21544" idx="0"/>
          </p:cNvCxnSpPr>
          <p:nvPr/>
        </p:nvCxnSpPr>
        <p:spPr bwMode="auto">
          <a:xfrm flipH="1">
            <a:off x="7010400" y="3133725"/>
            <a:ext cx="533400" cy="161925"/>
          </a:xfrm>
          <a:prstGeom prst="straightConnector1">
            <a:avLst/>
          </a:prstGeom>
          <a:noFill/>
          <a:ln w="50800">
            <a:solidFill>
              <a:srgbClr val="0000FF"/>
            </a:solidFill>
            <a:round/>
            <a:headEnd/>
            <a:tailEnd type="triangle" w="med" len="med"/>
          </a:ln>
        </p:spPr>
      </p:cxnSp>
      <p:cxnSp>
        <p:nvCxnSpPr>
          <p:cNvPr id="21552" name="AutoShape 48"/>
          <p:cNvCxnSpPr>
            <a:cxnSpLocks noChangeShapeType="1"/>
            <a:stCxn id="21545" idx="4"/>
            <a:endCxn id="21553" idx="0"/>
          </p:cNvCxnSpPr>
          <p:nvPr/>
        </p:nvCxnSpPr>
        <p:spPr bwMode="auto">
          <a:xfrm>
            <a:off x="8001000" y="3924300"/>
            <a:ext cx="533400" cy="209550"/>
          </a:xfrm>
          <a:prstGeom prst="straightConnector1">
            <a:avLst/>
          </a:prstGeom>
          <a:noFill/>
          <a:ln w="50800">
            <a:solidFill>
              <a:srgbClr val="0000FF"/>
            </a:solidFill>
            <a:round/>
            <a:headEnd/>
            <a:tailEnd type="triangle" w="med" len="med"/>
          </a:ln>
        </p:spPr>
      </p:cxnSp>
      <p:sp>
        <p:nvSpPr>
          <p:cNvPr id="21553" name="Oval 49"/>
          <p:cNvSpPr>
            <a:spLocks noChangeArrowheads="1"/>
          </p:cNvSpPr>
          <p:nvPr/>
        </p:nvSpPr>
        <p:spPr bwMode="auto">
          <a:xfrm>
            <a:off x="81534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54" name="Text Box 50"/>
          <p:cNvSpPr txBox="1">
            <a:spLocks noChangeArrowheads="1"/>
          </p:cNvSpPr>
          <p:nvPr/>
        </p:nvSpPr>
        <p:spPr bwMode="auto">
          <a:xfrm>
            <a:off x="6781800" y="33242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1555" name="Text Box 51"/>
          <p:cNvSpPr txBox="1">
            <a:spLocks noChangeArrowheads="1"/>
          </p:cNvSpPr>
          <p:nvPr/>
        </p:nvSpPr>
        <p:spPr bwMode="auto">
          <a:xfrm>
            <a:off x="7239000" y="2562225"/>
            <a:ext cx="5334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1556" name="Text Box 52"/>
          <p:cNvSpPr txBox="1">
            <a:spLocks noChangeArrowheads="1"/>
          </p:cNvSpPr>
          <p:nvPr/>
        </p:nvSpPr>
        <p:spPr bwMode="auto">
          <a:xfrm>
            <a:off x="7696200" y="33242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1557" name="Text Box 53"/>
          <p:cNvSpPr txBox="1">
            <a:spLocks noChangeArrowheads="1"/>
          </p:cNvSpPr>
          <p:nvPr/>
        </p:nvSpPr>
        <p:spPr bwMode="auto">
          <a:xfrm>
            <a:off x="6477000" y="423862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21558" name="Text Box 54"/>
          <p:cNvSpPr txBox="1">
            <a:spLocks noChangeArrowheads="1"/>
          </p:cNvSpPr>
          <p:nvPr/>
        </p:nvSpPr>
        <p:spPr bwMode="auto">
          <a:xfrm>
            <a:off x="7315200" y="42386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1559" name="Text Box 55"/>
          <p:cNvSpPr txBox="1">
            <a:spLocks noChangeArrowheads="1"/>
          </p:cNvSpPr>
          <p:nvPr/>
        </p:nvSpPr>
        <p:spPr bwMode="auto">
          <a:xfrm>
            <a:off x="8305800" y="42386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1560" name="Line 56"/>
          <p:cNvSpPr>
            <a:spLocks noChangeShapeType="1"/>
          </p:cNvSpPr>
          <p:nvPr/>
        </p:nvSpPr>
        <p:spPr bwMode="auto">
          <a:xfrm>
            <a:off x="5638800" y="3476625"/>
            <a:ext cx="838200" cy="0"/>
          </a:xfrm>
          <a:prstGeom prst="line">
            <a:avLst/>
          </a:prstGeom>
          <a:noFill/>
          <a:ln w="76200">
            <a:solidFill>
              <a:srgbClr val="FF0000"/>
            </a:solidFill>
            <a:round/>
            <a:headEnd/>
            <a:tailEnd type="arrow" w="med" len="med"/>
          </a:ln>
        </p:spPr>
        <p:txBody>
          <a:bodyPr wrap="none" anchor="ctr"/>
          <a:lstStyle/>
          <a:p>
            <a:endParaRPr lang="en-CA"/>
          </a:p>
        </p:txBody>
      </p:sp>
      <p:sp>
        <p:nvSpPr>
          <p:cNvPr id="21561" name="Text Box 57"/>
          <p:cNvSpPr txBox="1">
            <a:spLocks noChangeArrowheads="1"/>
          </p:cNvSpPr>
          <p:nvPr/>
        </p:nvSpPr>
        <p:spPr bwMode="auto">
          <a:xfrm>
            <a:off x="381000" y="5153025"/>
            <a:ext cx="2286000" cy="1552575"/>
          </a:xfrm>
          <a:prstGeom prst="rect">
            <a:avLst/>
          </a:prstGeom>
          <a:noFill/>
          <a:ln w="12700">
            <a:noFill/>
            <a:miter lim="800000"/>
            <a:headEnd/>
            <a:tailEnd/>
          </a:ln>
        </p:spPr>
        <p:txBody>
          <a:bodyPr>
            <a:spAutoFit/>
          </a:bodyPr>
          <a:lstStyle/>
          <a:p>
            <a:pPr algn="ctr" eaLnBrk="0" hangingPunct="0">
              <a:spcBef>
                <a:spcPct val="50000"/>
              </a:spcBef>
            </a:pPr>
            <a:r>
              <a:rPr lang="en-US" sz="2400" b="1"/>
              <a:t>Replacing 10 with </a:t>
            </a:r>
            <a:r>
              <a:rPr lang="en-US" sz="2400" b="1">
                <a:solidFill>
                  <a:srgbClr val="FF3300"/>
                </a:solidFill>
              </a:rPr>
              <a:t>largest</a:t>
            </a:r>
            <a:r>
              <a:rPr lang="en-US" sz="2400" b="1"/>
              <a:t> value in left subtree</a:t>
            </a:r>
          </a:p>
        </p:txBody>
      </p:sp>
      <p:sp>
        <p:nvSpPr>
          <p:cNvPr id="21562" name="Text Box 58"/>
          <p:cNvSpPr txBox="1">
            <a:spLocks noChangeArrowheads="1"/>
          </p:cNvSpPr>
          <p:nvPr/>
        </p:nvSpPr>
        <p:spPr bwMode="auto">
          <a:xfrm>
            <a:off x="3581400" y="5153025"/>
            <a:ext cx="2286000" cy="1552575"/>
          </a:xfrm>
          <a:prstGeom prst="rect">
            <a:avLst/>
          </a:prstGeom>
          <a:noFill/>
          <a:ln w="12700">
            <a:noFill/>
            <a:miter lim="800000"/>
            <a:headEnd/>
            <a:tailEnd/>
          </a:ln>
        </p:spPr>
        <p:txBody>
          <a:bodyPr>
            <a:spAutoFit/>
          </a:bodyPr>
          <a:lstStyle/>
          <a:p>
            <a:pPr algn="ctr" eaLnBrk="0" hangingPunct="0">
              <a:spcBef>
                <a:spcPct val="50000"/>
              </a:spcBef>
            </a:pPr>
            <a:r>
              <a:rPr lang="en-US" sz="2400" b="1"/>
              <a:t>Replacing 5 with </a:t>
            </a:r>
            <a:r>
              <a:rPr lang="en-US" sz="2400" b="1">
                <a:solidFill>
                  <a:srgbClr val="FF3300"/>
                </a:solidFill>
              </a:rPr>
              <a:t>largest</a:t>
            </a:r>
            <a:r>
              <a:rPr lang="en-US" sz="2400" b="1"/>
              <a:t> value in left subtree</a:t>
            </a:r>
          </a:p>
        </p:txBody>
      </p:sp>
      <p:sp>
        <p:nvSpPr>
          <p:cNvPr id="21563" name="Text Box 59"/>
          <p:cNvSpPr txBox="1">
            <a:spLocks noChangeArrowheads="1"/>
          </p:cNvSpPr>
          <p:nvPr/>
        </p:nvSpPr>
        <p:spPr bwMode="auto">
          <a:xfrm>
            <a:off x="6629400" y="5153025"/>
            <a:ext cx="2286000" cy="457200"/>
          </a:xfrm>
          <a:prstGeom prst="rect">
            <a:avLst/>
          </a:prstGeom>
          <a:noFill/>
          <a:ln w="12700">
            <a:noFill/>
            <a:miter lim="800000"/>
            <a:headEnd/>
            <a:tailEnd/>
          </a:ln>
        </p:spPr>
        <p:txBody>
          <a:bodyPr>
            <a:spAutoFit/>
          </a:bodyPr>
          <a:lstStyle/>
          <a:p>
            <a:pPr algn="ctr" eaLnBrk="0" hangingPunct="0">
              <a:spcBef>
                <a:spcPct val="50000"/>
              </a:spcBef>
            </a:pPr>
            <a:r>
              <a:rPr lang="en-US" sz="2400" b="1"/>
              <a:t>Deleting leaf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04800"/>
            <a:ext cx="8229600" cy="1371600"/>
          </a:xfrm>
        </p:spPr>
        <p:txBody>
          <a:bodyPr/>
          <a:lstStyle/>
          <a:p>
            <a:pPr eaLnBrk="1" hangingPunct="1"/>
            <a:r>
              <a:rPr lang="en-US" dirty="0"/>
              <a:t>Example Deletion (Internal Node)</a:t>
            </a:r>
          </a:p>
        </p:txBody>
      </p:sp>
      <p:sp>
        <p:nvSpPr>
          <p:cNvPr id="22531" name="Rectangle 3"/>
          <p:cNvSpPr>
            <a:spLocks noGrp="1" noChangeArrowheads="1"/>
          </p:cNvSpPr>
          <p:nvPr>
            <p:ph type="body" idx="1"/>
          </p:nvPr>
        </p:nvSpPr>
        <p:spPr>
          <a:xfrm>
            <a:off x="457200" y="1676400"/>
            <a:ext cx="8229600" cy="3886200"/>
          </a:xfrm>
        </p:spPr>
        <p:txBody>
          <a:bodyPr/>
          <a:lstStyle/>
          <a:p>
            <a:pPr eaLnBrk="1" hangingPunct="1"/>
            <a:r>
              <a:rPr lang="en-US" dirty="0"/>
              <a:t>Delete ( 10 )</a:t>
            </a:r>
          </a:p>
          <a:p>
            <a:pPr lvl="1" eaLnBrk="1" hangingPunct="1"/>
            <a:endParaRPr lang="en-US" dirty="0"/>
          </a:p>
        </p:txBody>
      </p:sp>
      <p:sp>
        <p:nvSpPr>
          <p:cNvPr id="22532" name="Oval 4"/>
          <p:cNvSpPr>
            <a:spLocks noChangeArrowheads="1"/>
          </p:cNvSpPr>
          <p:nvPr/>
        </p:nvSpPr>
        <p:spPr bwMode="auto">
          <a:xfrm>
            <a:off x="1143000" y="2457450"/>
            <a:ext cx="762000" cy="571500"/>
          </a:xfrm>
          <a:prstGeom prst="ellipse">
            <a:avLst/>
          </a:prstGeom>
          <a:noFill/>
          <a:ln w="57150">
            <a:solidFill>
              <a:srgbClr val="008080"/>
            </a:solidFill>
            <a:round/>
            <a:headEnd/>
            <a:tailEnd/>
          </a:ln>
        </p:spPr>
        <p:txBody>
          <a:bodyPr wrap="none" anchor="ctr"/>
          <a:lstStyle/>
          <a:p>
            <a:endParaRPr lang="en-CA"/>
          </a:p>
        </p:txBody>
      </p:sp>
      <p:sp>
        <p:nvSpPr>
          <p:cNvPr id="22533" name="Oval 5"/>
          <p:cNvSpPr>
            <a:spLocks noChangeArrowheads="1"/>
          </p:cNvSpPr>
          <p:nvPr/>
        </p:nvSpPr>
        <p:spPr bwMode="auto">
          <a:xfrm>
            <a:off x="6096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34" name="Oval 6"/>
          <p:cNvSpPr>
            <a:spLocks noChangeArrowheads="1"/>
          </p:cNvSpPr>
          <p:nvPr/>
        </p:nvSpPr>
        <p:spPr bwMode="auto">
          <a:xfrm>
            <a:off x="16002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35" name="Oval 7"/>
          <p:cNvSpPr>
            <a:spLocks noChangeArrowheads="1"/>
          </p:cNvSpPr>
          <p:nvPr/>
        </p:nvSpPr>
        <p:spPr bwMode="auto">
          <a:xfrm>
            <a:off x="3048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36" name="Oval 8"/>
          <p:cNvSpPr>
            <a:spLocks noChangeArrowheads="1"/>
          </p:cNvSpPr>
          <p:nvPr/>
        </p:nvSpPr>
        <p:spPr bwMode="auto">
          <a:xfrm>
            <a:off x="1219200" y="4086225"/>
            <a:ext cx="762000" cy="571500"/>
          </a:xfrm>
          <a:prstGeom prst="ellipse">
            <a:avLst/>
          </a:prstGeom>
          <a:noFill/>
          <a:ln w="57150">
            <a:solidFill>
              <a:srgbClr val="008080"/>
            </a:solidFill>
            <a:round/>
            <a:headEnd/>
            <a:tailEnd/>
          </a:ln>
        </p:spPr>
        <p:txBody>
          <a:bodyPr wrap="none" anchor="ctr"/>
          <a:lstStyle/>
          <a:p>
            <a:endParaRPr lang="en-CA"/>
          </a:p>
        </p:txBody>
      </p:sp>
      <p:cxnSp>
        <p:nvCxnSpPr>
          <p:cNvPr id="22537" name="AutoShape 9"/>
          <p:cNvCxnSpPr>
            <a:cxnSpLocks noChangeShapeType="1"/>
            <a:stCxn id="22533" idx="4"/>
            <a:endCxn id="22535" idx="0"/>
          </p:cNvCxnSpPr>
          <p:nvPr/>
        </p:nvCxnSpPr>
        <p:spPr bwMode="auto">
          <a:xfrm flipH="1">
            <a:off x="685800" y="3848100"/>
            <a:ext cx="304800" cy="209550"/>
          </a:xfrm>
          <a:prstGeom prst="straightConnector1">
            <a:avLst/>
          </a:prstGeom>
          <a:noFill/>
          <a:ln w="50800">
            <a:solidFill>
              <a:srgbClr val="0000FF"/>
            </a:solidFill>
            <a:round/>
            <a:headEnd/>
            <a:tailEnd type="triangle" w="med" len="med"/>
          </a:ln>
        </p:spPr>
      </p:cxnSp>
      <p:cxnSp>
        <p:nvCxnSpPr>
          <p:cNvPr id="22538" name="AutoShape 10"/>
          <p:cNvCxnSpPr>
            <a:cxnSpLocks noChangeShapeType="1"/>
            <a:stCxn id="22534" idx="4"/>
            <a:endCxn id="22536" idx="0"/>
          </p:cNvCxnSpPr>
          <p:nvPr/>
        </p:nvCxnSpPr>
        <p:spPr bwMode="auto">
          <a:xfrm flipH="1">
            <a:off x="1600200" y="3848100"/>
            <a:ext cx="381000" cy="209550"/>
          </a:xfrm>
          <a:prstGeom prst="straightConnector1">
            <a:avLst/>
          </a:prstGeom>
          <a:noFill/>
          <a:ln w="50800">
            <a:solidFill>
              <a:srgbClr val="0000FF"/>
            </a:solidFill>
            <a:round/>
            <a:headEnd/>
            <a:tailEnd type="triangle" w="med" len="med"/>
          </a:ln>
        </p:spPr>
      </p:cxnSp>
      <p:cxnSp>
        <p:nvCxnSpPr>
          <p:cNvPr id="22539" name="AutoShape 11"/>
          <p:cNvCxnSpPr>
            <a:cxnSpLocks noChangeShapeType="1"/>
            <a:stCxn id="22532" idx="4"/>
            <a:endCxn id="22534" idx="0"/>
          </p:cNvCxnSpPr>
          <p:nvPr/>
        </p:nvCxnSpPr>
        <p:spPr bwMode="auto">
          <a:xfrm>
            <a:off x="1524000" y="3057525"/>
            <a:ext cx="457200" cy="161925"/>
          </a:xfrm>
          <a:prstGeom prst="straightConnector1">
            <a:avLst/>
          </a:prstGeom>
          <a:noFill/>
          <a:ln w="50800">
            <a:solidFill>
              <a:srgbClr val="0000FF"/>
            </a:solidFill>
            <a:round/>
            <a:headEnd/>
            <a:tailEnd type="triangle" w="med" len="med"/>
          </a:ln>
        </p:spPr>
      </p:cxnSp>
      <p:cxnSp>
        <p:nvCxnSpPr>
          <p:cNvPr id="22540" name="AutoShape 12"/>
          <p:cNvCxnSpPr>
            <a:cxnSpLocks noChangeShapeType="1"/>
            <a:stCxn id="22532" idx="4"/>
            <a:endCxn id="22533" idx="0"/>
          </p:cNvCxnSpPr>
          <p:nvPr/>
        </p:nvCxnSpPr>
        <p:spPr bwMode="auto">
          <a:xfrm flipH="1">
            <a:off x="990600" y="3057525"/>
            <a:ext cx="533400" cy="161925"/>
          </a:xfrm>
          <a:prstGeom prst="straightConnector1">
            <a:avLst/>
          </a:prstGeom>
          <a:noFill/>
          <a:ln w="50800">
            <a:solidFill>
              <a:srgbClr val="0000FF"/>
            </a:solidFill>
            <a:round/>
            <a:headEnd/>
            <a:tailEnd type="triangle" w="med" len="med"/>
          </a:ln>
        </p:spPr>
      </p:cxnSp>
      <p:cxnSp>
        <p:nvCxnSpPr>
          <p:cNvPr id="22541" name="AutoShape 13"/>
          <p:cNvCxnSpPr>
            <a:cxnSpLocks noChangeShapeType="1"/>
            <a:stCxn id="22534" idx="4"/>
            <a:endCxn id="22542" idx="0"/>
          </p:cNvCxnSpPr>
          <p:nvPr/>
        </p:nvCxnSpPr>
        <p:spPr bwMode="auto">
          <a:xfrm>
            <a:off x="1981200" y="3848100"/>
            <a:ext cx="533400" cy="209550"/>
          </a:xfrm>
          <a:prstGeom prst="straightConnector1">
            <a:avLst/>
          </a:prstGeom>
          <a:noFill/>
          <a:ln w="50800">
            <a:solidFill>
              <a:srgbClr val="0000FF"/>
            </a:solidFill>
            <a:round/>
            <a:headEnd/>
            <a:tailEnd type="triangle" w="med" len="med"/>
          </a:ln>
        </p:spPr>
      </p:cxnSp>
      <p:sp>
        <p:nvSpPr>
          <p:cNvPr id="22542" name="Oval 14"/>
          <p:cNvSpPr>
            <a:spLocks noChangeArrowheads="1"/>
          </p:cNvSpPr>
          <p:nvPr/>
        </p:nvSpPr>
        <p:spPr bwMode="auto">
          <a:xfrm>
            <a:off x="21336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43" name="Text Box 15"/>
          <p:cNvSpPr txBox="1">
            <a:spLocks noChangeArrowheads="1"/>
          </p:cNvSpPr>
          <p:nvPr/>
        </p:nvSpPr>
        <p:spPr bwMode="auto">
          <a:xfrm>
            <a:off x="762000" y="324802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2544" name="Text Box 16"/>
          <p:cNvSpPr txBox="1">
            <a:spLocks noChangeArrowheads="1"/>
          </p:cNvSpPr>
          <p:nvPr/>
        </p:nvSpPr>
        <p:spPr bwMode="auto">
          <a:xfrm>
            <a:off x="1219200" y="248602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22545" name="Text Box 17"/>
          <p:cNvSpPr txBox="1">
            <a:spLocks noChangeArrowheads="1"/>
          </p:cNvSpPr>
          <p:nvPr/>
        </p:nvSpPr>
        <p:spPr bwMode="auto">
          <a:xfrm>
            <a:off x="1676400" y="32480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2546" name="Text Box 18"/>
          <p:cNvSpPr txBox="1">
            <a:spLocks noChangeArrowheads="1"/>
          </p:cNvSpPr>
          <p:nvPr/>
        </p:nvSpPr>
        <p:spPr bwMode="auto">
          <a:xfrm>
            <a:off x="457200" y="41624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2547" name="Text Box 19"/>
          <p:cNvSpPr txBox="1">
            <a:spLocks noChangeArrowheads="1"/>
          </p:cNvSpPr>
          <p:nvPr/>
        </p:nvSpPr>
        <p:spPr bwMode="auto">
          <a:xfrm>
            <a:off x="1295400" y="41624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2548" name="Text Box 20"/>
          <p:cNvSpPr txBox="1">
            <a:spLocks noChangeArrowheads="1"/>
          </p:cNvSpPr>
          <p:nvPr/>
        </p:nvSpPr>
        <p:spPr bwMode="auto">
          <a:xfrm>
            <a:off x="2286000" y="41624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2549" name="Line 21"/>
          <p:cNvSpPr>
            <a:spLocks noChangeShapeType="1"/>
          </p:cNvSpPr>
          <p:nvPr/>
        </p:nvSpPr>
        <p:spPr bwMode="auto">
          <a:xfrm>
            <a:off x="2590800" y="3400425"/>
            <a:ext cx="838200" cy="0"/>
          </a:xfrm>
          <a:prstGeom prst="line">
            <a:avLst/>
          </a:prstGeom>
          <a:noFill/>
          <a:ln w="76200">
            <a:solidFill>
              <a:srgbClr val="FF0000"/>
            </a:solidFill>
            <a:round/>
            <a:headEnd/>
            <a:tailEnd type="arrow" w="med" len="med"/>
          </a:ln>
        </p:spPr>
        <p:txBody>
          <a:bodyPr wrap="none" anchor="ctr"/>
          <a:lstStyle/>
          <a:p>
            <a:endParaRPr lang="en-CA"/>
          </a:p>
        </p:txBody>
      </p:sp>
      <p:sp>
        <p:nvSpPr>
          <p:cNvPr id="22550" name="Oval 22"/>
          <p:cNvSpPr>
            <a:spLocks noChangeArrowheads="1"/>
          </p:cNvSpPr>
          <p:nvPr/>
        </p:nvSpPr>
        <p:spPr bwMode="auto">
          <a:xfrm>
            <a:off x="4267200" y="2457450"/>
            <a:ext cx="762000" cy="571500"/>
          </a:xfrm>
          <a:prstGeom prst="ellipse">
            <a:avLst/>
          </a:prstGeom>
          <a:noFill/>
          <a:ln w="57150">
            <a:solidFill>
              <a:srgbClr val="008080"/>
            </a:solidFill>
            <a:round/>
            <a:headEnd/>
            <a:tailEnd/>
          </a:ln>
        </p:spPr>
        <p:txBody>
          <a:bodyPr wrap="none" anchor="ctr"/>
          <a:lstStyle/>
          <a:p>
            <a:endParaRPr lang="en-CA"/>
          </a:p>
        </p:txBody>
      </p:sp>
      <p:sp>
        <p:nvSpPr>
          <p:cNvPr id="22551" name="Oval 23"/>
          <p:cNvSpPr>
            <a:spLocks noChangeArrowheads="1"/>
          </p:cNvSpPr>
          <p:nvPr/>
        </p:nvSpPr>
        <p:spPr bwMode="auto">
          <a:xfrm>
            <a:off x="37338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52" name="Oval 24"/>
          <p:cNvSpPr>
            <a:spLocks noChangeArrowheads="1"/>
          </p:cNvSpPr>
          <p:nvPr/>
        </p:nvSpPr>
        <p:spPr bwMode="auto">
          <a:xfrm>
            <a:off x="47244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53" name="Oval 25"/>
          <p:cNvSpPr>
            <a:spLocks noChangeArrowheads="1"/>
          </p:cNvSpPr>
          <p:nvPr/>
        </p:nvSpPr>
        <p:spPr bwMode="auto">
          <a:xfrm>
            <a:off x="34290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54" name="Oval 26"/>
          <p:cNvSpPr>
            <a:spLocks noChangeArrowheads="1"/>
          </p:cNvSpPr>
          <p:nvPr/>
        </p:nvSpPr>
        <p:spPr bwMode="auto">
          <a:xfrm>
            <a:off x="4343400" y="4086225"/>
            <a:ext cx="762000" cy="571500"/>
          </a:xfrm>
          <a:prstGeom prst="ellipse">
            <a:avLst/>
          </a:prstGeom>
          <a:noFill/>
          <a:ln w="57150">
            <a:solidFill>
              <a:srgbClr val="008080"/>
            </a:solidFill>
            <a:round/>
            <a:headEnd/>
            <a:tailEnd/>
          </a:ln>
        </p:spPr>
        <p:txBody>
          <a:bodyPr wrap="none" anchor="ctr"/>
          <a:lstStyle/>
          <a:p>
            <a:endParaRPr lang="en-CA"/>
          </a:p>
        </p:txBody>
      </p:sp>
      <p:cxnSp>
        <p:nvCxnSpPr>
          <p:cNvPr id="22555" name="AutoShape 27"/>
          <p:cNvCxnSpPr>
            <a:cxnSpLocks noChangeShapeType="1"/>
            <a:stCxn id="22551" idx="4"/>
            <a:endCxn id="22553" idx="0"/>
          </p:cNvCxnSpPr>
          <p:nvPr/>
        </p:nvCxnSpPr>
        <p:spPr bwMode="auto">
          <a:xfrm flipH="1">
            <a:off x="3810000" y="3848100"/>
            <a:ext cx="304800" cy="209550"/>
          </a:xfrm>
          <a:prstGeom prst="straightConnector1">
            <a:avLst/>
          </a:prstGeom>
          <a:noFill/>
          <a:ln w="50800">
            <a:solidFill>
              <a:srgbClr val="0000FF"/>
            </a:solidFill>
            <a:round/>
            <a:headEnd/>
            <a:tailEnd type="triangle" w="med" len="med"/>
          </a:ln>
        </p:spPr>
      </p:cxnSp>
      <p:cxnSp>
        <p:nvCxnSpPr>
          <p:cNvPr id="22556" name="AutoShape 28"/>
          <p:cNvCxnSpPr>
            <a:cxnSpLocks noChangeShapeType="1"/>
            <a:stCxn id="22552" idx="4"/>
            <a:endCxn id="22554" idx="0"/>
          </p:cNvCxnSpPr>
          <p:nvPr/>
        </p:nvCxnSpPr>
        <p:spPr bwMode="auto">
          <a:xfrm flipH="1">
            <a:off x="4724400" y="3848100"/>
            <a:ext cx="381000" cy="209550"/>
          </a:xfrm>
          <a:prstGeom prst="straightConnector1">
            <a:avLst/>
          </a:prstGeom>
          <a:noFill/>
          <a:ln w="50800">
            <a:solidFill>
              <a:srgbClr val="0000FF"/>
            </a:solidFill>
            <a:round/>
            <a:headEnd/>
            <a:tailEnd type="triangle" w="med" len="med"/>
          </a:ln>
        </p:spPr>
      </p:cxnSp>
      <p:cxnSp>
        <p:nvCxnSpPr>
          <p:cNvPr id="22557" name="AutoShape 29"/>
          <p:cNvCxnSpPr>
            <a:cxnSpLocks noChangeShapeType="1"/>
            <a:stCxn id="22550" idx="4"/>
            <a:endCxn id="22552" idx="0"/>
          </p:cNvCxnSpPr>
          <p:nvPr/>
        </p:nvCxnSpPr>
        <p:spPr bwMode="auto">
          <a:xfrm>
            <a:off x="4648200" y="3057525"/>
            <a:ext cx="457200" cy="161925"/>
          </a:xfrm>
          <a:prstGeom prst="straightConnector1">
            <a:avLst/>
          </a:prstGeom>
          <a:noFill/>
          <a:ln w="50800">
            <a:solidFill>
              <a:srgbClr val="0000FF"/>
            </a:solidFill>
            <a:round/>
            <a:headEnd/>
            <a:tailEnd type="triangle" w="med" len="med"/>
          </a:ln>
        </p:spPr>
      </p:cxnSp>
      <p:cxnSp>
        <p:nvCxnSpPr>
          <p:cNvPr id="22558" name="AutoShape 30"/>
          <p:cNvCxnSpPr>
            <a:cxnSpLocks noChangeShapeType="1"/>
            <a:stCxn id="22550" idx="4"/>
            <a:endCxn id="22551" idx="0"/>
          </p:cNvCxnSpPr>
          <p:nvPr/>
        </p:nvCxnSpPr>
        <p:spPr bwMode="auto">
          <a:xfrm flipH="1">
            <a:off x="4114800" y="3057525"/>
            <a:ext cx="533400" cy="161925"/>
          </a:xfrm>
          <a:prstGeom prst="straightConnector1">
            <a:avLst/>
          </a:prstGeom>
          <a:noFill/>
          <a:ln w="50800">
            <a:solidFill>
              <a:srgbClr val="0000FF"/>
            </a:solidFill>
            <a:round/>
            <a:headEnd/>
            <a:tailEnd type="triangle" w="med" len="med"/>
          </a:ln>
        </p:spPr>
      </p:cxnSp>
      <p:cxnSp>
        <p:nvCxnSpPr>
          <p:cNvPr id="22559" name="AutoShape 31"/>
          <p:cNvCxnSpPr>
            <a:cxnSpLocks noChangeShapeType="1"/>
            <a:stCxn id="22552" idx="4"/>
            <a:endCxn id="22560" idx="0"/>
          </p:cNvCxnSpPr>
          <p:nvPr/>
        </p:nvCxnSpPr>
        <p:spPr bwMode="auto">
          <a:xfrm>
            <a:off x="5105400" y="3848100"/>
            <a:ext cx="533400" cy="209550"/>
          </a:xfrm>
          <a:prstGeom prst="straightConnector1">
            <a:avLst/>
          </a:prstGeom>
          <a:noFill/>
          <a:ln w="50800">
            <a:solidFill>
              <a:srgbClr val="0000FF"/>
            </a:solidFill>
            <a:round/>
            <a:headEnd/>
            <a:tailEnd type="triangle" w="med" len="med"/>
          </a:ln>
        </p:spPr>
      </p:cxnSp>
      <p:sp>
        <p:nvSpPr>
          <p:cNvPr id="22560" name="Oval 32"/>
          <p:cNvSpPr>
            <a:spLocks noChangeArrowheads="1"/>
          </p:cNvSpPr>
          <p:nvPr/>
        </p:nvSpPr>
        <p:spPr bwMode="auto">
          <a:xfrm>
            <a:off x="52578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61" name="Text Box 33"/>
          <p:cNvSpPr txBox="1">
            <a:spLocks noChangeArrowheads="1"/>
          </p:cNvSpPr>
          <p:nvPr/>
        </p:nvSpPr>
        <p:spPr bwMode="auto">
          <a:xfrm>
            <a:off x="3886200" y="324802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2562" name="Text Box 34"/>
          <p:cNvSpPr txBox="1">
            <a:spLocks noChangeArrowheads="1"/>
          </p:cNvSpPr>
          <p:nvPr/>
        </p:nvSpPr>
        <p:spPr bwMode="auto">
          <a:xfrm>
            <a:off x="4343400" y="2486025"/>
            <a:ext cx="5334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2563" name="Text Box 35"/>
          <p:cNvSpPr txBox="1">
            <a:spLocks noChangeArrowheads="1"/>
          </p:cNvSpPr>
          <p:nvPr/>
        </p:nvSpPr>
        <p:spPr bwMode="auto">
          <a:xfrm>
            <a:off x="4800600" y="32480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2564" name="Text Box 36"/>
          <p:cNvSpPr txBox="1">
            <a:spLocks noChangeArrowheads="1"/>
          </p:cNvSpPr>
          <p:nvPr/>
        </p:nvSpPr>
        <p:spPr bwMode="auto">
          <a:xfrm>
            <a:off x="3581400" y="41624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2565" name="Text Box 37"/>
          <p:cNvSpPr txBox="1">
            <a:spLocks noChangeArrowheads="1"/>
          </p:cNvSpPr>
          <p:nvPr/>
        </p:nvSpPr>
        <p:spPr bwMode="auto">
          <a:xfrm>
            <a:off x="4419600" y="416242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22566" name="Text Box 38"/>
          <p:cNvSpPr txBox="1">
            <a:spLocks noChangeArrowheads="1"/>
          </p:cNvSpPr>
          <p:nvPr/>
        </p:nvSpPr>
        <p:spPr bwMode="auto">
          <a:xfrm>
            <a:off x="5410200" y="41624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2567" name="Oval 39"/>
          <p:cNvSpPr>
            <a:spLocks noChangeArrowheads="1"/>
          </p:cNvSpPr>
          <p:nvPr/>
        </p:nvSpPr>
        <p:spPr bwMode="auto">
          <a:xfrm>
            <a:off x="7162800" y="2457450"/>
            <a:ext cx="762000" cy="571500"/>
          </a:xfrm>
          <a:prstGeom prst="ellipse">
            <a:avLst/>
          </a:prstGeom>
          <a:noFill/>
          <a:ln w="57150">
            <a:solidFill>
              <a:srgbClr val="008080"/>
            </a:solidFill>
            <a:round/>
            <a:headEnd/>
            <a:tailEnd/>
          </a:ln>
        </p:spPr>
        <p:txBody>
          <a:bodyPr wrap="none" anchor="ctr"/>
          <a:lstStyle/>
          <a:p>
            <a:endParaRPr lang="en-CA"/>
          </a:p>
        </p:txBody>
      </p:sp>
      <p:sp>
        <p:nvSpPr>
          <p:cNvPr id="22568" name="Oval 40"/>
          <p:cNvSpPr>
            <a:spLocks noChangeArrowheads="1"/>
          </p:cNvSpPr>
          <p:nvPr/>
        </p:nvSpPr>
        <p:spPr bwMode="auto">
          <a:xfrm>
            <a:off x="66294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69" name="Oval 41"/>
          <p:cNvSpPr>
            <a:spLocks noChangeArrowheads="1"/>
          </p:cNvSpPr>
          <p:nvPr/>
        </p:nvSpPr>
        <p:spPr bwMode="auto">
          <a:xfrm>
            <a:off x="76200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70" name="Oval 42"/>
          <p:cNvSpPr>
            <a:spLocks noChangeArrowheads="1"/>
          </p:cNvSpPr>
          <p:nvPr/>
        </p:nvSpPr>
        <p:spPr bwMode="auto">
          <a:xfrm>
            <a:off x="6324600" y="4086225"/>
            <a:ext cx="762000" cy="571500"/>
          </a:xfrm>
          <a:prstGeom prst="ellipse">
            <a:avLst/>
          </a:prstGeom>
          <a:noFill/>
          <a:ln w="57150">
            <a:solidFill>
              <a:srgbClr val="008080"/>
            </a:solidFill>
            <a:round/>
            <a:headEnd/>
            <a:tailEnd/>
          </a:ln>
        </p:spPr>
        <p:txBody>
          <a:bodyPr wrap="none" anchor="ctr"/>
          <a:lstStyle/>
          <a:p>
            <a:endParaRPr lang="en-CA"/>
          </a:p>
        </p:txBody>
      </p:sp>
      <p:cxnSp>
        <p:nvCxnSpPr>
          <p:cNvPr id="22571" name="AutoShape 43"/>
          <p:cNvCxnSpPr>
            <a:cxnSpLocks noChangeShapeType="1"/>
            <a:stCxn id="22568" idx="4"/>
            <a:endCxn id="22570" idx="0"/>
          </p:cNvCxnSpPr>
          <p:nvPr/>
        </p:nvCxnSpPr>
        <p:spPr bwMode="auto">
          <a:xfrm flipH="1">
            <a:off x="6705600" y="3848100"/>
            <a:ext cx="304800" cy="209550"/>
          </a:xfrm>
          <a:prstGeom prst="straightConnector1">
            <a:avLst/>
          </a:prstGeom>
          <a:noFill/>
          <a:ln w="50800">
            <a:solidFill>
              <a:srgbClr val="0000FF"/>
            </a:solidFill>
            <a:round/>
            <a:headEnd/>
            <a:tailEnd type="triangle" w="med" len="med"/>
          </a:ln>
        </p:spPr>
      </p:cxnSp>
      <p:cxnSp>
        <p:nvCxnSpPr>
          <p:cNvPr id="22572" name="AutoShape 44"/>
          <p:cNvCxnSpPr>
            <a:cxnSpLocks noChangeShapeType="1"/>
            <a:stCxn id="22567" idx="4"/>
            <a:endCxn id="22569" idx="0"/>
          </p:cNvCxnSpPr>
          <p:nvPr/>
        </p:nvCxnSpPr>
        <p:spPr bwMode="auto">
          <a:xfrm>
            <a:off x="7543800" y="3057525"/>
            <a:ext cx="457200" cy="161925"/>
          </a:xfrm>
          <a:prstGeom prst="straightConnector1">
            <a:avLst/>
          </a:prstGeom>
          <a:noFill/>
          <a:ln w="50800">
            <a:solidFill>
              <a:srgbClr val="0000FF"/>
            </a:solidFill>
            <a:round/>
            <a:headEnd/>
            <a:tailEnd type="triangle" w="med" len="med"/>
          </a:ln>
        </p:spPr>
      </p:cxnSp>
      <p:cxnSp>
        <p:nvCxnSpPr>
          <p:cNvPr id="22573" name="AutoShape 45"/>
          <p:cNvCxnSpPr>
            <a:cxnSpLocks noChangeShapeType="1"/>
            <a:stCxn id="22567" idx="4"/>
            <a:endCxn id="22568" idx="0"/>
          </p:cNvCxnSpPr>
          <p:nvPr/>
        </p:nvCxnSpPr>
        <p:spPr bwMode="auto">
          <a:xfrm flipH="1">
            <a:off x="7010400" y="3057525"/>
            <a:ext cx="533400" cy="161925"/>
          </a:xfrm>
          <a:prstGeom prst="straightConnector1">
            <a:avLst/>
          </a:prstGeom>
          <a:noFill/>
          <a:ln w="50800">
            <a:solidFill>
              <a:srgbClr val="0000FF"/>
            </a:solidFill>
            <a:round/>
            <a:headEnd/>
            <a:tailEnd type="triangle" w="med" len="med"/>
          </a:ln>
        </p:spPr>
      </p:cxnSp>
      <p:cxnSp>
        <p:nvCxnSpPr>
          <p:cNvPr id="22574" name="AutoShape 46"/>
          <p:cNvCxnSpPr>
            <a:cxnSpLocks noChangeShapeType="1"/>
            <a:stCxn id="22569" idx="4"/>
            <a:endCxn id="22575" idx="0"/>
          </p:cNvCxnSpPr>
          <p:nvPr/>
        </p:nvCxnSpPr>
        <p:spPr bwMode="auto">
          <a:xfrm>
            <a:off x="8001000" y="3848100"/>
            <a:ext cx="533400" cy="209550"/>
          </a:xfrm>
          <a:prstGeom prst="straightConnector1">
            <a:avLst/>
          </a:prstGeom>
          <a:noFill/>
          <a:ln w="50800">
            <a:solidFill>
              <a:srgbClr val="0000FF"/>
            </a:solidFill>
            <a:round/>
            <a:headEnd/>
            <a:tailEnd type="triangle" w="med" len="med"/>
          </a:ln>
        </p:spPr>
      </p:cxnSp>
      <p:sp>
        <p:nvSpPr>
          <p:cNvPr id="22575" name="Oval 47"/>
          <p:cNvSpPr>
            <a:spLocks noChangeArrowheads="1"/>
          </p:cNvSpPr>
          <p:nvPr/>
        </p:nvSpPr>
        <p:spPr bwMode="auto">
          <a:xfrm>
            <a:off x="81534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76" name="Text Box 48"/>
          <p:cNvSpPr txBox="1">
            <a:spLocks noChangeArrowheads="1"/>
          </p:cNvSpPr>
          <p:nvPr/>
        </p:nvSpPr>
        <p:spPr bwMode="auto">
          <a:xfrm>
            <a:off x="6781800" y="324802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2577" name="Text Box 49"/>
          <p:cNvSpPr txBox="1">
            <a:spLocks noChangeArrowheads="1"/>
          </p:cNvSpPr>
          <p:nvPr/>
        </p:nvSpPr>
        <p:spPr bwMode="auto">
          <a:xfrm>
            <a:off x="7239000" y="2486025"/>
            <a:ext cx="5334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2578" name="Text Box 50"/>
          <p:cNvSpPr txBox="1">
            <a:spLocks noChangeArrowheads="1"/>
          </p:cNvSpPr>
          <p:nvPr/>
        </p:nvSpPr>
        <p:spPr bwMode="auto">
          <a:xfrm>
            <a:off x="7696200" y="32480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2579" name="Text Box 51"/>
          <p:cNvSpPr txBox="1">
            <a:spLocks noChangeArrowheads="1"/>
          </p:cNvSpPr>
          <p:nvPr/>
        </p:nvSpPr>
        <p:spPr bwMode="auto">
          <a:xfrm>
            <a:off x="6477000" y="41624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2580" name="Text Box 52"/>
          <p:cNvSpPr txBox="1">
            <a:spLocks noChangeArrowheads="1"/>
          </p:cNvSpPr>
          <p:nvPr/>
        </p:nvSpPr>
        <p:spPr bwMode="auto">
          <a:xfrm>
            <a:off x="8305800" y="41624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2581" name="Line 53"/>
          <p:cNvSpPr>
            <a:spLocks noChangeShapeType="1"/>
          </p:cNvSpPr>
          <p:nvPr/>
        </p:nvSpPr>
        <p:spPr bwMode="auto">
          <a:xfrm>
            <a:off x="5638800" y="3400425"/>
            <a:ext cx="838200" cy="0"/>
          </a:xfrm>
          <a:prstGeom prst="line">
            <a:avLst/>
          </a:prstGeom>
          <a:noFill/>
          <a:ln w="76200">
            <a:solidFill>
              <a:srgbClr val="FF0000"/>
            </a:solidFill>
            <a:round/>
            <a:headEnd/>
            <a:tailEnd type="arrow" w="med" len="med"/>
          </a:ln>
        </p:spPr>
        <p:txBody>
          <a:bodyPr wrap="none" anchor="ctr"/>
          <a:lstStyle/>
          <a:p>
            <a:endParaRPr lang="en-CA"/>
          </a:p>
        </p:txBody>
      </p:sp>
      <p:sp>
        <p:nvSpPr>
          <p:cNvPr id="22582" name="Text Box 54"/>
          <p:cNvSpPr txBox="1">
            <a:spLocks noChangeArrowheads="1"/>
          </p:cNvSpPr>
          <p:nvPr/>
        </p:nvSpPr>
        <p:spPr bwMode="auto">
          <a:xfrm>
            <a:off x="533400" y="5076825"/>
            <a:ext cx="2286000" cy="1552575"/>
          </a:xfrm>
          <a:prstGeom prst="rect">
            <a:avLst/>
          </a:prstGeom>
          <a:noFill/>
          <a:ln w="12700">
            <a:noFill/>
            <a:miter lim="800000"/>
            <a:headEnd/>
            <a:tailEnd/>
          </a:ln>
        </p:spPr>
        <p:txBody>
          <a:bodyPr>
            <a:spAutoFit/>
          </a:bodyPr>
          <a:lstStyle/>
          <a:p>
            <a:pPr algn="ctr" eaLnBrk="0" hangingPunct="0">
              <a:spcBef>
                <a:spcPct val="50000"/>
              </a:spcBef>
            </a:pPr>
            <a:r>
              <a:rPr lang="en-US" sz="2400" b="1"/>
              <a:t>Replacing 10 with </a:t>
            </a:r>
            <a:r>
              <a:rPr lang="en-US" sz="2400" b="1">
                <a:solidFill>
                  <a:srgbClr val="FF3300"/>
                </a:solidFill>
              </a:rPr>
              <a:t>smallest</a:t>
            </a:r>
            <a:r>
              <a:rPr lang="en-US" sz="2400" b="1"/>
              <a:t> value in right subtree</a:t>
            </a:r>
          </a:p>
        </p:txBody>
      </p:sp>
      <p:sp>
        <p:nvSpPr>
          <p:cNvPr id="22583" name="Text Box 55"/>
          <p:cNvSpPr txBox="1">
            <a:spLocks noChangeArrowheads="1"/>
          </p:cNvSpPr>
          <p:nvPr/>
        </p:nvSpPr>
        <p:spPr bwMode="auto">
          <a:xfrm>
            <a:off x="3581400" y="5076825"/>
            <a:ext cx="2286000" cy="457200"/>
          </a:xfrm>
          <a:prstGeom prst="rect">
            <a:avLst/>
          </a:prstGeom>
          <a:noFill/>
          <a:ln w="12700">
            <a:noFill/>
            <a:miter lim="800000"/>
            <a:headEnd/>
            <a:tailEnd/>
          </a:ln>
        </p:spPr>
        <p:txBody>
          <a:bodyPr>
            <a:spAutoFit/>
          </a:bodyPr>
          <a:lstStyle/>
          <a:p>
            <a:pPr algn="ctr" eaLnBrk="0" hangingPunct="0">
              <a:spcBef>
                <a:spcPct val="50000"/>
              </a:spcBef>
            </a:pPr>
            <a:r>
              <a:rPr lang="en-US" sz="2400" b="1"/>
              <a:t>Deleting leaf</a:t>
            </a:r>
          </a:p>
        </p:txBody>
      </p:sp>
      <p:sp>
        <p:nvSpPr>
          <p:cNvPr id="22584" name="Text Box 56"/>
          <p:cNvSpPr txBox="1">
            <a:spLocks noChangeArrowheads="1"/>
          </p:cNvSpPr>
          <p:nvPr/>
        </p:nvSpPr>
        <p:spPr bwMode="auto">
          <a:xfrm>
            <a:off x="6629400" y="5076825"/>
            <a:ext cx="2286000" cy="457200"/>
          </a:xfrm>
          <a:prstGeom prst="rect">
            <a:avLst/>
          </a:prstGeom>
          <a:noFill/>
          <a:ln w="12700">
            <a:noFill/>
            <a:miter lim="800000"/>
            <a:headEnd/>
            <a:tailEnd/>
          </a:ln>
        </p:spPr>
        <p:txBody>
          <a:bodyPr>
            <a:spAutoFit/>
          </a:bodyPr>
          <a:lstStyle/>
          <a:p>
            <a:pPr algn="ctr" eaLnBrk="0" hangingPunct="0">
              <a:spcBef>
                <a:spcPct val="50000"/>
              </a:spcBef>
            </a:pPr>
            <a:r>
              <a:rPr lang="en-US" sz="2400" b="1"/>
              <a:t>Resulting tree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Balanced Search Trees</a:t>
            </a:r>
          </a:p>
        </p:txBody>
      </p:sp>
      <p:sp>
        <p:nvSpPr>
          <p:cNvPr id="23555" name="Rectangle 3"/>
          <p:cNvSpPr>
            <a:spLocks noGrp="1" noChangeArrowheads="1"/>
          </p:cNvSpPr>
          <p:nvPr>
            <p:ph type="body" idx="1"/>
          </p:nvPr>
        </p:nvSpPr>
        <p:spPr/>
        <p:txBody>
          <a:bodyPr/>
          <a:lstStyle/>
          <a:p>
            <a:pPr eaLnBrk="1" hangingPunct="1">
              <a:lnSpc>
                <a:spcPct val="90000"/>
              </a:lnSpc>
            </a:pPr>
            <a:r>
              <a:rPr lang="en-US" sz="2600"/>
              <a:t>Kinds of balanced binary search trees</a:t>
            </a:r>
          </a:p>
          <a:p>
            <a:pPr lvl="1" eaLnBrk="1" hangingPunct="1">
              <a:lnSpc>
                <a:spcPct val="90000"/>
              </a:lnSpc>
            </a:pPr>
            <a:r>
              <a:rPr lang="en-US" sz="2200"/>
              <a:t>height balanced vs. weight balanced</a:t>
            </a:r>
          </a:p>
          <a:p>
            <a:pPr lvl="1" eaLnBrk="1" hangingPunct="1">
              <a:lnSpc>
                <a:spcPct val="90000"/>
              </a:lnSpc>
            </a:pPr>
            <a:r>
              <a:rPr lang="en-US" sz="2200"/>
              <a:t>“Tree rotations” used to maintain balance on insert/delete</a:t>
            </a:r>
          </a:p>
          <a:p>
            <a:pPr eaLnBrk="1" hangingPunct="1">
              <a:lnSpc>
                <a:spcPct val="90000"/>
              </a:lnSpc>
            </a:pPr>
            <a:r>
              <a:rPr lang="en-US" sz="2600"/>
              <a:t>Non-binary search trees</a:t>
            </a:r>
          </a:p>
          <a:p>
            <a:pPr lvl="1" eaLnBrk="1" hangingPunct="1">
              <a:lnSpc>
                <a:spcPct val="90000"/>
              </a:lnSpc>
            </a:pPr>
            <a:r>
              <a:rPr lang="en-US" sz="2200"/>
              <a:t>2/3 trees</a:t>
            </a:r>
          </a:p>
          <a:p>
            <a:pPr lvl="2" eaLnBrk="1" hangingPunct="1">
              <a:lnSpc>
                <a:spcPct val="90000"/>
              </a:lnSpc>
            </a:pPr>
            <a:r>
              <a:rPr lang="en-US" sz="2000"/>
              <a:t>each internal node has 2 or 3 children</a:t>
            </a:r>
          </a:p>
          <a:p>
            <a:pPr lvl="2" eaLnBrk="1" hangingPunct="1">
              <a:lnSpc>
                <a:spcPct val="90000"/>
              </a:lnSpc>
            </a:pPr>
            <a:r>
              <a:rPr lang="en-US" sz="2000"/>
              <a:t>all leaves at same depth (height balanced)</a:t>
            </a:r>
          </a:p>
          <a:p>
            <a:pPr lvl="1" eaLnBrk="1" hangingPunct="1">
              <a:lnSpc>
                <a:spcPct val="90000"/>
              </a:lnSpc>
            </a:pPr>
            <a:r>
              <a:rPr lang="en-US" sz="2200"/>
              <a:t>B-trees </a:t>
            </a:r>
          </a:p>
          <a:p>
            <a:pPr lvl="2" eaLnBrk="1" hangingPunct="1">
              <a:lnSpc>
                <a:spcPct val="90000"/>
              </a:lnSpc>
            </a:pPr>
            <a:r>
              <a:rPr lang="en-US" sz="2000"/>
              <a:t>Generalization of 2/3 trees</a:t>
            </a:r>
          </a:p>
          <a:p>
            <a:pPr lvl="2" eaLnBrk="1" hangingPunct="1">
              <a:lnSpc>
                <a:spcPct val="90000"/>
              </a:lnSpc>
            </a:pPr>
            <a:r>
              <a:rPr lang="en-US" sz="2000"/>
              <a:t>Each internal node has between k/2 and k children</a:t>
            </a:r>
          </a:p>
          <a:p>
            <a:pPr lvl="3" eaLnBrk="1" hangingPunct="1">
              <a:lnSpc>
                <a:spcPct val="90000"/>
              </a:lnSpc>
            </a:pPr>
            <a:r>
              <a:rPr lang="en-US" sz="1800"/>
              <a:t>Each node has an array of pointers to children</a:t>
            </a:r>
          </a:p>
          <a:p>
            <a:pPr lvl="2" eaLnBrk="1" hangingPunct="1">
              <a:lnSpc>
                <a:spcPct val="90000"/>
              </a:lnSpc>
            </a:pPr>
            <a:r>
              <a:rPr lang="en-US" sz="2000"/>
              <a:t>Widely used in databases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8229600" cy="1371600"/>
          </a:xfrm>
        </p:spPr>
        <p:txBody>
          <a:bodyPr/>
          <a:lstStyle/>
          <a:p>
            <a:pPr eaLnBrk="1" hangingPunct="1"/>
            <a:r>
              <a:rPr lang="en-US" dirty="0"/>
              <a:t>Trees Data Structures</a:t>
            </a:r>
          </a:p>
        </p:txBody>
      </p:sp>
      <p:sp>
        <p:nvSpPr>
          <p:cNvPr id="6147" name="Rectangle 3"/>
          <p:cNvSpPr>
            <a:spLocks noGrp="1" noChangeArrowheads="1"/>
          </p:cNvSpPr>
          <p:nvPr>
            <p:ph type="body" idx="1"/>
          </p:nvPr>
        </p:nvSpPr>
        <p:spPr>
          <a:xfrm>
            <a:off x="457200" y="1031875"/>
            <a:ext cx="8229600" cy="4530725"/>
          </a:xfrm>
        </p:spPr>
        <p:txBody>
          <a:bodyPr/>
          <a:lstStyle/>
          <a:p>
            <a:pPr eaLnBrk="1" hangingPunct="1"/>
            <a:r>
              <a:rPr lang="en-US" dirty="0"/>
              <a:t>Tree</a:t>
            </a:r>
          </a:p>
          <a:p>
            <a:pPr lvl="1" eaLnBrk="1" hangingPunct="1"/>
            <a:r>
              <a:rPr lang="en-US" dirty="0"/>
              <a:t>Nodes</a:t>
            </a:r>
          </a:p>
          <a:p>
            <a:pPr lvl="1" eaLnBrk="1" hangingPunct="1"/>
            <a:r>
              <a:rPr lang="en-US" dirty="0"/>
              <a:t>Each node can have 0 or more </a:t>
            </a:r>
            <a:r>
              <a:rPr lang="en-US" dirty="0">
                <a:solidFill>
                  <a:srgbClr val="CC0000"/>
                </a:solidFill>
              </a:rPr>
              <a:t>children</a:t>
            </a:r>
          </a:p>
          <a:p>
            <a:pPr lvl="1" eaLnBrk="1" hangingPunct="1"/>
            <a:r>
              <a:rPr lang="en-US" dirty="0"/>
              <a:t>A node can have at most one </a:t>
            </a:r>
            <a:r>
              <a:rPr lang="en-US" dirty="0">
                <a:solidFill>
                  <a:srgbClr val="CC0000"/>
                </a:solidFill>
              </a:rPr>
              <a:t>parent</a:t>
            </a:r>
          </a:p>
          <a:p>
            <a:pPr eaLnBrk="1" hangingPunct="1"/>
            <a:r>
              <a:rPr lang="en-US" dirty="0"/>
              <a:t>Binary tree</a:t>
            </a:r>
          </a:p>
          <a:p>
            <a:pPr lvl="1" eaLnBrk="1" hangingPunct="1"/>
            <a:r>
              <a:rPr lang="en-US" dirty="0"/>
              <a:t>Tree with 0–2 children per node</a:t>
            </a:r>
          </a:p>
        </p:txBody>
      </p:sp>
      <p:sp>
        <p:nvSpPr>
          <p:cNvPr id="6148" name="Oval 4"/>
          <p:cNvSpPr>
            <a:spLocks noChangeArrowheads="1"/>
          </p:cNvSpPr>
          <p:nvPr/>
        </p:nvSpPr>
        <p:spPr bwMode="auto">
          <a:xfrm>
            <a:off x="6172200" y="4267200"/>
            <a:ext cx="762000" cy="381000"/>
          </a:xfrm>
          <a:prstGeom prst="ellipse">
            <a:avLst/>
          </a:prstGeom>
          <a:noFill/>
          <a:ln w="57150">
            <a:solidFill>
              <a:srgbClr val="008080"/>
            </a:solidFill>
            <a:round/>
            <a:headEnd/>
            <a:tailEnd/>
          </a:ln>
        </p:spPr>
        <p:txBody>
          <a:bodyPr wrap="none" anchor="ctr"/>
          <a:lstStyle/>
          <a:p>
            <a:endParaRPr lang="en-CA"/>
          </a:p>
        </p:txBody>
      </p:sp>
      <p:sp>
        <p:nvSpPr>
          <p:cNvPr id="6149" name="Oval 5"/>
          <p:cNvSpPr>
            <a:spLocks noChangeArrowheads="1"/>
          </p:cNvSpPr>
          <p:nvPr/>
        </p:nvSpPr>
        <p:spPr bwMode="auto">
          <a:xfrm>
            <a:off x="5257800" y="5105400"/>
            <a:ext cx="762000" cy="381000"/>
          </a:xfrm>
          <a:prstGeom prst="ellipse">
            <a:avLst/>
          </a:prstGeom>
          <a:noFill/>
          <a:ln w="57150">
            <a:solidFill>
              <a:srgbClr val="008080"/>
            </a:solidFill>
            <a:round/>
            <a:headEnd/>
            <a:tailEnd/>
          </a:ln>
        </p:spPr>
        <p:txBody>
          <a:bodyPr wrap="none" anchor="ctr"/>
          <a:lstStyle/>
          <a:p>
            <a:endParaRPr lang="en-CA"/>
          </a:p>
        </p:txBody>
      </p:sp>
      <p:sp>
        <p:nvSpPr>
          <p:cNvPr id="6150" name="Oval 6"/>
          <p:cNvSpPr>
            <a:spLocks noChangeArrowheads="1"/>
          </p:cNvSpPr>
          <p:nvPr/>
        </p:nvSpPr>
        <p:spPr bwMode="auto">
          <a:xfrm>
            <a:off x="7086600" y="5105400"/>
            <a:ext cx="762000" cy="381000"/>
          </a:xfrm>
          <a:prstGeom prst="ellipse">
            <a:avLst/>
          </a:prstGeom>
          <a:noFill/>
          <a:ln w="57150">
            <a:solidFill>
              <a:srgbClr val="008080"/>
            </a:solidFill>
            <a:round/>
            <a:headEnd/>
            <a:tailEnd/>
          </a:ln>
        </p:spPr>
        <p:txBody>
          <a:bodyPr wrap="none" anchor="ctr"/>
          <a:lstStyle/>
          <a:p>
            <a:endParaRPr lang="en-CA"/>
          </a:p>
        </p:txBody>
      </p:sp>
      <p:sp>
        <p:nvSpPr>
          <p:cNvPr id="6151" name="Oval 7"/>
          <p:cNvSpPr>
            <a:spLocks noChangeArrowheads="1"/>
          </p:cNvSpPr>
          <p:nvPr/>
        </p:nvSpPr>
        <p:spPr bwMode="auto">
          <a:xfrm>
            <a:off x="48006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52" name="Oval 8"/>
          <p:cNvSpPr>
            <a:spLocks noChangeArrowheads="1"/>
          </p:cNvSpPr>
          <p:nvPr/>
        </p:nvSpPr>
        <p:spPr bwMode="auto">
          <a:xfrm>
            <a:off x="57150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53" name="Oval 9"/>
          <p:cNvSpPr>
            <a:spLocks noChangeArrowheads="1"/>
          </p:cNvSpPr>
          <p:nvPr/>
        </p:nvSpPr>
        <p:spPr bwMode="auto">
          <a:xfrm>
            <a:off x="66294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54" name="Oval 10"/>
          <p:cNvSpPr>
            <a:spLocks noChangeArrowheads="1"/>
          </p:cNvSpPr>
          <p:nvPr/>
        </p:nvSpPr>
        <p:spPr bwMode="auto">
          <a:xfrm>
            <a:off x="7543800" y="5791200"/>
            <a:ext cx="762000" cy="381000"/>
          </a:xfrm>
          <a:prstGeom prst="ellipse">
            <a:avLst/>
          </a:prstGeom>
          <a:noFill/>
          <a:ln w="57150">
            <a:solidFill>
              <a:srgbClr val="008080"/>
            </a:solidFill>
            <a:round/>
            <a:headEnd/>
            <a:tailEnd/>
          </a:ln>
        </p:spPr>
        <p:txBody>
          <a:bodyPr wrap="none" anchor="ctr"/>
          <a:lstStyle/>
          <a:p>
            <a:endParaRPr lang="en-CA"/>
          </a:p>
        </p:txBody>
      </p:sp>
      <p:cxnSp>
        <p:nvCxnSpPr>
          <p:cNvPr id="6155" name="AutoShape 11"/>
          <p:cNvCxnSpPr>
            <a:cxnSpLocks noChangeShapeType="1"/>
            <a:stCxn id="6149" idx="4"/>
            <a:endCxn id="6151" idx="0"/>
          </p:cNvCxnSpPr>
          <p:nvPr/>
        </p:nvCxnSpPr>
        <p:spPr bwMode="auto">
          <a:xfrm flipH="1">
            <a:off x="5181600" y="5514975"/>
            <a:ext cx="457200" cy="247650"/>
          </a:xfrm>
          <a:prstGeom prst="straightConnector1">
            <a:avLst/>
          </a:prstGeom>
          <a:noFill/>
          <a:ln w="50800">
            <a:solidFill>
              <a:srgbClr val="0000FF"/>
            </a:solidFill>
            <a:round/>
            <a:headEnd/>
            <a:tailEnd type="triangle" w="med" len="med"/>
          </a:ln>
        </p:spPr>
      </p:cxnSp>
      <p:cxnSp>
        <p:nvCxnSpPr>
          <p:cNvPr id="6156" name="AutoShape 12"/>
          <p:cNvCxnSpPr>
            <a:cxnSpLocks noChangeShapeType="1"/>
            <a:stCxn id="6149" idx="4"/>
            <a:endCxn id="6152" idx="0"/>
          </p:cNvCxnSpPr>
          <p:nvPr/>
        </p:nvCxnSpPr>
        <p:spPr bwMode="auto">
          <a:xfrm>
            <a:off x="5638800" y="5514975"/>
            <a:ext cx="457200" cy="247650"/>
          </a:xfrm>
          <a:prstGeom prst="straightConnector1">
            <a:avLst/>
          </a:prstGeom>
          <a:noFill/>
          <a:ln w="50800">
            <a:solidFill>
              <a:srgbClr val="0000FF"/>
            </a:solidFill>
            <a:round/>
            <a:headEnd/>
            <a:tailEnd type="triangle" w="med" len="med"/>
          </a:ln>
        </p:spPr>
      </p:cxnSp>
      <p:cxnSp>
        <p:nvCxnSpPr>
          <p:cNvPr id="6157" name="AutoShape 13"/>
          <p:cNvCxnSpPr>
            <a:cxnSpLocks noChangeShapeType="1"/>
            <a:stCxn id="6150" idx="4"/>
            <a:endCxn id="6153" idx="0"/>
          </p:cNvCxnSpPr>
          <p:nvPr/>
        </p:nvCxnSpPr>
        <p:spPr bwMode="auto">
          <a:xfrm flipH="1">
            <a:off x="7010400" y="5514975"/>
            <a:ext cx="457200" cy="247650"/>
          </a:xfrm>
          <a:prstGeom prst="straightConnector1">
            <a:avLst/>
          </a:prstGeom>
          <a:noFill/>
          <a:ln w="50800">
            <a:solidFill>
              <a:srgbClr val="0000FF"/>
            </a:solidFill>
            <a:round/>
            <a:headEnd/>
            <a:tailEnd type="triangle" w="med" len="med"/>
          </a:ln>
        </p:spPr>
      </p:cxnSp>
      <p:cxnSp>
        <p:nvCxnSpPr>
          <p:cNvPr id="6158" name="AutoShape 14"/>
          <p:cNvCxnSpPr>
            <a:cxnSpLocks noChangeShapeType="1"/>
            <a:stCxn id="6150" idx="4"/>
            <a:endCxn id="6154" idx="0"/>
          </p:cNvCxnSpPr>
          <p:nvPr/>
        </p:nvCxnSpPr>
        <p:spPr bwMode="auto">
          <a:xfrm>
            <a:off x="7467600" y="5514975"/>
            <a:ext cx="457200" cy="247650"/>
          </a:xfrm>
          <a:prstGeom prst="straightConnector1">
            <a:avLst/>
          </a:prstGeom>
          <a:noFill/>
          <a:ln w="50800">
            <a:solidFill>
              <a:srgbClr val="0000FF"/>
            </a:solidFill>
            <a:round/>
            <a:headEnd/>
            <a:tailEnd type="triangle" w="med" len="med"/>
          </a:ln>
        </p:spPr>
      </p:cxnSp>
      <p:cxnSp>
        <p:nvCxnSpPr>
          <p:cNvPr id="6159" name="AutoShape 15"/>
          <p:cNvCxnSpPr>
            <a:cxnSpLocks noChangeShapeType="1"/>
            <a:stCxn id="6148" idx="4"/>
            <a:endCxn id="6150" idx="0"/>
          </p:cNvCxnSpPr>
          <p:nvPr/>
        </p:nvCxnSpPr>
        <p:spPr bwMode="auto">
          <a:xfrm>
            <a:off x="6553200" y="4676775"/>
            <a:ext cx="914400" cy="400050"/>
          </a:xfrm>
          <a:prstGeom prst="straightConnector1">
            <a:avLst/>
          </a:prstGeom>
          <a:noFill/>
          <a:ln w="50800">
            <a:solidFill>
              <a:srgbClr val="0000FF"/>
            </a:solidFill>
            <a:round/>
            <a:headEnd/>
            <a:tailEnd type="triangle" w="med" len="med"/>
          </a:ln>
        </p:spPr>
      </p:cxnSp>
      <p:cxnSp>
        <p:nvCxnSpPr>
          <p:cNvPr id="6160" name="AutoShape 16"/>
          <p:cNvCxnSpPr>
            <a:cxnSpLocks noChangeShapeType="1"/>
            <a:stCxn id="6148" idx="4"/>
            <a:endCxn id="6149" idx="0"/>
          </p:cNvCxnSpPr>
          <p:nvPr/>
        </p:nvCxnSpPr>
        <p:spPr bwMode="auto">
          <a:xfrm flipH="1">
            <a:off x="5638800" y="4676775"/>
            <a:ext cx="914400" cy="400050"/>
          </a:xfrm>
          <a:prstGeom prst="straightConnector1">
            <a:avLst/>
          </a:prstGeom>
          <a:noFill/>
          <a:ln w="50800">
            <a:solidFill>
              <a:srgbClr val="0000FF"/>
            </a:solidFill>
            <a:round/>
            <a:headEnd/>
            <a:tailEnd type="triangle" w="med" len="med"/>
          </a:ln>
        </p:spPr>
      </p:cxnSp>
      <p:sp>
        <p:nvSpPr>
          <p:cNvPr id="6161" name="Oval 17"/>
          <p:cNvSpPr>
            <a:spLocks noChangeArrowheads="1"/>
          </p:cNvSpPr>
          <p:nvPr/>
        </p:nvSpPr>
        <p:spPr bwMode="auto">
          <a:xfrm>
            <a:off x="2133600" y="4267200"/>
            <a:ext cx="762000" cy="381000"/>
          </a:xfrm>
          <a:prstGeom prst="ellipse">
            <a:avLst/>
          </a:prstGeom>
          <a:noFill/>
          <a:ln w="57150">
            <a:solidFill>
              <a:srgbClr val="008080"/>
            </a:solidFill>
            <a:round/>
            <a:headEnd/>
            <a:tailEnd/>
          </a:ln>
        </p:spPr>
        <p:txBody>
          <a:bodyPr wrap="none" anchor="ctr"/>
          <a:lstStyle/>
          <a:p>
            <a:endParaRPr lang="en-CA"/>
          </a:p>
        </p:txBody>
      </p:sp>
      <p:sp>
        <p:nvSpPr>
          <p:cNvPr id="6162" name="Oval 18"/>
          <p:cNvSpPr>
            <a:spLocks noChangeArrowheads="1"/>
          </p:cNvSpPr>
          <p:nvPr/>
        </p:nvSpPr>
        <p:spPr bwMode="auto">
          <a:xfrm>
            <a:off x="1219200" y="5105400"/>
            <a:ext cx="762000" cy="381000"/>
          </a:xfrm>
          <a:prstGeom prst="ellipse">
            <a:avLst/>
          </a:prstGeom>
          <a:noFill/>
          <a:ln w="57150">
            <a:solidFill>
              <a:srgbClr val="008080"/>
            </a:solidFill>
            <a:round/>
            <a:headEnd/>
            <a:tailEnd/>
          </a:ln>
        </p:spPr>
        <p:txBody>
          <a:bodyPr wrap="none" anchor="ctr"/>
          <a:lstStyle/>
          <a:p>
            <a:endParaRPr lang="en-CA"/>
          </a:p>
        </p:txBody>
      </p:sp>
      <p:sp>
        <p:nvSpPr>
          <p:cNvPr id="6163" name="Oval 19"/>
          <p:cNvSpPr>
            <a:spLocks noChangeArrowheads="1"/>
          </p:cNvSpPr>
          <p:nvPr/>
        </p:nvSpPr>
        <p:spPr bwMode="auto">
          <a:xfrm>
            <a:off x="2286000" y="5105400"/>
            <a:ext cx="762000" cy="381000"/>
          </a:xfrm>
          <a:prstGeom prst="ellipse">
            <a:avLst/>
          </a:prstGeom>
          <a:noFill/>
          <a:ln w="57150">
            <a:solidFill>
              <a:srgbClr val="008080"/>
            </a:solidFill>
            <a:round/>
            <a:headEnd/>
            <a:tailEnd/>
          </a:ln>
        </p:spPr>
        <p:txBody>
          <a:bodyPr wrap="none" anchor="ctr"/>
          <a:lstStyle/>
          <a:p>
            <a:endParaRPr lang="en-CA"/>
          </a:p>
        </p:txBody>
      </p:sp>
      <p:sp>
        <p:nvSpPr>
          <p:cNvPr id="6164" name="Oval 20"/>
          <p:cNvSpPr>
            <a:spLocks noChangeArrowheads="1"/>
          </p:cNvSpPr>
          <p:nvPr/>
        </p:nvSpPr>
        <p:spPr bwMode="auto">
          <a:xfrm>
            <a:off x="7620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65" name="Oval 21"/>
          <p:cNvSpPr>
            <a:spLocks noChangeArrowheads="1"/>
          </p:cNvSpPr>
          <p:nvPr/>
        </p:nvSpPr>
        <p:spPr bwMode="auto">
          <a:xfrm>
            <a:off x="16764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66" name="Oval 22"/>
          <p:cNvSpPr>
            <a:spLocks noChangeArrowheads="1"/>
          </p:cNvSpPr>
          <p:nvPr/>
        </p:nvSpPr>
        <p:spPr bwMode="auto">
          <a:xfrm>
            <a:off x="25908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67" name="Oval 23"/>
          <p:cNvSpPr>
            <a:spLocks noChangeArrowheads="1"/>
          </p:cNvSpPr>
          <p:nvPr/>
        </p:nvSpPr>
        <p:spPr bwMode="auto">
          <a:xfrm>
            <a:off x="3505200" y="5791200"/>
            <a:ext cx="762000" cy="381000"/>
          </a:xfrm>
          <a:prstGeom prst="ellipse">
            <a:avLst/>
          </a:prstGeom>
          <a:noFill/>
          <a:ln w="57150">
            <a:solidFill>
              <a:srgbClr val="008080"/>
            </a:solidFill>
            <a:round/>
            <a:headEnd/>
            <a:tailEnd/>
          </a:ln>
        </p:spPr>
        <p:txBody>
          <a:bodyPr wrap="none" anchor="ctr"/>
          <a:lstStyle/>
          <a:p>
            <a:endParaRPr lang="en-CA"/>
          </a:p>
        </p:txBody>
      </p:sp>
      <p:cxnSp>
        <p:nvCxnSpPr>
          <p:cNvPr id="6168" name="AutoShape 24"/>
          <p:cNvCxnSpPr>
            <a:cxnSpLocks noChangeShapeType="1"/>
            <a:stCxn id="6162" idx="4"/>
            <a:endCxn id="6164" idx="0"/>
          </p:cNvCxnSpPr>
          <p:nvPr/>
        </p:nvCxnSpPr>
        <p:spPr bwMode="auto">
          <a:xfrm flipH="1">
            <a:off x="1143000" y="5514975"/>
            <a:ext cx="457200" cy="247650"/>
          </a:xfrm>
          <a:prstGeom prst="straightConnector1">
            <a:avLst/>
          </a:prstGeom>
          <a:noFill/>
          <a:ln w="50800">
            <a:solidFill>
              <a:srgbClr val="0000FF"/>
            </a:solidFill>
            <a:round/>
            <a:headEnd/>
            <a:tailEnd type="triangle" w="med" len="med"/>
          </a:ln>
        </p:spPr>
      </p:cxnSp>
      <p:cxnSp>
        <p:nvCxnSpPr>
          <p:cNvPr id="6169" name="AutoShape 25"/>
          <p:cNvCxnSpPr>
            <a:cxnSpLocks noChangeShapeType="1"/>
            <a:stCxn id="6163" idx="4"/>
            <a:endCxn id="6165" idx="0"/>
          </p:cNvCxnSpPr>
          <p:nvPr/>
        </p:nvCxnSpPr>
        <p:spPr bwMode="auto">
          <a:xfrm flipH="1">
            <a:off x="2057400" y="5514975"/>
            <a:ext cx="609600" cy="247650"/>
          </a:xfrm>
          <a:prstGeom prst="straightConnector1">
            <a:avLst/>
          </a:prstGeom>
          <a:noFill/>
          <a:ln w="50800">
            <a:solidFill>
              <a:srgbClr val="0000FF"/>
            </a:solidFill>
            <a:round/>
            <a:headEnd/>
            <a:tailEnd type="triangle" w="med" len="med"/>
          </a:ln>
        </p:spPr>
      </p:cxnSp>
      <p:cxnSp>
        <p:nvCxnSpPr>
          <p:cNvPr id="6170" name="AutoShape 26"/>
          <p:cNvCxnSpPr>
            <a:cxnSpLocks noChangeShapeType="1"/>
            <a:stCxn id="6163" idx="4"/>
            <a:endCxn id="6166" idx="0"/>
          </p:cNvCxnSpPr>
          <p:nvPr/>
        </p:nvCxnSpPr>
        <p:spPr bwMode="auto">
          <a:xfrm>
            <a:off x="2667000" y="5514975"/>
            <a:ext cx="304800" cy="247650"/>
          </a:xfrm>
          <a:prstGeom prst="straightConnector1">
            <a:avLst/>
          </a:prstGeom>
          <a:noFill/>
          <a:ln w="50800">
            <a:solidFill>
              <a:srgbClr val="0000FF"/>
            </a:solidFill>
            <a:round/>
            <a:headEnd/>
            <a:tailEnd type="triangle" w="med" len="med"/>
          </a:ln>
        </p:spPr>
      </p:cxnSp>
      <p:cxnSp>
        <p:nvCxnSpPr>
          <p:cNvPr id="6171" name="AutoShape 27"/>
          <p:cNvCxnSpPr>
            <a:cxnSpLocks noChangeShapeType="1"/>
            <a:stCxn id="6163" idx="4"/>
            <a:endCxn id="6167" idx="0"/>
          </p:cNvCxnSpPr>
          <p:nvPr/>
        </p:nvCxnSpPr>
        <p:spPr bwMode="auto">
          <a:xfrm>
            <a:off x="2667000" y="5514975"/>
            <a:ext cx="1219200" cy="247650"/>
          </a:xfrm>
          <a:prstGeom prst="straightConnector1">
            <a:avLst/>
          </a:prstGeom>
          <a:noFill/>
          <a:ln w="50800">
            <a:solidFill>
              <a:srgbClr val="0000FF"/>
            </a:solidFill>
            <a:round/>
            <a:headEnd/>
            <a:tailEnd type="triangle" w="med" len="med"/>
          </a:ln>
        </p:spPr>
      </p:cxnSp>
      <p:cxnSp>
        <p:nvCxnSpPr>
          <p:cNvPr id="6172" name="AutoShape 28"/>
          <p:cNvCxnSpPr>
            <a:cxnSpLocks noChangeShapeType="1"/>
            <a:stCxn id="6161" idx="4"/>
            <a:endCxn id="6163" idx="0"/>
          </p:cNvCxnSpPr>
          <p:nvPr/>
        </p:nvCxnSpPr>
        <p:spPr bwMode="auto">
          <a:xfrm>
            <a:off x="2514600" y="4676775"/>
            <a:ext cx="152400" cy="400050"/>
          </a:xfrm>
          <a:prstGeom prst="straightConnector1">
            <a:avLst/>
          </a:prstGeom>
          <a:noFill/>
          <a:ln w="50800">
            <a:solidFill>
              <a:srgbClr val="0000FF"/>
            </a:solidFill>
            <a:round/>
            <a:headEnd/>
            <a:tailEnd type="triangle" w="med" len="med"/>
          </a:ln>
        </p:spPr>
      </p:cxnSp>
      <p:cxnSp>
        <p:nvCxnSpPr>
          <p:cNvPr id="6173" name="AutoShape 29"/>
          <p:cNvCxnSpPr>
            <a:cxnSpLocks noChangeShapeType="1"/>
            <a:stCxn id="6161" idx="4"/>
            <a:endCxn id="6162" idx="0"/>
          </p:cNvCxnSpPr>
          <p:nvPr/>
        </p:nvCxnSpPr>
        <p:spPr bwMode="auto">
          <a:xfrm flipH="1">
            <a:off x="1600200" y="4676775"/>
            <a:ext cx="914400" cy="400050"/>
          </a:xfrm>
          <a:prstGeom prst="straightConnector1">
            <a:avLst/>
          </a:prstGeom>
          <a:noFill/>
          <a:ln w="50800">
            <a:solidFill>
              <a:srgbClr val="0000FF"/>
            </a:solidFill>
            <a:round/>
            <a:headEnd/>
            <a:tailEnd type="triangle" w="med" len="med"/>
          </a:ln>
        </p:spPr>
      </p:cxnSp>
      <p:sp>
        <p:nvSpPr>
          <p:cNvPr id="6174" name="Oval 30"/>
          <p:cNvSpPr>
            <a:spLocks noChangeArrowheads="1"/>
          </p:cNvSpPr>
          <p:nvPr/>
        </p:nvSpPr>
        <p:spPr bwMode="auto">
          <a:xfrm>
            <a:off x="3276600" y="5105400"/>
            <a:ext cx="762000" cy="381000"/>
          </a:xfrm>
          <a:prstGeom prst="ellipse">
            <a:avLst/>
          </a:prstGeom>
          <a:noFill/>
          <a:ln w="57150">
            <a:solidFill>
              <a:srgbClr val="008080"/>
            </a:solidFill>
            <a:round/>
            <a:headEnd/>
            <a:tailEnd/>
          </a:ln>
        </p:spPr>
        <p:txBody>
          <a:bodyPr wrap="none" anchor="ctr"/>
          <a:lstStyle/>
          <a:p>
            <a:endParaRPr lang="en-CA"/>
          </a:p>
        </p:txBody>
      </p:sp>
      <p:cxnSp>
        <p:nvCxnSpPr>
          <p:cNvPr id="6175" name="AutoShape 31"/>
          <p:cNvCxnSpPr>
            <a:cxnSpLocks noChangeShapeType="1"/>
            <a:stCxn id="6161" idx="4"/>
            <a:endCxn id="6174" idx="0"/>
          </p:cNvCxnSpPr>
          <p:nvPr/>
        </p:nvCxnSpPr>
        <p:spPr bwMode="auto">
          <a:xfrm>
            <a:off x="2514600" y="4676775"/>
            <a:ext cx="1143000" cy="400050"/>
          </a:xfrm>
          <a:prstGeom prst="straightConnector1">
            <a:avLst/>
          </a:prstGeom>
          <a:noFill/>
          <a:ln w="50800">
            <a:solidFill>
              <a:srgbClr val="0000FF"/>
            </a:solidFill>
            <a:round/>
            <a:headEnd/>
            <a:tailEnd type="triangle" w="med" len="med"/>
          </a:ln>
        </p:spPr>
      </p:cxnSp>
      <p:sp>
        <p:nvSpPr>
          <p:cNvPr id="6176" name="Text Box 32"/>
          <p:cNvSpPr txBox="1">
            <a:spLocks noChangeArrowheads="1"/>
          </p:cNvSpPr>
          <p:nvPr/>
        </p:nvSpPr>
        <p:spPr bwMode="auto">
          <a:xfrm>
            <a:off x="2057400" y="6248400"/>
            <a:ext cx="828675" cy="457200"/>
          </a:xfrm>
          <a:prstGeom prst="rect">
            <a:avLst/>
          </a:prstGeom>
          <a:noFill/>
          <a:ln w="12700">
            <a:noFill/>
            <a:miter lim="800000"/>
            <a:headEnd/>
            <a:tailEnd/>
          </a:ln>
        </p:spPr>
        <p:txBody>
          <a:bodyPr wrap="none">
            <a:spAutoFit/>
          </a:bodyPr>
          <a:lstStyle/>
          <a:p>
            <a:pPr eaLnBrk="0" hangingPunct="0"/>
            <a:r>
              <a:rPr lang="en-US" sz="2400" b="1">
                <a:solidFill>
                  <a:srgbClr val="FF3300"/>
                </a:solidFill>
              </a:rPr>
              <a:t>Tree</a:t>
            </a:r>
          </a:p>
        </p:txBody>
      </p:sp>
      <p:sp>
        <p:nvSpPr>
          <p:cNvPr id="6177" name="Text Box 33"/>
          <p:cNvSpPr txBox="1">
            <a:spLocks noChangeArrowheads="1"/>
          </p:cNvSpPr>
          <p:nvPr/>
        </p:nvSpPr>
        <p:spPr bwMode="auto">
          <a:xfrm>
            <a:off x="5715000" y="6248400"/>
            <a:ext cx="1862138" cy="457200"/>
          </a:xfrm>
          <a:prstGeom prst="rect">
            <a:avLst/>
          </a:prstGeom>
          <a:noFill/>
          <a:ln w="12700">
            <a:noFill/>
            <a:miter lim="800000"/>
            <a:headEnd/>
            <a:tailEnd/>
          </a:ln>
        </p:spPr>
        <p:txBody>
          <a:bodyPr wrap="none">
            <a:spAutoFit/>
          </a:bodyPr>
          <a:lstStyle/>
          <a:p>
            <a:pPr eaLnBrk="0" hangingPunct="0"/>
            <a:r>
              <a:rPr lang="en-US" sz="2400" b="1">
                <a:solidFill>
                  <a:srgbClr val="FF3300"/>
                </a:solidFill>
              </a:rPr>
              <a:t>Binary Tree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Other (Non-Search) Trees</a:t>
            </a:r>
          </a:p>
        </p:txBody>
      </p:sp>
      <p:sp>
        <p:nvSpPr>
          <p:cNvPr id="24579" name="Rectangle 3"/>
          <p:cNvSpPr>
            <a:spLocks noGrp="1" noChangeArrowheads="1"/>
          </p:cNvSpPr>
          <p:nvPr>
            <p:ph type="body" idx="1"/>
          </p:nvPr>
        </p:nvSpPr>
        <p:spPr/>
        <p:txBody>
          <a:bodyPr/>
          <a:lstStyle/>
          <a:p>
            <a:pPr eaLnBrk="1" hangingPunct="1">
              <a:lnSpc>
                <a:spcPct val="90000"/>
              </a:lnSpc>
            </a:pPr>
            <a:r>
              <a:rPr lang="en-US"/>
              <a:t>Parse trees</a:t>
            </a:r>
          </a:p>
          <a:p>
            <a:pPr lvl="1" eaLnBrk="1" hangingPunct="1">
              <a:lnSpc>
                <a:spcPct val="90000"/>
              </a:lnSpc>
            </a:pPr>
            <a:r>
              <a:rPr lang="en-US"/>
              <a:t>Convert from textual representation to tree representation</a:t>
            </a:r>
          </a:p>
          <a:p>
            <a:pPr lvl="1" eaLnBrk="1" hangingPunct="1">
              <a:lnSpc>
                <a:spcPct val="90000"/>
              </a:lnSpc>
            </a:pPr>
            <a:r>
              <a:rPr lang="en-US"/>
              <a:t>Textual program to tree</a:t>
            </a:r>
          </a:p>
          <a:p>
            <a:pPr lvl="2" eaLnBrk="1" hangingPunct="1">
              <a:lnSpc>
                <a:spcPct val="90000"/>
              </a:lnSpc>
            </a:pPr>
            <a:r>
              <a:rPr lang="en-US"/>
              <a:t>Used extensively in compilers</a:t>
            </a:r>
          </a:p>
          <a:p>
            <a:pPr lvl="1" eaLnBrk="1" hangingPunct="1">
              <a:lnSpc>
                <a:spcPct val="90000"/>
              </a:lnSpc>
            </a:pPr>
            <a:r>
              <a:rPr lang="en-US"/>
              <a:t>Tree representation of data</a:t>
            </a:r>
          </a:p>
          <a:p>
            <a:pPr lvl="2" eaLnBrk="1" hangingPunct="1">
              <a:lnSpc>
                <a:spcPct val="90000"/>
              </a:lnSpc>
            </a:pPr>
            <a:r>
              <a:rPr lang="en-US"/>
              <a:t>E.g. HTML data can be represented as a tree</a:t>
            </a:r>
          </a:p>
          <a:p>
            <a:pPr lvl="3" eaLnBrk="1" hangingPunct="1">
              <a:lnSpc>
                <a:spcPct val="90000"/>
              </a:lnSpc>
            </a:pPr>
            <a:r>
              <a:rPr lang="en-US"/>
              <a:t>called DOM (Document Object Model) tree</a:t>
            </a:r>
          </a:p>
          <a:p>
            <a:pPr lvl="2" eaLnBrk="1" hangingPunct="1">
              <a:lnSpc>
                <a:spcPct val="90000"/>
              </a:lnSpc>
            </a:pPr>
            <a:r>
              <a:rPr lang="en-US"/>
              <a:t>XML</a:t>
            </a:r>
          </a:p>
          <a:p>
            <a:pPr lvl="3" eaLnBrk="1" hangingPunct="1">
              <a:lnSpc>
                <a:spcPct val="90000"/>
              </a:lnSpc>
            </a:pPr>
            <a:r>
              <a:rPr lang="en-US"/>
              <a:t>Like HTML, but used to represent data</a:t>
            </a:r>
          </a:p>
          <a:p>
            <a:pPr lvl="3" eaLnBrk="1" hangingPunct="1">
              <a:lnSpc>
                <a:spcPct val="90000"/>
              </a:lnSpc>
            </a:pPr>
            <a:r>
              <a:rPr lang="en-US"/>
              <a:t>Tree structured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6200"/>
            <a:ext cx="8229600" cy="1371600"/>
          </a:xfrm>
        </p:spPr>
        <p:txBody>
          <a:bodyPr/>
          <a:lstStyle/>
          <a:p>
            <a:pPr eaLnBrk="1" hangingPunct="1"/>
            <a:r>
              <a:rPr lang="en-US" dirty="0"/>
              <a:t>Parse Trees</a:t>
            </a:r>
          </a:p>
        </p:txBody>
      </p:sp>
      <p:sp>
        <p:nvSpPr>
          <p:cNvPr id="25603" name="Rectangle 3"/>
          <p:cNvSpPr>
            <a:spLocks noGrp="1" noChangeArrowheads="1"/>
          </p:cNvSpPr>
          <p:nvPr>
            <p:ph type="body" idx="1"/>
          </p:nvPr>
        </p:nvSpPr>
        <p:spPr>
          <a:xfrm>
            <a:off x="304800" y="1219200"/>
            <a:ext cx="8229600" cy="4530725"/>
          </a:xfrm>
        </p:spPr>
        <p:txBody>
          <a:bodyPr/>
          <a:lstStyle/>
          <a:p>
            <a:pPr eaLnBrk="1" hangingPunct="1"/>
            <a:r>
              <a:rPr lang="en-US"/>
              <a:t>Expressions, programs, etc can be represented by tree structures</a:t>
            </a:r>
          </a:p>
          <a:p>
            <a:pPr lvl="1" eaLnBrk="1" hangingPunct="1"/>
            <a:r>
              <a:rPr lang="en-US" b="1">
                <a:latin typeface="Courier New" pitchFamily="49" charset="0"/>
              </a:rPr>
              <a:t>E.g. Arithmetic Expression Tree</a:t>
            </a:r>
          </a:p>
          <a:p>
            <a:pPr lvl="1" eaLnBrk="1" hangingPunct="1"/>
            <a:r>
              <a:rPr lang="en-US" b="1">
                <a:solidFill>
                  <a:srgbClr val="663300"/>
                </a:solidFill>
                <a:latin typeface="Courier New" pitchFamily="49" charset="0"/>
              </a:rPr>
              <a:t>A-(C/5 * 2) + (D*5 % 4)</a:t>
            </a:r>
          </a:p>
        </p:txBody>
      </p:sp>
      <p:grpSp>
        <p:nvGrpSpPr>
          <p:cNvPr id="25604" name="Group 17"/>
          <p:cNvGrpSpPr>
            <a:grpSpLocks/>
          </p:cNvGrpSpPr>
          <p:nvPr/>
        </p:nvGrpSpPr>
        <p:grpSpPr bwMode="auto">
          <a:xfrm>
            <a:off x="3200400" y="3505200"/>
            <a:ext cx="2586038" cy="2540000"/>
            <a:chOff x="960" y="2352"/>
            <a:chExt cx="1629" cy="1600"/>
          </a:xfrm>
        </p:grpSpPr>
        <p:sp>
          <p:nvSpPr>
            <p:cNvPr id="25605" name="Text Box 4"/>
            <p:cNvSpPr txBox="1">
              <a:spLocks noChangeArrowheads="1"/>
            </p:cNvSpPr>
            <p:nvPr/>
          </p:nvSpPr>
          <p:spPr bwMode="auto">
            <a:xfrm>
              <a:off x="960" y="2352"/>
              <a:ext cx="1629" cy="1600"/>
            </a:xfrm>
            <a:prstGeom prst="rect">
              <a:avLst/>
            </a:prstGeom>
            <a:noFill/>
            <a:ln w="9525">
              <a:solidFill>
                <a:schemeClr val="tx1"/>
              </a:solidFill>
              <a:miter lim="800000"/>
              <a:headEnd type="none" w="sm" len="sm"/>
              <a:tailEnd type="none" w="sm" len="sm"/>
            </a:ln>
          </p:spPr>
          <p:txBody>
            <a:bodyPr wrap="none">
              <a:spAutoFit/>
            </a:bodyPr>
            <a:lstStyle/>
            <a:p>
              <a:r>
                <a:rPr lang="en-US" sz="2000">
                  <a:solidFill>
                    <a:srgbClr val="663300"/>
                  </a:solidFill>
                  <a:latin typeface="Tahoma" pitchFamily="34" charset="0"/>
                </a:rPr>
                <a:t>              +</a:t>
              </a:r>
            </a:p>
            <a:p>
              <a:r>
                <a:rPr lang="en-US" sz="2000">
                  <a:solidFill>
                    <a:srgbClr val="663300"/>
                  </a:solidFill>
                  <a:latin typeface="Tahoma" pitchFamily="34" charset="0"/>
                </a:rPr>
                <a:t>    -                    %</a:t>
              </a:r>
              <a:br>
                <a:rPr lang="en-US" sz="2000">
                  <a:solidFill>
                    <a:srgbClr val="663300"/>
                  </a:solidFill>
                  <a:latin typeface="Tahoma" pitchFamily="34" charset="0"/>
                </a:rPr>
              </a:br>
              <a:endParaRPr lang="en-US" sz="2000">
                <a:solidFill>
                  <a:srgbClr val="663300"/>
                </a:solidFill>
                <a:latin typeface="Tahoma" pitchFamily="34" charset="0"/>
              </a:endParaRPr>
            </a:p>
            <a:p>
              <a:r>
                <a:rPr lang="en-US" sz="2000">
                  <a:solidFill>
                    <a:srgbClr val="663300"/>
                  </a:solidFill>
                  <a:latin typeface="Tahoma" pitchFamily="34" charset="0"/>
                </a:rPr>
                <a:t>A       *            *    4</a:t>
              </a:r>
            </a:p>
            <a:p>
              <a:br>
                <a:rPr lang="en-US" sz="2000">
                  <a:solidFill>
                    <a:srgbClr val="663300"/>
                  </a:solidFill>
                  <a:latin typeface="Tahoma" pitchFamily="34" charset="0"/>
                </a:rPr>
              </a:br>
              <a:r>
                <a:rPr lang="en-US" sz="2000">
                  <a:solidFill>
                    <a:srgbClr val="663300"/>
                  </a:solidFill>
                  <a:latin typeface="Tahoma" pitchFamily="34" charset="0"/>
                </a:rPr>
                <a:t>     /      2       D  5</a:t>
              </a:r>
            </a:p>
            <a:p>
              <a:br>
                <a:rPr lang="en-US" sz="2000">
                  <a:solidFill>
                    <a:srgbClr val="663300"/>
                  </a:solidFill>
                  <a:latin typeface="Tahoma" pitchFamily="34" charset="0"/>
                </a:rPr>
              </a:br>
              <a:r>
                <a:rPr lang="en-US" sz="2000">
                  <a:solidFill>
                    <a:srgbClr val="663300"/>
                  </a:solidFill>
                  <a:latin typeface="Tahoma" pitchFamily="34" charset="0"/>
                </a:rPr>
                <a:t>  C   5</a:t>
              </a:r>
            </a:p>
          </p:txBody>
        </p:sp>
        <p:sp>
          <p:nvSpPr>
            <p:cNvPr id="25606" name="Line 5"/>
            <p:cNvSpPr>
              <a:spLocks noChangeShapeType="1"/>
            </p:cNvSpPr>
            <p:nvPr/>
          </p:nvSpPr>
          <p:spPr bwMode="auto">
            <a:xfrm flipV="1">
              <a:off x="1152"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07" name="Line 6"/>
            <p:cNvSpPr>
              <a:spLocks noChangeShapeType="1"/>
            </p:cNvSpPr>
            <p:nvPr/>
          </p:nvSpPr>
          <p:spPr bwMode="auto">
            <a:xfrm flipV="1">
              <a:off x="139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08" name="Line 7"/>
            <p:cNvSpPr>
              <a:spLocks noChangeShapeType="1"/>
            </p:cNvSpPr>
            <p:nvPr/>
          </p:nvSpPr>
          <p:spPr bwMode="auto">
            <a:xfrm flipV="1">
              <a:off x="1152"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09" name="Line 8"/>
            <p:cNvSpPr>
              <a:spLocks noChangeShapeType="1"/>
            </p:cNvSpPr>
            <p:nvPr/>
          </p:nvSpPr>
          <p:spPr bwMode="auto">
            <a:xfrm flipV="1">
              <a:off x="211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0" name="Line 9"/>
            <p:cNvSpPr>
              <a:spLocks noChangeShapeType="1"/>
            </p:cNvSpPr>
            <p:nvPr/>
          </p:nvSpPr>
          <p:spPr bwMode="auto">
            <a:xfrm flipV="1">
              <a:off x="1296" y="2496"/>
              <a:ext cx="432" cy="144"/>
            </a:xfrm>
            <a:prstGeom prst="line">
              <a:avLst/>
            </a:prstGeom>
            <a:noFill/>
            <a:ln w="9525">
              <a:solidFill>
                <a:schemeClr val="tx1"/>
              </a:solidFill>
              <a:round/>
              <a:headEnd type="none" w="sm" len="sm"/>
              <a:tailEnd type="none" w="sm" len="sm"/>
            </a:ln>
          </p:spPr>
          <p:txBody>
            <a:bodyPr wrap="none"/>
            <a:lstStyle/>
            <a:p>
              <a:endParaRPr lang="en-CA"/>
            </a:p>
          </p:txBody>
        </p:sp>
        <p:sp>
          <p:nvSpPr>
            <p:cNvPr id="25611" name="Line 10"/>
            <p:cNvSpPr>
              <a:spLocks noChangeShapeType="1"/>
            </p:cNvSpPr>
            <p:nvPr/>
          </p:nvSpPr>
          <p:spPr bwMode="auto">
            <a:xfrm flipV="1">
              <a:off x="2208"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2" name="Line 11"/>
            <p:cNvSpPr>
              <a:spLocks noChangeShapeType="1"/>
            </p:cNvSpPr>
            <p:nvPr/>
          </p:nvSpPr>
          <p:spPr bwMode="auto">
            <a:xfrm flipH="1" flipV="1">
              <a:off x="2400"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3" name="Line 12"/>
            <p:cNvSpPr>
              <a:spLocks noChangeShapeType="1"/>
            </p:cNvSpPr>
            <p:nvPr/>
          </p:nvSpPr>
          <p:spPr bwMode="auto">
            <a:xfrm flipH="1" flipV="1">
              <a:off x="2256"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4" name="Line 13"/>
            <p:cNvSpPr>
              <a:spLocks noChangeShapeType="1"/>
            </p:cNvSpPr>
            <p:nvPr/>
          </p:nvSpPr>
          <p:spPr bwMode="auto">
            <a:xfrm flipH="1" flipV="1">
              <a:off x="1296"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5" name="Line 14"/>
            <p:cNvSpPr>
              <a:spLocks noChangeShapeType="1"/>
            </p:cNvSpPr>
            <p:nvPr/>
          </p:nvSpPr>
          <p:spPr bwMode="auto">
            <a:xfrm flipH="1" flipV="1">
              <a:off x="1584"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6" name="Line 15"/>
            <p:cNvSpPr>
              <a:spLocks noChangeShapeType="1"/>
            </p:cNvSpPr>
            <p:nvPr/>
          </p:nvSpPr>
          <p:spPr bwMode="auto">
            <a:xfrm flipH="1" flipV="1">
              <a:off x="1344"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7" name="Line 16"/>
            <p:cNvSpPr>
              <a:spLocks noChangeShapeType="1"/>
            </p:cNvSpPr>
            <p:nvPr/>
          </p:nvSpPr>
          <p:spPr bwMode="auto">
            <a:xfrm flipH="1" flipV="1">
              <a:off x="1872" y="2496"/>
              <a:ext cx="384" cy="144"/>
            </a:xfrm>
            <a:prstGeom prst="line">
              <a:avLst/>
            </a:prstGeom>
            <a:noFill/>
            <a:ln w="9525">
              <a:solidFill>
                <a:schemeClr val="tx1"/>
              </a:solidFill>
              <a:round/>
              <a:headEnd type="none" w="sm" len="sm"/>
              <a:tailEnd type="none" w="sm" len="sm"/>
            </a:ln>
          </p:spPr>
          <p:txBody>
            <a:bodyPr wrap="none"/>
            <a:lstStyle/>
            <a:p>
              <a:endParaRPr lang="en-CA"/>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58788"/>
            <a:ext cx="8229600" cy="608012"/>
          </a:xfrm>
        </p:spPr>
        <p:txBody>
          <a:bodyPr/>
          <a:lstStyle/>
          <a:p>
            <a:pPr eaLnBrk="1" hangingPunct="1"/>
            <a:r>
              <a:rPr lang="en-US" sz="3800" b="1" dirty="0" err="1"/>
              <a:t>Preoder</a:t>
            </a:r>
            <a:r>
              <a:rPr lang="en-US" sz="3800" b="1" dirty="0"/>
              <a:t>, </a:t>
            </a:r>
            <a:r>
              <a:rPr lang="en-US" sz="3800" b="1" dirty="0" err="1"/>
              <a:t>Inorder</a:t>
            </a:r>
            <a:r>
              <a:rPr lang="en-US" sz="3800" b="1" dirty="0"/>
              <a:t>, </a:t>
            </a:r>
            <a:r>
              <a:rPr lang="en-US" sz="3800" b="1" dirty="0" err="1"/>
              <a:t>Postorder</a:t>
            </a:r>
            <a:endParaRPr lang="en-US" sz="3800" b="1" dirty="0"/>
          </a:p>
        </p:txBody>
      </p:sp>
      <p:sp>
        <p:nvSpPr>
          <p:cNvPr id="26627" name="Rectangle 3"/>
          <p:cNvSpPr>
            <a:spLocks noGrp="1" noChangeArrowheads="1"/>
          </p:cNvSpPr>
          <p:nvPr>
            <p:ph type="body" idx="1"/>
          </p:nvPr>
        </p:nvSpPr>
        <p:spPr>
          <a:xfrm>
            <a:off x="685800" y="1371600"/>
            <a:ext cx="7772400" cy="4724400"/>
          </a:xfrm>
        </p:spPr>
        <p:txBody>
          <a:bodyPr/>
          <a:lstStyle/>
          <a:p>
            <a:pPr eaLnBrk="1" hangingPunct="1"/>
            <a:r>
              <a:rPr lang="en-US" sz="2600"/>
              <a:t>In Preorder, the root</a:t>
            </a:r>
          </a:p>
          <a:p>
            <a:pPr eaLnBrk="1" hangingPunct="1">
              <a:buFont typeface="Wingdings" pitchFamily="2" charset="2"/>
              <a:buNone/>
            </a:pPr>
            <a:r>
              <a:rPr lang="en-US" sz="2600"/>
              <a:t>	is visited before (pre)</a:t>
            </a:r>
          </a:p>
          <a:p>
            <a:pPr eaLnBrk="1" hangingPunct="1">
              <a:buFont typeface="Wingdings" pitchFamily="2" charset="2"/>
              <a:buNone/>
            </a:pPr>
            <a:r>
              <a:rPr lang="en-US" sz="2600"/>
              <a:t>	the subtrees traversals</a:t>
            </a:r>
          </a:p>
          <a:p>
            <a:pPr eaLnBrk="1" hangingPunct="1"/>
            <a:r>
              <a:rPr lang="en-US" sz="2600"/>
              <a:t>In Inorder, the root is</a:t>
            </a:r>
          </a:p>
          <a:p>
            <a:pPr eaLnBrk="1" hangingPunct="1">
              <a:buFont typeface="Wingdings" pitchFamily="2" charset="2"/>
              <a:buNone/>
            </a:pPr>
            <a:r>
              <a:rPr lang="en-US" sz="2600"/>
              <a:t>	visited in-between left </a:t>
            </a:r>
          </a:p>
          <a:p>
            <a:pPr eaLnBrk="1" hangingPunct="1">
              <a:buFont typeface="Wingdings" pitchFamily="2" charset="2"/>
              <a:buNone/>
            </a:pPr>
            <a:r>
              <a:rPr lang="en-US" sz="2600"/>
              <a:t>	and right subtree traversal</a:t>
            </a:r>
          </a:p>
          <a:p>
            <a:pPr eaLnBrk="1" hangingPunct="1"/>
            <a:r>
              <a:rPr lang="en-US" sz="2600"/>
              <a:t>In Postorder, the root</a:t>
            </a:r>
          </a:p>
          <a:p>
            <a:pPr eaLnBrk="1" hangingPunct="1">
              <a:buFont typeface="Wingdings" pitchFamily="2" charset="2"/>
              <a:buNone/>
            </a:pPr>
            <a:r>
              <a:rPr lang="en-US" sz="2600"/>
              <a:t>	is visited after (pre)</a:t>
            </a:r>
          </a:p>
          <a:p>
            <a:pPr eaLnBrk="1" hangingPunct="1">
              <a:buFont typeface="Wingdings" pitchFamily="2" charset="2"/>
              <a:buNone/>
            </a:pPr>
            <a:r>
              <a:rPr lang="en-US" sz="2600"/>
              <a:t>	the subtrees traversals</a:t>
            </a:r>
          </a:p>
        </p:txBody>
      </p:sp>
      <p:sp>
        <p:nvSpPr>
          <p:cNvPr id="26628" name="Rectangle 4"/>
          <p:cNvSpPr>
            <a:spLocks noChangeArrowheads="1"/>
          </p:cNvSpPr>
          <p:nvPr/>
        </p:nvSpPr>
        <p:spPr bwMode="auto">
          <a:xfrm>
            <a:off x="5105400" y="1371600"/>
            <a:ext cx="3352800" cy="1524000"/>
          </a:xfrm>
          <a:prstGeom prst="rect">
            <a:avLst/>
          </a:prstGeom>
          <a:solidFill>
            <a:schemeClr val="accent1"/>
          </a:solidFill>
          <a:ln w="9525">
            <a:solidFill>
              <a:schemeClr val="tx1"/>
            </a:solidFill>
            <a:miter lim="800000"/>
            <a:headEnd/>
            <a:tailEnd/>
          </a:ln>
        </p:spPr>
        <p:txBody>
          <a:bodyPr wrap="none" anchor="ctr"/>
          <a:lstStyle/>
          <a:p>
            <a:pPr marL="457200" indent="-457200" algn="just"/>
            <a:r>
              <a:rPr lang="en-US" sz="2400" b="1" u="sng">
                <a:solidFill>
                  <a:srgbClr val="CC0000"/>
                </a:solidFill>
                <a:latin typeface="Times New Roman" pitchFamily="18" charset="0"/>
              </a:rPr>
              <a:t>Preorder Traversal</a:t>
            </a:r>
            <a:r>
              <a:rPr lang="en-US" sz="2400">
                <a:latin typeface="Times New Roman" pitchFamily="18" charset="0"/>
              </a:rPr>
              <a:t>:</a:t>
            </a:r>
          </a:p>
          <a:p>
            <a:pPr marL="457200" indent="-457200" algn="just">
              <a:buFontTx/>
              <a:buAutoNum type="arabicPeriod"/>
            </a:pPr>
            <a:r>
              <a:rPr lang="en-US" sz="2400">
                <a:latin typeface="Times New Roman" pitchFamily="18" charset="0"/>
              </a:rPr>
              <a:t>Visit the root</a:t>
            </a:r>
          </a:p>
          <a:p>
            <a:pPr marL="457200" indent="-457200" algn="just">
              <a:buFontTx/>
              <a:buAutoNum type="arabicPeriod"/>
            </a:pPr>
            <a:r>
              <a:rPr lang="en-US" sz="2400">
                <a:latin typeface="Times New Roman" pitchFamily="18" charset="0"/>
              </a:rPr>
              <a:t>Traverse left subtree</a:t>
            </a:r>
          </a:p>
          <a:p>
            <a:pPr marL="457200" indent="-457200" algn="just">
              <a:buFontTx/>
              <a:buAutoNum type="arabicPeriod"/>
            </a:pPr>
            <a:r>
              <a:rPr lang="en-US" sz="2400">
                <a:latin typeface="Times New Roman" pitchFamily="18" charset="0"/>
              </a:rPr>
              <a:t>Traverse right subtree</a:t>
            </a:r>
          </a:p>
        </p:txBody>
      </p:sp>
      <p:sp>
        <p:nvSpPr>
          <p:cNvPr id="26629" name="Rectangle 5"/>
          <p:cNvSpPr>
            <a:spLocks noChangeArrowheads="1"/>
          </p:cNvSpPr>
          <p:nvPr/>
        </p:nvSpPr>
        <p:spPr bwMode="auto">
          <a:xfrm>
            <a:off x="5105400" y="2971800"/>
            <a:ext cx="3352800" cy="1600200"/>
          </a:xfrm>
          <a:prstGeom prst="rect">
            <a:avLst/>
          </a:prstGeom>
          <a:solidFill>
            <a:schemeClr val="accent1"/>
          </a:solidFill>
          <a:ln w="9525">
            <a:solidFill>
              <a:schemeClr val="tx1"/>
            </a:solidFill>
            <a:miter lim="800000"/>
            <a:headEnd/>
            <a:tailEnd/>
          </a:ln>
        </p:spPr>
        <p:txBody>
          <a:bodyPr wrap="none" anchor="ctr"/>
          <a:lstStyle/>
          <a:p>
            <a:pPr marL="457200" indent="-457200" algn="just"/>
            <a:r>
              <a:rPr lang="en-US" sz="2400" b="1" u="sng">
                <a:solidFill>
                  <a:srgbClr val="CC0000"/>
                </a:solidFill>
                <a:latin typeface="Times New Roman" pitchFamily="18" charset="0"/>
              </a:rPr>
              <a:t>Inorder Traversal</a:t>
            </a:r>
            <a:r>
              <a:rPr lang="en-US" sz="2400">
                <a:latin typeface="Times New Roman" pitchFamily="18" charset="0"/>
              </a:rPr>
              <a:t>:</a:t>
            </a:r>
          </a:p>
          <a:p>
            <a:pPr marL="457200" indent="-457200" algn="just">
              <a:buFontTx/>
              <a:buAutoNum type="arabicPeriod"/>
            </a:pPr>
            <a:r>
              <a:rPr lang="en-US" sz="2400">
                <a:latin typeface="Times New Roman" pitchFamily="18" charset="0"/>
              </a:rPr>
              <a:t>Traverse left subtree</a:t>
            </a:r>
          </a:p>
          <a:p>
            <a:pPr marL="457200" indent="-457200" algn="just">
              <a:buFontTx/>
              <a:buAutoNum type="arabicPeriod"/>
            </a:pPr>
            <a:r>
              <a:rPr lang="en-US" sz="2400">
                <a:latin typeface="Times New Roman" pitchFamily="18" charset="0"/>
              </a:rPr>
              <a:t>Visit the root</a:t>
            </a:r>
          </a:p>
          <a:p>
            <a:pPr marL="457200" indent="-457200" algn="just">
              <a:buFontTx/>
              <a:buAutoNum type="arabicPeriod"/>
            </a:pPr>
            <a:r>
              <a:rPr lang="en-US" sz="2400">
                <a:latin typeface="Times New Roman" pitchFamily="18" charset="0"/>
              </a:rPr>
              <a:t>Traverse right subtree</a:t>
            </a:r>
          </a:p>
        </p:txBody>
      </p:sp>
      <p:sp>
        <p:nvSpPr>
          <p:cNvPr id="26630" name="Rectangle 6"/>
          <p:cNvSpPr>
            <a:spLocks noChangeArrowheads="1"/>
          </p:cNvSpPr>
          <p:nvPr/>
        </p:nvSpPr>
        <p:spPr bwMode="auto">
          <a:xfrm>
            <a:off x="5105400" y="4648200"/>
            <a:ext cx="3352800" cy="1447800"/>
          </a:xfrm>
          <a:prstGeom prst="rect">
            <a:avLst/>
          </a:prstGeom>
          <a:solidFill>
            <a:schemeClr val="accent1"/>
          </a:solidFill>
          <a:ln w="9525">
            <a:solidFill>
              <a:schemeClr val="tx1"/>
            </a:solidFill>
            <a:miter lim="800000"/>
            <a:headEnd/>
            <a:tailEnd/>
          </a:ln>
        </p:spPr>
        <p:txBody>
          <a:bodyPr wrap="none" anchor="ctr"/>
          <a:lstStyle/>
          <a:p>
            <a:pPr marL="457200" indent="-457200" algn="just"/>
            <a:r>
              <a:rPr lang="en-US" sz="2400" b="1" u="sng">
                <a:solidFill>
                  <a:srgbClr val="CC0000"/>
                </a:solidFill>
                <a:latin typeface="Times New Roman" pitchFamily="18" charset="0"/>
              </a:rPr>
              <a:t>Postorder Traversal</a:t>
            </a:r>
            <a:r>
              <a:rPr lang="en-US" sz="2400">
                <a:latin typeface="Times New Roman" pitchFamily="18" charset="0"/>
              </a:rPr>
              <a:t>:</a:t>
            </a:r>
          </a:p>
          <a:p>
            <a:pPr marL="457200" indent="-457200" algn="just">
              <a:buFontTx/>
              <a:buAutoNum type="arabicPeriod"/>
            </a:pPr>
            <a:r>
              <a:rPr lang="en-US" sz="2400">
                <a:latin typeface="Times New Roman" pitchFamily="18" charset="0"/>
              </a:rPr>
              <a:t>Traverse left subtree</a:t>
            </a:r>
          </a:p>
          <a:p>
            <a:pPr marL="457200" indent="-457200" algn="just">
              <a:buFontTx/>
              <a:buAutoNum type="arabicPeriod"/>
            </a:pPr>
            <a:r>
              <a:rPr lang="en-US" sz="2400">
                <a:latin typeface="Times New Roman" pitchFamily="18" charset="0"/>
              </a:rPr>
              <a:t>Traverse right subtree</a:t>
            </a:r>
          </a:p>
          <a:p>
            <a:pPr marL="457200" indent="-457200" algn="just">
              <a:buFontTx/>
              <a:buAutoNum type="arabicPeriod"/>
            </a:pPr>
            <a:r>
              <a:rPr lang="en-US" sz="2400">
                <a:latin typeface="Times New Roman" pitchFamily="18" charset="0"/>
              </a:rPr>
              <a:t>Visit the root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6200"/>
            <a:ext cx="8229600" cy="1371600"/>
          </a:xfrm>
        </p:spPr>
        <p:txBody>
          <a:bodyPr/>
          <a:lstStyle/>
          <a:p>
            <a:pPr eaLnBrk="1" hangingPunct="1"/>
            <a:r>
              <a:rPr lang="en-US" dirty="0"/>
              <a:t>Tree Traversal</a:t>
            </a:r>
          </a:p>
        </p:txBody>
      </p:sp>
      <p:sp>
        <p:nvSpPr>
          <p:cNvPr id="27651" name="Rectangle 3"/>
          <p:cNvSpPr>
            <a:spLocks noGrp="1" noChangeArrowheads="1"/>
          </p:cNvSpPr>
          <p:nvPr>
            <p:ph type="body" idx="1"/>
          </p:nvPr>
        </p:nvSpPr>
        <p:spPr>
          <a:xfrm>
            <a:off x="152400" y="1447800"/>
            <a:ext cx="8229600" cy="4530725"/>
          </a:xfrm>
        </p:spPr>
        <p:txBody>
          <a:bodyPr/>
          <a:lstStyle/>
          <a:p>
            <a:pPr eaLnBrk="1" hangingPunct="1"/>
            <a:r>
              <a:rPr lang="en-US" dirty="0"/>
              <a:t>Goal: visit every node of a tree</a:t>
            </a:r>
          </a:p>
          <a:p>
            <a:pPr eaLnBrk="1" hangingPunct="1"/>
            <a:r>
              <a:rPr lang="en-US" b="1" dirty="0"/>
              <a:t>in-order</a:t>
            </a:r>
            <a:r>
              <a:rPr lang="en-US" dirty="0"/>
              <a:t> traversal</a:t>
            </a:r>
          </a:p>
        </p:txBody>
      </p:sp>
      <p:sp>
        <p:nvSpPr>
          <p:cNvPr id="28676" name="Text Box 4"/>
          <p:cNvSpPr txBox="1">
            <a:spLocks noChangeArrowheads="1"/>
          </p:cNvSpPr>
          <p:nvPr/>
        </p:nvSpPr>
        <p:spPr bwMode="auto">
          <a:xfrm>
            <a:off x="685800" y="2846388"/>
            <a:ext cx="5313363" cy="2678112"/>
          </a:xfrm>
          <a:prstGeom prst="rect">
            <a:avLst/>
          </a:prstGeom>
          <a:noFill/>
          <a:ln w="12700">
            <a:noFill/>
            <a:miter lim="800000"/>
            <a:headEnd type="none" w="sm" len="sm"/>
            <a:tailEnd type="none" w="sm" len="sm"/>
          </a:ln>
        </p:spPr>
        <p:txBody>
          <a:bodyPr wrap="none">
            <a:spAutoFit/>
          </a:bodyPr>
          <a:lstStyle/>
          <a:p>
            <a:pPr eaLnBrk="0" hangingPunct="0"/>
            <a:r>
              <a:rPr lang="en-US" sz="2400" dirty="0">
                <a:latin typeface="Tahoma" pitchFamily="34" charset="0"/>
              </a:rPr>
              <a:t>Void </a:t>
            </a:r>
            <a:r>
              <a:rPr lang="en-US" sz="2400" dirty="0" err="1">
                <a:latin typeface="Tahoma" pitchFamily="34" charset="0"/>
              </a:rPr>
              <a:t>inOrder</a:t>
            </a:r>
            <a:r>
              <a:rPr lang="en-US" sz="2400" dirty="0">
                <a:latin typeface="Tahoma" pitchFamily="34" charset="0"/>
              </a:rPr>
              <a:t> () {</a:t>
            </a:r>
          </a:p>
          <a:p>
            <a:pPr eaLnBrk="0" hangingPunct="0"/>
            <a:r>
              <a:rPr lang="en-US" sz="2400" dirty="0">
                <a:latin typeface="Tahoma" pitchFamily="34" charset="0"/>
              </a:rPr>
              <a:t>    if (left != NULL)  {</a:t>
            </a:r>
          </a:p>
          <a:p>
            <a:pPr eaLnBrk="0" hangingPunct="0"/>
            <a:r>
              <a:rPr lang="en-US" sz="2400" dirty="0">
                <a:latin typeface="Tahoma" pitchFamily="34" charset="0"/>
              </a:rPr>
              <a:t>       </a:t>
            </a:r>
            <a:r>
              <a:rPr lang="en-US" sz="2400" dirty="0" err="1">
                <a:latin typeface="Tahoma" pitchFamily="34" charset="0"/>
              </a:rPr>
              <a:t>cout</a:t>
            </a:r>
            <a:r>
              <a:rPr lang="en-US" sz="2400" dirty="0">
                <a:latin typeface="Tahoma" pitchFamily="34" charset="0"/>
              </a:rPr>
              <a:t> &lt;&lt; left-&gt;</a:t>
            </a:r>
            <a:r>
              <a:rPr lang="en-US" sz="2400" dirty="0" err="1">
                <a:latin typeface="Tahoma" pitchFamily="34" charset="0"/>
              </a:rPr>
              <a:t>inOrder</a:t>
            </a:r>
            <a:r>
              <a:rPr lang="en-US" sz="2400" dirty="0">
                <a:latin typeface="Tahoma" pitchFamily="34" charset="0"/>
              </a:rPr>
              <a:t>();</a:t>
            </a:r>
            <a:br>
              <a:rPr lang="en-US" sz="2400" dirty="0">
                <a:latin typeface="Tahoma" pitchFamily="34" charset="0"/>
              </a:rPr>
            </a:br>
            <a:r>
              <a:rPr lang="en-US" sz="2400" dirty="0">
                <a:latin typeface="Tahoma" pitchFamily="34" charset="0"/>
              </a:rPr>
              <a:t>    }</a:t>
            </a:r>
          </a:p>
          <a:p>
            <a:pPr eaLnBrk="0" hangingPunct="0"/>
            <a:r>
              <a:rPr lang="en-US" sz="2400" dirty="0">
                <a:latin typeface="Tahoma" pitchFamily="34" charset="0"/>
              </a:rPr>
              <a:t>    </a:t>
            </a:r>
            <a:r>
              <a:rPr lang="en-US" sz="2400" dirty="0" err="1">
                <a:latin typeface="Tahoma" pitchFamily="34" charset="0"/>
              </a:rPr>
              <a:t>cout</a:t>
            </a:r>
            <a:r>
              <a:rPr lang="en-US" sz="2400" dirty="0">
                <a:latin typeface="Tahoma" pitchFamily="34" charset="0"/>
              </a:rPr>
              <a:t> &lt;&lt; data &lt;&lt; </a:t>
            </a:r>
            <a:r>
              <a:rPr lang="en-US" sz="2400" dirty="0" err="1">
                <a:latin typeface="Tahoma" pitchFamily="34" charset="0"/>
              </a:rPr>
              <a:t>endl</a:t>
            </a:r>
            <a:r>
              <a:rPr lang="en-US" sz="2400" dirty="0">
                <a:latin typeface="Tahoma" pitchFamily="34" charset="0"/>
              </a:rPr>
              <a:t>;</a:t>
            </a:r>
          </a:p>
          <a:p>
            <a:pPr eaLnBrk="0" hangingPunct="0"/>
            <a:r>
              <a:rPr lang="en-US" sz="2400" dirty="0">
                <a:latin typeface="Tahoma" pitchFamily="34" charset="0"/>
              </a:rPr>
              <a:t>    if (right != NULL) right-&gt;</a:t>
            </a:r>
            <a:r>
              <a:rPr lang="en-US" sz="2400" dirty="0" err="1">
                <a:latin typeface="Tahoma" pitchFamily="34" charset="0"/>
              </a:rPr>
              <a:t>inOrder</a:t>
            </a:r>
            <a:r>
              <a:rPr lang="en-US" sz="2400" dirty="0">
                <a:latin typeface="Tahoma" pitchFamily="34" charset="0"/>
              </a:rPr>
              <a:t>()</a:t>
            </a:r>
          </a:p>
          <a:p>
            <a:pPr eaLnBrk="0" hangingPunct="0"/>
            <a:r>
              <a:rPr lang="en-US" sz="2400" dirty="0">
                <a:latin typeface="Tahoma" pitchFamily="34" charset="0"/>
              </a:rPr>
              <a:t>}</a:t>
            </a:r>
          </a:p>
        </p:txBody>
      </p:sp>
      <p:sp>
        <p:nvSpPr>
          <p:cNvPr id="28696" name="Text Box 24"/>
          <p:cNvSpPr txBox="1">
            <a:spLocks noChangeArrowheads="1"/>
          </p:cNvSpPr>
          <p:nvPr/>
        </p:nvSpPr>
        <p:spPr bwMode="auto">
          <a:xfrm>
            <a:off x="3810000" y="5715000"/>
            <a:ext cx="4891088" cy="830263"/>
          </a:xfrm>
          <a:prstGeom prst="rect">
            <a:avLst/>
          </a:prstGeom>
          <a:noFill/>
          <a:ln w="9525">
            <a:noFill/>
            <a:miter lim="800000"/>
            <a:headEnd/>
            <a:tailEnd/>
          </a:ln>
        </p:spPr>
        <p:txBody>
          <a:bodyPr wrap="none">
            <a:spAutoFit/>
          </a:bodyPr>
          <a:lstStyle/>
          <a:p>
            <a:r>
              <a:rPr lang="en-US" sz="2400"/>
              <a:t>   Output:  </a:t>
            </a:r>
            <a:r>
              <a:rPr lang="en-US" sz="2400">
                <a:solidFill>
                  <a:srgbClr val="663300"/>
                </a:solidFill>
              </a:rPr>
              <a:t>A – C / 5 * 2 + D * 5 % 4</a:t>
            </a:r>
          </a:p>
          <a:p>
            <a:r>
              <a:rPr lang="en-US" sz="2400"/>
              <a:t>To disambiguate: print brackets</a:t>
            </a:r>
          </a:p>
        </p:txBody>
      </p:sp>
      <p:grpSp>
        <p:nvGrpSpPr>
          <p:cNvPr id="27654" name="Group 25"/>
          <p:cNvGrpSpPr>
            <a:grpSpLocks/>
          </p:cNvGrpSpPr>
          <p:nvPr/>
        </p:nvGrpSpPr>
        <p:grpSpPr bwMode="auto">
          <a:xfrm>
            <a:off x="6172200" y="609600"/>
            <a:ext cx="2586038" cy="2540000"/>
            <a:chOff x="960" y="2352"/>
            <a:chExt cx="1629" cy="1600"/>
          </a:xfrm>
        </p:grpSpPr>
        <p:sp>
          <p:nvSpPr>
            <p:cNvPr id="27655" name="Text Box 26"/>
            <p:cNvSpPr txBox="1">
              <a:spLocks noChangeArrowheads="1"/>
            </p:cNvSpPr>
            <p:nvPr/>
          </p:nvSpPr>
          <p:spPr bwMode="auto">
            <a:xfrm>
              <a:off x="960" y="2352"/>
              <a:ext cx="1629" cy="1600"/>
            </a:xfrm>
            <a:prstGeom prst="rect">
              <a:avLst/>
            </a:prstGeom>
            <a:noFill/>
            <a:ln w="9525">
              <a:solidFill>
                <a:schemeClr val="tx1"/>
              </a:solidFill>
              <a:miter lim="800000"/>
              <a:headEnd type="none" w="sm" len="sm"/>
              <a:tailEnd type="none" w="sm" len="sm"/>
            </a:ln>
          </p:spPr>
          <p:txBody>
            <a:bodyPr wrap="none">
              <a:spAutoFit/>
            </a:bodyPr>
            <a:lstStyle/>
            <a:p>
              <a:r>
                <a:rPr lang="en-US" sz="2000">
                  <a:solidFill>
                    <a:srgbClr val="663300"/>
                  </a:solidFill>
                  <a:latin typeface="Tahoma" pitchFamily="34" charset="0"/>
                </a:rPr>
                <a:t>              +</a:t>
              </a:r>
            </a:p>
            <a:p>
              <a:r>
                <a:rPr lang="en-US" sz="2000">
                  <a:solidFill>
                    <a:srgbClr val="663300"/>
                  </a:solidFill>
                  <a:latin typeface="Tahoma" pitchFamily="34" charset="0"/>
                </a:rPr>
                <a:t>    -                    %</a:t>
              </a:r>
              <a:br>
                <a:rPr lang="en-US" sz="2000">
                  <a:solidFill>
                    <a:srgbClr val="663300"/>
                  </a:solidFill>
                  <a:latin typeface="Tahoma" pitchFamily="34" charset="0"/>
                </a:rPr>
              </a:br>
              <a:endParaRPr lang="en-US" sz="2000">
                <a:solidFill>
                  <a:srgbClr val="663300"/>
                </a:solidFill>
                <a:latin typeface="Tahoma" pitchFamily="34" charset="0"/>
              </a:endParaRPr>
            </a:p>
            <a:p>
              <a:r>
                <a:rPr lang="en-US" sz="2000">
                  <a:solidFill>
                    <a:srgbClr val="663300"/>
                  </a:solidFill>
                  <a:latin typeface="Tahoma" pitchFamily="34" charset="0"/>
                </a:rPr>
                <a:t>A       *            *    4</a:t>
              </a:r>
            </a:p>
            <a:p>
              <a:br>
                <a:rPr lang="en-US" sz="2000">
                  <a:solidFill>
                    <a:srgbClr val="663300"/>
                  </a:solidFill>
                  <a:latin typeface="Tahoma" pitchFamily="34" charset="0"/>
                </a:rPr>
              </a:br>
              <a:r>
                <a:rPr lang="en-US" sz="2000">
                  <a:solidFill>
                    <a:srgbClr val="663300"/>
                  </a:solidFill>
                  <a:latin typeface="Tahoma" pitchFamily="34" charset="0"/>
                </a:rPr>
                <a:t>     /      2       D  5</a:t>
              </a:r>
            </a:p>
            <a:p>
              <a:br>
                <a:rPr lang="en-US" sz="2000">
                  <a:solidFill>
                    <a:srgbClr val="663300"/>
                  </a:solidFill>
                  <a:latin typeface="Tahoma" pitchFamily="34" charset="0"/>
                </a:rPr>
              </a:br>
              <a:r>
                <a:rPr lang="en-US" sz="2000">
                  <a:solidFill>
                    <a:srgbClr val="663300"/>
                  </a:solidFill>
                  <a:latin typeface="Tahoma" pitchFamily="34" charset="0"/>
                </a:rPr>
                <a:t>  C   5</a:t>
              </a:r>
            </a:p>
          </p:txBody>
        </p:sp>
        <p:sp>
          <p:nvSpPr>
            <p:cNvPr id="27656" name="Line 27"/>
            <p:cNvSpPr>
              <a:spLocks noChangeShapeType="1"/>
            </p:cNvSpPr>
            <p:nvPr/>
          </p:nvSpPr>
          <p:spPr bwMode="auto">
            <a:xfrm flipV="1">
              <a:off x="1152"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57" name="Line 28"/>
            <p:cNvSpPr>
              <a:spLocks noChangeShapeType="1"/>
            </p:cNvSpPr>
            <p:nvPr/>
          </p:nvSpPr>
          <p:spPr bwMode="auto">
            <a:xfrm flipV="1">
              <a:off x="139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58" name="Line 29"/>
            <p:cNvSpPr>
              <a:spLocks noChangeShapeType="1"/>
            </p:cNvSpPr>
            <p:nvPr/>
          </p:nvSpPr>
          <p:spPr bwMode="auto">
            <a:xfrm flipV="1">
              <a:off x="1152"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59" name="Line 30"/>
            <p:cNvSpPr>
              <a:spLocks noChangeShapeType="1"/>
            </p:cNvSpPr>
            <p:nvPr/>
          </p:nvSpPr>
          <p:spPr bwMode="auto">
            <a:xfrm flipV="1">
              <a:off x="211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0" name="Line 31"/>
            <p:cNvSpPr>
              <a:spLocks noChangeShapeType="1"/>
            </p:cNvSpPr>
            <p:nvPr/>
          </p:nvSpPr>
          <p:spPr bwMode="auto">
            <a:xfrm flipV="1">
              <a:off x="1296" y="2496"/>
              <a:ext cx="432" cy="144"/>
            </a:xfrm>
            <a:prstGeom prst="line">
              <a:avLst/>
            </a:prstGeom>
            <a:noFill/>
            <a:ln w="9525">
              <a:solidFill>
                <a:schemeClr val="tx1"/>
              </a:solidFill>
              <a:round/>
              <a:headEnd type="none" w="sm" len="sm"/>
              <a:tailEnd type="none" w="sm" len="sm"/>
            </a:ln>
          </p:spPr>
          <p:txBody>
            <a:bodyPr wrap="none"/>
            <a:lstStyle/>
            <a:p>
              <a:endParaRPr lang="en-CA"/>
            </a:p>
          </p:txBody>
        </p:sp>
        <p:sp>
          <p:nvSpPr>
            <p:cNvPr id="27661" name="Line 32"/>
            <p:cNvSpPr>
              <a:spLocks noChangeShapeType="1"/>
            </p:cNvSpPr>
            <p:nvPr/>
          </p:nvSpPr>
          <p:spPr bwMode="auto">
            <a:xfrm flipV="1">
              <a:off x="2208"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2" name="Line 33"/>
            <p:cNvSpPr>
              <a:spLocks noChangeShapeType="1"/>
            </p:cNvSpPr>
            <p:nvPr/>
          </p:nvSpPr>
          <p:spPr bwMode="auto">
            <a:xfrm flipH="1" flipV="1">
              <a:off x="2400"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3" name="Line 34"/>
            <p:cNvSpPr>
              <a:spLocks noChangeShapeType="1"/>
            </p:cNvSpPr>
            <p:nvPr/>
          </p:nvSpPr>
          <p:spPr bwMode="auto">
            <a:xfrm flipH="1" flipV="1">
              <a:off x="2256"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4" name="Line 35"/>
            <p:cNvSpPr>
              <a:spLocks noChangeShapeType="1"/>
            </p:cNvSpPr>
            <p:nvPr/>
          </p:nvSpPr>
          <p:spPr bwMode="auto">
            <a:xfrm flipH="1" flipV="1">
              <a:off x="1296"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5" name="Line 36"/>
            <p:cNvSpPr>
              <a:spLocks noChangeShapeType="1"/>
            </p:cNvSpPr>
            <p:nvPr/>
          </p:nvSpPr>
          <p:spPr bwMode="auto">
            <a:xfrm flipH="1" flipV="1">
              <a:off x="1584"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6" name="Line 37"/>
            <p:cNvSpPr>
              <a:spLocks noChangeShapeType="1"/>
            </p:cNvSpPr>
            <p:nvPr/>
          </p:nvSpPr>
          <p:spPr bwMode="auto">
            <a:xfrm flipH="1" flipV="1">
              <a:off x="1344"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7" name="Line 38"/>
            <p:cNvSpPr>
              <a:spLocks noChangeShapeType="1"/>
            </p:cNvSpPr>
            <p:nvPr/>
          </p:nvSpPr>
          <p:spPr bwMode="auto">
            <a:xfrm flipH="1" flipV="1">
              <a:off x="1872" y="2496"/>
              <a:ext cx="384" cy="144"/>
            </a:xfrm>
            <a:prstGeom prst="line">
              <a:avLst/>
            </a:prstGeom>
            <a:noFill/>
            <a:ln w="9525">
              <a:solidFill>
                <a:schemeClr val="tx1"/>
              </a:solidFill>
              <a:round/>
              <a:headEnd type="none" w="sm" len="sm"/>
              <a:tailEnd type="none" w="sm" len="sm"/>
            </a:ln>
          </p:spPr>
          <p:txBody>
            <a:bodyPr wrap="none"/>
            <a:lstStyle/>
            <a:p>
              <a:endParaRPr lang="en-CA"/>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76200"/>
            <a:ext cx="8229600" cy="1371600"/>
          </a:xfrm>
        </p:spPr>
        <p:txBody>
          <a:bodyPr/>
          <a:lstStyle/>
          <a:p>
            <a:pPr eaLnBrk="1" hangingPunct="1"/>
            <a:r>
              <a:rPr lang="en-US" dirty="0"/>
              <a:t>Tree Traversal (contd.)</a:t>
            </a:r>
          </a:p>
        </p:txBody>
      </p:sp>
      <p:sp>
        <p:nvSpPr>
          <p:cNvPr id="28675" name="Rectangle 3"/>
          <p:cNvSpPr>
            <a:spLocks noGrp="1" noChangeArrowheads="1"/>
          </p:cNvSpPr>
          <p:nvPr>
            <p:ph type="body" idx="1"/>
          </p:nvPr>
        </p:nvSpPr>
        <p:spPr>
          <a:xfrm>
            <a:off x="457200" y="1447800"/>
            <a:ext cx="8229600" cy="3886200"/>
          </a:xfrm>
        </p:spPr>
        <p:txBody>
          <a:bodyPr/>
          <a:lstStyle/>
          <a:p>
            <a:pPr eaLnBrk="1" hangingPunct="1"/>
            <a:r>
              <a:rPr lang="en-US" b="1"/>
              <a:t>pre-order</a:t>
            </a:r>
            <a:r>
              <a:rPr lang="en-US"/>
              <a:t> and </a:t>
            </a:r>
            <a:r>
              <a:rPr lang="en-US" b="1"/>
              <a:t>post-order</a:t>
            </a:r>
            <a:r>
              <a:rPr lang="en-US"/>
              <a:t>:</a:t>
            </a:r>
          </a:p>
        </p:txBody>
      </p:sp>
      <p:sp>
        <p:nvSpPr>
          <p:cNvPr id="29700" name="Text Box 4"/>
          <p:cNvSpPr txBox="1">
            <a:spLocks noChangeArrowheads="1"/>
          </p:cNvSpPr>
          <p:nvPr/>
        </p:nvSpPr>
        <p:spPr bwMode="auto">
          <a:xfrm>
            <a:off x="762000" y="2209800"/>
            <a:ext cx="4687888" cy="1616075"/>
          </a:xfrm>
          <a:prstGeom prst="rect">
            <a:avLst/>
          </a:prstGeom>
          <a:noFill/>
          <a:ln w="12700">
            <a:noFill/>
            <a:miter lim="800000"/>
            <a:headEnd type="none" w="sm" len="sm"/>
            <a:tailEnd type="none" w="sm" len="sm"/>
          </a:ln>
        </p:spPr>
        <p:txBody>
          <a:bodyPr wrap="none">
            <a:spAutoFit/>
          </a:bodyPr>
          <a:lstStyle/>
          <a:p>
            <a:pPr eaLnBrk="0" hangingPunct="0"/>
            <a:r>
              <a:rPr lang="en-US" sz="2000" dirty="0">
                <a:latin typeface="Tahoma" pitchFamily="34" charset="0"/>
              </a:rPr>
              <a:t>Void </a:t>
            </a:r>
            <a:r>
              <a:rPr lang="en-US" sz="2000" dirty="0" err="1">
                <a:latin typeface="Tahoma" pitchFamily="34" charset="0"/>
              </a:rPr>
              <a:t>preOrder</a:t>
            </a:r>
            <a:r>
              <a:rPr lang="en-US" sz="2000" dirty="0">
                <a:latin typeface="Tahoma" pitchFamily="34" charset="0"/>
              </a:rPr>
              <a:t> () {</a:t>
            </a:r>
          </a:p>
          <a:p>
            <a:pPr eaLnBrk="0" hangingPunct="0"/>
            <a:r>
              <a:rPr lang="en-US" sz="2000" dirty="0">
                <a:latin typeface="Tahoma" pitchFamily="34" charset="0"/>
              </a:rPr>
              <a:t>    </a:t>
            </a:r>
            <a:r>
              <a:rPr lang="en-US" sz="2000" dirty="0" err="1">
                <a:latin typeface="Tahoma" pitchFamily="34" charset="0"/>
              </a:rPr>
              <a:t>cout</a:t>
            </a:r>
            <a:r>
              <a:rPr lang="en-US" sz="2000" dirty="0">
                <a:latin typeface="Tahoma" pitchFamily="34" charset="0"/>
              </a:rPr>
              <a:t> &lt;&lt; data &lt;&lt; </a:t>
            </a:r>
            <a:r>
              <a:rPr lang="en-US" sz="2000" dirty="0" err="1">
                <a:latin typeface="Tahoma" pitchFamily="34" charset="0"/>
              </a:rPr>
              <a:t>endl</a:t>
            </a:r>
            <a:r>
              <a:rPr lang="en-US" sz="2000" dirty="0">
                <a:latin typeface="Tahoma" pitchFamily="34" charset="0"/>
              </a:rPr>
              <a:t>;</a:t>
            </a:r>
          </a:p>
          <a:p>
            <a:pPr eaLnBrk="0" hangingPunct="0"/>
            <a:r>
              <a:rPr lang="en-US" sz="2000" dirty="0">
                <a:latin typeface="Tahoma" pitchFamily="34" charset="0"/>
              </a:rPr>
              <a:t>    if (left != NULL)   left-&gt;</a:t>
            </a:r>
            <a:r>
              <a:rPr lang="en-US" sz="2000" dirty="0" err="1">
                <a:latin typeface="Tahoma" pitchFamily="34" charset="0"/>
              </a:rPr>
              <a:t>preOrder</a:t>
            </a:r>
            <a:r>
              <a:rPr lang="en-US" sz="2000" dirty="0">
                <a:latin typeface="Tahoma" pitchFamily="34" charset="0"/>
              </a:rPr>
              <a:t> ();</a:t>
            </a:r>
          </a:p>
          <a:p>
            <a:pPr eaLnBrk="0" hangingPunct="0"/>
            <a:r>
              <a:rPr lang="en-US" sz="2000" dirty="0">
                <a:latin typeface="Tahoma" pitchFamily="34" charset="0"/>
              </a:rPr>
              <a:t>    if (right != NULL) right-&gt;</a:t>
            </a:r>
            <a:r>
              <a:rPr lang="en-US" sz="2000" dirty="0" err="1">
                <a:latin typeface="Tahoma" pitchFamily="34" charset="0"/>
              </a:rPr>
              <a:t>preOrder</a:t>
            </a:r>
            <a:r>
              <a:rPr lang="en-US" sz="2000" dirty="0">
                <a:latin typeface="Tahoma" pitchFamily="34" charset="0"/>
              </a:rPr>
              <a:t> ();</a:t>
            </a:r>
          </a:p>
          <a:p>
            <a:pPr eaLnBrk="0" hangingPunct="0"/>
            <a:r>
              <a:rPr lang="en-US" sz="2000" dirty="0">
                <a:latin typeface="Tahoma" pitchFamily="34" charset="0"/>
              </a:rPr>
              <a:t>}</a:t>
            </a:r>
          </a:p>
        </p:txBody>
      </p:sp>
      <p:sp>
        <p:nvSpPr>
          <p:cNvPr id="29701" name="Text Box 5"/>
          <p:cNvSpPr txBox="1">
            <a:spLocks noChangeArrowheads="1"/>
          </p:cNvSpPr>
          <p:nvPr/>
        </p:nvSpPr>
        <p:spPr bwMode="auto">
          <a:xfrm>
            <a:off x="762000" y="4419600"/>
            <a:ext cx="4687888" cy="1616075"/>
          </a:xfrm>
          <a:prstGeom prst="rect">
            <a:avLst/>
          </a:prstGeom>
          <a:noFill/>
          <a:ln w="12700">
            <a:noFill/>
            <a:miter lim="800000"/>
            <a:headEnd type="none" w="sm" len="sm"/>
            <a:tailEnd type="none" w="sm" len="sm"/>
          </a:ln>
        </p:spPr>
        <p:txBody>
          <a:bodyPr wrap="none">
            <a:spAutoFit/>
          </a:bodyPr>
          <a:lstStyle/>
          <a:p>
            <a:r>
              <a:rPr lang="en-US" sz="2000">
                <a:latin typeface="Tahoma" pitchFamily="34" charset="0"/>
              </a:rPr>
              <a:t>void postOrder () {</a:t>
            </a:r>
          </a:p>
          <a:p>
            <a:r>
              <a:rPr lang="en-US" sz="2000">
                <a:latin typeface="Tahoma" pitchFamily="34" charset="0"/>
              </a:rPr>
              <a:t>    if (left != NULL)   left-&gt;preOrder ();</a:t>
            </a:r>
          </a:p>
          <a:p>
            <a:r>
              <a:rPr lang="en-US" sz="2000">
                <a:latin typeface="Tahoma" pitchFamily="34" charset="0"/>
              </a:rPr>
              <a:t>    if (right != NULL) right-&gt;preOrder ();</a:t>
            </a:r>
          </a:p>
          <a:p>
            <a:r>
              <a:rPr lang="en-US" sz="2000">
                <a:latin typeface="Tahoma" pitchFamily="34" charset="0"/>
              </a:rPr>
              <a:t>    cout &lt;&lt; data &lt;&lt; endl;</a:t>
            </a:r>
          </a:p>
          <a:p>
            <a:r>
              <a:rPr lang="en-US" sz="2000">
                <a:latin typeface="Tahoma" pitchFamily="34" charset="0"/>
              </a:rPr>
              <a:t>}</a:t>
            </a:r>
          </a:p>
        </p:txBody>
      </p:sp>
      <p:sp>
        <p:nvSpPr>
          <p:cNvPr id="29703" name="Text Box 7"/>
          <p:cNvSpPr txBox="1">
            <a:spLocks noChangeArrowheads="1"/>
          </p:cNvSpPr>
          <p:nvPr/>
        </p:nvSpPr>
        <p:spPr bwMode="auto">
          <a:xfrm>
            <a:off x="3276600" y="3733800"/>
            <a:ext cx="4557713" cy="457200"/>
          </a:xfrm>
          <a:prstGeom prst="rect">
            <a:avLst/>
          </a:prstGeom>
          <a:noFill/>
          <a:ln w="9525">
            <a:noFill/>
            <a:miter lim="800000"/>
            <a:headEnd/>
            <a:tailEnd/>
          </a:ln>
        </p:spPr>
        <p:txBody>
          <a:bodyPr wrap="none">
            <a:spAutoFit/>
          </a:bodyPr>
          <a:lstStyle/>
          <a:p>
            <a:r>
              <a:rPr lang="en-US" sz="2400">
                <a:solidFill>
                  <a:srgbClr val="663300"/>
                </a:solidFill>
              </a:rPr>
              <a:t>Output:  + - A * / C 5 2 % * D 5 4</a:t>
            </a:r>
          </a:p>
        </p:txBody>
      </p:sp>
      <p:sp>
        <p:nvSpPr>
          <p:cNvPr id="29704" name="Text Box 8"/>
          <p:cNvSpPr txBox="1">
            <a:spLocks noChangeArrowheads="1"/>
          </p:cNvSpPr>
          <p:nvPr/>
        </p:nvSpPr>
        <p:spPr bwMode="auto">
          <a:xfrm>
            <a:off x="3352800" y="5715000"/>
            <a:ext cx="4557713" cy="457200"/>
          </a:xfrm>
          <a:prstGeom prst="rect">
            <a:avLst/>
          </a:prstGeom>
          <a:noFill/>
          <a:ln w="9525">
            <a:noFill/>
            <a:miter lim="800000"/>
            <a:headEnd/>
            <a:tailEnd/>
          </a:ln>
        </p:spPr>
        <p:txBody>
          <a:bodyPr wrap="none">
            <a:spAutoFit/>
          </a:bodyPr>
          <a:lstStyle/>
          <a:p>
            <a:r>
              <a:rPr lang="en-US" sz="2400">
                <a:solidFill>
                  <a:srgbClr val="663300"/>
                </a:solidFill>
              </a:rPr>
              <a:t>Output:  A C 5 / 2 * - D 5 * 4 % +</a:t>
            </a:r>
          </a:p>
        </p:txBody>
      </p:sp>
      <p:grpSp>
        <p:nvGrpSpPr>
          <p:cNvPr id="28680" name="Group 27"/>
          <p:cNvGrpSpPr>
            <a:grpSpLocks/>
          </p:cNvGrpSpPr>
          <p:nvPr/>
        </p:nvGrpSpPr>
        <p:grpSpPr bwMode="auto">
          <a:xfrm>
            <a:off x="6172200" y="685800"/>
            <a:ext cx="2586038" cy="2540000"/>
            <a:chOff x="960" y="2352"/>
            <a:chExt cx="1629" cy="1600"/>
          </a:xfrm>
        </p:grpSpPr>
        <p:sp>
          <p:nvSpPr>
            <p:cNvPr id="28681" name="Text Box 28"/>
            <p:cNvSpPr txBox="1">
              <a:spLocks noChangeArrowheads="1"/>
            </p:cNvSpPr>
            <p:nvPr/>
          </p:nvSpPr>
          <p:spPr bwMode="auto">
            <a:xfrm>
              <a:off x="960" y="2352"/>
              <a:ext cx="1629" cy="1600"/>
            </a:xfrm>
            <a:prstGeom prst="rect">
              <a:avLst/>
            </a:prstGeom>
            <a:noFill/>
            <a:ln w="9525">
              <a:solidFill>
                <a:schemeClr val="tx1"/>
              </a:solidFill>
              <a:miter lim="800000"/>
              <a:headEnd type="none" w="sm" len="sm"/>
              <a:tailEnd type="none" w="sm" len="sm"/>
            </a:ln>
          </p:spPr>
          <p:txBody>
            <a:bodyPr wrap="none">
              <a:spAutoFit/>
            </a:bodyPr>
            <a:lstStyle/>
            <a:p>
              <a:r>
                <a:rPr lang="en-US" sz="2000">
                  <a:solidFill>
                    <a:srgbClr val="663300"/>
                  </a:solidFill>
                  <a:latin typeface="Tahoma" pitchFamily="34" charset="0"/>
                </a:rPr>
                <a:t>              +</a:t>
              </a:r>
            </a:p>
            <a:p>
              <a:r>
                <a:rPr lang="en-US" sz="2000">
                  <a:solidFill>
                    <a:srgbClr val="663300"/>
                  </a:solidFill>
                  <a:latin typeface="Tahoma" pitchFamily="34" charset="0"/>
                </a:rPr>
                <a:t>    -                    %</a:t>
              </a:r>
              <a:br>
                <a:rPr lang="en-US" sz="2000">
                  <a:solidFill>
                    <a:srgbClr val="663300"/>
                  </a:solidFill>
                  <a:latin typeface="Tahoma" pitchFamily="34" charset="0"/>
                </a:rPr>
              </a:br>
              <a:endParaRPr lang="en-US" sz="2000">
                <a:solidFill>
                  <a:srgbClr val="663300"/>
                </a:solidFill>
                <a:latin typeface="Tahoma" pitchFamily="34" charset="0"/>
              </a:endParaRPr>
            </a:p>
            <a:p>
              <a:r>
                <a:rPr lang="en-US" sz="2000">
                  <a:solidFill>
                    <a:srgbClr val="663300"/>
                  </a:solidFill>
                  <a:latin typeface="Tahoma" pitchFamily="34" charset="0"/>
                </a:rPr>
                <a:t>A       *            *    4</a:t>
              </a:r>
            </a:p>
            <a:p>
              <a:br>
                <a:rPr lang="en-US" sz="2000">
                  <a:solidFill>
                    <a:srgbClr val="663300"/>
                  </a:solidFill>
                  <a:latin typeface="Tahoma" pitchFamily="34" charset="0"/>
                </a:rPr>
              </a:br>
              <a:r>
                <a:rPr lang="en-US" sz="2000">
                  <a:solidFill>
                    <a:srgbClr val="663300"/>
                  </a:solidFill>
                  <a:latin typeface="Tahoma" pitchFamily="34" charset="0"/>
                </a:rPr>
                <a:t>     /      2       D  5</a:t>
              </a:r>
            </a:p>
            <a:p>
              <a:br>
                <a:rPr lang="en-US" sz="2000">
                  <a:solidFill>
                    <a:srgbClr val="663300"/>
                  </a:solidFill>
                  <a:latin typeface="Tahoma" pitchFamily="34" charset="0"/>
                </a:rPr>
              </a:br>
              <a:r>
                <a:rPr lang="en-US" sz="2000">
                  <a:solidFill>
                    <a:srgbClr val="663300"/>
                  </a:solidFill>
                  <a:latin typeface="Tahoma" pitchFamily="34" charset="0"/>
                </a:rPr>
                <a:t>  C   5</a:t>
              </a:r>
            </a:p>
          </p:txBody>
        </p:sp>
        <p:sp>
          <p:nvSpPr>
            <p:cNvPr id="28682" name="Line 29"/>
            <p:cNvSpPr>
              <a:spLocks noChangeShapeType="1"/>
            </p:cNvSpPr>
            <p:nvPr/>
          </p:nvSpPr>
          <p:spPr bwMode="auto">
            <a:xfrm flipV="1">
              <a:off x="1152"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3" name="Line 30"/>
            <p:cNvSpPr>
              <a:spLocks noChangeShapeType="1"/>
            </p:cNvSpPr>
            <p:nvPr/>
          </p:nvSpPr>
          <p:spPr bwMode="auto">
            <a:xfrm flipV="1">
              <a:off x="139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4" name="Line 31"/>
            <p:cNvSpPr>
              <a:spLocks noChangeShapeType="1"/>
            </p:cNvSpPr>
            <p:nvPr/>
          </p:nvSpPr>
          <p:spPr bwMode="auto">
            <a:xfrm flipV="1">
              <a:off x="1152"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5" name="Line 32"/>
            <p:cNvSpPr>
              <a:spLocks noChangeShapeType="1"/>
            </p:cNvSpPr>
            <p:nvPr/>
          </p:nvSpPr>
          <p:spPr bwMode="auto">
            <a:xfrm flipV="1">
              <a:off x="211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6" name="Line 33"/>
            <p:cNvSpPr>
              <a:spLocks noChangeShapeType="1"/>
            </p:cNvSpPr>
            <p:nvPr/>
          </p:nvSpPr>
          <p:spPr bwMode="auto">
            <a:xfrm flipV="1">
              <a:off x="1296" y="2496"/>
              <a:ext cx="432" cy="144"/>
            </a:xfrm>
            <a:prstGeom prst="line">
              <a:avLst/>
            </a:prstGeom>
            <a:noFill/>
            <a:ln w="9525">
              <a:solidFill>
                <a:schemeClr val="tx1"/>
              </a:solidFill>
              <a:round/>
              <a:headEnd type="none" w="sm" len="sm"/>
              <a:tailEnd type="none" w="sm" len="sm"/>
            </a:ln>
          </p:spPr>
          <p:txBody>
            <a:bodyPr wrap="none"/>
            <a:lstStyle/>
            <a:p>
              <a:endParaRPr lang="en-CA"/>
            </a:p>
          </p:txBody>
        </p:sp>
        <p:sp>
          <p:nvSpPr>
            <p:cNvPr id="28687" name="Line 34"/>
            <p:cNvSpPr>
              <a:spLocks noChangeShapeType="1"/>
            </p:cNvSpPr>
            <p:nvPr/>
          </p:nvSpPr>
          <p:spPr bwMode="auto">
            <a:xfrm flipV="1">
              <a:off x="2208"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8" name="Line 35"/>
            <p:cNvSpPr>
              <a:spLocks noChangeShapeType="1"/>
            </p:cNvSpPr>
            <p:nvPr/>
          </p:nvSpPr>
          <p:spPr bwMode="auto">
            <a:xfrm flipH="1" flipV="1">
              <a:off x="2400"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9" name="Line 36"/>
            <p:cNvSpPr>
              <a:spLocks noChangeShapeType="1"/>
            </p:cNvSpPr>
            <p:nvPr/>
          </p:nvSpPr>
          <p:spPr bwMode="auto">
            <a:xfrm flipH="1" flipV="1">
              <a:off x="2256"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90" name="Line 37"/>
            <p:cNvSpPr>
              <a:spLocks noChangeShapeType="1"/>
            </p:cNvSpPr>
            <p:nvPr/>
          </p:nvSpPr>
          <p:spPr bwMode="auto">
            <a:xfrm flipH="1" flipV="1">
              <a:off x="1296"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91" name="Line 38"/>
            <p:cNvSpPr>
              <a:spLocks noChangeShapeType="1"/>
            </p:cNvSpPr>
            <p:nvPr/>
          </p:nvSpPr>
          <p:spPr bwMode="auto">
            <a:xfrm flipH="1" flipV="1">
              <a:off x="1584"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92" name="Line 39"/>
            <p:cNvSpPr>
              <a:spLocks noChangeShapeType="1"/>
            </p:cNvSpPr>
            <p:nvPr/>
          </p:nvSpPr>
          <p:spPr bwMode="auto">
            <a:xfrm flipH="1" flipV="1">
              <a:off x="1344"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93" name="Line 40"/>
            <p:cNvSpPr>
              <a:spLocks noChangeShapeType="1"/>
            </p:cNvSpPr>
            <p:nvPr/>
          </p:nvSpPr>
          <p:spPr bwMode="auto">
            <a:xfrm flipH="1" flipV="1">
              <a:off x="1872" y="2496"/>
              <a:ext cx="384" cy="144"/>
            </a:xfrm>
            <a:prstGeom prst="line">
              <a:avLst/>
            </a:prstGeom>
            <a:noFill/>
            <a:ln w="9525">
              <a:solidFill>
                <a:schemeClr val="tx1"/>
              </a:solidFill>
              <a:round/>
              <a:headEnd type="none" w="sm" len="sm"/>
              <a:tailEnd type="none" w="sm" len="sm"/>
            </a:ln>
          </p:spPr>
          <p:txBody>
            <a:bodyPr wrap="none"/>
            <a:lstStyle/>
            <a:p>
              <a:endParaRPr lang="en-CA"/>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P spid="29703" grpId="0"/>
      <p:bldP spid="2970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457200"/>
            <a:ext cx="8915400" cy="836612"/>
          </a:xfrm>
        </p:spPr>
        <p:txBody>
          <a:bodyPr/>
          <a:lstStyle/>
          <a:p>
            <a:pPr eaLnBrk="1" hangingPunct="1"/>
            <a:r>
              <a:rPr lang="en-US" b="1" dirty="0"/>
              <a:t>More Illustrations for Traversals</a:t>
            </a:r>
          </a:p>
        </p:txBody>
      </p:sp>
      <p:sp>
        <p:nvSpPr>
          <p:cNvPr id="30723" name="Rectangle 3"/>
          <p:cNvSpPr>
            <a:spLocks noGrp="1" noChangeArrowheads="1"/>
          </p:cNvSpPr>
          <p:nvPr>
            <p:ph type="body" idx="1"/>
          </p:nvPr>
        </p:nvSpPr>
        <p:spPr>
          <a:xfrm>
            <a:off x="228600" y="1600200"/>
            <a:ext cx="7772400" cy="4495800"/>
          </a:xfrm>
        </p:spPr>
        <p:txBody>
          <a:bodyPr/>
          <a:lstStyle/>
          <a:p>
            <a:pPr eaLnBrk="1" hangingPunct="1">
              <a:lnSpc>
                <a:spcPct val="90000"/>
              </a:lnSpc>
            </a:pPr>
            <a:r>
              <a:rPr lang="en-US"/>
              <a:t>Assume: visiting a node</a:t>
            </a:r>
          </a:p>
          <a:p>
            <a:pPr eaLnBrk="1" hangingPunct="1">
              <a:lnSpc>
                <a:spcPct val="90000"/>
              </a:lnSpc>
              <a:buFont typeface="Wingdings" pitchFamily="2" charset="2"/>
              <a:buNone/>
            </a:pPr>
            <a:r>
              <a:rPr lang="en-US"/>
              <a:t>	 is printing its </a:t>
            </a:r>
            <a:r>
              <a:rPr lang="en-US" u="sng"/>
              <a:t>label</a:t>
            </a:r>
          </a:p>
          <a:p>
            <a:pPr eaLnBrk="1" hangingPunct="1">
              <a:lnSpc>
                <a:spcPct val="90000"/>
              </a:lnSpc>
            </a:pPr>
            <a:r>
              <a:rPr lang="en-US"/>
              <a:t>Preorder: </a:t>
            </a:r>
          </a:p>
          <a:p>
            <a:pPr eaLnBrk="1" hangingPunct="1">
              <a:lnSpc>
                <a:spcPct val="90000"/>
              </a:lnSpc>
              <a:buFont typeface="Wingdings" pitchFamily="2" charset="2"/>
              <a:buNone/>
            </a:pPr>
            <a:r>
              <a:rPr lang="en-US"/>
              <a:t>	1 3 5 4 6 7 8 9 10 11 12</a:t>
            </a:r>
          </a:p>
          <a:p>
            <a:pPr eaLnBrk="1" hangingPunct="1">
              <a:lnSpc>
                <a:spcPct val="90000"/>
              </a:lnSpc>
            </a:pPr>
            <a:r>
              <a:rPr lang="en-US"/>
              <a:t>Inorder:</a:t>
            </a:r>
          </a:p>
          <a:p>
            <a:pPr eaLnBrk="1" hangingPunct="1">
              <a:lnSpc>
                <a:spcPct val="90000"/>
              </a:lnSpc>
              <a:buFont typeface="Wingdings" pitchFamily="2" charset="2"/>
              <a:buNone/>
            </a:pPr>
            <a:r>
              <a:rPr lang="en-US"/>
              <a:t>	4 5 6 3 1 8 7 9 11 10 12</a:t>
            </a:r>
          </a:p>
          <a:p>
            <a:pPr eaLnBrk="1" hangingPunct="1">
              <a:lnSpc>
                <a:spcPct val="90000"/>
              </a:lnSpc>
            </a:pPr>
            <a:r>
              <a:rPr lang="en-US"/>
              <a:t>Postorder:</a:t>
            </a:r>
          </a:p>
          <a:p>
            <a:pPr eaLnBrk="1" hangingPunct="1">
              <a:lnSpc>
                <a:spcPct val="90000"/>
              </a:lnSpc>
              <a:buFont typeface="Wingdings" pitchFamily="2" charset="2"/>
              <a:buNone/>
            </a:pPr>
            <a:r>
              <a:rPr lang="en-US"/>
              <a:t>	4 6 5 3 8 11 12 10 9 7 1</a:t>
            </a:r>
          </a:p>
        </p:txBody>
      </p:sp>
      <p:grpSp>
        <p:nvGrpSpPr>
          <p:cNvPr id="29700" name="Group 4"/>
          <p:cNvGrpSpPr>
            <a:grpSpLocks/>
          </p:cNvGrpSpPr>
          <p:nvPr/>
        </p:nvGrpSpPr>
        <p:grpSpPr bwMode="auto">
          <a:xfrm>
            <a:off x="5397500" y="1600200"/>
            <a:ext cx="3365500" cy="3124200"/>
            <a:chOff x="3168" y="1008"/>
            <a:chExt cx="2120" cy="1968"/>
          </a:xfrm>
        </p:grpSpPr>
        <p:grpSp>
          <p:nvGrpSpPr>
            <p:cNvPr id="29702" name="Group 5"/>
            <p:cNvGrpSpPr>
              <a:grpSpLocks/>
            </p:cNvGrpSpPr>
            <p:nvPr/>
          </p:nvGrpSpPr>
          <p:grpSpPr bwMode="auto">
            <a:xfrm>
              <a:off x="3168" y="1008"/>
              <a:ext cx="2120" cy="1968"/>
              <a:chOff x="3168" y="1584"/>
              <a:chExt cx="2120" cy="1968"/>
            </a:xfrm>
          </p:grpSpPr>
          <p:sp>
            <p:nvSpPr>
              <p:cNvPr id="29704" name="Oval 6"/>
              <p:cNvSpPr>
                <a:spLocks noChangeArrowheads="1"/>
              </p:cNvSpPr>
              <p:nvPr/>
            </p:nvSpPr>
            <p:spPr bwMode="auto">
              <a:xfrm>
                <a:off x="4176" y="177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5" name="Oval 7"/>
              <p:cNvSpPr>
                <a:spLocks noChangeArrowheads="1"/>
              </p:cNvSpPr>
              <p:nvPr/>
            </p:nvSpPr>
            <p:spPr bwMode="auto">
              <a:xfrm>
                <a:off x="3792" y="201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6" name="Oval 8"/>
              <p:cNvSpPr>
                <a:spLocks noChangeArrowheads="1"/>
              </p:cNvSpPr>
              <p:nvPr/>
            </p:nvSpPr>
            <p:spPr bwMode="auto">
              <a:xfrm>
                <a:off x="4704" y="201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7" name="Oval 9"/>
              <p:cNvSpPr>
                <a:spLocks noChangeArrowheads="1"/>
              </p:cNvSpPr>
              <p:nvPr/>
            </p:nvSpPr>
            <p:spPr bwMode="auto">
              <a:xfrm>
                <a:off x="3600" y="249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8" name="Oval 10"/>
              <p:cNvSpPr>
                <a:spLocks noChangeArrowheads="1"/>
              </p:cNvSpPr>
              <p:nvPr/>
            </p:nvSpPr>
            <p:spPr bwMode="auto">
              <a:xfrm>
                <a:off x="4416" y="249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9" name="Oval 11"/>
              <p:cNvSpPr>
                <a:spLocks noChangeArrowheads="1"/>
              </p:cNvSpPr>
              <p:nvPr/>
            </p:nvSpPr>
            <p:spPr bwMode="auto">
              <a:xfrm>
                <a:off x="5184" y="2880"/>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0" name="Oval 12"/>
              <p:cNvSpPr>
                <a:spLocks noChangeArrowheads="1"/>
              </p:cNvSpPr>
              <p:nvPr/>
            </p:nvSpPr>
            <p:spPr bwMode="auto">
              <a:xfrm>
                <a:off x="4944" y="249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1" name="Oval 13"/>
              <p:cNvSpPr>
                <a:spLocks noChangeArrowheads="1"/>
              </p:cNvSpPr>
              <p:nvPr/>
            </p:nvSpPr>
            <p:spPr bwMode="auto">
              <a:xfrm>
                <a:off x="4512" y="3360"/>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2" name="Oval 14"/>
              <p:cNvSpPr>
                <a:spLocks noChangeArrowheads="1"/>
              </p:cNvSpPr>
              <p:nvPr/>
            </p:nvSpPr>
            <p:spPr bwMode="auto">
              <a:xfrm>
                <a:off x="3840" y="2928"/>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3" name="Oval 15"/>
              <p:cNvSpPr>
                <a:spLocks noChangeArrowheads="1"/>
              </p:cNvSpPr>
              <p:nvPr/>
            </p:nvSpPr>
            <p:spPr bwMode="auto">
              <a:xfrm>
                <a:off x="3360" y="2928"/>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4" name="Text Box 16"/>
              <p:cNvSpPr txBox="1">
                <a:spLocks noChangeArrowheads="1"/>
              </p:cNvSpPr>
              <p:nvPr/>
            </p:nvSpPr>
            <p:spPr bwMode="auto">
              <a:xfrm>
                <a:off x="4224" y="1584"/>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1</a:t>
                </a:r>
              </a:p>
            </p:txBody>
          </p:sp>
          <p:sp>
            <p:nvSpPr>
              <p:cNvPr id="29715" name="Text Box 17"/>
              <p:cNvSpPr txBox="1">
                <a:spLocks noChangeArrowheads="1"/>
              </p:cNvSpPr>
              <p:nvPr/>
            </p:nvSpPr>
            <p:spPr bwMode="auto">
              <a:xfrm>
                <a:off x="3600" y="1920"/>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3</a:t>
                </a:r>
              </a:p>
            </p:txBody>
          </p:sp>
          <p:sp>
            <p:nvSpPr>
              <p:cNvPr id="29716" name="Text Box 18"/>
              <p:cNvSpPr txBox="1">
                <a:spLocks noChangeArrowheads="1"/>
              </p:cNvSpPr>
              <p:nvPr/>
            </p:nvSpPr>
            <p:spPr bwMode="auto">
              <a:xfrm>
                <a:off x="4176" y="3264"/>
                <a:ext cx="356" cy="288"/>
              </a:xfrm>
              <a:prstGeom prst="rect">
                <a:avLst/>
              </a:prstGeom>
              <a:noFill/>
              <a:ln w="9525">
                <a:noFill/>
                <a:miter lim="800000"/>
                <a:headEnd/>
                <a:tailEnd/>
              </a:ln>
            </p:spPr>
            <p:txBody>
              <a:bodyPr>
                <a:spAutoFit/>
              </a:bodyPr>
              <a:lstStyle/>
              <a:p>
                <a:pPr algn="ctr"/>
                <a:r>
                  <a:rPr lang="en-US" sz="2400">
                    <a:latin typeface="Times New Roman" pitchFamily="18" charset="0"/>
                  </a:rPr>
                  <a:t>11</a:t>
                </a:r>
              </a:p>
            </p:txBody>
          </p:sp>
          <p:sp>
            <p:nvSpPr>
              <p:cNvPr id="29717" name="Text Box 19"/>
              <p:cNvSpPr txBox="1">
                <a:spLocks noChangeArrowheads="1"/>
              </p:cNvSpPr>
              <p:nvPr/>
            </p:nvSpPr>
            <p:spPr bwMode="auto">
              <a:xfrm>
                <a:off x="5040" y="2400"/>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9</a:t>
                </a:r>
              </a:p>
            </p:txBody>
          </p:sp>
          <p:sp>
            <p:nvSpPr>
              <p:cNvPr id="29718" name="Text Box 20"/>
              <p:cNvSpPr txBox="1">
                <a:spLocks noChangeArrowheads="1"/>
              </p:cNvSpPr>
              <p:nvPr/>
            </p:nvSpPr>
            <p:spPr bwMode="auto">
              <a:xfrm>
                <a:off x="4224" y="2400"/>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29719" name="Text Box 21"/>
              <p:cNvSpPr txBox="1">
                <a:spLocks noChangeArrowheads="1"/>
              </p:cNvSpPr>
              <p:nvPr/>
            </p:nvSpPr>
            <p:spPr bwMode="auto">
              <a:xfrm>
                <a:off x="3168" y="2832"/>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4</a:t>
                </a:r>
              </a:p>
            </p:txBody>
          </p:sp>
          <p:sp>
            <p:nvSpPr>
              <p:cNvPr id="29720" name="Text Box 22"/>
              <p:cNvSpPr txBox="1">
                <a:spLocks noChangeArrowheads="1"/>
              </p:cNvSpPr>
              <p:nvPr/>
            </p:nvSpPr>
            <p:spPr bwMode="auto">
              <a:xfrm>
                <a:off x="3936" y="2832"/>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sp>
            <p:nvSpPr>
              <p:cNvPr id="29721" name="Text Box 23"/>
              <p:cNvSpPr txBox="1">
                <a:spLocks noChangeArrowheads="1"/>
              </p:cNvSpPr>
              <p:nvPr/>
            </p:nvSpPr>
            <p:spPr bwMode="auto">
              <a:xfrm>
                <a:off x="3408" y="2400"/>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5</a:t>
                </a:r>
              </a:p>
            </p:txBody>
          </p:sp>
          <p:sp>
            <p:nvSpPr>
              <p:cNvPr id="29722" name="Text Box 24"/>
              <p:cNvSpPr txBox="1">
                <a:spLocks noChangeArrowheads="1"/>
              </p:cNvSpPr>
              <p:nvPr/>
            </p:nvSpPr>
            <p:spPr bwMode="auto">
              <a:xfrm>
                <a:off x="4800" y="1920"/>
                <a:ext cx="192" cy="288"/>
              </a:xfrm>
              <a:prstGeom prst="rect">
                <a:avLst/>
              </a:prstGeom>
              <a:noFill/>
              <a:ln w="9525">
                <a:noFill/>
                <a:miter lim="800000"/>
                <a:headEnd/>
                <a:tailEnd/>
              </a:ln>
            </p:spPr>
            <p:txBody>
              <a:bodyPr>
                <a:spAutoFit/>
              </a:bodyPr>
              <a:lstStyle/>
              <a:p>
                <a:pPr algn="ctr"/>
                <a:r>
                  <a:rPr lang="en-US" sz="2400">
                    <a:latin typeface="Times New Roman" pitchFamily="18" charset="0"/>
                  </a:rPr>
                  <a:t>7</a:t>
                </a:r>
              </a:p>
            </p:txBody>
          </p:sp>
          <p:sp>
            <p:nvSpPr>
              <p:cNvPr id="29723" name="Oval 25"/>
              <p:cNvSpPr>
                <a:spLocks noChangeArrowheads="1"/>
              </p:cNvSpPr>
              <p:nvPr/>
            </p:nvSpPr>
            <p:spPr bwMode="auto">
              <a:xfrm>
                <a:off x="5184" y="3360"/>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24" name="Text Box 26"/>
              <p:cNvSpPr txBox="1">
                <a:spLocks noChangeArrowheads="1"/>
              </p:cNvSpPr>
              <p:nvPr/>
            </p:nvSpPr>
            <p:spPr bwMode="auto">
              <a:xfrm>
                <a:off x="4896" y="3264"/>
                <a:ext cx="356" cy="288"/>
              </a:xfrm>
              <a:prstGeom prst="rect">
                <a:avLst/>
              </a:prstGeom>
              <a:noFill/>
              <a:ln w="9525">
                <a:noFill/>
                <a:miter lim="800000"/>
                <a:headEnd/>
                <a:tailEnd/>
              </a:ln>
            </p:spPr>
            <p:txBody>
              <a:bodyPr>
                <a:spAutoFit/>
              </a:bodyPr>
              <a:lstStyle/>
              <a:p>
                <a:pPr algn="ctr"/>
                <a:r>
                  <a:rPr lang="en-US" sz="2400">
                    <a:latin typeface="Times New Roman" pitchFamily="18" charset="0"/>
                  </a:rPr>
                  <a:t>12</a:t>
                </a:r>
              </a:p>
            </p:txBody>
          </p:sp>
          <p:sp>
            <p:nvSpPr>
              <p:cNvPr id="29725" name="Line 27"/>
              <p:cNvSpPr>
                <a:spLocks noChangeShapeType="1"/>
              </p:cNvSpPr>
              <p:nvPr/>
            </p:nvSpPr>
            <p:spPr bwMode="auto">
              <a:xfrm flipH="1">
                <a:off x="3840" y="1776"/>
                <a:ext cx="384" cy="240"/>
              </a:xfrm>
              <a:prstGeom prst="line">
                <a:avLst/>
              </a:prstGeom>
              <a:noFill/>
              <a:ln w="9525">
                <a:solidFill>
                  <a:schemeClr val="tx1"/>
                </a:solidFill>
                <a:round/>
                <a:headEnd/>
                <a:tailEnd/>
              </a:ln>
            </p:spPr>
            <p:txBody>
              <a:bodyPr/>
              <a:lstStyle/>
              <a:p>
                <a:endParaRPr lang="en-CA"/>
              </a:p>
            </p:txBody>
          </p:sp>
          <p:sp>
            <p:nvSpPr>
              <p:cNvPr id="29726" name="Line 28"/>
              <p:cNvSpPr>
                <a:spLocks noChangeShapeType="1"/>
              </p:cNvSpPr>
              <p:nvPr/>
            </p:nvSpPr>
            <p:spPr bwMode="auto">
              <a:xfrm>
                <a:off x="4272" y="1824"/>
                <a:ext cx="432" cy="192"/>
              </a:xfrm>
              <a:prstGeom prst="line">
                <a:avLst/>
              </a:prstGeom>
              <a:noFill/>
              <a:ln w="9525">
                <a:solidFill>
                  <a:schemeClr val="tx1"/>
                </a:solidFill>
                <a:round/>
                <a:headEnd/>
                <a:tailEnd/>
              </a:ln>
            </p:spPr>
            <p:txBody>
              <a:bodyPr/>
              <a:lstStyle/>
              <a:p>
                <a:endParaRPr lang="en-CA"/>
              </a:p>
            </p:txBody>
          </p:sp>
          <p:sp>
            <p:nvSpPr>
              <p:cNvPr id="29727" name="Line 29"/>
              <p:cNvSpPr>
                <a:spLocks noChangeShapeType="1"/>
              </p:cNvSpPr>
              <p:nvPr/>
            </p:nvSpPr>
            <p:spPr bwMode="auto">
              <a:xfrm flipH="1">
                <a:off x="3648" y="2016"/>
                <a:ext cx="192" cy="480"/>
              </a:xfrm>
              <a:prstGeom prst="line">
                <a:avLst/>
              </a:prstGeom>
              <a:noFill/>
              <a:ln w="9525">
                <a:solidFill>
                  <a:schemeClr val="tx1"/>
                </a:solidFill>
                <a:round/>
                <a:headEnd/>
                <a:tailEnd/>
              </a:ln>
            </p:spPr>
            <p:txBody>
              <a:bodyPr/>
              <a:lstStyle/>
              <a:p>
                <a:endParaRPr lang="en-CA"/>
              </a:p>
            </p:txBody>
          </p:sp>
          <p:sp>
            <p:nvSpPr>
              <p:cNvPr id="29728" name="Line 30"/>
              <p:cNvSpPr>
                <a:spLocks noChangeShapeType="1"/>
              </p:cNvSpPr>
              <p:nvPr/>
            </p:nvSpPr>
            <p:spPr bwMode="auto">
              <a:xfrm flipH="1">
                <a:off x="4464" y="2064"/>
                <a:ext cx="288" cy="480"/>
              </a:xfrm>
              <a:prstGeom prst="line">
                <a:avLst/>
              </a:prstGeom>
              <a:noFill/>
              <a:ln w="9525">
                <a:solidFill>
                  <a:schemeClr val="tx1"/>
                </a:solidFill>
                <a:round/>
                <a:headEnd/>
                <a:tailEnd/>
              </a:ln>
            </p:spPr>
            <p:txBody>
              <a:bodyPr/>
              <a:lstStyle/>
              <a:p>
                <a:endParaRPr lang="en-CA"/>
              </a:p>
            </p:txBody>
          </p:sp>
          <p:sp>
            <p:nvSpPr>
              <p:cNvPr id="29729" name="Line 31"/>
              <p:cNvSpPr>
                <a:spLocks noChangeShapeType="1"/>
              </p:cNvSpPr>
              <p:nvPr/>
            </p:nvSpPr>
            <p:spPr bwMode="auto">
              <a:xfrm>
                <a:off x="4800" y="2016"/>
                <a:ext cx="192" cy="480"/>
              </a:xfrm>
              <a:prstGeom prst="line">
                <a:avLst/>
              </a:prstGeom>
              <a:noFill/>
              <a:ln w="9525">
                <a:solidFill>
                  <a:schemeClr val="tx1"/>
                </a:solidFill>
                <a:round/>
                <a:headEnd/>
                <a:tailEnd/>
              </a:ln>
            </p:spPr>
            <p:txBody>
              <a:bodyPr/>
              <a:lstStyle/>
              <a:p>
                <a:endParaRPr lang="en-CA"/>
              </a:p>
            </p:txBody>
          </p:sp>
          <p:sp>
            <p:nvSpPr>
              <p:cNvPr id="29730" name="Line 32"/>
              <p:cNvSpPr>
                <a:spLocks noChangeShapeType="1"/>
              </p:cNvSpPr>
              <p:nvPr/>
            </p:nvSpPr>
            <p:spPr bwMode="auto">
              <a:xfrm flipH="1">
                <a:off x="3408" y="2496"/>
                <a:ext cx="240" cy="432"/>
              </a:xfrm>
              <a:prstGeom prst="line">
                <a:avLst/>
              </a:prstGeom>
              <a:noFill/>
              <a:ln w="9525">
                <a:solidFill>
                  <a:schemeClr val="tx1"/>
                </a:solidFill>
                <a:round/>
                <a:headEnd/>
                <a:tailEnd/>
              </a:ln>
            </p:spPr>
            <p:txBody>
              <a:bodyPr/>
              <a:lstStyle/>
              <a:p>
                <a:endParaRPr lang="en-CA"/>
              </a:p>
            </p:txBody>
          </p:sp>
          <p:sp>
            <p:nvSpPr>
              <p:cNvPr id="29731" name="Line 33"/>
              <p:cNvSpPr>
                <a:spLocks noChangeShapeType="1"/>
              </p:cNvSpPr>
              <p:nvPr/>
            </p:nvSpPr>
            <p:spPr bwMode="auto">
              <a:xfrm>
                <a:off x="3648" y="2496"/>
                <a:ext cx="240" cy="432"/>
              </a:xfrm>
              <a:prstGeom prst="line">
                <a:avLst/>
              </a:prstGeom>
              <a:noFill/>
              <a:ln w="9525">
                <a:solidFill>
                  <a:schemeClr val="tx1"/>
                </a:solidFill>
                <a:round/>
                <a:headEnd/>
                <a:tailEnd/>
              </a:ln>
            </p:spPr>
            <p:txBody>
              <a:bodyPr/>
              <a:lstStyle/>
              <a:p>
                <a:endParaRPr lang="en-CA"/>
              </a:p>
            </p:txBody>
          </p:sp>
          <p:sp>
            <p:nvSpPr>
              <p:cNvPr id="29732" name="Line 34"/>
              <p:cNvSpPr>
                <a:spLocks noChangeShapeType="1"/>
              </p:cNvSpPr>
              <p:nvPr/>
            </p:nvSpPr>
            <p:spPr bwMode="auto">
              <a:xfrm>
                <a:off x="4992" y="2544"/>
                <a:ext cx="240" cy="384"/>
              </a:xfrm>
              <a:prstGeom prst="line">
                <a:avLst/>
              </a:prstGeom>
              <a:noFill/>
              <a:ln w="9525">
                <a:solidFill>
                  <a:schemeClr val="tx1"/>
                </a:solidFill>
                <a:round/>
                <a:headEnd/>
                <a:tailEnd/>
              </a:ln>
            </p:spPr>
            <p:txBody>
              <a:bodyPr/>
              <a:lstStyle/>
              <a:p>
                <a:endParaRPr lang="en-CA"/>
              </a:p>
            </p:txBody>
          </p:sp>
          <p:sp>
            <p:nvSpPr>
              <p:cNvPr id="29733" name="Line 35"/>
              <p:cNvSpPr>
                <a:spLocks noChangeShapeType="1"/>
              </p:cNvSpPr>
              <p:nvPr/>
            </p:nvSpPr>
            <p:spPr bwMode="auto">
              <a:xfrm flipH="1">
                <a:off x="4560" y="2928"/>
                <a:ext cx="672" cy="480"/>
              </a:xfrm>
              <a:prstGeom prst="line">
                <a:avLst/>
              </a:prstGeom>
              <a:noFill/>
              <a:ln w="9525">
                <a:solidFill>
                  <a:schemeClr val="tx1"/>
                </a:solidFill>
                <a:round/>
                <a:headEnd/>
                <a:tailEnd/>
              </a:ln>
            </p:spPr>
            <p:txBody>
              <a:bodyPr/>
              <a:lstStyle/>
              <a:p>
                <a:endParaRPr lang="en-CA"/>
              </a:p>
            </p:txBody>
          </p:sp>
          <p:sp>
            <p:nvSpPr>
              <p:cNvPr id="29734" name="Line 36"/>
              <p:cNvSpPr>
                <a:spLocks noChangeShapeType="1"/>
              </p:cNvSpPr>
              <p:nvPr/>
            </p:nvSpPr>
            <p:spPr bwMode="auto">
              <a:xfrm>
                <a:off x="5232" y="2880"/>
                <a:ext cx="0" cy="528"/>
              </a:xfrm>
              <a:prstGeom prst="line">
                <a:avLst/>
              </a:prstGeom>
              <a:noFill/>
              <a:ln w="9525">
                <a:solidFill>
                  <a:schemeClr val="tx1"/>
                </a:solidFill>
                <a:round/>
                <a:headEnd/>
                <a:tailEnd/>
              </a:ln>
            </p:spPr>
            <p:txBody>
              <a:bodyPr/>
              <a:lstStyle/>
              <a:p>
                <a:endParaRPr lang="en-CA"/>
              </a:p>
            </p:txBody>
          </p:sp>
        </p:grpSp>
        <p:sp>
          <p:nvSpPr>
            <p:cNvPr id="29703" name="Text Box 37"/>
            <p:cNvSpPr txBox="1">
              <a:spLocks noChangeArrowheads="1"/>
            </p:cNvSpPr>
            <p:nvPr/>
          </p:nvSpPr>
          <p:spPr bwMode="auto">
            <a:xfrm>
              <a:off x="4848" y="2160"/>
              <a:ext cx="308" cy="288"/>
            </a:xfrm>
            <a:prstGeom prst="rect">
              <a:avLst/>
            </a:prstGeom>
            <a:noFill/>
            <a:ln w="9525">
              <a:noFill/>
              <a:miter lim="800000"/>
              <a:headEnd/>
              <a:tailEnd/>
            </a:ln>
          </p:spPr>
          <p:txBody>
            <a:bodyPr wrap="none">
              <a:spAutoFit/>
            </a:bodyPr>
            <a:lstStyle/>
            <a:p>
              <a:pPr algn="ctr"/>
              <a:r>
                <a:rPr lang="en-US" sz="2400">
                  <a:latin typeface="Times New Roman" pitchFamily="18" charset="0"/>
                </a:rPr>
                <a:t>10</a:t>
              </a:r>
            </a:p>
          </p:txBody>
        </p:sp>
      </p:grpSp>
      <p:sp>
        <p:nvSpPr>
          <p:cNvPr id="29701" name="Line 38"/>
          <p:cNvSpPr>
            <a:spLocks noChangeShapeType="1"/>
          </p:cNvSpPr>
          <p:nvPr/>
        </p:nvSpPr>
        <p:spPr bwMode="auto">
          <a:xfrm>
            <a:off x="5257800" y="1600200"/>
            <a:ext cx="0" cy="4648200"/>
          </a:xfrm>
          <a:prstGeom prst="line">
            <a:avLst/>
          </a:prstGeom>
          <a:noFill/>
          <a:ln w="9525">
            <a:solidFill>
              <a:schemeClr val="tx1"/>
            </a:solidFill>
            <a:round/>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7" dur="500"/>
                                        <p:tgtEl>
                                          <p:spTgt spid="3072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3">
                                            <p:txEl>
                                              <p:pRg st="5" end="5"/>
                                            </p:txEl>
                                          </p:spTgt>
                                        </p:tgtEl>
                                        <p:attrNameLst>
                                          <p:attrName>style.visibility</p:attrName>
                                        </p:attrNameLst>
                                      </p:cBhvr>
                                      <p:to>
                                        <p:strVal val="visible"/>
                                      </p:to>
                                    </p:set>
                                    <p:animEffect transition="in" filter="blinds(horizontal)">
                                      <p:cBhvr>
                                        <p:cTn id="12" dur="500"/>
                                        <p:tgtEl>
                                          <p:spTgt spid="3072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23">
                                            <p:txEl>
                                              <p:pRg st="7" end="7"/>
                                            </p:txEl>
                                          </p:spTgt>
                                        </p:tgtEl>
                                        <p:attrNameLst>
                                          <p:attrName>style.visibility</p:attrName>
                                        </p:attrNameLst>
                                      </p:cBhvr>
                                      <p:to>
                                        <p:strVal val="visible"/>
                                      </p:to>
                                    </p:set>
                                    <p:animEffect transition="in" filter="blinds(horizontal)">
                                      <p:cBhvr>
                                        <p:cTn id="17" dur="5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304800"/>
            <a:ext cx="8991600" cy="836612"/>
          </a:xfrm>
        </p:spPr>
        <p:txBody>
          <a:bodyPr/>
          <a:lstStyle/>
          <a:p>
            <a:pPr eaLnBrk="1" hangingPunct="1"/>
            <a:r>
              <a:rPr lang="en-US" sz="3400" b="1" dirty="0"/>
              <a:t>More Illustrations for Traversals (Contd.)</a:t>
            </a:r>
          </a:p>
        </p:txBody>
      </p:sp>
      <p:sp>
        <p:nvSpPr>
          <p:cNvPr id="31747" name="Rectangle 3"/>
          <p:cNvSpPr>
            <a:spLocks noGrp="1" noChangeArrowheads="1"/>
          </p:cNvSpPr>
          <p:nvPr>
            <p:ph type="body" idx="1"/>
          </p:nvPr>
        </p:nvSpPr>
        <p:spPr>
          <a:xfrm>
            <a:off x="228599" y="1600200"/>
            <a:ext cx="8229595" cy="4495800"/>
          </a:xfrm>
        </p:spPr>
        <p:txBody>
          <a:bodyPr/>
          <a:lstStyle/>
          <a:p>
            <a:pPr eaLnBrk="1" hangingPunct="1">
              <a:lnSpc>
                <a:spcPct val="90000"/>
              </a:lnSpc>
            </a:pPr>
            <a:r>
              <a:rPr lang="en-US"/>
              <a:t>Assume: visiting a node</a:t>
            </a:r>
          </a:p>
          <a:p>
            <a:pPr eaLnBrk="1" hangingPunct="1">
              <a:lnSpc>
                <a:spcPct val="90000"/>
              </a:lnSpc>
              <a:buFont typeface="Wingdings" pitchFamily="2" charset="2"/>
              <a:buNone/>
            </a:pPr>
            <a:r>
              <a:rPr lang="en-US"/>
              <a:t>	 is printing its </a:t>
            </a:r>
            <a:r>
              <a:rPr lang="en-US" u="sng"/>
              <a:t>data</a:t>
            </a:r>
          </a:p>
          <a:p>
            <a:pPr eaLnBrk="1" hangingPunct="1">
              <a:lnSpc>
                <a:spcPct val="90000"/>
              </a:lnSpc>
            </a:pPr>
            <a:r>
              <a:rPr lang="en-US"/>
              <a:t>Preorder: 15 8 2 6 3 7</a:t>
            </a:r>
          </a:p>
          <a:p>
            <a:pPr eaLnBrk="1" hangingPunct="1">
              <a:lnSpc>
                <a:spcPct val="90000"/>
              </a:lnSpc>
              <a:buFont typeface="Wingdings" pitchFamily="2" charset="2"/>
              <a:buNone/>
            </a:pPr>
            <a:r>
              <a:rPr lang="en-US"/>
              <a:t>	11 10 12 14 20 27 22 30</a:t>
            </a:r>
          </a:p>
          <a:p>
            <a:pPr eaLnBrk="1" hangingPunct="1">
              <a:lnSpc>
                <a:spcPct val="90000"/>
              </a:lnSpc>
            </a:pPr>
            <a:r>
              <a:rPr lang="en-US"/>
              <a:t>Inorder: 2 3 6 7 8 10 11</a:t>
            </a:r>
          </a:p>
          <a:p>
            <a:pPr eaLnBrk="1" hangingPunct="1">
              <a:lnSpc>
                <a:spcPct val="90000"/>
              </a:lnSpc>
              <a:buFont typeface="Wingdings" pitchFamily="2" charset="2"/>
              <a:buNone/>
            </a:pPr>
            <a:r>
              <a:rPr lang="en-US"/>
              <a:t>	12 14 15 20 22 27 30</a:t>
            </a:r>
          </a:p>
          <a:p>
            <a:pPr eaLnBrk="1" hangingPunct="1">
              <a:lnSpc>
                <a:spcPct val="90000"/>
              </a:lnSpc>
            </a:pPr>
            <a:r>
              <a:rPr lang="en-US"/>
              <a:t>Postorder: 3 7 6 2 10 14</a:t>
            </a:r>
          </a:p>
          <a:p>
            <a:pPr eaLnBrk="1" hangingPunct="1">
              <a:lnSpc>
                <a:spcPct val="90000"/>
              </a:lnSpc>
              <a:buFont typeface="Wingdings" pitchFamily="2" charset="2"/>
              <a:buNone/>
            </a:pPr>
            <a:r>
              <a:rPr lang="en-US"/>
              <a:t>	12 11 8 22 30 27 20 15</a:t>
            </a:r>
          </a:p>
        </p:txBody>
      </p:sp>
      <p:sp>
        <p:nvSpPr>
          <p:cNvPr id="30724" name="Line 4"/>
          <p:cNvSpPr>
            <a:spLocks noChangeShapeType="1"/>
          </p:cNvSpPr>
          <p:nvPr/>
        </p:nvSpPr>
        <p:spPr bwMode="auto">
          <a:xfrm>
            <a:off x="5181600" y="1600200"/>
            <a:ext cx="0" cy="4648200"/>
          </a:xfrm>
          <a:prstGeom prst="line">
            <a:avLst/>
          </a:prstGeom>
          <a:noFill/>
          <a:ln w="9525">
            <a:solidFill>
              <a:schemeClr val="tx1"/>
            </a:solidFill>
            <a:round/>
            <a:headEnd/>
            <a:tailEnd/>
          </a:ln>
        </p:spPr>
        <p:txBody>
          <a:bodyPr wrap="none" anchor="ctr"/>
          <a:lstStyle/>
          <a:p>
            <a:endParaRPr lang="en-CA"/>
          </a:p>
        </p:txBody>
      </p:sp>
      <p:grpSp>
        <p:nvGrpSpPr>
          <p:cNvPr id="30725" name="Group 5"/>
          <p:cNvGrpSpPr>
            <a:grpSpLocks/>
          </p:cNvGrpSpPr>
          <p:nvPr/>
        </p:nvGrpSpPr>
        <p:grpSpPr bwMode="auto">
          <a:xfrm>
            <a:off x="5738812" y="2136775"/>
            <a:ext cx="2719388" cy="2816225"/>
            <a:chOff x="882" y="1056"/>
            <a:chExt cx="4357" cy="2838"/>
          </a:xfrm>
        </p:grpSpPr>
        <p:sp>
          <p:nvSpPr>
            <p:cNvPr id="30726" name="Text Box 6"/>
            <p:cNvSpPr txBox="1">
              <a:spLocks noChangeArrowheads="1"/>
            </p:cNvSpPr>
            <p:nvPr/>
          </p:nvSpPr>
          <p:spPr bwMode="auto">
            <a:xfrm>
              <a:off x="1457" y="2856"/>
              <a:ext cx="539" cy="460"/>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grpSp>
          <p:nvGrpSpPr>
            <p:cNvPr id="30727" name="Group 7"/>
            <p:cNvGrpSpPr>
              <a:grpSpLocks/>
            </p:cNvGrpSpPr>
            <p:nvPr/>
          </p:nvGrpSpPr>
          <p:grpSpPr bwMode="auto">
            <a:xfrm>
              <a:off x="882" y="1056"/>
              <a:ext cx="4357" cy="2838"/>
              <a:chOff x="882" y="1056"/>
              <a:chExt cx="4357" cy="2838"/>
            </a:xfrm>
          </p:grpSpPr>
          <p:sp>
            <p:nvSpPr>
              <p:cNvPr id="30728" name="Oval 8"/>
              <p:cNvSpPr>
                <a:spLocks noChangeArrowheads="1"/>
              </p:cNvSpPr>
              <p:nvPr/>
            </p:nvSpPr>
            <p:spPr bwMode="auto">
              <a:xfrm>
                <a:off x="2544" y="1056"/>
                <a:ext cx="576" cy="432"/>
              </a:xfrm>
              <a:prstGeom prst="ellipse">
                <a:avLst/>
              </a:prstGeom>
              <a:noFill/>
              <a:ln w="9525">
                <a:solidFill>
                  <a:schemeClr val="tx1"/>
                </a:solidFill>
                <a:round/>
                <a:headEnd/>
                <a:tailEnd/>
              </a:ln>
            </p:spPr>
            <p:txBody>
              <a:bodyPr wrap="none" anchor="ctr"/>
              <a:lstStyle/>
              <a:p>
                <a:endParaRPr lang="en-CA"/>
              </a:p>
            </p:txBody>
          </p:sp>
          <p:sp>
            <p:nvSpPr>
              <p:cNvPr id="30729" name="Text Box 9"/>
              <p:cNvSpPr txBox="1">
                <a:spLocks noChangeArrowheads="1"/>
              </p:cNvSpPr>
              <p:nvPr/>
            </p:nvSpPr>
            <p:spPr bwMode="auto">
              <a:xfrm>
                <a:off x="2449" y="1102"/>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30730" name="Oval 10"/>
              <p:cNvSpPr>
                <a:spLocks noChangeArrowheads="1"/>
              </p:cNvSpPr>
              <p:nvPr/>
            </p:nvSpPr>
            <p:spPr bwMode="auto">
              <a:xfrm>
                <a:off x="3360" y="1440"/>
                <a:ext cx="576" cy="432"/>
              </a:xfrm>
              <a:prstGeom prst="ellipse">
                <a:avLst/>
              </a:prstGeom>
              <a:noFill/>
              <a:ln w="9525">
                <a:solidFill>
                  <a:schemeClr val="tx1"/>
                </a:solidFill>
                <a:round/>
                <a:headEnd/>
                <a:tailEnd/>
              </a:ln>
            </p:spPr>
            <p:txBody>
              <a:bodyPr wrap="none" anchor="ctr"/>
              <a:lstStyle/>
              <a:p>
                <a:endParaRPr lang="en-CA"/>
              </a:p>
            </p:txBody>
          </p:sp>
          <p:sp>
            <p:nvSpPr>
              <p:cNvPr id="30731" name="Oval 11"/>
              <p:cNvSpPr>
                <a:spLocks noChangeArrowheads="1"/>
              </p:cNvSpPr>
              <p:nvPr/>
            </p:nvSpPr>
            <p:spPr bwMode="auto">
              <a:xfrm>
                <a:off x="2352" y="2112"/>
                <a:ext cx="576" cy="432"/>
              </a:xfrm>
              <a:prstGeom prst="ellipse">
                <a:avLst/>
              </a:prstGeom>
              <a:noFill/>
              <a:ln w="9525">
                <a:solidFill>
                  <a:schemeClr val="tx1"/>
                </a:solidFill>
                <a:round/>
                <a:headEnd/>
                <a:tailEnd/>
              </a:ln>
            </p:spPr>
            <p:txBody>
              <a:bodyPr wrap="none" anchor="ctr"/>
              <a:lstStyle/>
              <a:p>
                <a:endParaRPr lang="en-CA"/>
              </a:p>
            </p:txBody>
          </p:sp>
          <p:sp>
            <p:nvSpPr>
              <p:cNvPr id="30732" name="Oval 12"/>
              <p:cNvSpPr>
                <a:spLocks noChangeArrowheads="1"/>
              </p:cNvSpPr>
              <p:nvPr/>
            </p:nvSpPr>
            <p:spPr bwMode="auto">
              <a:xfrm>
                <a:off x="1104" y="2112"/>
                <a:ext cx="576" cy="432"/>
              </a:xfrm>
              <a:prstGeom prst="ellipse">
                <a:avLst/>
              </a:prstGeom>
              <a:noFill/>
              <a:ln w="9525">
                <a:solidFill>
                  <a:schemeClr val="tx1"/>
                </a:solidFill>
                <a:round/>
                <a:headEnd/>
                <a:tailEnd/>
              </a:ln>
            </p:spPr>
            <p:txBody>
              <a:bodyPr wrap="none" anchor="ctr"/>
              <a:lstStyle/>
              <a:p>
                <a:endParaRPr lang="en-CA"/>
              </a:p>
            </p:txBody>
          </p:sp>
          <p:sp>
            <p:nvSpPr>
              <p:cNvPr id="30733" name="Oval 13"/>
              <p:cNvSpPr>
                <a:spLocks noChangeArrowheads="1"/>
              </p:cNvSpPr>
              <p:nvPr/>
            </p:nvSpPr>
            <p:spPr bwMode="auto">
              <a:xfrm>
                <a:off x="1728" y="1488"/>
                <a:ext cx="576" cy="432"/>
              </a:xfrm>
              <a:prstGeom prst="ellipse">
                <a:avLst/>
              </a:prstGeom>
              <a:noFill/>
              <a:ln w="9525">
                <a:solidFill>
                  <a:schemeClr val="tx1"/>
                </a:solidFill>
                <a:round/>
                <a:headEnd/>
                <a:tailEnd/>
              </a:ln>
            </p:spPr>
            <p:txBody>
              <a:bodyPr wrap="none" anchor="ctr"/>
              <a:lstStyle/>
              <a:p>
                <a:endParaRPr lang="en-CA"/>
              </a:p>
            </p:txBody>
          </p:sp>
          <p:sp>
            <p:nvSpPr>
              <p:cNvPr id="30734" name="Oval 14"/>
              <p:cNvSpPr>
                <a:spLocks noChangeArrowheads="1"/>
              </p:cNvSpPr>
              <p:nvPr/>
            </p:nvSpPr>
            <p:spPr bwMode="auto">
              <a:xfrm>
                <a:off x="2784" y="2832"/>
                <a:ext cx="576" cy="432"/>
              </a:xfrm>
              <a:prstGeom prst="ellipse">
                <a:avLst/>
              </a:prstGeom>
              <a:noFill/>
              <a:ln w="9525">
                <a:solidFill>
                  <a:schemeClr val="tx1"/>
                </a:solidFill>
                <a:round/>
                <a:headEnd/>
                <a:tailEnd/>
              </a:ln>
            </p:spPr>
            <p:txBody>
              <a:bodyPr wrap="none" anchor="ctr"/>
              <a:lstStyle/>
              <a:p>
                <a:endParaRPr lang="en-CA"/>
              </a:p>
            </p:txBody>
          </p:sp>
          <p:sp>
            <p:nvSpPr>
              <p:cNvPr id="30735" name="Oval 15"/>
              <p:cNvSpPr>
                <a:spLocks noChangeArrowheads="1"/>
              </p:cNvSpPr>
              <p:nvPr/>
            </p:nvSpPr>
            <p:spPr bwMode="auto">
              <a:xfrm>
                <a:off x="2064" y="2832"/>
                <a:ext cx="576" cy="432"/>
              </a:xfrm>
              <a:prstGeom prst="ellipse">
                <a:avLst/>
              </a:prstGeom>
              <a:noFill/>
              <a:ln w="9525">
                <a:solidFill>
                  <a:schemeClr val="tx1"/>
                </a:solidFill>
                <a:round/>
                <a:headEnd/>
                <a:tailEnd/>
              </a:ln>
            </p:spPr>
            <p:txBody>
              <a:bodyPr wrap="none" anchor="ctr"/>
              <a:lstStyle/>
              <a:p>
                <a:endParaRPr lang="en-CA"/>
              </a:p>
            </p:txBody>
          </p:sp>
          <p:sp>
            <p:nvSpPr>
              <p:cNvPr id="30736" name="Oval 16"/>
              <p:cNvSpPr>
                <a:spLocks noChangeArrowheads="1"/>
              </p:cNvSpPr>
              <p:nvPr/>
            </p:nvSpPr>
            <p:spPr bwMode="auto">
              <a:xfrm>
                <a:off x="4080" y="2064"/>
                <a:ext cx="576" cy="432"/>
              </a:xfrm>
              <a:prstGeom prst="ellipse">
                <a:avLst/>
              </a:prstGeom>
              <a:noFill/>
              <a:ln w="9525">
                <a:solidFill>
                  <a:schemeClr val="tx1"/>
                </a:solidFill>
                <a:round/>
                <a:headEnd/>
                <a:tailEnd/>
              </a:ln>
            </p:spPr>
            <p:txBody>
              <a:bodyPr wrap="none" anchor="ctr"/>
              <a:lstStyle/>
              <a:p>
                <a:endParaRPr lang="en-CA"/>
              </a:p>
            </p:txBody>
          </p:sp>
          <p:sp>
            <p:nvSpPr>
              <p:cNvPr id="30737" name="Oval 17"/>
              <p:cNvSpPr>
                <a:spLocks noChangeArrowheads="1"/>
              </p:cNvSpPr>
              <p:nvPr/>
            </p:nvSpPr>
            <p:spPr bwMode="auto">
              <a:xfrm>
                <a:off x="3792" y="2784"/>
                <a:ext cx="576" cy="432"/>
              </a:xfrm>
              <a:prstGeom prst="ellipse">
                <a:avLst/>
              </a:prstGeom>
              <a:noFill/>
              <a:ln w="9525">
                <a:solidFill>
                  <a:schemeClr val="tx1"/>
                </a:solidFill>
                <a:round/>
                <a:headEnd/>
                <a:tailEnd/>
              </a:ln>
            </p:spPr>
            <p:txBody>
              <a:bodyPr wrap="none" anchor="ctr"/>
              <a:lstStyle/>
              <a:p>
                <a:endParaRPr lang="en-CA"/>
              </a:p>
            </p:txBody>
          </p:sp>
          <p:sp>
            <p:nvSpPr>
              <p:cNvPr id="30738" name="Oval 18"/>
              <p:cNvSpPr>
                <a:spLocks noChangeArrowheads="1"/>
              </p:cNvSpPr>
              <p:nvPr/>
            </p:nvSpPr>
            <p:spPr bwMode="auto">
              <a:xfrm>
                <a:off x="1440" y="2832"/>
                <a:ext cx="576" cy="432"/>
              </a:xfrm>
              <a:prstGeom prst="ellipse">
                <a:avLst/>
              </a:prstGeom>
              <a:noFill/>
              <a:ln w="9525">
                <a:solidFill>
                  <a:schemeClr val="tx1"/>
                </a:solidFill>
                <a:round/>
                <a:headEnd/>
                <a:tailEnd/>
              </a:ln>
            </p:spPr>
            <p:txBody>
              <a:bodyPr wrap="none" anchor="ctr"/>
              <a:lstStyle/>
              <a:p>
                <a:endParaRPr lang="en-CA"/>
              </a:p>
            </p:txBody>
          </p:sp>
          <p:sp>
            <p:nvSpPr>
              <p:cNvPr id="30739" name="Oval 19"/>
              <p:cNvSpPr>
                <a:spLocks noChangeArrowheads="1"/>
              </p:cNvSpPr>
              <p:nvPr/>
            </p:nvSpPr>
            <p:spPr bwMode="auto">
              <a:xfrm>
                <a:off x="3264" y="3408"/>
                <a:ext cx="576" cy="432"/>
              </a:xfrm>
              <a:prstGeom prst="ellipse">
                <a:avLst/>
              </a:prstGeom>
              <a:noFill/>
              <a:ln w="9525">
                <a:solidFill>
                  <a:schemeClr val="tx1"/>
                </a:solidFill>
                <a:round/>
                <a:headEnd/>
                <a:tailEnd/>
              </a:ln>
            </p:spPr>
            <p:txBody>
              <a:bodyPr wrap="none" anchor="ctr"/>
              <a:lstStyle/>
              <a:p>
                <a:endParaRPr lang="en-CA"/>
              </a:p>
            </p:txBody>
          </p:sp>
          <p:sp>
            <p:nvSpPr>
              <p:cNvPr id="30740" name="Oval 20"/>
              <p:cNvSpPr>
                <a:spLocks noChangeArrowheads="1"/>
              </p:cNvSpPr>
              <p:nvPr/>
            </p:nvSpPr>
            <p:spPr bwMode="auto">
              <a:xfrm>
                <a:off x="1824" y="3408"/>
                <a:ext cx="576" cy="432"/>
              </a:xfrm>
              <a:prstGeom prst="ellipse">
                <a:avLst/>
              </a:prstGeom>
              <a:noFill/>
              <a:ln w="9525">
                <a:solidFill>
                  <a:schemeClr val="tx1"/>
                </a:solidFill>
                <a:round/>
                <a:headEnd/>
                <a:tailEnd/>
              </a:ln>
            </p:spPr>
            <p:txBody>
              <a:bodyPr wrap="none" anchor="ctr"/>
              <a:lstStyle/>
              <a:p>
                <a:endParaRPr lang="en-CA"/>
              </a:p>
            </p:txBody>
          </p:sp>
          <p:sp>
            <p:nvSpPr>
              <p:cNvPr id="30741" name="Oval 21"/>
              <p:cNvSpPr>
                <a:spLocks noChangeArrowheads="1"/>
              </p:cNvSpPr>
              <p:nvPr/>
            </p:nvSpPr>
            <p:spPr bwMode="auto">
              <a:xfrm>
                <a:off x="912" y="3408"/>
                <a:ext cx="576" cy="432"/>
              </a:xfrm>
              <a:prstGeom prst="ellipse">
                <a:avLst/>
              </a:prstGeom>
              <a:noFill/>
              <a:ln w="9525">
                <a:solidFill>
                  <a:schemeClr val="tx1"/>
                </a:solidFill>
                <a:round/>
                <a:headEnd/>
                <a:tailEnd/>
              </a:ln>
            </p:spPr>
            <p:txBody>
              <a:bodyPr wrap="none" anchor="ctr"/>
              <a:lstStyle/>
              <a:p>
                <a:endParaRPr lang="en-CA"/>
              </a:p>
            </p:txBody>
          </p:sp>
          <p:sp>
            <p:nvSpPr>
              <p:cNvPr id="30742" name="Oval 22"/>
              <p:cNvSpPr>
                <a:spLocks noChangeArrowheads="1"/>
              </p:cNvSpPr>
              <p:nvPr/>
            </p:nvSpPr>
            <p:spPr bwMode="auto">
              <a:xfrm>
                <a:off x="4560" y="2784"/>
                <a:ext cx="576" cy="432"/>
              </a:xfrm>
              <a:prstGeom prst="ellipse">
                <a:avLst/>
              </a:prstGeom>
              <a:noFill/>
              <a:ln w="9525">
                <a:solidFill>
                  <a:schemeClr val="tx1"/>
                </a:solidFill>
                <a:round/>
                <a:headEnd/>
                <a:tailEnd/>
              </a:ln>
            </p:spPr>
            <p:txBody>
              <a:bodyPr wrap="none" anchor="ctr"/>
              <a:lstStyle/>
              <a:p>
                <a:endParaRPr lang="en-CA"/>
              </a:p>
            </p:txBody>
          </p:sp>
          <p:sp>
            <p:nvSpPr>
              <p:cNvPr id="30743" name="Line 23"/>
              <p:cNvSpPr>
                <a:spLocks noChangeShapeType="1"/>
              </p:cNvSpPr>
              <p:nvPr/>
            </p:nvSpPr>
            <p:spPr bwMode="auto">
              <a:xfrm flipH="1">
                <a:off x="2256" y="1344"/>
                <a:ext cx="288" cy="192"/>
              </a:xfrm>
              <a:prstGeom prst="line">
                <a:avLst/>
              </a:prstGeom>
              <a:noFill/>
              <a:ln w="9525">
                <a:solidFill>
                  <a:schemeClr val="tx1"/>
                </a:solidFill>
                <a:round/>
                <a:headEnd/>
                <a:tailEnd/>
              </a:ln>
            </p:spPr>
            <p:txBody>
              <a:bodyPr wrap="none" anchor="ctr"/>
              <a:lstStyle/>
              <a:p>
                <a:endParaRPr lang="en-CA"/>
              </a:p>
            </p:txBody>
          </p:sp>
          <p:sp>
            <p:nvSpPr>
              <p:cNvPr id="30744" name="Line 24"/>
              <p:cNvSpPr>
                <a:spLocks noChangeShapeType="1"/>
              </p:cNvSpPr>
              <p:nvPr/>
            </p:nvSpPr>
            <p:spPr bwMode="auto">
              <a:xfrm>
                <a:off x="3120" y="1344"/>
                <a:ext cx="288" cy="192"/>
              </a:xfrm>
              <a:prstGeom prst="line">
                <a:avLst/>
              </a:prstGeom>
              <a:noFill/>
              <a:ln w="9525">
                <a:solidFill>
                  <a:schemeClr val="tx1"/>
                </a:solidFill>
                <a:round/>
                <a:headEnd/>
                <a:tailEnd/>
              </a:ln>
            </p:spPr>
            <p:txBody>
              <a:bodyPr wrap="none" anchor="ctr"/>
              <a:lstStyle/>
              <a:p>
                <a:endParaRPr lang="en-CA"/>
              </a:p>
            </p:txBody>
          </p:sp>
          <p:sp>
            <p:nvSpPr>
              <p:cNvPr id="30745" name="Line 25"/>
              <p:cNvSpPr>
                <a:spLocks noChangeShapeType="1"/>
              </p:cNvSpPr>
              <p:nvPr/>
            </p:nvSpPr>
            <p:spPr bwMode="auto">
              <a:xfrm flipH="1">
                <a:off x="1584" y="1824"/>
                <a:ext cx="192" cy="336"/>
              </a:xfrm>
              <a:prstGeom prst="line">
                <a:avLst/>
              </a:prstGeom>
              <a:noFill/>
              <a:ln w="9525">
                <a:solidFill>
                  <a:schemeClr val="tx1"/>
                </a:solidFill>
                <a:round/>
                <a:headEnd/>
                <a:tailEnd/>
              </a:ln>
            </p:spPr>
            <p:txBody>
              <a:bodyPr wrap="none" anchor="ctr"/>
              <a:lstStyle/>
              <a:p>
                <a:endParaRPr lang="en-CA"/>
              </a:p>
            </p:txBody>
          </p:sp>
          <p:sp>
            <p:nvSpPr>
              <p:cNvPr id="30746" name="Line 26"/>
              <p:cNvSpPr>
                <a:spLocks noChangeShapeType="1"/>
              </p:cNvSpPr>
              <p:nvPr/>
            </p:nvSpPr>
            <p:spPr bwMode="auto">
              <a:xfrm>
                <a:off x="2256" y="1824"/>
                <a:ext cx="240" cy="288"/>
              </a:xfrm>
              <a:prstGeom prst="line">
                <a:avLst/>
              </a:prstGeom>
              <a:noFill/>
              <a:ln w="9525">
                <a:solidFill>
                  <a:schemeClr val="tx1"/>
                </a:solidFill>
                <a:round/>
                <a:headEnd/>
                <a:tailEnd/>
              </a:ln>
            </p:spPr>
            <p:txBody>
              <a:bodyPr wrap="none" anchor="ctr"/>
              <a:lstStyle/>
              <a:p>
                <a:endParaRPr lang="en-CA"/>
              </a:p>
            </p:txBody>
          </p:sp>
          <p:sp>
            <p:nvSpPr>
              <p:cNvPr id="30747" name="Line 27"/>
              <p:cNvSpPr>
                <a:spLocks noChangeShapeType="1"/>
              </p:cNvSpPr>
              <p:nvPr/>
            </p:nvSpPr>
            <p:spPr bwMode="auto">
              <a:xfrm>
                <a:off x="1488" y="2544"/>
                <a:ext cx="144" cy="288"/>
              </a:xfrm>
              <a:prstGeom prst="line">
                <a:avLst/>
              </a:prstGeom>
              <a:noFill/>
              <a:ln w="9525">
                <a:solidFill>
                  <a:schemeClr val="tx1"/>
                </a:solidFill>
                <a:round/>
                <a:headEnd/>
                <a:tailEnd/>
              </a:ln>
            </p:spPr>
            <p:txBody>
              <a:bodyPr wrap="none" anchor="ctr"/>
              <a:lstStyle/>
              <a:p>
                <a:endParaRPr lang="en-CA"/>
              </a:p>
            </p:txBody>
          </p:sp>
          <p:sp>
            <p:nvSpPr>
              <p:cNvPr id="30748" name="Line 28"/>
              <p:cNvSpPr>
                <a:spLocks noChangeShapeType="1"/>
              </p:cNvSpPr>
              <p:nvPr/>
            </p:nvSpPr>
            <p:spPr bwMode="auto">
              <a:xfrm flipH="1">
                <a:off x="2448" y="2544"/>
                <a:ext cx="96" cy="288"/>
              </a:xfrm>
              <a:prstGeom prst="line">
                <a:avLst/>
              </a:prstGeom>
              <a:noFill/>
              <a:ln w="9525">
                <a:solidFill>
                  <a:schemeClr val="tx1"/>
                </a:solidFill>
                <a:round/>
                <a:headEnd/>
                <a:tailEnd/>
              </a:ln>
            </p:spPr>
            <p:txBody>
              <a:bodyPr wrap="none" anchor="ctr"/>
              <a:lstStyle/>
              <a:p>
                <a:endParaRPr lang="en-CA"/>
              </a:p>
            </p:txBody>
          </p:sp>
          <p:sp>
            <p:nvSpPr>
              <p:cNvPr id="30749" name="Line 29"/>
              <p:cNvSpPr>
                <a:spLocks noChangeShapeType="1"/>
              </p:cNvSpPr>
              <p:nvPr/>
            </p:nvSpPr>
            <p:spPr bwMode="auto">
              <a:xfrm>
                <a:off x="2832" y="2496"/>
                <a:ext cx="144" cy="336"/>
              </a:xfrm>
              <a:prstGeom prst="line">
                <a:avLst/>
              </a:prstGeom>
              <a:noFill/>
              <a:ln w="9525">
                <a:solidFill>
                  <a:schemeClr val="tx1"/>
                </a:solidFill>
                <a:round/>
                <a:headEnd/>
                <a:tailEnd/>
              </a:ln>
            </p:spPr>
            <p:txBody>
              <a:bodyPr wrap="none" anchor="ctr"/>
              <a:lstStyle/>
              <a:p>
                <a:endParaRPr lang="en-CA"/>
              </a:p>
            </p:txBody>
          </p:sp>
          <p:sp>
            <p:nvSpPr>
              <p:cNvPr id="30750" name="Line 30"/>
              <p:cNvSpPr>
                <a:spLocks noChangeShapeType="1"/>
              </p:cNvSpPr>
              <p:nvPr/>
            </p:nvSpPr>
            <p:spPr bwMode="auto">
              <a:xfrm>
                <a:off x="1872" y="3216"/>
                <a:ext cx="96" cy="192"/>
              </a:xfrm>
              <a:prstGeom prst="line">
                <a:avLst/>
              </a:prstGeom>
              <a:noFill/>
              <a:ln w="9525">
                <a:solidFill>
                  <a:schemeClr val="tx1"/>
                </a:solidFill>
                <a:round/>
                <a:headEnd/>
                <a:tailEnd/>
              </a:ln>
            </p:spPr>
            <p:txBody>
              <a:bodyPr wrap="none" anchor="ctr"/>
              <a:lstStyle/>
              <a:p>
                <a:endParaRPr lang="en-CA"/>
              </a:p>
            </p:txBody>
          </p:sp>
          <p:sp>
            <p:nvSpPr>
              <p:cNvPr id="30751" name="Line 31"/>
              <p:cNvSpPr>
                <a:spLocks noChangeShapeType="1"/>
              </p:cNvSpPr>
              <p:nvPr/>
            </p:nvSpPr>
            <p:spPr bwMode="auto">
              <a:xfrm flipH="1">
                <a:off x="1344" y="3216"/>
                <a:ext cx="144" cy="192"/>
              </a:xfrm>
              <a:prstGeom prst="line">
                <a:avLst/>
              </a:prstGeom>
              <a:noFill/>
              <a:ln w="9525">
                <a:solidFill>
                  <a:schemeClr val="tx1"/>
                </a:solidFill>
                <a:round/>
                <a:headEnd/>
                <a:tailEnd/>
              </a:ln>
            </p:spPr>
            <p:txBody>
              <a:bodyPr wrap="none" anchor="ctr"/>
              <a:lstStyle/>
              <a:p>
                <a:endParaRPr lang="en-CA"/>
              </a:p>
            </p:txBody>
          </p:sp>
          <p:sp>
            <p:nvSpPr>
              <p:cNvPr id="30752" name="Line 32"/>
              <p:cNvSpPr>
                <a:spLocks noChangeShapeType="1"/>
              </p:cNvSpPr>
              <p:nvPr/>
            </p:nvSpPr>
            <p:spPr bwMode="auto">
              <a:xfrm>
                <a:off x="3888" y="1776"/>
                <a:ext cx="336" cy="336"/>
              </a:xfrm>
              <a:prstGeom prst="line">
                <a:avLst/>
              </a:prstGeom>
              <a:noFill/>
              <a:ln w="9525">
                <a:solidFill>
                  <a:schemeClr val="tx1"/>
                </a:solidFill>
                <a:round/>
                <a:headEnd/>
                <a:tailEnd/>
              </a:ln>
            </p:spPr>
            <p:txBody>
              <a:bodyPr wrap="none" anchor="ctr"/>
              <a:lstStyle/>
              <a:p>
                <a:endParaRPr lang="en-CA"/>
              </a:p>
            </p:txBody>
          </p:sp>
          <p:sp>
            <p:nvSpPr>
              <p:cNvPr id="30753" name="Line 33"/>
              <p:cNvSpPr>
                <a:spLocks noChangeShapeType="1"/>
              </p:cNvSpPr>
              <p:nvPr/>
            </p:nvSpPr>
            <p:spPr bwMode="auto">
              <a:xfrm flipH="1">
                <a:off x="4128" y="2496"/>
                <a:ext cx="96" cy="288"/>
              </a:xfrm>
              <a:prstGeom prst="line">
                <a:avLst/>
              </a:prstGeom>
              <a:noFill/>
              <a:ln w="9525">
                <a:solidFill>
                  <a:schemeClr val="tx1"/>
                </a:solidFill>
                <a:round/>
                <a:headEnd/>
                <a:tailEnd/>
              </a:ln>
            </p:spPr>
            <p:txBody>
              <a:bodyPr wrap="none" anchor="ctr"/>
              <a:lstStyle/>
              <a:p>
                <a:endParaRPr lang="en-CA"/>
              </a:p>
            </p:txBody>
          </p:sp>
          <p:sp>
            <p:nvSpPr>
              <p:cNvPr id="30754" name="Line 34"/>
              <p:cNvSpPr>
                <a:spLocks noChangeShapeType="1"/>
              </p:cNvSpPr>
              <p:nvPr/>
            </p:nvSpPr>
            <p:spPr bwMode="auto">
              <a:xfrm>
                <a:off x="4560" y="2448"/>
                <a:ext cx="240" cy="336"/>
              </a:xfrm>
              <a:prstGeom prst="line">
                <a:avLst/>
              </a:prstGeom>
              <a:noFill/>
              <a:ln w="9525">
                <a:solidFill>
                  <a:schemeClr val="tx1"/>
                </a:solidFill>
                <a:round/>
                <a:headEnd/>
                <a:tailEnd/>
              </a:ln>
            </p:spPr>
            <p:txBody>
              <a:bodyPr wrap="none" anchor="ctr"/>
              <a:lstStyle/>
              <a:p>
                <a:endParaRPr lang="en-CA"/>
              </a:p>
            </p:txBody>
          </p:sp>
          <p:sp>
            <p:nvSpPr>
              <p:cNvPr id="30755" name="Line 35"/>
              <p:cNvSpPr>
                <a:spLocks noChangeShapeType="1"/>
              </p:cNvSpPr>
              <p:nvPr/>
            </p:nvSpPr>
            <p:spPr bwMode="auto">
              <a:xfrm>
                <a:off x="3264" y="3216"/>
                <a:ext cx="144" cy="192"/>
              </a:xfrm>
              <a:prstGeom prst="line">
                <a:avLst/>
              </a:prstGeom>
              <a:noFill/>
              <a:ln w="9525">
                <a:solidFill>
                  <a:schemeClr val="tx1"/>
                </a:solidFill>
                <a:round/>
                <a:headEnd/>
                <a:tailEnd/>
              </a:ln>
            </p:spPr>
            <p:txBody>
              <a:bodyPr wrap="none" anchor="ctr"/>
              <a:lstStyle/>
              <a:p>
                <a:endParaRPr lang="en-CA"/>
              </a:p>
            </p:txBody>
          </p:sp>
          <p:sp>
            <p:nvSpPr>
              <p:cNvPr id="30756" name="Text Box 36"/>
              <p:cNvSpPr txBox="1">
                <a:spLocks noChangeArrowheads="1"/>
              </p:cNvSpPr>
              <p:nvPr/>
            </p:nvSpPr>
            <p:spPr bwMode="auto">
              <a:xfrm>
                <a:off x="1698" y="1514"/>
                <a:ext cx="540" cy="46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30757" name="Text Box 37"/>
              <p:cNvSpPr txBox="1">
                <a:spLocks noChangeArrowheads="1"/>
              </p:cNvSpPr>
              <p:nvPr/>
            </p:nvSpPr>
            <p:spPr bwMode="auto">
              <a:xfrm>
                <a:off x="1169" y="2141"/>
                <a:ext cx="540" cy="460"/>
              </a:xfrm>
              <a:prstGeom prst="rect">
                <a:avLst/>
              </a:prstGeom>
              <a:noFill/>
              <a:ln w="9525">
                <a:noFill/>
                <a:miter lim="800000"/>
                <a:headEnd/>
                <a:tailEnd/>
              </a:ln>
            </p:spPr>
            <p:txBody>
              <a:bodyPr wrap="none">
                <a:spAutoFit/>
              </a:bodyPr>
              <a:lstStyle/>
              <a:p>
                <a:pPr algn="ctr"/>
                <a:r>
                  <a:rPr lang="en-US" sz="2400">
                    <a:latin typeface="Times New Roman" pitchFamily="18" charset="0"/>
                  </a:rPr>
                  <a:t>2</a:t>
                </a:r>
              </a:p>
            </p:txBody>
          </p:sp>
          <p:sp>
            <p:nvSpPr>
              <p:cNvPr id="30758" name="Text Box 38"/>
              <p:cNvSpPr txBox="1">
                <a:spLocks noChangeArrowheads="1"/>
              </p:cNvSpPr>
              <p:nvPr/>
            </p:nvSpPr>
            <p:spPr bwMode="auto">
              <a:xfrm>
                <a:off x="882" y="3433"/>
                <a:ext cx="539" cy="461"/>
              </a:xfrm>
              <a:prstGeom prst="rect">
                <a:avLst/>
              </a:prstGeom>
              <a:noFill/>
              <a:ln w="9525">
                <a:noFill/>
                <a:miter lim="800000"/>
                <a:headEnd/>
                <a:tailEnd/>
              </a:ln>
            </p:spPr>
            <p:txBody>
              <a:bodyPr wrap="none">
                <a:spAutoFit/>
              </a:bodyPr>
              <a:lstStyle/>
              <a:p>
                <a:pPr algn="ctr"/>
                <a:r>
                  <a:rPr lang="en-US" sz="2400">
                    <a:latin typeface="Times New Roman" pitchFamily="18" charset="0"/>
                  </a:rPr>
                  <a:t>3</a:t>
                </a:r>
              </a:p>
            </p:txBody>
          </p:sp>
          <p:sp>
            <p:nvSpPr>
              <p:cNvPr id="30759" name="Text Box 39"/>
              <p:cNvSpPr txBox="1">
                <a:spLocks noChangeArrowheads="1"/>
              </p:cNvSpPr>
              <p:nvPr/>
            </p:nvSpPr>
            <p:spPr bwMode="auto">
              <a:xfrm>
                <a:off x="1841" y="3433"/>
                <a:ext cx="539" cy="461"/>
              </a:xfrm>
              <a:prstGeom prst="rect">
                <a:avLst/>
              </a:prstGeom>
              <a:noFill/>
              <a:ln w="9525">
                <a:noFill/>
                <a:miter lim="800000"/>
                <a:headEnd/>
                <a:tailEnd/>
              </a:ln>
            </p:spPr>
            <p:txBody>
              <a:bodyPr wrap="none">
                <a:spAutoFit/>
              </a:bodyPr>
              <a:lstStyle/>
              <a:p>
                <a:pPr algn="ctr"/>
                <a:r>
                  <a:rPr lang="en-US" sz="2400">
                    <a:latin typeface="Times New Roman" pitchFamily="18" charset="0"/>
                  </a:rPr>
                  <a:t>7</a:t>
                </a:r>
              </a:p>
            </p:txBody>
          </p:sp>
          <p:sp>
            <p:nvSpPr>
              <p:cNvPr id="30760" name="Text Box 40"/>
              <p:cNvSpPr txBox="1">
                <a:spLocks noChangeArrowheads="1"/>
              </p:cNvSpPr>
              <p:nvPr/>
            </p:nvSpPr>
            <p:spPr bwMode="auto">
              <a:xfrm>
                <a:off x="2248" y="2140"/>
                <a:ext cx="783" cy="463"/>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30761" name="Text Box 41"/>
              <p:cNvSpPr txBox="1">
                <a:spLocks noChangeArrowheads="1"/>
              </p:cNvSpPr>
              <p:nvPr/>
            </p:nvSpPr>
            <p:spPr bwMode="auto">
              <a:xfrm>
                <a:off x="2006" y="2908"/>
                <a:ext cx="784" cy="461"/>
              </a:xfrm>
              <a:prstGeom prst="rect">
                <a:avLst/>
              </a:prstGeom>
              <a:noFill/>
              <a:ln w="9525">
                <a:noFill/>
                <a:miter lim="800000"/>
                <a:headEnd/>
                <a:tailEnd/>
              </a:ln>
            </p:spPr>
            <p:txBody>
              <a:bodyPr wrap="none">
                <a:spAutoFit/>
              </a:bodyPr>
              <a:lstStyle/>
              <a:p>
                <a:pPr algn="ctr"/>
                <a:r>
                  <a:rPr lang="en-US" sz="2400" dirty="0">
                    <a:latin typeface="Times New Roman" pitchFamily="18" charset="0"/>
                  </a:rPr>
                  <a:t>10</a:t>
                </a:r>
              </a:p>
            </p:txBody>
          </p:sp>
          <p:sp>
            <p:nvSpPr>
              <p:cNvPr id="30762" name="Text Box 42"/>
              <p:cNvSpPr txBox="1">
                <a:spLocks noChangeArrowheads="1"/>
              </p:cNvSpPr>
              <p:nvPr/>
            </p:nvSpPr>
            <p:spPr bwMode="auto">
              <a:xfrm>
                <a:off x="3255" y="3433"/>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14</a:t>
                </a:r>
              </a:p>
            </p:txBody>
          </p:sp>
          <p:sp>
            <p:nvSpPr>
              <p:cNvPr id="30763" name="Text Box 43"/>
              <p:cNvSpPr txBox="1">
                <a:spLocks noChangeArrowheads="1"/>
              </p:cNvSpPr>
              <p:nvPr/>
            </p:nvSpPr>
            <p:spPr bwMode="auto">
              <a:xfrm>
                <a:off x="2632" y="2908"/>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30764" name="Text Box 44"/>
              <p:cNvSpPr txBox="1">
                <a:spLocks noChangeArrowheads="1"/>
              </p:cNvSpPr>
              <p:nvPr/>
            </p:nvSpPr>
            <p:spPr bwMode="auto">
              <a:xfrm>
                <a:off x="3207" y="1468"/>
                <a:ext cx="783" cy="463"/>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30765" name="Text Box 45"/>
              <p:cNvSpPr txBox="1">
                <a:spLocks noChangeArrowheads="1"/>
              </p:cNvSpPr>
              <p:nvPr/>
            </p:nvSpPr>
            <p:spPr bwMode="auto">
              <a:xfrm>
                <a:off x="3975" y="2137"/>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30766" name="Text Box 46"/>
              <p:cNvSpPr txBox="1">
                <a:spLocks noChangeArrowheads="1"/>
              </p:cNvSpPr>
              <p:nvPr/>
            </p:nvSpPr>
            <p:spPr bwMode="auto">
              <a:xfrm>
                <a:off x="3639" y="2857"/>
                <a:ext cx="784" cy="461"/>
              </a:xfrm>
              <a:prstGeom prst="rect">
                <a:avLst/>
              </a:prstGeom>
              <a:noFill/>
              <a:ln w="9525">
                <a:noFill/>
                <a:miter lim="800000"/>
                <a:headEnd/>
                <a:tailEnd/>
              </a:ln>
            </p:spPr>
            <p:txBody>
              <a:bodyPr wrap="none">
                <a:spAutoFit/>
              </a:bodyPr>
              <a:lstStyle/>
              <a:p>
                <a:pPr algn="ctr"/>
                <a:r>
                  <a:rPr lang="en-US" sz="2400">
                    <a:latin typeface="Times New Roman" pitchFamily="18" charset="0"/>
                  </a:rPr>
                  <a:t>22</a:t>
                </a:r>
              </a:p>
            </p:txBody>
          </p:sp>
          <p:sp>
            <p:nvSpPr>
              <p:cNvPr id="30767" name="Text Box 47"/>
              <p:cNvSpPr txBox="1">
                <a:spLocks noChangeArrowheads="1"/>
              </p:cNvSpPr>
              <p:nvPr/>
            </p:nvSpPr>
            <p:spPr bwMode="auto">
              <a:xfrm>
                <a:off x="4456" y="2812"/>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7" dur="500"/>
                                        <p:tgtEl>
                                          <p:spTgt spid="3174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0" dur="500"/>
                                        <p:tgtEl>
                                          <p:spTgt spid="3174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15" dur="500"/>
                                        <p:tgtEl>
                                          <p:spTgt spid="3174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1747">
                                            <p:txEl>
                                              <p:pRg st="5" end="5"/>
                                            </p:txEl>
                                          </p:spTgt>
                                        </p:tgtEl>
                                        <p:attrNameLst>
                                          <p:attrName>style.visibility</p:attrName>
                                        </p:attrNameLst>
                                      </p:cBhvr>
                                      <p:to>
                                        <p:strVal val="visible"/>
                                      </p:to>
                                    </p:set>
                                    <p:animEffect transition="in" filter="blinds(horizontal)">
                                      <p:cBhvr>
                                        <p:cTn id="18" dur="500"/>
                                        <p:tgtEl>
                                          <p:spTgt spid="3174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1747">
                                            <p:txEl>
                                              <p:pRg st="6" end="6"/>
                                            </p:txEl>
                                          </p:spTgt>
                                        </p:tgtEl>
                                        <p:attrNameLst>
                                          <p:attrName>style.visibility</p:attrName>
                                        </p:attrNameLst>
                                      </p:cBhvr>
                                      <p:to>
                                        <p:strVal val="visible"/>
                                      </p:to>
                                    </p:set>
                                    <p:animEffect transition="in" filter="blinds(horizontal)">
                                      <p:cBhvr>
                                        <p:cTn id="23" dur="500"/>
                                        <p:tgtEl>
                                          <p:spTgt spid="31747">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1747">
                                            <p:txEl>
                                              <p:pRg st="7" end="7"/>
                                            </p:txEl>
                                          </p:spTgt>
                                        </p:tgtEl>
                                        <p:attrNameLst>
                                          <p:attrName>style.visibility</p:attrName>
                                        </p:attrNameLst>
                                      </p:cBhvr>
                                      <p:to>
                                        <p:strVal val="visible"/>
                                      </p:to>
                                    </p:set>
                                    <p:animEffect transition="in" filter="blinds(horizontal)">
                                      <p:cBhvr>
                                        <p:cTn id="26"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1066800" y="1752600"/>
            <a:ext cx="7239000" cy="2308225"/>
          </a:xfrm>
          <a:prstGeom prst="rect">
            <a:avLst/>
          </a:prstGeom>
          <a:noFill/>
          <a:ln w="9525">
            <a:noFill/>
            <a:miter lim="800000"/>
            <a:headEnd/>
            <a:tailEnd/>
          </a:ln>
        </p:spPr>
        <p:txBody>
          <a:bodyPr>
            <a:spAutoFit/>
          </a:bodyPr>
          <a:lstStyle/>
          <a:p>
            <a:r>
              <a:rPr lang="en-US" sz="3200" b="1"/>
              <a:t>Draw the binary search tree that would result from the insertion of the following integer keys:    </a:t>
            </a:r>
          </a:p>
          <a:p>
            <a:endParaRPr lang="en-US" sz="2400"/>
          </a:p>
          <a:p>
            <a:r>
              <a:rPr lang="en-US" sz="2400"/>
              <a:t>14   58   18    10    99   52     33    69     74     17</a:t>
            </a:r>
            <a:endParaRPr lang="en-CA" sz="2400"/>
          </a:p>
        </p:txBody>
      </p:sp>
      <p:sp>
        <p:nvSpPr>
          <p:cNvPr id="31747" name="TextBox 4"/>
          <p:cNvSpPr txBox="1">
            <a:spLocks noChangeArrowheads="1"/>
          </p:cNvSpPr>
          <p:nvPr/>
        </p:nvSpPr>
        <p:spPr bwMode="auto">
          <a:xfrm>
            <a:off x="3175000" y="649287"/>
            <a:ext cx="2082800" cy="646113"/>
          </a:xfrm>
          <a:prstGeom prst="rect">
            <a:avLst/>
          </a:prstGeom>
          <a:noFill/>
          <a:ln w="9525">
            <a:noFill/>
            <a:miter lim="800000"/>
            <a:headEnd/>
            <a:tailEnd/>
          </a:ln>
        </p:spPr>
        <p:txBody>
          <a:bodyPr wrap="none">
            <a:spAutoFit/>
          </a:bodyPr>
          <a:lstStyle/>
          <a:p>
            <a:r>
              <a:rPr lang="en-US" sz="3600" b="1" dirty="0"/>
              <a:t>Exercise</a:t>
            </a:r>
            <a:endParaRPr lang="en-CA" sz="36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Image 1" descr="ques-18"/>
          <p:cNvPicPr>
            <a:picLocks noChangeAspect="1" noChangeArrowheads="1"/>
          </p:cNvPicPr>
          <p:nvPr/>
        </p:nvPicPr>
        <p:blipFill>
          <a:blip r:embed="rId2" cstate="print"/>
          <a:srcRect t="6691"/>
          <a:stretch>
            <a:fillRect/>
          </a:stretch>
        </p:blipFill>
        <p:spPr bwMode="auto">
          <a:xfrm>
            <a:off x="1828800" y="1371600"/>
            <a:ext cx="5562600" cy="3429000"/>
          </a:xfrm>
          <a:prstGeom prst="rect">
            <a:avLst/>
          </a:prstGeom>
          <a:noFill/>
          <a:ln w="9525">
            <a:noFill/>
            <a:miter lim="800000"/>
            <a:headEnd/>
            <a:tailEnd/>
          </a:ln>
        </p:spPr>
      </p:pic>
      <p:sp>
        <p:nvSpPr>
          <p:cNvPr id="32771" name="TextBox 4"/>
          <p:cNvSpPr txBox="1">
            <a:spLocks noChangeArrowheads="1"/>
          </p:cNvSpPr>
          <p:nvPr/>
        </p:nvSpPr>
        <p:spPr bwMode="auto">
          <a:xfrm>
            <a:off x="3124200" y="457200"/>
            <a:ext cx="2082800" cy="646113"/>
          </a:xfrm>
          <a:prstGeom prst="rect">
            <a:avLst/>
          </a:prstGeom>
          <a:noFill/>
          <a:ln w="9525">
            <a:noFill/>
            <a:miter lim="800000"/>
            <a:headEnd/>
            <a:tailEnd/>
          </a:ln>
        </p:spPr>
        <p:txBody>
          <a:bodyPr wrap="none">
            <a:spAutoFit/>
          </a:bodyPr>
          <a:lstStyle/>
          <a:p>
            <a:r>
              <a:rPr lang="en-US" sz="3600" b="1"/>
              <a:t>Exercise</a:t>
            </a:r>
            <a:endParaRPr lang="en-CA" sz="36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381000"/>
            <a:ext cx="8534400" cy="1143000"/>
          </a:xfrm>
        </p:spPr>
        <p:txBody>
          <a:bodyPr/>
          <a:lstStyle/>
          <a:p>
            <a:pPr eaLnBrk="1" hangingPunct="1"/>
            <a:r>
              <a:rPr lang="en-US" b="1" dirty="0"/>
              <a:t>Application of Traversal Sorting a BST</a:t>
            </a:r>
          </a:p>
        </p:txBody>
      </p:sp>
      <p:sp>
        <p:nvSpPr>
          <p:cNvPr id="33795" name="Rectangle 3"/>
          <p:cNvSpPr>
            <a:spLocks noGrp="1" noChangeArrowheads="1"/>
          </p:cNvSpPr>
          <p:nvPr>
            <p:ph type="body" idx="1"/>
          </p:nvPr>
        </p:nvSpPr>
        <p:spPr>
          <a:xfrm>
            <a:off x="685800" y="1676400"/>
            <a:ext cx="7772400" cy="4648200"/>
          </a:xfrm>
        </p:spPr>
        <p:txBody>
          <a:bodyPr/>
          <a:lstStyle/>
          <a:p>
            <a:pPr marL="609600" indent="-609600" eaLnBrk="1" hangingPunct="1"/>
            <a:r>
              <a:rPr lang="en-US" dirty="0"/>
              <a:t>Observe the output of the </a:t>
            </a:r>
            <a:r>
              <a:rPr lang="en-US" b="1" dirty="0" err="1"/>
              <a:t>inorder</a:t>
            </a:r>
            <a:r>
              <a:rPr lang="en-US" b="1" dirty="0"/>
              <a:t> traversal </a:t>
            </a:r>
            <a:r>
              <a:rPr lang="en-US" dirty="0"/>
              <a:t>of the BST example one slide earlier</a:t>
            </a:r>
          </a:p>
          <a:p>
            <a:pPr marL="609600" indent="-609600" eaLnBrk="1" hangingPunct="1"/>
            <a:r>
              <a:rPr lang="en-US" dirty="0"/>
              <a:t>It is </a:t>
            </a:r>
            <a:r>
              <a:rPr lang="en-US" b="1" dirty="0"/>
              <a:t>sorted</a:t>
            </a:r>
          </a:p>
          <a:p>
            <a:pPr marL="609600" indent="-609600" eaLnBrk="1" hangingPunct="1"/>
            <a:r>
              <a:rPr lang="en-US" dirty="0"/>
              <a:t>This is no coincidence</a:t>
            </a:r>
          </a:p>
          <a:p>
            <a:pPr marL="609600" indent="-609600" eaLnBrk="1" hangingPunct="1"/>
            <a:r>
              <a:rPr lang="en-US" dirty="0">
                <a:solidFill>
                  <a:srgbClr val="FF0000"/>
                </a:solidFill>
              </a:rPr>
              <a:t>As a general rule, if you output the keys (data) of the nodes of a BST using </a:t>
            </a:r>
            <a:r>
              <a:rPr lang="en-US" dirty="0" err="1">
                <a:solidFill>
                  <a:srgbClr val="FF0000"/>
                </a:solidFill>
              </a:rPr>
              <a:t>inorder</a:t>
            </a:r>
            <a:r>
              <a:rPr lang="en-US" dirty="0">
                <a:solidFill>
                  <a:srgbClr val="FF0000"/>
                </a:solidFill>
              </a:rPr>
              <a:t> traversal, the data comes out sorted in increasing order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371600"/>
          </a:xfrm>
        </p:spPr>
        <p:txBody>
          <a:bodyPr/>
          <a:lstStyle/>
          <a:p>
            <a:pPr eaLnBrk="1" hangingPunct="1"/>
            <a:r>
              <a:rPr lang="en-US" dirty="0"/>
              <a:t>Trees</a:t>
            </a:r>
          </a:p>
        </p:txBody>
      </p:sp>
      <p:sp>
        <p:nvSpPr>
          <p:cNvPr id="7171" name="Rectangle 3"/>
          <p:cNvSpPr>
            <a:spLocks noGrp="1" noChangeArrowheads="1"/>
          </p:cNvSpPr>
          <p:nvPr>
            <p:ph type="body" idx="1"/>
          </p:nvPr>
        </p:nvSpPr>
        <p:spPr>
          <a:xfrm>
            <a:off x="457200" y="914400"/>
            <a:ext cx="8229600" cy="4530725"/>
          </a:xfrm>
        </p:spPr>
        <p:txBody>
          <a:bodyPr/>
          <a:lstStyle/>
          <a:p>
            <a:pPr eaLnBrk="1" hangingPunct="1"/>
            <a:r>
              <a:rPr lang="en-US" dirty="0"/>
              <a:t>Terminology</a:t>
            </a:r>
          </a:p>
          <a:p>
            <a:pPr lvl="1" eaLnBrk="1" hangingPunct="1"/>
            <a:r>
              <a:rPr lang="en-US" dirty="0"/>
              <a:t>Root </a:t>
            </a:r>
            <a:r>
              <a:rPr lang="en-US" dirty="0">
                <a:solidFill>
                  <a:srgbClr val="FF3300"/>
                </a:solidFill>
                <a:sym typeface="Symbol" pitchFamily="18" charset="2"/>
              </a:rPr>
              <a:t></a:t>
            </a:r>
            <a:r>
              <a:rPr lang="en-US" dirty="0">
                <a:solidFill>
                  <a:srgbClr val="FF3300"/>
                </a:solidFill>
              </a:rPr>
              <a:t> </a:t>
            </a:r>
            <a:r>
              <a:rPr lang="en-US" dirty="0"/>
              <a:t>no parent</a:t>
            </a:r>
          </a:p>
          <a:p>
            <a:pPr lvl="1" eaLnBrk="1" hangingPunct="1"/>
            <a:r>
              <a:rPr lang="en-US" dirty="0"/>
              <a:t>Leaf </a:t>
            </a:r>
            <a:r>
              <a:rPr lang="en-US" dirty="0">
                <a:solidFill>
                  <a:srgbClr val="FF3300"/>
                </a:solidFill>
                <a:sym typeface="Symbol" pitchFamily="18" charset="2"/>
              </a:rPr>
              <a:t></a:t>
            </a:r>
            <a:r>
              <a:rPr lang="en-US" dirty="0">
                <a:solidFill>
                  <a:srgbClr val="FF3300"/>
                </a:solidFill>
              </a:rPr>
              <a:t> </a:t>
            </a:r>
            <a:r>
              <a:rPr lang="en-US" dirty="0"/>
              <a:t>no child</a:t>
            </a:r>
          </a:p>
          <a:p>
            <a:pPr lvl="1" eaLnBrk="1" hangingPunct="1"/>
            <a:r>
              <a:rPr lang="en-US" dirty="0"/>
              <a:t>Interior </a:t>
            </a:r>
            <a:r>
              <a:rPr lang="en-US" dirty="0">
                <a:solidFill>
                  <a:srgbClr val="FF3300"/>
                </a:solidFill>
                <a:sym typeface="Symbol" pitchFamily="18" charset="2"/>
              </a:rPr>
              <a:t></a:t>
            </a:r>
            <a:r>
              <a:rPr lang="en-US" dirty="0">
                <a:solidFill>
                  <a:srgbClr val="FF3300"/>
                </a:solidFill>
              </a:rPr>
              <a:t> </a:t>
            </a:r>
            <a:r>
              <a:rPr lang="en-US" dirty="0"/>
              <a:t>non-leaf</a:t>
            </a:r>
          </a:p>
          <a:p>
            <a:pPr lvl="1" eaLnBrk="1" hangingPunct="1"/>
            <a:r>
              <a:rPr lang="en-US" dirty="0"/>
              <a:t>Height </a:t>
            </a:r>
            <a:r>
              <a:rPr lang="en-US" dirty="0">
                <a:solidFill>
                  <a:srgbClr val="FF3300"/>
                </a:solidFill>
                <a:sym typeface="Symbol" pitchFamily="18" charset="2"/>
              </a:rPr>
              <a:t></a:t>
            </a:r>
            <a:r>
              <a:rPr lang="en-US" dirty="0">
                <a:solidFill>
                  <a:srgbClr val="FF3300"/>
                </a:solidFill>
              </a:rPr>
              <a:t> </a:t>
            </a:r>
            <a:r>
              <a:rPr lang="en-US" dirty="0"/>
              <a:t>distance from root to leaf</a:t>
            </a:r>
          </a:p>
        </p:txBody>
      </p:sp>
      <p:sp>
        <p:nvSpPr>
          <p:cNvPr id="7172" name="Oval 4"/>
          <p:cNvSpPr>
            <a:spLocks noChangeArrowheads="1"/>
          </p:cNvSpPr>
          <p:nvPr/>
        </p:nvSpPr>
        <p:spPr bwMode="auto">
          <a:xfrm>
            <a:off x="5257800" y="4010025"/>
            <a:ext cx="762000" cy="381000"/>
          </a:xfrm>
          <a:prstGeom prst="ellipse">
            <a:avLst/>
          </a:prstGeom>
          <a:noFill/>
          <a:ln w="57150">
            <a:solidFill>
              <a:schemeClr val="tx1"/>
            </a:solidFill>
            <a:round/>
            <a:headEnd/>
            <a:tailEnd/>
          </a:ln>
        </p:spPr>
        <p:txBody>
          <a:bodyPr wrap="none" anchor="ctr"/>
          <a:lstStyle/>
          <a:p>
            <a:endParaRPr lang="en-CA"/>
          </a:p>
        </p:txBody>
      </p:sp>
      <p:sp>
        <p:nvSpPr>
          <p:cNvPr id="7173" name="Oval 5"/>
          <p:cNvSpPr>
            <a:spLocks noChangeArrowheads="1"/>
          </p:cNvSpPr>
          <p:nvPr/>
        </p:nvSpPr>
        <p:spPr bwMode="auto">
          <a:xfrm>
            <a:off x="4343400" y="4848225"/>
            <a:ext cx="762000" cy="381000"/>
          </a:xfrm>
          <a:prstGeom prst="ellipse">
            <a:avLst/>
          </a:prstGeom>
          <a:noFill/>
          <a:ln w="57150">
            <a:solidFill>
              <a:srgbClr val="008080"/>
            </a:solidFill>
            <a:round/>
            <a:headEnd/>
            <a:tailEnd/>
          </a:ln>
        </p:spPr>
        <p:txBody>
          <a:bodyPr wrap="none" anchor="ctr"/>
          <a:lstStyle/>
          <a:p>
            <a:endParaRPr lang="en-CA"/>
          </a:p>
        </p:txBody>
      </p:sp>
      <p:sp>
        <p:nvSpPr>
          <p:cNvPr id="7174" name="Oval 6"/>
          <p:cNvSpPr>
            <a:spLocks noChangeArrowheads="1"/>
          </p:cNvSpPr>
          <p:nvPr/>
        </p:nvSpPr>
        <p:spPr bwMode="auto">
          <a:xfrm>
            <a:off x="5410200" y="4848225"/>
            <a:ext cx="762000" cy="381000"/>
          </a:xfrm>
          <a:prstGeom prst="ellipse">
            <a:avLst/>
          </a:prstGeom>
          <a:noFill/>
          <a:ln w="57150">
            <a:solidFill>
              <a:srgbClr val="008080"/>
            </a:solidFill>
            <a:round/>
            <a:headEnd/>
            <a:tailEnd/>
          </a:ln>
        </p:spPr>
        <p:txBody>
          <a:bodyPr wrap="none" anchor="ctr"/>
          <a:lstStyle/>
          <a:p>
            <a:endParaRPr lang="en-CA"/>
          </a:p>
        </p:txBody>
      </p:sp>
      <p:sp>
        <p:nvSpPr>
          <p:cNvPr id="7175" name="Oval 7"/>
          <p:cNvSpPr>
            <a:spLocks noChangeArrowheads="1"/>
          </p:cNvSpPr>
          <p:nvPr/>
        </p:nvSpPr>
        <p:spPr bwMode="auto">
          <a:xfrm>
            <a:off x="3886200" y="5534025"/>
            <a:ext cx="762000" cy="381000"/>
          </a:xfrm>
          <a:prstGeom prst="ellipse">
            <a:avLst/>
          </a:prstGeom>
          <a:noFill/>
          <a:ln w="57150">
            <a:solidFill>
              <a:srgbClr val="FF3300"/>
            </a:solidFill>
            <a:round/>
            <a:headEnd/>
            <a:tailEnd/>
          </a:ln>
        </p:spPr>
        <p:txBody>
          <a:bodyPr wrap="none" anchor="ctr"/>
          <a:lstStyle/>
          <a:p>
            <a:endParaRPr lang="en-CA"/>
          </a:p>
        </p:txBody>
      </p:sp>
      <p:sp>
        <p:nvSpPr>
          <p:cNvPr id="7176" name="Oval 8"/>
          <p:cNvSpPr>
            <a:spLocks noChangeArrowheads="1"/>
          </p:cNvSpPr>
          <p:nvPr/>
        </p:nvSpPr>
        <p:spPr bwMode="auto">
          <a:xfrm>
            <a:off x="4800600" y="5534025"/>
            <a:ext cx="762000" cy="381000"/>
          </a:xfrm>
          <a:prstGeom prst="ellipse">
            <a:avLst/>
          </a:prstGeom>
          <a:noFill/>
          <a:ln w="57150">
            <a:solidFill>
              <a:srgbClr val="FF3300"/>
            </a:solidFill>
            <a:round/>
            <a:headEnd/>
            <a:tailEnd/>
          </a:ln>
        </p:spPr>
        <p:txBody>
          <a:bodyPr wrap="none" anchor="ctr"/>
          <a:lstStyle/>
          <a:p>
            <a:endParaRPr lang="en-CA"/>
          </a:p>
        </p:txBody>
      </p:sp>
      <p:sp>
        <p:nvSpPr>
          <p:cNvPr id="7177" name="Oval 9"/>
          <p:cNvSpPr>
            <a:spLocks noChangeArrowheads="1"/>
          </p:cNvSpPr>
          <p:nvPr/>
        </p:nvSpPr>
        <p:spPr bwMode="auto">
          <a:xfrm>
            <a:off x="5715000" y="5534025"/>
            <a:ext cx="762000" cy="381000"/>
          </a:xfrm>
          <a:prstGeom prst="ellipse">
            <a:avLst/>
          </a:prstGeom>
          <a:noFill/>
          <a:ln w="57150">
            <a:solidFill>
              <a:srgbClr val="FF3300"/>
            </a:solidFill>
            <a:round/>
            <a:headEnd/>
            <a:tailEnd/>
          </a:ln>
        </p:spPr>
        <p:txBody>
          <a:bodyPr wrap="none" anchor="ctr"/>
          <a:lstStyle/>
          <a:p>
            <a:endParaRPr lang="en-CA"/>
          </a:p>
        </p:txBody>
      </p:sp>
      <p:sp>
        <p:nvSpPr>
          <p:cNvPr id="7178" name="Oval 10"/>
          <p:cNvSpPr>
            <a:spLocks noChangeArrowheads="1"/>
          </p:cNvSpPr>
          <p:nvPr/>
        </p:nvSpPr>
        <p:spPr bwMode="auto">
          <a:xfrm>
            <a:off x="6629400" y="5534025"/>
            <a:ext cx="762000" cy="381000"/>
          </a:xfrm>
          <a:prstGeom prst="ellipse">
            <a:avLst/>
          </a:prstGeom>
          <a:noFill/>
          <a:ln w="57150">
            <a:solidFill>
              <a:srgbClr val="FF3300"/>
            </a:solidFill>
            <a:round/>
            <a:headEnd/>
            <a:tailEnd/>
          </a:ln>
        </p:spPr>
        <p:txBody>
          <a:bodyPr wrap="none" anchor="ctr"/>
          <a:lstStyle/>
          <a:p>
            <a:endParaRPr lang="en-CA"/>
          </a:p>
        </p:txBody>
      </p:sp>
      <p:cxnSp>
        <p:nvCxnSpPr>
          <p:cNvPr id="7179" name="AutoShape 11"/>
          <p:cNvCxnSpPr>
            <a:cxnSpLocks noChangeShapeType="1"/>
            <a:stCxn id="7173" idx="4"/>
            <a:endCxn id="7175" idx="0"/>
          </p:cNvCxnSpPr>
          <p:nvPr/>
        </p:nvCxnSpPr>
        <p:spPr bwMode="auto">
          <a:xfrm flipH="1">
            <a:off x="4267200" y="5257800"/>
            <a:ext cx="457200" cy="247650"/>
          </a:xfrm>
          <a:prstGeom prst="straightConnector1">
            <a:avLst/>
          </a:prstGeom>
          <a:noFill/>
          <a:ln w="50800">
            <a:solidFill>
              <a:srgbClr val="0000FF"/>
            </a:solidFill>
            <a:round/>
            <a:headEnd/>
            <a:tailEnd type="triangle" w="med" len="med"/>
          </a:ln>
        </p:spPr>
      </p:cxnSp>
      <p:cxnSp>
        <p:nvCxnSpPr>
          <p:cNvPr id="7180" name="AutoShape 12"/>
          <p:cNvCxnSpPr>
            <a:cxnSpLocks noChangeShapeType="1"/>
            <a:stCxn id="7174" idx="4"/>
            <a:endCxn id="7176" idx="0"/>
          </p:cNvCxnSpPr>
          <p:nvPr/>
        </p:nvCxnSpPr>
        <p:spPr bwMode="auto">
          <a:xfrm flipH="1">
            <a:off x="5181600" y="5257800"/>
            <a:ext cx="609600" cy="247650"/>
          </a:xfrm>
          <a:prstGeom prst="straightConnector1">
            <a:avLst/>
          </a:prstGeom>
          <a:noFill/>
          <a:ln w="50800">
            <a:solidFill>
              <a:srgbClr val="0000FF"/>
            </a:solidFill>
            <a:round/>
            <a:headEnd/>
            <a:tailEnd type="triangle" w="med" len="med"/>
          </a:ln>
        </p:spPr>
      </p:cxnSp>
      <p:cxnSp>
        <p:nvCxnSpPr>
          <p:cNvPr id="7181" name="AutoShape 13"/>
          <p:cNvCxnSpPr>
            <a:cxnSpLocks noChangeShapeType="1"/>
            <a:stCxn id="7174" idx="4"/>
            <a:endCxn id="7177" idx="0"/>
          </p:cNvCxnSpPr>
          <p:nvPr/>
        </p:nvCxnSpPr>
        <p:spPr bwMode="auto">
          <a:xfrm>
            <a:off x="5791200" y="5257800"/>
            <a:ext cx="304800" cy="247650"/>
          </a:xfrm>
          <a:prstGeom prst="straightConnector1">
            <a:avLst/>
          </a:prstGeom>
          <a:noFill/>
          <a:ln w="50800">
            <a:solidFill>
              <a:srgbClr val="0000FF"/>
            </a:solidFill>
            <a:round/>
            <a:headEnd/>
            <a:tailEnd type="triangle" w="med" len="med"/>
          </a:ln>
        </p:spPr>
      </p:cxnSp>
      <p:cxnSp>
        <p:nvCxnSpPr>
          <p:cNvPr id="7182" name="AutoShape 14"/>
          <p:cNvCxnSpPr>
            <a:cxnSpLocks noChangeShapeType="1"/>
            <a:stCxn id="7174" idx="4"/>
            <a:endCxn id="7178" idx="0"/>
          </p:cNvCxnSpPr>
          <p:nvPr/>
        </p:nvCxnSpPr>
        <p:spPr bwMode="auto">
          <a:xfrm>
            <a:off x="5791200" y="5257800"/>
            <a:ext cx="1219200" cy="247650"/>
          </a:xfrm>
          <a:prstGeom prst="straightConnector1">
            <a:avLst/>
          </a:prstGeom>
          <a:noFill/>
          <a:ln w="50800">
            <a:solidFill>
              <a:srgbClr val="0000FF"/>
            </a:solidFill>
            <a:round/>
            <a:headEnd/>
            <a:tailEnd type="triangle" w="med" len="med"/>
          </a:ln>
        </p:spPr>
      </p:cxnSp>
      <p:cxnSp>
        <p:nvCxnSpPr>
          <p:cNvPr id="7183" name="AutoShape 15"/>
          <p:cNvCxnSpPr>
            <a:cxnSpLocks noChangeShapeType="1"/>
            <a:stCxn id="7172" idx="4"/>
            <a:endCxn id="7174" idx="0"/>
          </p:cNvCxnSpPr>
          <p:nvPr/>
        </p:nvCxnSpPr>
        <p:spPr bwMode="auto">
          <a:xfrm>
            <a:off x="5638800" y="4419600"/>
            <a:ext cx="152400" cy="400050"/>
          </a:xfrm>
          <a:prstGeom prst="straightConnector1">
            <a:avLst/>
          </a:prstGeom>
          <a:noFill/>
          <a:ln w="50800">
            <a:solidFill>
              <a:srgbClr val="0000FF"/>
            </a:solidFill>
            <a:round/>
            <a:headEnd/>
            <a:tailEnd type="triangle" w="med" len="med"/>
          </a:ln>
        </p:spPr>
      </p:cxnSp>
      <p:cxnSp>
        <p:nvCxnSpPr>
          <p:cNvPr id="7184" name="AutoShape 16"/>
          <p:cNvCxnSpPr>
            <a:cxnSpLocks noChangeShapeType="1"/>
            <a:stCxn id="7172" idx="4"/>
            <a:endCxn id="7173" idx="0"/>
          </p:cNvCxnSpPr>
          <p:nvPr/>
        </p:nvCxnSpPr>
        <p:spPr bwMode="auto">
          <a:xfrm flipH="1">
            <a:off x="4724400" y="4419600"/>
            <a:ext cx="914400" cy="400050"/>
          </a:xfrm>
          <a:prstGeom prst="straightConnector1">
            <a:avLst/>
          </a:prstGeom>
          <a:noFill/>
          <a:ln w="50800">
            <a:solidFill>
              <a:srgbClr val="0000FF"/>
            </a:solidFill>
            <a:round/>
            <a:headEnd/>
            <a:tailEnd type="triangle" w="med" len="med"/>
          </a:ln>
        </p:spPr>
      </p:cxnSp>
      <p:sp>
        <p:nvSpPr>
          <p:cNvPr id="7185" name="Oval 17"/>
          <p:cNvSpPr>
            <a:spLocks noChangeArrowheads="1"/>
          </p:cNvSpPr>
          <p:nvPr/>
        </p:nvSpPr>
        <p:spPr bwMode="auto">
          <a:xfrm>
            <a:off x="6400800" y="4848225"/>
            <a:ext cx="762000" cy="381000"/>
          </a:xfrm>
          <a:prstGeom prst="ellipse">
            <a:avLst/>
          </a:prstGeom>
          <a:noFill/>
          <a:ln w="57150">
            <a:solidFill>
              <a:srgbClr val="FF3300"/>
            </a:solidFill>
            <a:round/>
            <a:headEnd/>
            <a:tailEnd/>
          </a:ln>
        </p:spPr>
        <p:txBody>
          <a:bodyPr wrap="none" anchor="ctr"/>
          <a:lstStyle/>
          <a:p>
            <a:endParaRPr lang="en-CA"/>
          </a:p>
        </p:txBody>
      </p:sp>
      <p:cxnSp>
        <p:nvCxnSpPr>
          <p:cNvPr id="7186" name="AutoShape 18"/>
          <p:cNvCxnSpPr>
            <a:cxnSpLocks noChangeShapeType="1"/>
            <a:stCxn id="7172" idx="4"/>
            <a:endCxn id="7185" idx="0"/>
          </p:cNvCxnSpPr>
          <p:nvPr/>
        </p:nvCxnSpPr>
        <p:spPr bwMode="auto">
          <a:xfrm>
            <a:off x="5638800" y="4419600"/>
            <a:ext cx="1143000" cy="400050"/>
          </a:xfrm>
          <a:prstGeom prst="straightConnector1">
            <a:avLst/>
          </a:prstGeom>
          <a:noFill/>
          <a:ln w="50800">
            <a:solidFill>
              <a:srgbClr val="0000FF"/>
            </a:solidFill>
            <a:round/>
            <a:headEnd/>
            <a:tailEnd type="triangle" w="med" len="med"/>
          </a:ln>
        </p:spPr>
      </p:cxnSp>
      <p:sp>
        <p:nvSpPr>
          <p:cNvPr id="7187" name="Text Box 19"/>
          <p:cNvSpPr txBox="1">
            <a:spLocks noChangeArrowheads="1"/>
          </p:cNvSpPr>
          <p:nvPr/>
        </p:nvSpPr>
        <p:spPr bwMode="auto">
          <a:xfrm>
            <a:off x="1828800" y="3962400"/>
            <a:ext cx="1689100" cy="457200"/>
          </a:xfrm>
          <a:prstGeom prst="rect">
            <a:avLst/>
          </a:prstGeom>
          <a:noFill/>
          <a:ln w="12700">
            <a:noFill/>
            <a:miter lim="800000"/>
            <a:headEnd/>
            <a:tailEnd/>
          </a:ln>
        </p:spPr>
        <p:txBody>
          <a:bodyPr wrap="none">
            <a:spAutoFit/>
          </a:bodyPr>
          <a:lstStyle/>
          <a:p>
            <a:pPr eaLnBrk="0" hangingPunct="0"/>
            <a:r>
              <a:rPr lang="en-US" sz="2400" b="1"/>
              <a:t>Root node</a:t>
            </a:r>
          </a:p>
        </p:txBody>
      </p:sp>
      <p:sp>
        <p:nvSpPr>
          <p:cNvPr id="7188" name="Text Box 20"/>
          <p:cNvSpPr txBox="1">
            <a:spLocks noChangeArrowheads="1"/>
          </p:cNvSpPr>
          <p:nvPr/>
        </p:nvSpPr>
        <p:spPr bwMode="auto">
          <a:xfrm>
            <a:off x="1828800" y="5486400"/>
            <a:ext cx="1792288" cy="457200"/>
          </a:xfrm>
          <a:prstGeom prst="rect">
            <a:avLst/>
          </a:prstGeom>
          <a:noFill/>
          <a:ln w="12700">
            <a:noFill/>
            <a:miter lim="800000"/>
            <a:headEnd/>
            <a:tailEnd/>
          </a:ln>
        </p:spPr>
        <p:txBody>
          <a:bodyPr wrap="none">
            <a:spAutoFit/>
          </a:bodyPr>
          <a:lstStyle/>
          <a:p>
            <a:pPr eaLnBrk="0" hangingPunct="0"/>
            <a:r>
              <a:rPr lang="en-US" sz="2400" b="1">
                <a:solidFill>
                  <a:srgbClr val="FF3300"/>
                </a:solidFill>
              </a:rPr>
              <a:t>Leaf nodes</a:t>
            </a:r>
          </a:p>
        </p:txBody>
      </p:sp>
      <p:sp>
        <p:nvSpPr>
          <p:cNvPr id="7189" name="Text Box 21"/>
          <p:cNvSpPr txBox="1">
            <a:spLocks noChangeArrowheads="1"/>
          </p:cNvSpPr>
          <p:nvPr/>
        </p:nvSpPr>
        <p:spPr bwMode="auto">
          <a:xfrm>
            <a:off x="1828800" y="4800600"/>
            <a:ext cx="2214563" cy="457200"/>
          </a:xfrm>
          <a:prstGeom prst="rect">
            <a:avLst/>
          </a:prstGeom>
          <a:noFill/>
          <a:ln w="12700">
            <a:noFill/>
            <a:miter lim="800000"/>
            <a:headEnd/>
            <a:tailEnd/>
          </a:ln>
        </p:spPr>
        <p:txBody>
          <a:bodyPr wrap="none">
            <a:spAutoFit/>
          </a:bodyPr>
          <a:lstStyle/>
          <a:p>
            <a:pPr eaLnBrk="0" hangingPunct="0"/>
            <a:r>
              <a:rPr lang="en-US" sz="2400" b="1">
                <a:solidFill>
                  <a:schemeClr val="tx2"/>
                </a:solidFill>
              </a:rPr>
              <a:t>Interior nodes</a:t>
            </a:r>
          </a:p>
        </p:txBody>
      </p:sp>
      <p:sp>
        <p:nvSpPr>
          <p:cNvPr id="7190" name="Text Box 22"/>
          <p:cNvSpPr txBox="1">
            <a:spLocks noChangeArrowheads="1"/>
          </p:cNvSpPr>
          <p:nvPr/>
        </p:nvSpPr>
        <p:spPr bwMode="auto">
          <a:xfrm>
            <a:off x="7848600" y="4724400"/>
            <a:ext cx="1131888" cy="457200"/>
          </a:xfrm>
          <a:prstGeom prst="rect">
            <a:avLst/>
          </a:prstGeom>
          <a:noFill/>
          <a:ln w="12700">
            <a:noFill/>
            <a:miter lim="800000"/>
            <a:headEnd/>
            <a:tailEnd/>
          </a:ln>
        </p:spPr>
        <p:txBody>
          <a:bodyPr wrap="none">
            <a:spAutoFit/>
          </a:bodyPr>
          <a:lstStyle/>
          <a:p>
            <a:pPr eaLnBrk="0" hangingPunct="0"/>
            <a:r>
              <a:rPr lang="en-US" sz="2400" b="1">
                <a:solidFill>
                  <a:srgbClr val="0000FF"/>
                </a:solidFill>
              </a:rPr>
              <a:t>Height</a:t>
            </a:r>
          </a:p>
        </p:txBody>
      </p:sp>
      <p:sp>
        <p:nvSpPr>
          <p:cNvPr id="7191" name="AutoShape 23"/>
          <p:cNvSpPr>
            <a:spLocks/>
          </p:cNvSpPr>
          <p:nvPr/>
        </p:nvSpPr>
        <p:spPr bwMode="auto">
          <a:xfrm>
            <a:off x="7467600" y="3962400"/>
            <a:ext cx="381000" cy="1981200"/>
          </a:xfrm>
          <a:prstGeom prst="rightBrace">
            <a:avLst>
              <a:gd name="adj1" fmla="val 43333"/>
              <a:gd name="adj2" fmla="val 50000"/>
            </a:avLst>
          </a:prstGeom>
          <a:noFill/>
          <a:ln w="38100">
            <a:solidFill>
              <a:schemeClr val="tx1"/>
            </a:solidFill>
            <a:round/>
            <a:headEnd/>
            <a:tailEnd/>
          </a:ln>
        </p:spPr>
        <p:txBody>
          <a:bodyPr wrap="none" anchor="ctr"/>
          <a:lstStyle/>
          <a:p>
            <a:endParaRPr lang="en-CA"/>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800"/>
              <a:t>Array Representation of Full Trees and Almost Complete Trees</a:t>
            </a:r>
          </a:p>
        </p:txBody>
      </p:sp>
      <p:sp>
        <p:nvSpPr>
          <p:cNvPr id="34819" name="Rectangle 3"/>
          <p:cNvSpPr>
            <a:spLocks noGrp="1" noChangeArrowheads="1"/>
          </p:cNvSpPr>
          <p:nvPr>
            <p:ph type="body" idx="1"/>
          </p:nvPr>
        </p:nvSpPr>
        <p:spPr/>
        <p:txBody>
          <a:bodyPr/>
          <a:lstStyle/>
          <a:p>
            <a:pPr eaLnBrk="1" hangingPunct="1">
              <a:lnSpc>
                <a:spcPct val="80000"/>
              </a:lnSpc>
            </a:pPr>
            <a:r>
              <a:rPr lang="en-US" sz="2600"/>
              <a:t>A binary tree and almost complete binary trees, can be represented by an array A of the same length as the number of nodes </a:t>
            </a:r>
          </a:p>
          <a:p>
            <a:pPr eaLnBrk="1" hangingPunct="1">
              <a:lnSpc>
                <a:spcPct val="80000"/>
              </a:lnSpc>
            </a:pPr>
            <a:r>
              <a:rPr lang="en-US" sz="2600"/>
              <a:t>A[k] is identified with node of label k</a:t>
            </a:r>
          </a:p>
          <a:p>
            <a:pPr eaLnBrk="1" hangingPunct="1">
              <a:lnSpc>
                <a:spcPct val="80000"/>
              </a:lnSpc>
            </a:pPr>
            <a:r>
              <a:rPr lang="en-US" sz="2600"/>
              <a:t>That is, A[k] holds the data of node k</a:t>
            </a:r>
          </a:p>
          <a:p>
            <a:pPr eaLnBrk="1" hangingPunct="1">
              <a:lnSpc>
                <a:spcPct val="80000"/>
              </a:lnSpc>
            </a:pPr>
            <a:r>
              <a:rPr lang="en-US" sz="2600"/>
              <a:t>Advantage: </a:t>
            </a:r>
          </a:p>
          <a:p>
            <a:pPr lvl="1" eaLnBrk="1" hangingPunct="1">
              <a:lnSpc>
                <a:spcPct val="80000"/>
              </a:lnSpc>
            </a:pPr>
            <a:r>
              <a:rPr lang="en-US" sz="2200"/>
              <a:t>no need to store left and right pointers in the nodes </a:t>
            </a:r>
            <a:r>
              <a:rPr lang="en-US" sz="2200">
                <a:sym typeface="Wingdings" pitchFamily="2" charset="2"/>
              </a:rPr>
              <a:t> save memory</a:t>
            </a:r>
          </a:p>
          <a:p>
            <a:pPr lvl="1" eaLnBrk="1" hangingPunct="1">
              <a:lnSpc>
                <a:spcPct val="80000"/>
              </a:lnSpc>
            </a:pPr>
            <a:r>
              <a:rPr lang="en-US" sz="2200"/>
              <a:t>Direct access to nodes: to get to node k, access A[k]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4988"/>
            <a:ext cx="8229600" cy="531812"/>
          </a:xfrm>
        </p:spPr>
        <p:txBody>
          <a:bodyPr/>
          <a:lstStyle/>
          <a:p>
            <a:pPr eaLnBrk="1" hangingPunct="1"/>
            <a:r>
              <a:rPr lang="en-US" sz="3800" dirty="0"/>
              <a:t>Illustration of Array Representation</a:t>
            </a:r>
          </a:p>
        </p:txBody>
      </p:sp>
      <p:sp>
        <p:nvSpPr>
          <p:cNvPr id="35843" name="Rectangle 3"/>
          <p:cNvSpPr>
            <a:spLocks noGrp="1" noChangeArrowheads="1"/>
          </p:cNvSpPr>
          <p:nvPr>
            <p:ph type="body" idx="1"/>
          </p:nvPr>
        </p:nvSpPr>
        <p:spPr>
          <a:xfrm>
            <a:off x="762000" y="1371600"/>
            <a:ext cx="7772400" cy="4724400"/>
          </a:xfrm>
        </p:spPr>
        <p:txBody>
          <a:bodyPr/>
          <a:lstStyle/>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1900"/>
          </a:p>
          <a:p>
            <a:pPr eaLnBrk="1" hangingPunct="1">
              <a:lnSpc>
                <a:spcPct val="90000"/>
              </a:lnSpc>
            </a:pPr>
            <a:r>
              <a:rPr lang="en-US" sz="1900" b="1"/>
              <a:t>Notice: Left child of A[5] (of data 11) is A[2*5]=A[10] (of data 18), and its right child is A[2*5+1]=A[11] (of data 12).</a:t>
            </a:r>
            <a:r>
              <a:rPr lang="en-US" sz="2600" b="1"/>
              <a:t> </a:t>
            </a:r>
          </a:p>
          <a:p>
            <a:pPr eaLnBrk="1" hangingPunct="1">
              <a:lnSpc>
                <a:spcPct val="90000"/>
              </a:lnSpc>
            </a:pPr>
            <a:r>
              <a:rPr lang="en-US" sz="1900" b="1"/>
              <a:t>Parent of A[4] is A[4/2]=A[2], and parent of A[5]=A[5/2]=A[2]</a:t>
            </a:r>
          </a:p>
        </p:txBody>
      </p:sp>
      <p:sp>
        <p:nvSpPr>
          <p:cNvPr id="35844" name="Text Box 4"/>
          <p:cNvSpPr txBox="1">
            <a:spLocks noChangeArrowheads="1"/>
          </p:cNvSpPr>
          <p:nvPr/>
        </p:nvSpPr>
        <p:spPr bwMode="auto">
          <a:xfrm>
            <a:off x="4865688" y="31750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sp>
        <p:nvSpPr>
          <p:cNvPr id="35845" name="Oval 5"/>
          <p:cNvSpPr>
            <a:spLocks noChangeArrowheads="1"/>
          </p:cNvSpPr>
          <p:nvPr/>
        </p:nvSpPr>
        <p:spPr bwMode="auto">
          <a:xfrm>
            <a:off x="5797550" y="1447800"/>
            <a:ext cx="541338" cy="414338"/>
          </a:xfrm>
          <a:prstGeom prst="ellipse">
            <a:avLst/>
          </a:prstGeom>
          <a:noFill/>
          <a:ln w="9525">
            <a:solidFill>
              <a:schemeClr val="tx1"/>
            </a:solidFill>
            <a:round/>
            <a:headEnd/>
            <a:tailEnd/>
          </a:ln>
        </p:spPr>
        <p:txBody>
          <a:bodyPr wrap="none" anchor="ctr"/>
          <a:lstStyle/>
          <a:p>
            <a:endParaRPr lang="en-CA"/>
          </a:p>
        </p:txBody>
      </p:sp>
      <p:sp>
        <p:nvSpPr>
          <p:cNvPr id="35846" name="Text Box 6"/>
          <p:cNvSpPr txBox="1">
            <a:spLocks noChangeArrowheads="1"/>
          </p:cNvSpPr>
          <p:nvPr/>
        </p:nvSpPr>
        <p:spPr bwMode="auto">
          <a:xfrm>
            <a:off x="5834063" y="14938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35847" name="Oval 7"/>
          <p:cNvSpPr>
            <a:spLocks noChangeArrowheads="1"/>
          </p:cNvSpPr>
          <p:nvPr/>
        </p:nvSpPr>
        <p:spPr bwMode="auto">
          <a:xfrm>
            <a:off x="6564313" y="1816100"/>
            <a:ext cx="539750" cy="412750"/>
          </a:xfrm>
          <a:prstGeom prst="ellipse">
            <a:avLst/>
          </a:prstGeom>
          <a:noFill/>
          <a:ln w="9525">
            <a:solidFill>
              <a:schemeClr val="tx1"/>
            </a:solidFill>
            <a:round/>
            <a:headEnd/>
            <a:tailEnd/>
          </a:ln>
        </p:spPr>
        <p:txBody>
          <a:bodyPr wrap="none" anchor="ctr"/>
          <a:lstStyle/>
          <a:p>
            <a:endParaRPr lang="en-CA"/>
          </a:p>
        </p:txBody>
      </p:sp>
      <p:sp>
        <p:nvSpPr>
          <p:cNvPr id="35848" name="Oval 8"/>
          <p:cNvSpPr>
            <a:spLocks noChangeArrowheads="1"/>
          </p:cNvSpPr>
          <p:nvPr/>
        </p:nvSpPr>
        <p:spPr bwMode="auto">
          <a:xfrm>
            <a:off x="5618163" y="2459038"/>
            <a:ext cx="539750" cy="414337"/>
          </a:xfrm>
          <a:prstGeom prst="ellipse">
            <a:avLst/>
          </a:prstGeom>
          <a:noFill/>
          <a:ln w="9525">
            <a:solidFill>
              <a:schemeClr val="tx1"/>
            </a:solidFill>
            <a:round/>
            <a:headEnd/>
            <a:tailEnd/>
          </a:ln>
        </p:spPr>
        <p:txBody>
          <a:bodyPr wrap="none" anchor="ctr"/>
          <a:lstStyle/>
          <a:p>
            <a:endParaRPr lang="en-CA"/>
          </a:p>
        </p:txBody>
      </p:sp>
      <p:sp>
        <p:nvSpPr>
          <p:cNvPr id="35849" name="Oval 9"/>
          <p:cNvSpPr>
            <a:spLocks noChangeArrowheads="1"/>
          </p:cNvSpPr>
          <p:nvPr/>
        </p:nvSpPr>
        <p:spPr bwMode="auto">
          <a:xfrm>
            <a:off x="4446588" y="2459038"/>
            <a:ext cx="541337" cy="414337"/>
          </a:xfrm>
          <a:prstGeom prst="ellipse">
            <a:avLst/>
          </a:prstGeom>
          <a:noFill/>
          <a:ln w="9525">
            <a:solidFill>
              <a:schemeClr val="tx1"/>
            </a:solidFill>
            <a:round/>
            <a:headEnd/>
            <a:tailEnd/>
          </a:ln>
        </p:spPr>
        <p:txBody>
          <a:bodyPr wrap="none" anchor="ctr"/>
          <a:lstStyle/>
          <a:p>
            <a:endParaRPr lang="en-CA"/>
          </a:p>
        </p:txBody>
      </p:sp>
      <p:sp>
        <p:nvSpPr>
          <p:cNvPr id="35850" name="Oval 10"/>
          <p:cNvSpPr>
            <a:spLocks noChangeArrowheads="1"/>
          </p:cNvSpPr>
          <p:nvPr/>
        </p:nvSpPr>
        <p:spPr bwMode="auto">
          <a:xfrm>
            <a:off x="5032375" y="1862138"/>
            <a:ext cx="541338" cy="412750"/>
          </a:xfrm>
          <a:prstGeom prst="ellipse">
            <a:avLst/>
          </a:prstGeom>
          <a:noFill/>
          <a:ln w="9525">
            <a:solidFill>
              <a:schemeClr val="tx1"/>
            </a:solidFill>
            <a:round/>
            <a:headEnd/>
            <a:tailEnd/>
          </a:ln>
        </p:spPr>
        <p:txBody>
          <a:bodyPr wrap="none" anchor="ctr"/>
          <a:lstStyle/>
          <a:p>
            <a:endParaRPr lang="en-CA"/>
          </a:p>
        </p:txBody>
      </p:sp>
      <p:sp>
        <p:nvSpPr>
          <p:cNvPr id="35851" name="Oval 11"/>
          <p:cNvSpPr>
            <a:spLocks noChangeArrowheads="1"/>
          </p:cNvSpPr>
          <p:nvPr/>
        </p:nvSpPr>
        <p:spPr bwMode="auto">
          <a:xfrm>
            <a:off x="6022975" y="3149600"/>
            <a:ext cx="541338" cy="414338"/>
          </a:xfrm>
          <a:prstGeom prst="ellipse">
            <a:avLst/>
          </a:prstGeom>
          <a:noFill/>
          <a:ln w="9525">
            <a:solidFill>
              <a:schemeClr val="tx1"/>
            </a:solidFill>
            <a:round/>
            <a:headEnd/>
            <a:tailEnd/>
          </a:ln>
        </p:spPr>
        <p:txBody>
          <a:bodyPr wrap="none" anchor="ctr"/>
          <a:lstStyle/>
          <a:p>
            <a:endParaRPr lang="en-CA"/>
          </a:p>
        </p:txBody>
      </p:sp>
      <p:sp>
        <p:nvSpPr>
          <p:cNvPr id="35852" name="Oval 12"/>
          <p:cNvSpPr>
            <a:spLocks noChangeArrowheads="1"/>
          </p:cNvSpPr>
          <p:nvPr/>
        </p:nvSpPr>
        <p:spPr bwMode="auto">
          <a:xfrm>
            <a:off x="5348288" y="3149600"/>
            <a:ext cx="539750" cy="414338"/>
          </a:xfrm>
          <a:prstGeom prst="ellipse">
            <a:avLst/>
          </a:prstGeom>
          <a:noFill/>
          <a:ln w="9525">
            <a:solidFill>
              <a:schemeClr val="tx1"/>
            </a:solidFill>
            <a:round/>
            <a:headEnd/>
            <a:tailEnd/>
          </a:ln>
        </p:spPr>
        <p:txBody>
          <a:bodyPr wrap="none" anchor="ctr"/>
          <a:lstStyle/>
          <a:p>
            <a:endParaRPr lang="en-CA"/>
          </a:p>
        </p:txBody>
      </p:sp>
      <p:sp>
        <p:nvSpPr>
          <p:cNvPr id="35853" name="Oval 13"/>
          <p:cNvSpPr>
            <a:spLocks noChangeArrowheads="1"/>
          </p:cNvSpPr>
          <p:nvPr/>
        </p:nvSpPr>
        <p:spPr bwMode="auto">
          <a:xfrm>
            <a:off x="7239000" y="2413000"/>
            <a:ext cx="539750" cy="414338"/>
          </a:xfrm>
          <a:prstGeom prst="ellipse">
            <a:avLst/>
          </a:prstGeom>
          <a:noFill/>
          <a:ln w="9525">
            <a:solidFill>
              <a:schemeClr val="tx1"/>
            </a:solidFill>
            <a:round/>
            <a:headEnd/>
            <a:tailEnd/>
          </a:ln>
        </p:spPr>
        <p:txBody>
          <a:bodyPr wrap="none" anchor="ctr"/>
          <a:lstStyle/>
          <a:p>
            <a:endParaRPr lang="en-CA"/>
          </a:p>
        </p:txBody>
      </p:sp>
      <p:sp>
        <p:nvSpPr>
          <p:cNvPr id="35854" name="Oval 14"/>
          <p:cNvSpPr>
            <a:spLocks noChangeArrowheads="1"/>
          </p:cNvSpPr>
          <p:nvPr/>
        </p:nvSpPr>
        <p:spPr bwMode="auto">
          <a:xfrm>
            <a:off x="6477000" y="2514600"/>
            <a:ext cx="539750" cy="414338"/>
          </a:xfrm>
          <a:prstGeom prst="ellipse">
            <a:avLst/>
          </a:prstGeom>
          <a:noFill/>
          <a:ln w="9525">
            <a:solidFill>
              <a:schemeClr val="tx1"/>
            </a:solidFill>
            <a:round/>
            <a:headEnd/>
            <a:tailEnd/>
          </a:ln>
        </p:spPr>
        <p:txBody>
          <a:bodyPr wrap="none" anchor="ctr"/>
          <a:lstStyle/>
          <a:p>
            <a:endParaRPr lang="en-CA"/>
          </a:p>
        </p:txBody>
      </p:sp>
      <p:sp>
        <p:nvSpPr>
          <p:cNvPr id="35855" name="Oval 15"/>
          <p:cNvSpPr>
            <a:spLocks noChangeArrowheads="1"/>
          </p:cNvSpPr>
          <p:nvPr/>
        </p:nvSpPr>
        <p:spPr bwMode="auto">
          <a:xfrm>
            <a:off x="4762500" y="3149600"/>
            <a:ext cx="539750" cy="414338"/>
          </a:xfrm>
          <a:prstGeom prst="ellipse">
            <a:avLst/>
          </a:prstGeom>
          <a:noFill/>
          <a:ln w="9525">
            <a:solidFill>
              <a:schemeClr val="tx1"/>
            </a:solidFill>
            <a:round/>
            <a:headEnd/>
            <a:tailEnd/>
          </a:ln>
        </p:spPr>
        <p:txBody>
          <a:bodyPr wrap="none" anchor="ctr"/>
          <a:lstStyle/>
          <a:p>
            <a:endParaRPr lang="en-CA"/>
          </a:p>
        </p:txBody>
      </p:sp>
      <p:sp>
        <p:nvSpPr>
          <p:cNvPr id="35856" name="Oval 16"/>
          <p:cNvSpPr>
            <a:spLocks noChangeArrowheads="1"/>
          </p:cNvSpPr>
          <p:nvPr/>
        </p:nvSpPr>
        <p:spPr bwMode="auto">
          <a:xfrm>
            <a:off x="3962400" y="3200400"/>
            <a:ext cx="539750" cy="414338"/>
          </a:xfrm>
          <a:prstGeom prst="ellipse">
            <a:avLst/>
          </a:prstGeom>
          <a:noFill/>
          <a:ln w="9525">
            <a:solidFill>
              <a:schemeClr val="tx1"/>
            </a:solidFill>
            <a:round/>
            <a:headEnd/>
            <a:tailEnd/>
          </a:ln>
        </p:spPr>
        <p:txBody>
          <a:bodyPr wrap="none" anchor="ctr"/>
          <a:lstStyle/>
          <a:p>
            <a:endParaRPr lang="en-CA"/>
          </a:p>
        </p:txBody>
      </p:sp>
      <p:sp>
        <p:nvSpPr>
          <p:cNvPr id="35857" name="Line 17"/>
          <p:cNvSpPr>
            <a:spLocks noChangeShapeType="1"/>
          </p:cNvSpPr>
          <p:nvPr/>
        </p:nvSpPr>
        <p:spPr bwMode="auto">
          <a:xfrm flipH="1">
            <a:off x="5527675" y="1724025"/>
            <a:ext cx="269875" cy="184150"/>
          </a:xfrm>
          <a:prstGeom prst="line">
            <a:avLst/>
          </a:prstGeom>
          <a:noFill/>
          <a:ln w="9525">
            <a:solidFill>
              <a:schemeClr val="tx1"/>
            </a:solidFill>
            <a:round/>
            <a:headEnd/>
            <a:tailEnd/>
          </a:ln>
        </p:spPr>
        <p:txBody>
          <a:bodyPr wrap="none" anchor="ctr"/>
          <a:lstStyle/>
          <a:p>
            <a:endParaRPr lang="en-CA"/>
          </a:p>
        </p:txBody>
      </p:sp>
      <p:sp>
        <p:nvSpPr>
          <p:cNvPr id="35858" name="Line 18"/>
          <p:cNvSpPr>
            <a:spLocks noChangeShapeType="1"/>
          </p:cNvSpPr>
          <p:nvPr/>
        </p:nvSpPr>
        <p:spPr bwMode="auto">
          <a:xfrm>
            <a:off x="6338888" y="1724025"/>
            <a:ext cx="269875" cy="184150"/>
          </a:xfrm>
          <a:prstGeom prst="line">
            <a:avLst/>
          </a:prstGeom>
          <a:noFill/>
          <a:ln w="9525">
            <a:solidFill>
              <a:schemeClr val="tx1"/>
            </a:solidFill>
            <a:round/>
            <a:headEnd/>
            <a:tailEnd/>
          </a:ln>
        </p:spPr>
        <p:txBody>
          <a:bodyPr wrap="none" anchor="ctr"/>
          <a:lstStyle/>
          <a:p>
            <a:endParaRPr lang="en-CA"/>
          </a:p>
        </p:txBody>
      </p:sp>
      <p:sp>
        <p:nvSpPr>
          <p:cNvPr id="35859" name="Line 19"/>
          <p:cNvSpPr>
            <a:spLocks noChangeShapeType="1"/>
          </p:cNvSpPr>
          <p:nvPr/>
        </p:nvSpPr>
        <p:spPr bwMode="auto">
          <a:xfrm flipH="1">
            <a:off x="4897438" y="2182813"/>
            <a:ext cx="180975" cy="322262"/>
          </a:xfrm>
          <a:prstGeom prst="line">
            <a:avLst/>
          </a:prstGeom>
          <a:noFill/>
          <a:ln w="9525">
            <a:solidFill>
              <a:schemeClr val="tx1"/>
            </a:solidFill>
            <a:round/>
            <a:headEnd/>
            <a:tailEnd/>
          </a:ln>
        </p:spPr>
        <p:txBody>
          <a:bodyPr wrap="none" anchor="ctr"/>
          <a:lstStyle/>
          <a:p>
            <a:endParaRPr lang="en-CA"/>
          </a:p>
        </p:txBody>
      </p:sp>
      <p:sp>
        <p:nvSpPr>
          <p:cNvPr id="35860" name="Line 20"/>
          <p:cNvSpPr>
            <a:spLocks noChangeShapeType="1"/>
          </p:cNvSpPr>
          <p:nvPr/>
        </p:nvSpPr>
        <p:spPr bwMode="auto">
          <a:xfrm>
            <a:off x="5527675" y="2182813"/>
            <a:ext cx="225425" cy="276225"/>
          </a:xfrm>
          <a:prstGeom prst="line">
            <a:avLst/>
          </a:prstGeom>
          <a:noFill/>
          <a:ln w="9525">
            <a:solidFill>
              <a:schemeClr val="tx1"/>
            </a:solidFill>
            <a:round/>
            <a:headEnd/>
            <a:tailEnd/>
          </a:ln>
        </p:spPr>
        <p:txBody>
          <a:bodyPr wrap="none" anchor="ctr"/>
          <a:lstStyle/>
          <a:p>
            <a:endParaRPr lang="en-CA"/>
          </a:p>
        </p:txBody>
      </p:sp>
      <p:sp>
        <p:nvSpPr>
          <p:cNvPr id="35861" name="Line 21"/>
          <p:cNvSpPr>
            <a:spLocks noChangeShapeType="1"/>
          </p:cNvSpPr>
          <p:nvPr/>
        </p:nvSpPr>
        <p:spPr bwMode="auto">
          <a:xfrm>
            <a:off x="4806950" y="2873375"/>
            <a:ext cx="134938" cy="276225"/>
          </a:xfrm>
          <a:prstGeom prst="line">
            <a:avLst/>
          </a:prstGeom>
          <a:noFill/>
          <a:ln w="9525">
            <a:solidFill>
              <a:schemeClr val="tx1"/>
            </a:solidFill>
            <a:round/>
            <a:headEnd/>
            <a:tailEnd/>
          </a:ln>
        </p:spPr>
        <p:txBody>
          <a:bodyPr wrap="none" anchor="ctr"/>
          <a:lstStyle/>
          <a:p>
            <a:endParaRPr lang="en-CA"/>
          </a:p>
        </p:txBody>
      </p:sp>
      <p:sp>
        <p:nvSpPr>
          <p:cNvPr id="35862" name="Line 22"/>
          <p:cNvSpPr>
            <a:spLocks noChangeShapeType="1"/>
          </p:cNvSpPr>
          <p:nvPr/>
        </p:nvSpPr>
        <p:spPr bwMode="auto">
          <a:xfrm flipH="1">
            <a:off x="5708650" y="2873375"/>
            <a:ext cx="88900" cy="276225"/>
          </a:xfrm>
          <a:prstGeom prst="line">
            <a:avLst/>
          </a:prstGeom>
          <a:noFill/>
          <a:ln w="9525">
            <a:solidFill>
              <a:schemeClr val="tx1"/>
            </a:solidFill>
            <a:round/>
            <a:headEnd/>
            <a:tailEnd/>
          </a:ln>
        </p:spPr>
        <p:txBody>
          <a:bodyPr wrap="none" anchor="ctr"/>
          <a:lstStyle/>
          <a:p>
            <a:endParaRPr lang="en-CA"/>
          </a:p>
        </p:txBody>
      </p:sp>
      <p:sp>
        <p:nvSpPr>
          <p:cNvPr id="35863" name="Line 23"/>
          <p:cNvSpPr>
            <a:spLocks noChangeShapeType="1"/>
          </p:cNvSpPr>
          <p:nvPr/>
        </p:nvSpPr>
        <p:spPr bwMode="auto">
          <a:xfrm>
            <a:off x="6069013" y="2827338"/>
            <a:ext cx="134937" cy="322262"/>
          </a:xfrm>
          <a:prstGeom prst="line">
            <a:avLst/>
          </a:prstGeom>
          <a:noFill/>
          <a:ln w="9525">
            <a:solidFill>
              <a:schemeClr val="tx1"/>
            </a:solidFill>
            <a:round/>
            <a:headEnd/>
            <a:tailEnd/>
          </a:ln>
        </p:spPr>
        <p:txBody>
          <a:bodyPr wrap="none" anchor="ctr"/>
          <a:lstStyle/>
          <a:p>
            <a:endParaRPr lang="en-CA"/>
          </a:p>
        </p:txBody>
      </p:sp>
      <p:sp>
        <p:nvSpPr>
          <p:cNvPr id="35864" name="Line 24"/>
          <p:cNvSpPr>
            <a:spLocks noChangeShapeType="1"/>
          </p:cNvSpPr>
          <p:nvPr/>
        </p:nvSpPr>
        <p:spPr bwMode="auto">
          <a:xfrm>
            <a:off x="7059613" y="2138363"/>
            <a:ext cx="314325" cy="320675"/>
          </a:xfrm>
          <a:prstGeom prst="line">
            <a:avLst/>
          </a:prstGeom>
          <a:noFill/>
          <a:ln w="9525">
            <a:solidFill>
              <a:schemeClr val="tx1"/>
            </a:solidFill>
            <a:round/>
            <a:headEnd/>
            <a:tailEnd/>
          </a:ln>
        </p:spPr>
        <p:txBody>
          <a:bodyPr wrap="none" anchor="ctr"/>
          <a:lstStyle/>
          <a:p>
            <a:endParaRPr lang="en-CA"/>
          </a:p>
        </p:txBody>
      </p:sp>
      <p:sp>
        <p:nvSpPr>
          <p:cNvPr id="35865" name="Text Box 25"/>
          <p:cNvSpPr txBox="1">
            <a:spLocks noChangeArrowheads="1"/>
          </p:cNvSpPr>
          <p:nvPr/>
        </p:nvSpPr>
        <p:spPr bwMode="auto">
          <a:xfrm>
            <a:off x="5091113" y="188595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35866" name="Text Box 26"/>
          <p:cNvSpPr txBox="1">
            <a:spLocks noChangeArrowheads="1"/>
          </p:cNvSpPr>
          <p:nvPr/>
        </p:nvSpPr>
        <p:spPr bwMode="auto">
          <a:xfrm>
            <a:off x="4595813" y="2484438"/>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a:t>
            </a:r>
          </a:p>
        </p:txBody>
      </p:sp>
      <p:sp>
        <p:nvSpPr>
          <p:cNvPr id="35867" name="Text Box 27"/>
          <p:cNvSpPr txBox="1">
            <a:spLocks noChangeArrowheads="1"/>
          </p:cNvSpPr>
          <p:nvPr/>
        </p:nvSpPr>
        <p:spPr bwMode="auto">
          <a:xfrm>
            <a:off x="5645150" y="24844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35868" name="Text Box 28"/>
          <p:cNvSpPr txBox="1">
            <a:spLocks noChangeArrowheads="1"/>
          </p:cNvSpPr>
          <p:nvPr/>
        </p:nvSpPr>
        <p:spPr bwMode="auto">
          <a:xfrm>
            <a:off x="5334000" y="3124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35869" name="Text Box 29"/>
          <p:cNvSpPr txBox="1">
            <a:spLocks noChangeArrowheads="1"/>
          </p:cNvSpPr>
          <p:nvPr/>
        </p:nvSpPr>
        <p:spPr bwMode="auto">
          <a:xfrm>
            <a:off x="6019800" y="3124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35870" name="Text Box 30"/>
          <p:cNvSpPr txBox="1">
            <a:spLocks noChangeArrowheads="1"/>
          </p:cNvSpPr>
          <p:nvPr/>
        </p:nvSpPr>
        <p:spPr bwMode="auto">
          <a:xfrm>
            <a:off x="6546850" y="183991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35871" name="Text Box 31"/>
          <p:cNvSpPr txBox="1">
            <a:spLocks noChangeArrowheads="1"/>
          </p:cNvSpPr>
          <p:nvPr/>
        </p:nvSpPr>
        <p:spPr bwMode="auto">
          <a:xfrm>
            <a:off x="7267575" y="24844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35872" name="Line 32"/>
          <p:cNvSpPr>
            <a:spLocks noChangeShapeType="1"/>
          </p:cNvSpPr>
          <p:nvPr/>
        </p:nvSpPr>
        <p:spPr bwMode="auto">
          <a:xfrm flipH="1">
            <a:off x="6705600" y="2209800"/>
            <a:ext cx="76200" cy="304800"/>
          </a:xfrm>
          <a:prstGeom prst="line">
            <a:avLst/>
          </a:prstGeom>
          <a:noFill/>
          <a:ln w="9525">
            <a:solidFill>
              <a:schemeClr val="tx1"/>
            </a:solidFill>
            <a:round/>
            <a:headEnd/>
            <a:tailEnd/>
          </a:ln>
        </p:spPr>
        <p:txBody>
          <a:bodyPr wrap="none" anchor="ctr"/>
          <a:lstStyle/>
          <a:p>
            <a:endParaRPr lang="en-CA"/>
          </a:p>
        </p:txBody>
      </p:sp>
      <p:sp>
        <p:nvSpPr>
          <p:cNvPr id="35873" name="Line 33"/>
          <p:cNvSpPr>
            <a:spLocks noChangeShapeType="1"/>
          </p:cNvSpPr>
          <p:nvPr/>
        </p:nvSpPr>
        <p:spPr bwMode="auto">
          <a:xfrm flipH="1">
            <a:off x="4267200" y="2819400"/>
            <a:ext cx="304800" cy="381000"/>
          </a:xfrm>
          <a:prstGeom prst="line">
            <a:avLst/>
          </a:prstGeom>
          <a:noFill/>
          <a:ln w="9525">
            <a:solidFill>
              <a:schemeClr val="tx1"/>
            </a:solidFill>
            <a:round/>
            <a:headEnd/>
            <a:tailEnd/>
          </a:ln>
        </p:spPr>
        <p:txBody>
          <a:bodyPr wrap="none" anchor="ctr"/>
          <a:lstStyle/>
          <a:p>
            <a:endParaRPr lang="en-CA"/>
          </a:p>
        </p:txBody>
      </p:sp>
      <p:sp>
        <p:nvSpPr>
          <p:cNvPr id="35874" name="Text Box 34"/>
          <p:cNvSpPr txBox="1">
            <a:spLocks noChangeArrowheads="1"/>
          </p:cNvSpPr>
          <p:nvPr/>
        </p:nvSpPr>
        <p:spPr bwMode="auto">
          <a:xfrm>
            <a:off x="3946525" y="30892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13</a:t>
            </a:r>
          </a:p>
        </p:txBody>
      </p:sp>
      <p:sp>
        <p:nvSpPr>
          <p:cNvPr id="35875" name="Text Box 35"/>
          <p:cNvSpPr txBox="1">
            <a:spLocks noChangeArrowheads="1"/>
          </p:cNvSpPr>
          <p:nvPr/>
        </p:nvSpPr>
        <p:spPr bwMode="auto">
          <a:xfrm>
            <a:off x="6553200" y="2438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35876" name="Rectangle 36"/>
          <p:cNvSpPr>
            <a:spLocks noChangeArrowheads="1"/>
          </p:cNvSpPr>
          <p:nvPr/>
        </p:nvSpPr>
        <p:spPr bwMode="auto">
          <a:xfrm>
            <a:off x="12954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77" name="Text Box 37"/>
          <p:cNvSpPr txBox="1">
            <a:spLocks noChangeArrowheads="1"/>
          </p:cNvSpPr>
          <p:nvPr/>
        </p:nvSpPr>
        <p:spPr bwMode="auto">
          <a:xfrm>
            <a:off x="1203325" y="3810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35878" name="Rectangle 38"/>
          <p:cNvSpPr>
            <a:spLocks noChangeArrowheads="1"/>
          </p:cNvSpPr>
          <p:nvPr/>
        </p:nvSpPr>
        <p:spPr bwMode="auto">
          <a:xfrm>
            <a:off x="18288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79" name="Rectangle 39"/>
          <p:cNvSpPr>
            <a:spLocks noChangeArrowheads="1"/>
          </p:cNvSpPr>
          <p:nvPr/>
        </p:nvSpPr>
        <p:spPr bwMode="auto">
          <a:xfrm>
            <a:off x="23622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0" name="Rectangle 40"/>
          <p:cNvSpPr>
            <a:spLocks noChangeArrowheads="1"/>
          </p:cNvSpPr>
          <p:nvPr/>
        </p:nvSpPr>
        <p:spPr bwMode="auto">
          <a:xfrm>
            <a:off x="28956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1" name="Rectangle 41"/>
          <p:cNvSpPr>
            <a:spLocks noChangeArrowheads="1"/>
          </p:cNvSpPr>
          <p:nvPr/>
        </p:nvSpPr>
        <p:spPr bwMode="auto">
          <a:xfrm>
            <a:off x="34290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2" name="Rectangle 42"/>
          <p:cNvSpPr>
            <a:spLocks noChangeArrowheads="1"/>
          </p:cNvSpPr>
          <p:nvPr/>
        </p:nvSpPr>
        <p:spPr bwMode="auto">
          <a:xfrm>
            <a:off x="39624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3" name="Rectangle 43"/>
          <p:cNvSpPr>
            <a:spLocks noChangeArrowheads="1"/>
          </p:cNvSpPr>
          <p:nvPr/>
        </p:nvSpPr>
        <p:spPr bwMode="auto">
          <a:xfrm>
            <a:off x="44958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4" name="Rectangle 44"/>
          <p:cNvSpPr>
            <a:spLocks noChangeArrowheads="1"/>
          </p:cNvSpPr>
          <p:nvPr/>
        </p:nvSpPr>
        <p:spPr bwMode="auto">
          <a:xfrm>
            <a:off x="50292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5" name="Rectangle 45"/>
          <p:cNvSpPr>
            <a:spLocks noChangeArrowheads="1"/>
          </p:cNvSpPr>
          <p:nvPr/>
        </p:nvSpPr>
        <p:spPr bwMode="auto">
          <a:xfrm>
            <a:off x="55626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6" name="Rectangle 46"/>
          <p:cNvSpPr>
            <a:spLocks noChangeArrowheads="1"/>
          </p:cNvSpPr>
          <p:nvPr/>
        </p:nvSpPr>
        <p:spPr bwMode="auto">
          <a:xfrm>
            <a:off x="60960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7" name="Rectangle 47"/>
          <p:cNvSpPr>
            <a:spLocks noChangeArrowheads="1"/>
          </p:cNvSpPr>
          <p:nvPr/>
        </p:nvSpPr>
        <p:spPr bwMode="auto">
          <a:xfrm>
            <a:off x="66294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8" name="Text Box 48"/>
          <p:cNvSpPr txBox="1">
            <a:spLocks noChangeArrowheads="1"/>
          </p:cNvSpPr>
          <p:nvPr/>
        </p:nvSpPr>
        <p:spPr bwMode="auto">
          <a:xfrm>
            <a:off x="1905000" y="37687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35889" name="Text Box 49"/>
          <p:cNvSpPr txBox="1">
            <a:spLocks noChangeArrowheads="1"/>
          </p:cNvSpPr>
          <p:nvPr/>
        </p:nvSpPr>
        <p:spPr bwMode="auto">
          <a:xfrm>
            <a:off x="2286000" y="37687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35890" name="Text Box 50"/>
          <p:cNvSpPr txBox="1">
            <a:spLocks noChangeArrowheads="1"/>
          </p:cNvSpPr>
          <p:nvPr/>
        </p:nvSpPr>
        <p:spPr bwMode="auto">
          <a:xfrm>
            <a:off x="2879725" y="37338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a:t>
            </a:r>
          </a:p>
        </p:txBody>
      </p:sp>
      <p:sp>
        <p:nvSpPr>
          <p:cNvPr id="35891" name="Text Box 51"/>
          <p:cNvSpPr txBox="1">
            <a:spLocks noChangeArrowheads="1"/>
          </p:cNvSpPr>
          <p:nvPr/>
        </p:nvSpPr>
        <p:spPr bwMode="auto">
          <a:xfrm>
            <a:off x="3429000" y="37687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35892" name="Text Box 52"/>
          <p:cNvSpPr txBox="1">
            <a:spLocks noChangeArrowheads="1"/>
          </p:cNvSpPr>
          <p:nvPr/>
        </p:nvSpPr>
        <p:spPr bwMode="auto">
          <a:xfrm>
            <a:off x="3946525" y="37338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35893" name="Text Box 53"/>
          <p:cNvSpPr txBox="1">
            <a:spLocks noChangeArrowheads="1"/>
          </p:cNvSpPr>
          <p:nvPr/>
        </p:nvSpPr>
        <p:spPr bwMode="auto">
          <a:xfrm>
            <a:off x="4479925" y="3810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35894" name="Text Box 54"/>
          <p:cNvSpPr txBox="1">
            <a:spLocks noChangeArrowheads="1"/>
          </p:cNvSpPr>
          <p:nvPr/>
        </p:nvSpPr>
        <p:spPr bwMode="auto">
          <a:xfrm>
            <a:off x="5029200" y="38449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13</a:t>
            </a:r>
          </a:p>
        </p:txBody>
      </p:sp>
      <p:sp>
        <p:nvSpPr>
          <p:cNvPr id="35895" name="Text Box 55"/>
          <p:cNvSpPr txBox="1">
            <a:spLocks noChangeArrowheads="1"/>
          </p:cNvSpPr>
          <p:nvPr/>
        </p:nvSpPr>
        <p:spPr bwMode="auto">
          <a:xfrm>
            <a:off x="5638800" y="37687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sp>
        <p:nvSpPr>
          <p:cNvPr id="35896" name="Text Box 56"/>
          <p:cNvSpPr txBox="1">
            <a:spLocks noChangeArrowheads="1"/>
          </p:cNvSpPr>
          <p:nvPr/>
        </p:nvSpPr>
        <p:spPr bwMode="auto">
          <a:xfrm>
            <a:off x="6018213" y="3768725"/>
            <a:ext cx="492125" cy="461963"/>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35897" name="Text Box 57"/>
          <p:cNvSpPr txBox="1">
            <a:spLocks noChangeArrowheads="1"/>
          </p:cNvSpPr>
          <p:nvPr/>
        </p:nvSpPr>
        <p:spPr bwMode="auto">
          <a:xfrm>
            <a:off x="6613525" y="3810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35898" name="Text Box 58"/>
          <p:cNvSpPr txBox="1">
            <a:spLocks noChangeArrowheads="1"/>
          </p:cNvSpPr>
          <p:nvPr/>
        </p:nvSpPr>
        <p:spPr bwMode="auto">
          <a:xfrm>
            <a:off x="12954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a:t>
            </a:r>
          </a:p>
        </p:txBody>
      </p:sp>
      <p:sp>
        <p:nvSpPr>
          <p:cNvPr id="35899" name="Text Box 59"/>
          <p:cNvSpPr txBox="1">
            <a:spLocks noChangeArrowheads="1"/>
          </p:cNvSpPr>
          <p:nvPr/>
        </p:nvSpPr>
        <p:spPr bwMode="auto">
          <a:xfrm>
            <a:off x="18288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a:t>
            </a:r>
          </a:p>
        </p:txBody>
      </p:sp>
      <p:sp>
        <p:nvSpPr>
          <p:cNvPr id="35900" name="Text Box 60"/>
          <p:cNvSpPr txBox="1">
            <a:spLocks noChangeArrowheads="1"/>
          </p:cNvSpPr>
          <p:nvPr/>
        </p:nvSpPr>
        <p:spPr bwMode="auto">
          <a:xfrm>
            <a:off x="23622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a:t>
            </a:r>
          </a:p>
        </p:txBody>
      </p:sp>
      <p:sp>
        <p:nvSpPr>
          <p:cNvPr id="35901" name="Text Box 61"/>
          <p:cNvSpPr txBox="1">
            <a:spLocks noChangeArrowheads="1"/>
          </p:cNvSpPr>
          <p:nvPr/>
        </p:nvSpPr>
        <p:spPr bwMode="auto">
          <a:xfrm>
            <a:off x="28194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4</a:t>
            </a:r>
          </a:p>
        </p:txBody>
      </p:sp>
      <p:sp>
        <p:nvSpPr>
          <p:cNvPr id="35902" name="Text Box 62"/>
          <p:cNvSpPr txBox="1">
            <a:spLocks noChangeArrowheads="1"/>
          </p:cNvSpPr>
          <p:nvPr/>
        </p:nvSpPr>
        <p:spPr bwMode="auto">
          <a:xfrm>
            <a:off x="3505200" y="4225925"/>
            <a:ext cx="381000" cy="457200"/>
          </a:xfrm>
          <a:prstGeom prst="rect">
            <a:avLst/>
          </a:prstGeom>
          <a:noFill/>
          <a:ln w="9525">
            <a:noFill/>
            <a:miter lim="800000"/>
            <a:headEnd/>
            <a:tailEnd/>
          </a:ln>
        </p:spPr>
        <p:txBody>
          <a:bodyPr>
            <a:spAutoFit/>
          </a:bodyPr>
          <a:lstStyle/>
          <a:p>
            <a:pPr algn="ctr"/>
            <a:r>
              <a:rPr lang="en-US" sz="2400">
                <a:latin typeface="Times New Roman" pitchFamily="18" charset="0"/>
              </a:rPr>
              <a:t>5</a:t>
            </a:r>
          </a:p>
        </p:txBody>
      </p:sp>
      <p:sp>
        <p:nvSpPr>
          <p:cNvPr id="35903" name="Text Box 63"/>
          <p:cNvSpPr txBox="1">
            <a:spLocks noChangeArrowheads="1"/>
          </p:cNvSpPr>
          <p:nvPr/>
        </p:nvSpPr>
        <p:spPr bwMode="auto">
          <a:xfrm>
            <a:off x="39624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sp>
        <p:nvSpPr>
          <p:cNvPr id="35904" name="Text Box 64"/>
          <p:cNvSpPr txBox="1">
            <a:spLocks noChangeArrowheads="1"/>
          </p:cNvSpPr>
          <p:nvPr/>
        </p:nvSpPr>
        <p:spPr bwMode="auto">
          <a:xfrm>
            <a:off x="44958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7</a:t>
            </a:r>
          </a:p>
        </p:txBody>
      </p:sp>
      <p:sp>
        <p:nvSpPr>
          <p:cNvPr id="35905" name="Text Box 65"/>
          <p:cNvSpPr txBox="1">
            <a:spLocks noChangeArrowheads="1"/>
          </p:cNvSpPr>
          <p:nvPr/>
        </p:nvSpPr>
        <p:spPr bwMode="auto">
          <a:xfrm>
            <a:off x="5013325" y="41910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35906" name="Text Box 66"/>
          <p:cNvSpPr txBox="1">
            <a:spLocks noChangeArrowheads="1"/>
          </p:cNvSpPr>
          <p:nvPr/>
        </p:nvSpPr>
        <p:spPr bwMode="auto">
          <a:xfrm>
            <a:off x="5546725" y="41910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9</a:t>
            </a:r>
          </a:p>
        </p:txBody>
      </p:sp>
      <p:sp>
        <p:nvSpPr>
          <p:cNvPr id="35907" name="Text Box 67"/>
          <p:cNvSpPr txBox="1">
            <a:spLocks noChangeArrowheads="1"/>
          </p:cNvSpPr>
          <p:nvPr/>
        </p:nvSpPr>
        <p:spPr bwMode="auto">
          <a:xfrm>
            <a:off x="6080125" y="4191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10</a:t>
            </a:r>
          </a:p>
        </p:txBody>
      </p:sp>
      <p:sp>
        <p:nvSpPr>
          <p:cNvPr id="35908" name="Text Box 68"/>
          <p:cNvSpPr txBox="1">
            <a:spLocks noChangeArrowheads="1"/>
          </p:cNvSpPr>
          <p:nvPr/>
        </p:nvSpPr>
        <p:spPr bwMode="auto">
          <a:xfrm>
            <a:off x="6689725" y="4191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custDataLst>
              <p:tags r:id="rId1"/>
            </p:custDataLst>
          </p:nvPr>
        </p:nvSpPr>
        <p:spPr/>
        <p:txBody>
          <a:bodyPr/>
          <a:lstStyle/>
          <a:p>
            <a:pPr>
              <a:defRPr/>
            </a:pPr>
            <a:fld id="{60E55A30-E494-4F6B-B39E-06CD7B6E1054}" type="slidenum">
              <a:rPr lang="en-US" smtClean="0"/>
              <a:pPr>
                <a:defRPr/>
              </a:pPr>
              <a:t>32</a:t>
            </a:fld>
            <a:endParaRPr lang="en-US"/>
          </a:p>
        </p:txBody>
      </p:sp>
      <p:sp>
        <p:nvSpPr>
          <p:cNvPr id="36867" name="Rectangle 2"/>
          <p:cNvSpPr>
            <a:spLocks noGrp="1" noChangeArrowheads="1"/>
          </p:cNvSpPr>
          <p:nvPr>
            <p:ph type="ctrTitle"/>
            <p:custDataLst>
              <p:tags r:id="rId2"/>
            </p:custDataLst>
          </p:nvPr>
        </p:nvSpPr>
        <p:spPr>
          <a:xfrm>
            <a:off x="685800" y="2133600"/>
            <a:ext cx="7772400" cy="1295400"/>
          </a:xfrm>
        </p:spPr>
        <p:txBody>
          <a:bodyPr/>
          <a:lstStyle/>
          <a:p>
            <a:pPr eaLnBrk="1" hangingPunct="1"/>
            <a:br>
              <a:rPr lang="en-US"/>
            </a:br>
            <a:br>
              <a:rPr lang="en-US"/>
            </a:br>
            <a:endParaRPr lang="en-US"/>
          </a:p>
        </p:txBody>
      </p:sp>
      <p:sp>
        <p:nvSpPr>
          <p:cNvPr id="36868" name="Rectangle 3"/>
          <p:cNvSpPr>
            <a:spLocks noGrp="1" noChangeArrowheads="1"/>
          </p:cNvSpPr>
          <p:nvPr>
            <p:ph type="subTitle" idx="1"/>
            <p:custDataLst>
              <p:tags r:id="rId3"/>
            </p:custDataLst>
          </p:nvPr>
        </p:nvSpPr>
        <p:spPr>
          <a:xfrm>
            <a:off x="2362200" y="2362200"/>
            <a:ext cx="8610600" cy="1752600"/>
          </a:xfrm>
        </p:spPr>
        <p:txBody>
          <a:bodyPr/>
          <a:lstStyle/>
          <a:p>
            <a:pPr eaLnBrk="1" hangingPunct="1"/>
            <a:r>
              <a:rPr lang="en-US" dirty="0">
                <a:solidFill>
                  <a:schemeClr val="bg1"/>
                </a:solidFill>
              </a:rPr>
              <a:t> </a:t>
            </a:r>
            <a:r>
              <a:rPr lang="en-US" sz="4400" dirty="0">
                <a:solidFill>
                  <a:schemeClr val="bg1"/>
                </a:solidFill>
              </a:rPr>
              <a:t>Priority Queues –Heaps</a:t>
            </a:r>
            <a:endParaRPr lang="en-US"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custDataLst>
              <p:tags r:id="rId1"/>
            </p:custDataLst>
          </p:nvPr>
        </p:nvSpPr>
        <p:spPr/>
        <p:txBody>
          <a:bodyPr/>
          <a:lstStyle/>
          <a:p>
            <a:pPr>
              <a:defRPr/>
            </a:pPr>
            <a:fld id="{64D690DF-BDDD-4879-9F0D-7E184D41472F}" type="slidenum">
              <a:rPr lang="en-US" smtClean="0"/>
              <a:pPr>
                <a:defRPr/>
              </a:pPr>
              <a:t>33</a:t>
            </a:fld>
            <a:endParaRPr lang="en-US"/>
          </a:p>
        </p:txBody>
      </p:sp>
      <p:sp>
        <p:nvSpPr>
          <p:cNvPr id="37891" name="Rectangle 2"/>
          <p:cNvSpPr>
            <a:spLocks noGrp="1" noChangeArrowheads="1"/>
          </p:cNvSpPr>
          <p:nvPr>
            <p:ph type="title"/>
            <p:custDataLst>
              <p:tags r:id="rId2"/>
            </p:custDataLst>
          </p:nvPr>
        </p:nvSpPr>
        <p:spPr/>
        <p:txBody>
          <a:bodyPr/>
          <a:lstStyle/>
          <a:p>
            <a:pPr eaLnBrk="1" hangingPunct="1"/>
            <a:r>
              <a:rPr lang="en-US"/>
              <a:t>Recall Queues</a:t>
            </a:r>
          </a:p>
        </p:txBody>
      </p:sp>
      <p:sp>
        <p:nvSpPr>
          <p:cNvPr id="37892" name="Rectangle 3"/>
          <p:cNvSpPr>
            <a:spLocks noGrp="1" noChangeArrowheads="1"/>
          </p:cNvSpPr>
          <p:nvPr>
            <p:ph type="body" idx="1"/>
            <p:custDataLst>
              <p:tags r:id="rId3"/>
            </p:custDataLst>
          </p:nvPr>
        </p:nvSpPr>
        <p:spPr/>
        <p:txBody>
          <a:bodyPr/>
          <a:lstStyle/>
          <a:p>
            <a:pPr eaLnBrk="1" hangingPunct="1"/>
            <a:r>
              <a:rPr lang="en-US"/>
              <a:t>FIFO:  First-In, First-Out</a:t>
            </a:r>
          </a:p>
          <a:p>
            <a:pPr eaLnBrk="1" hangingPunct="1"/>
            <a:endParaRPr lang="en-US"/>
          </a:p>
          <a:p>
            <a:pPr eaLnBrk="1" hangingPunct="1"/>
            <a:r>
              <a:rPr lang="en-US"/>
              <a:t>Some contexts where this seems right?</a:t>
            </a:r>
          </a:p>
          <a:p>
            <a:pPr eaLnBrk="1" hangingPunct="1"/>
            <a:endParaRPr lang="en-US"/>
          </a:p>
          <a:p>
            <a:pPr eaLnBrk="1" hangingPunct="1"/>
            <a:r>
              <a:rPr lang="en-US"/>
              <a:t>Some contexts where some things should be allowed to skip ahead in the line?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custDataLst>
              <p:tags r:id="rId1"/>
            </p:custDataLst>
          </p:nvPr>
        </p:nvSpPr>
        <p:spPr/>
        <p:txBody>
          <a:bodyPr/>
          <a:lstStyle/>
          <a:p>
            <a:pPr>
              <a:defRPr/>
            </a:pPr>
            <a:fld id="{A6A5E268-11E9-44BD-A576-43E4E8F4944E}" type="slidenum">
              <a:rPr lang="en-US" smtClean="0"/>
              <a:pPr>
                <a:defRPr/>
              </a:pPr>
              <a:t>34</a:t>
            </a:fld>
            <a:endParaRPr lang="en-US"/>
          </a:p>
        </p:txBody>
      </p:sp>
      <p:sp>
        <p:nvSpPr>
          <p:cNvPr id="2050" name="Rectangle 2"/>
          <p:cNvSpPr>
            <a:spLocks noGrp="1" noChangeArrowheads="1"/>
          </p:cNvSpPr>
          <p:nvPr>
            <p:ph type="title"/>
            <p:custDataLst>
              <p:tags r:id="rId2"/>
            </p:custDataLst>
          </p:nvPr>
        </p:nvSpPr>
        <p:spPr>
          <a:xfrm>
            <a:off x="609600" y="476250"/>
            <a:ext cx="7772400" cy="1123950"/>
          </a:xfrm>
        </p:spPr>
        <p:txBody>
          <a:bodyPr>
            <a:normAutofit fontScale="90000"/>
          </a:bodyPr>
          <a:lstStyle/>
          <a:p>
            <a:pPr eaLnBrk="1" hangingPunct="1">
              <a:defRPr/>
            </a:pPr>
            <a:r>
              <a:rPr lang="en-US" dirty="0"/>
              <a:t>Heap or Priority Queue that Allow Line Jumping</a:t>
            </a:r>
          </a:p>
        </p:txBody>
      </p:sp>
      <p:sp>
        <p:nvSpPr>
          <p:cNvPr id="38916" name="Rectangle 3"/>
          <p:cNvSpPr>
            <a:spLocks noGrp="1" noChangeArrowheads="1"/>
          </p:cNvSpPr>
          <p:nvPr>
            <p:ph type="body" idx="1"/>
            <p:custDataLst>
              <p:tags r:id="rId3"/>
            </p:custDataLst>
          </p:nvPr>
        </p:nvSpPr>
        <p:spPr>
          <a:xfrm>
            <a:off x="609600" y="1676400"/>
            <a:ext cx="7924800" cy="3200400"/>
          </a:xfrm>
        </p:spPr>
        <p:txBody>
          <a:bodyPr/>
          <a:lstStyle/>
          <a:p>
            <a:pPr eaLnBrk="1" hangingPunct="1"/>
            <a:r>
              <a:rPr lang="en-US" dirty="0"/>
              <a:t>Need a new ADT</a:t>
            </a:r>
          </a:p>
          <a:p>
            <a:pPr eaLnBrk="1" hangingPunct="1"/>
            <a:r>
              <a:rPr lang="en-US" dirty="0"/>
              <a:t>Operations:  	Insert an Item, </a:t>
            </a:r>
            <a:br>
              <a:rPr lang="en-US" dirty="0"/>
            </a:br>
            <a:r>
              <a:rPr lang="en-US" dirty="0"/>
              <a:t>			Remove the “Best” Item</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p:txBody>
      </p:sp>
      <p:sp>
        <p:nvSpPr>
          <p:cNvPr id="38917" name="Line 71"/>
          <p:cNvSpPr>
            <a:spLocks noChangeShapeType="1"/>
          </p:cNvSpPr>
          <p:nvPr>
            <p:custDataLst>
              <p:tags r:id="rId4"/>
            </p:custDataLst>
          </p:nvPr>
        </p:nvSpPr>
        <p:spPr bwMode="auto">
          <a:xfrm>
            <a:off x="1320800" y="5200650"/>
            <a:ext cx="1727200" cy="0"/>
          </a:xfrm>
          <a:prstGeom prst="line">
            <a:avLst/>
          </a:prstGeom>
          <a:noFill/>
          <a:ln w="34925">
            <a:solidFill>
              <a:schemeClr val="accent2"/>
            </a:solidFill>
            <a:round/>
            <a:headEnd/>
            <a:tailEnd type="triangle" w="med" len="med"/>
          </a:ln>
        </p:spPr>
        <p:txBody>
          <a:bodyPr wrap="none" anchor="ctr"/>
          <a:lstStyle/>
          <a:p>
            <a:endParaRPr lang="en-CA"/>
          </a:p>
        </p:txBody>
      </p:sp>
      <p:sp>
        <p:nvSpPr>
          <p:cNvPr id="38918" name="Text Box 72"/>
          <p:cNvSpPr txBox="1">
            <a:spLocks noChangeArrowheads="1"/>
          </p:cNvSpPr>
          <p:nvPr>
            <p:custDataLst>
              <p:tags r:id="rId5"/>
            </p:custDataLst>
          </p:nvPr>
        </p:nvSpPr>
        <p:spPr bwMode="auto">
          <a:xfrm>
            <a:off x="1219200" y="4724400"/>
            <a:ext cx="803275" cy="396875"/>
          </a:xfrm>
          <a:prstGeom prst="rect">
            <a:avLst/>
          </a:prstGeom>
          <a:noFill/>
          <a:ln w="9525">
            <a:noFill/>
            <a:miter lim="800000"/>
            <a:headEnd/>
            <a:tailEnd/>
          </a:ln>
        </p:spPr>
        <p:txBody>
          <a:bodyPr wrap="none">
            <a:spAutoFit/>
          </a:bodyPr>
          <a:lstStyle/>
          <a:p>
            <a:pPr eaLnBrk="0" hangingPunct="0"/>
            <a:r>
              <a:rPr lang="en-US" sz="2000" b="1">
                <a:solidFill>
                  <a:schemeClr val="accent2"/>
                </a:solidFill>
              </a:rPr>
              <a:t>insert</a:t>
            </a:r>
          </a:p>
        </p:txBody>
      </p:sp>
      <p:sp>
        <p:nvSpPr>
          <p:cNvPr id="38919" name="Line 73"/>
          <p:cNvSpPr>
            <a:spLocks noChangeShapeType="1"/>
          </p:cNvSpPr>
          <p:nvPr>
            <p:custDataLst>
              <p:tags r:id="rId6"/>
            </p:custDataLst>
          </p:nvPr>
        </p:nvSpPr>
        <p:spPr bwMode="auto">
          <a:xfrm flipV="1">
            <a:off x="5791200" y="5200650"/>
            <a:ext cx="2235200" cy="0"/>
          </a:xfrm>
          <a:prstGeom prst="line">
            <a:avLst/>
          </a:prstGeom>
          <a:noFill/>
          <a:ln w="34925">
            <a:solidFill>
              <a:schemeClr val="accent2"/>
            </a:solidFill>
            <a:round/>
            <a:headEnd/>
            <a:tailEnd type="triangle" w="med" len="med"/>
          </a:ln>
        </p:spPr>
        <p:txBody>
          <a:bodyPr wrap="none" anchor="ctr"/>
          <a:lstStyle/>
          <a:p>
            <a:endParaRPr lang="en-CA"/>
          </a:p>
        </p:txBody>
      </p:sp>
      <p:sp>
        <p:nvSpPr>
          <p:cNvPr id="38920" name="Text Box 74"/>
          <p:cNvSpPr txBox="1">
            <a:spLocks noChangeArrowheads="1"/>
          </p:cNvSpPr>
          <p:nvPr>
            <p:custDataLst>
              <p:tags r:id="rId7"/>
            </p:custDataLst>
          </p:nvPr>
        </p:nvSpPr>
        <p:spPr bwMode="auto">
          <a:xfrm>
            <a:off x="6502400" y="4724400"/>
            <a:ext cx="1268413" cy="396875"/>
          </a:xfrm>
          <a:prstGeom prst="rect">
            <a:avLst/>
          </a:prstGeom>
          <a:noFill/>
          <a:ln w="9525">
            <a:noFill/>
            <a:miter lim="800000"/>
            <a:headEnd/>
            <a:tailEnd/>
          </a:ln>
        </p:spPr>
        <p:txBody>
          <a:bodyPr wrap="none">
            <a:spAutoFit/>
          </a:bodyPr>
          <a:lstStyle/>
          <a:p>
            <a:pPr eaLnBrk="0" hangingPunct="0"/>
            <a:r>
              <a:rPr lang="en-US" sz="2000" b="1">
                <a:solidFill>
                  <a:schemeClr val="accent2"/>
                </a:solidFill>
              </a:rPr>
              <a:t>deleteMin</a:t>
            </a:r>
          </a:p>
        </p:txBody>
      </p:sp>
      <p:sp>
        <p:nvSpPr>
          <p:cNvPr id="38921" name="Freeform 80"/>
          <p:cNvSpPr>
            <a:spLocks/>
          </p:cNvSpPr>
          <p:nvPr>
            <p:custDataLst>
              <p:tags r:id="rId8"/>
            </p:custDataLst>
          </p:nvPr>
        </p:nvSpPr>
        <p:spPr bwMode="auto">
          <a:xfrm>
            <a:off x="3003550" y="3810000"/>
            <a:ext cx="3321050" cy="2209800"/>
          </a:xfrm>
          <a:custGeom>
            <a:avLst/>
            <a:gdLst>
              <a:gd name="T0" fmla="*/ 2147483647 w 1481"/>
              <a:gd name="T1" fmla="*/ 2147483647 h 1479"/>
              <a:gd name="T2" fmla="*/ 2147483647 w 1481"/>
              <a:gd name="T3" fmla="*/ 2147483647 h 1479"/>
              <a:gd name="T4" fmla="*/ 2147483647 w 1481"/>
              <a:gd name="T5" fmla="*/ 2147483647 h 1479"/>
              <a:gd name="T6" fmla="*/ 2147483647 w 1481"/>
              <a:gd name="T7" fmla="*/ 2147483647 h 1479"/>
              <a:gd name="T8" fmla="*/ 2147483647 w 1481"/>
              <a:gd name="T9" fmla="*/ 2147483647 h 1479"/>
              <a:gd name="T10" fmla="*/ 2147483647 w 1481"/>
              <a:gd name="T11" fmla="*/ 2147483647 h 1479"/>
              <a:gd name="T12" fmla="*/ 2147483647 w 1481"/>
              <a:gd name="T13" fmla="*/ 2147483647 h 1479"/>
              <a:gd name="T14" fmla="*/ 0 w 1481"/>
              <a:gd name="T15" fmla="*/ 2147483647 h 1479"/>
              <a:gd name="T16" fmla="*/ 2147483647 w 1481"/>
              <a:gd name="T17" fmla="*/ 2147483647 h 1479"/>
              <a:gd name="T18" fmla="*/ 2147483647 w 1481"/>
              <a:gd name="T19" fmla="*/ 2147483647 h 1479"/>
              <a:gd name="T20" fmla="*/ 2147483647 w 1481"/>
              <a:gd name="T21" fmla="*/ 2147483647 h 1479"/>
              <a:gd name="T22" fmla="*/ 2147483647 w 1481"/>
              <a:gd name="T23" fmla="*/ 2147483647 h 1479"/>
              <a:gd name="T24" fmla="*/ 2147483647 w 1481"/>
              <a:gd name="T25" fmla="*/ 2147483647 h 1479"/>
              <a:gd name="T26" fmla="*/ 2147483647 w 1481"/>
              <a:gd name="T27" fmla="*/ 2147483647 h 1479"/>
              <a:gd name="T28" fmla="*/ 2147483647 w 1481"/>
              <a:gd name="T29" fmla="*/ 2147483647 h 1479"/>
              <a:gd name="T30" fmla="*/ 2147483647 w 1481"/>
              <a:gd name="T31" fmla="*/ 2147483647 h 1479"/>
              <a:gd name="T32" fmla="*/ 2147483647 w 1481"/>
              <a:gd name="T33" fmla="*/ 2147483647 h 1479"/>
              <a:gd name="T34" fmla="*/ 2147483647 w 1481"/>
              <a:gd name="T35" fmla="*/ 2147483647 h 1479"/>
              <a:gd name="T36" fmla="*/ 2147483647 w 1481"/>
              <a:gd name="T37" fmla="*/ 2147483647 h 1479"/>
              <a:gd name="T38" fmla="*/ 2147483647 w 1481"/>
              <a:gd name="T39" fmla="*/ 2147483647 h 1479"/>
              <a:gd name="T40" fmla="*/ 2147483647 w 1481"/>
              <a:gd name="T41" fmla="*/ 2147483647 h 1479"/>
              <a:gd name="T42" fmla="*/ 2147483647 w 1481"/>
              <a:gd name="T43" fmla="*/ 2147483647 h 1479"/>
              <a:gd name="T44" fmla="*/ 2147483647 w 1481"/>
              <a:gd name="T45" fmla="*/ 2147483647 h 1479"/>
              <a:gd name="T46" fmla="*/ 2147483647 w 1481"/>
              <a:gd name="T47" fmla="*/ 2147483647 h 1479"/>
              <a:gd name="T48" fmla="*/ 2147483647 w 1481"/>
              <a:gd name="T49" fmla="*/ 2147483647 h 1479"/>
              <a:gd name="T50" fmla="*/ 2147483647 w 1481"/>
              <a:gd name="T51" fmla="*/ 2147483647 h 1479"/>
              <a:gd name="T52" fmla="*/ 2147483647 w 1481"/>
              <a:gd name="T53" fmla="*/ 2147483647 h 1479"/>
              <a:gd name="T54" fmla="*/ 2147483647 w 1481"/>
              <a:gd name="T55" fmla="*/ 2147483647 h 1479"/>
              <a:gd name="T56" fmla="*/ 2147483647 w 1481"/>
              <a:gd name="T57" fmla="*/ 2147483647 h 1479"/>
              <a:gd name="T58" fmla="*/ 2147483647 w 1481"/>
              <a:gd name="T59" fmla="*/ 2147483647 h 1479"/>
              <a:gd name="T60" fmla="*/ 2147483647 w 1481"/>
              <a:gd name="T61" fmla="*/ 2147483647 h 1479"/>
              <a:gd name="T62" fmla="*/ 2147483647 w 1481"/>
              <a:gd name="T63" fmla="*/ 2147483647 h 1479"/>
              <a:gd name="T64" fmla="*/ 2147483647 w 1481"/>
              <a:gd name="T65" fmla="*/ 2147483647 h 1479"/>
              <a:gd name="T66" fmla="*/ 2147483647 w 1481"/>
              <a:gd name="T67" fmla="*/ 2147483647 h 1479"/>
              <a:gd name="T68" fmla="*/ 2147483647 w 1481"/>
              <a:gd name="T69" fmla="*/ 2147483647 h 1479"/>
              <a:gd name="T70" fmla="*/ 2147483647 w 1481"/>
              <a:gd name="T71" fmla="*/ 2147483647 h 1479"/>
              <a:gd name="T72" fmla="*/ 2147483647 w 1481"/>
              <a:gd name="T73" fmla="*/ 2147483647 h 1479"/>
              <a:gd name="T74" fmla="*/ 2147483647 w 1481"/>
              <a:gd name="T75" fmla="*/ 0 h 1479"/>
              <a:gd name="T76" fmla="*/ 2147483647 w 1481"/>
              <a:gd name="T77" fmla="*/ 2147483647 h 1479"/>
              <a:gd name="T78" fmla="*/ 2147483647 w 1481"/>
              <a:gd name="T79" fmla="*/ 2147483647 h 1479"/>
              <a:gd name="T80" fmla="*/ 2147483647 w 1481"/>
              <a:gd name="T81" fmla="*/ 2147483647 h 147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81"/>
              <a:gd name="T124" fmla="*/ 0 h 1479"/>
              <a:gd name="T125" fmla="*/ 1481 w 1481"/>
              <a:gd name="T126" fmla="*/ 1479 h 147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81" h="1479">
                <a:moveTo>
                  <a:pt x="381" y="157"/>
                </a:moveTo>
                <a:cubicBezTo>
                  <a:pt x="355" y="151"/>
                  <a:pt x="331" y="143"/>
                  <a:pt x="306" y="135"/>
                </a:cubicBezTo>
                <a:cubicBezTo>
                  <a:pt x="300" y="135"/>
                  <a:pt x="213" y="137"/>
                  <a:pt x="187" y="150"/>
                </a:cubicBezTo>
                <a:cubicBezTo>
                  <a:pt x="107" y="190"/>
                  <a:pt x="73" y="294"/>
                  <a:pt x="52" y="374"/>
                </a:cubicBezTo>
                <a:cubicBezTo>
                  <a:pt x="57" y="445"/>
                  <a:pt x="56" y="536"/>
                  <a:pt x="97" y="599"/>
                </a:cubicBezTo>
                <a:cubicBezTo>
                  <a:pt x="124" y="684"/>
                  <a:pt x="114" y="754"/>
                  <a:pt x="52" y="816"/>
                </a:cubicBezTo>
                <a:cubicBezTo>
                  <a:pt x="30" y="885"/>
                  <a:pt x="67" y="780"/>
                  <a:pt x="22" y="861"/>
                </a:cubicBezTo>
                <a:cubicBezTo>
                  <a:pt x="13" y="877"/>
                  <a:pt x="5" y="915"/>
                  <a:pt x="0" y="935"/>
                </a:cubicBezTo>
                <a:cubicBezTo>
                  <a:pt x="5" y="981"/>
                  <a:pt x="5" y="1010"/>
                  <a:pt x="30" y="1048"/>
                </a:cubicBezTo>
                <a:cubicBezTo>
                  <a:pt x="77" y="1190"/>
                  <a:pt x="27" y="1023"/>
                  <a:pt x="52" y="1369"/>
                </a:cubicBezTo>
                <a:cubicBezTo>
                  <a:pt x="57" y="1432"/>
                  <a:pt x="182" y="1465"/>
                  <a:pt x="232" y="1474"/>
                </a:cubicBezTo>
                <a:cubicBezTo>
                  <a:pt x="329" y="1469"/>
                  <a:pt x="337" y="1472"/>
                  <a:pt x="404" y="1452"/>
                </a:cubicBezTo>
                <a:cubicBezTo>
                  <a:pt x="509" y="1366"/>
                  <a:pt x="446" y="1409"/>
                  <a:pt x="516" y="1339"/>
                </a:cubicBezTo>
                <a:cubicBezTo>
                  <a:pt x="539" y="1268"/>
                  <a:pt x="606" y="1233"/>
                  <a:pt x="673" y="1220"/>
                </a:cubicBezTo>
                <a:cubicBezTo>
                  <a:pt x="711" y="1225"/>
                  <a:pt x="741" y="1233"/>
                  <a:pt x="778" y="1242"/>
                </a:cubicBezTo>
                <a:cubicBezTo>
                  <a:pt x="804" y="1260"/>
                  <a:pt x="817" y="1281"/>
                  <a:pt x="838" y="1302"/>
                </a:cubicBezTo>
                <a:cubicBezTo>
                  <a:pt x="872" y="1336"/>
                  <a:pt x="861" y="1310"/>
                  <a:pt x="890" y="1347"/>
                </a:cubicBezTo>
                <a:cubicBezTo>
                  <a:pt x="901" y="1361"/>
                  <a:pt x="906" y="1381"/>
                  <a:pt x="920" y="1392"/>
                </a:cubicBezTo>
                <a:cubicBezTo>
                  <a:pt x="960" y="1422"/>
                  <a:pt x="996" y="1452"/>
                  <a:pt x="1040" y="1474"/>
                </a:cubicBezTo>
                <a:cubicBezTo>
                  <a:pt x="1097" y="1469"/>
                  <a:pt x="1118" y="1479"/>
                  <a:pt x="1159" y="1452"/>
                </a:cubicBezTo>
                <a:cubicBezTo>
                  <a:pt x="1180" y="1438"/>
                  <a:pt x="1219" y="1407"/>
                  <a:pt x="1219" y="1407"/>
                </a:cubicBezTo>
                <a:cubicBezTo>
                  <a:pt x="1243" y="1371"/>
                  <a:pt x="1255" y="1334"/>
                  <a:pt x="1271" y="1294"/>
                </a:cubicBezTo>
                <a:cubicBezTo>
                  <a:pt x="1266" y="1239"/>
                  <a:pt x="1270" y="1204"/>
                  <a:pt x="1242" y="1160"/>
                </a:cubicBezTo>
                <a:cubicBezTo>
                  <a:pt x="1225" y="1098"/>
                  <a:pt x="1181" y="1046"/>
                  <a:pt x="1152" y="988"/>
                </a:cubicBezTo>
                <a:cubicBezTo>
                  <a:pt x="1133" y="899"/>
                  <a:pt x="1116" y="797"/>
                  <a:pt x="1167" y="718"/>
                </a:cubicBezTo>
                <a:cubicBezTo>
                  <a:pt x="1179" y="679"/>
                  <a:pt x="1204" y="655"/>
                  <a:pt x="1242" y="644"/>
                </a:cubicBezTo>
                <a:cubicBezTo>
                  <a:pt x="1272" y="624"/>
                  <a:pt x="1311" y="607"/>
                  <a:pt x="1346" y="599"/>
                </a:cubicBezTo>
                <a:cubicBezTo>
                  <a:pt x="1411" y="557"/>
                  <a:pt x="1461" y="503"/>
                  <a:pt x="1481" y="427"/>
                </a:cubicBezTo>
                <a:cubicBezTo>
                  <a:pt x="1465" y="308"/>
                  <a:pt x="1416" y="228"/>
                  <a:pt x="1294" y="202"/>
                </a:cubicBezTo>
                <a:cubicBezTo>
                  <a:pt x="1269" y="205"/>
                  <a:pt x="1243" y="202"/>
                  <a:pt x="1219" y="210"/>
                </a:cubicBezTo>
                <a:cubicBezTo>
                  <a:pt x="1187" y="221"/>
                  <a:pt x="1135" y="279"/>
                  <a:pt x="1114" y="300"/>
                </a:cubicBezTo>
                <a:cubicBezTo>
                  <a:pt x="1092" y="322"/>
                  <a:pt x="1080" y="364"/>
                  <a:pt x="1062" y="389"/>
                </a:cubicBezTo>
                <a:cubicBezTo>
                  <a:pt x="1035" y="428"/>
                  <a:pt x="1000" y="441"/>
                  <a:pt x="957" y="449"/>
                </a:cubicBezTo>
                <a:cubicBezTo>
                  <a:pt x="845" y="428"/>
                  <a:pt x="813" y="342"/>
                  <a:pt x="793" y="240"/>
                </a:cubicBezTo>
                <a:cubicBezTo>
                  <a:pt x="790" y="225"/>
                  <a:pt x="782" y="144"/>
                  <a:pt x="763" y="120"/>
                </a:cubicBezTo>
                <a:cubicBezTo>
                  <a:pt x="743" y="93"/>
                  <a:pt x="716" y="71"/>
                  <a:pt x="695" y="45"/>
                </a:cubicBezTo>
                <a:cubicBezTo>
                  <a:pt x="688" y="37"/>
                  <a:pt x="682" y="29"/>
                  <a:pt x="673" y="23"/>
                </a:cubicBezTo>
                <a:cubicBezTo>
                  <a:pt x="656" y="11"/>
                  <a:pt x="626" y="7"/>
                  <a:pt x="606" y="0"/>
                </a:cubicBezTo>
                <a:cubicBezTo>
                  <a:pt x="526" y="12"/>
                  <a:pt x="516" y="15"/>
                  <a:pt x="456" y="75"/>
                </a:cubicBezTo>
                <a:cubicBezTo>
                  <a:pt x="443" y="88"/>
                  <a:pt x="426" y="120"/>
                  <a:pt x="426" y="120"/>
                </a:cubicBezTo>
                <a:cubicBezTo>
                  <a:pt x="418" y="145"/>
                  <a:pt x="409" y="157"/>
                  <a:pt x="381" y="157"/>
                </a:cubicBezTo>
                <a:close/>
              </a:path>
            </a:pathLst>
          </a:custGeom>
          <a:noFill/>
          <a:ln w="25400">
            <a:solidFill>
              <a:srgbClr val="008000"/>
            </a:solidFill>
            <a:round/>
            <a:headEnd/>
            <a:tailEnd/>
          </a:ln>
        </p:spPr>
        <p:txBody>
          <a:bodyPr/>
          <a:lstStyle/>
          <a:p>
            <a:endParaRPr lang="en-CA"/>
          </a:p>
        </p:txBody>
      </p:sp>
      <p:sp>
        <p:nvSpPr>
          <p:cNvPr id="38922" name="Text Box 81"/>
          <p:cNvSpPr txBox="1">
            <a:spLocks noChangeArrowheads="1"/>
          </p:cNvSpPr>
          <p:nvPr>
            <p:custDataLst>
              <p:tags r:id="rId9"/>
            </p:custDataLst>
          </p:nvPr>
        </p:nvSpPr>
        <p:spPr bwMode="auto">
          <a:xfrm>
            <a:off x="3200400" y="4114800"/>
            <a:ext cx="2362200" cy="1552575"/>
          </a:xfrm>
          <a:prstGeom prst="rect">
            <a:avLst/>
          </a:prstGeom>
          <a:noFill/>
          <a:ln w="9525">
            <a:noFill/>
            <a:miter lim="800000"/>
            <a:headEnd/>
            <a:tailEnd/>
          </a:ln>
        </p:spPr>
        <p:txBody>
          <a:bodyPr>
            <a:spAutoFit/>
          </a:bodyPr>
          <a:lstStyle/>
          <a:p>
            <a:pPr marL="457200" indent="-457200"/>
            <a:r>
              <a:rPr lang="en-US"/>
              <a:t> </a:t>
            </a:r>
            <a:r>
              <a:rPr lang="en-US">
                <a:solidFill>
                  <a:srgbClr val="FF0000"/>
                </a:solidFill>
              </a:rPr>
              <a:t>6        2</a:t>
            </a:r>
          </a:p>
          <a:p>
            <a:pPr marL="457200" indent="-457200"/>
            <a:r>
              <a:rPr lang="en-US">
                <a:solidFill>
                  <a:srgbClr val="FF0000"/>
                </a:solidFill>
              </a:rPr>
              <a:t>  15              23</a:t>
            </a:r>
          </a:p>
          <a:p>
            <a:pPr marL="457200" indent="-457200"/>
            <a:r>
              <a:rPr lang="en-US">
                <a:solidFill>
                  <a:srgbClr val="FF0000"/>
                </a:solidFill>
              </a:rPr>
              <a:t>          12     18</a:t>
            </a:r>
          </a:p>
          <a:p>
            <a:pPr marL="457200" indent="-457200"/>
            <a:r>
              <a:rPr lang="en-US">
                <a:solidFill>
                  <a:srgbClr val="FF0000"/>
                </a:solidFill>
              </a:rPr>
              <a:t>    45       3         7</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custDataLst>
              <p:tags r:id="rId1"/>
            </p:custDataLst>
          </p:nvPr>
        </p:nvSpPr>
        <p:spPr/>
        <p:txBody>
          <a:bodyPr/>
          <a:lstStyle/>
          <a:p>
            <a:pPr>
              <a:defRPr/>
            </a:pPr>
            <a:fld id="{75554F17-5478-4189-A035-ADE6C2081051}" type="slidenum">
              <a:rPr lang="en-US" smtClean="0"/>
              <a:pPr>
                <a:defRPr/>
              </a:pPr>
              <a:t>35</a:t>
            </a:fld>
            <a:endParaRPr lang="en-US"/>
          </a:p>
        </p:txBody>
      </p:sp>
      <p:sp>
        <p:nvSpPr>
          <p:cNvPr id="39939"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Priority Queue ADT</a:t>
            </a:r>
          </a:p>
        </p:txBody>
      </p:sp>
      <p:sp>
        <p:nvSpPr>
          <p:cNvPr id="39940" name="Rectangle 3"/>
          <p:cNvSpPr>
            <a:spLocks noGrp="1" noChangeArrowheads="1"/>
          </p:cNvSpPr>
          <p:nvPr>
            <p:ph type="body" idx="1"/>
            <p:custDataLst>
              <p:tags r:id="rId3"/>
            </p:custDataLst>
          </p:nvPr>
        </p:nvSpPr>
        <p:spPr>
          <a:xfrm>
            <a:off x="457200" y="1371600"/>
            <a:ext cx="8382000" cy="4953000"/>
          </a:xfrm>
          <a:noFill/>
        </p:spPr>
        <p:txBody>
          <a:bodyPr/>
          <a:lstStyle/>
          <a:p>
            <a:pPr marL="533400" indent="-533400" eaLnBrk="1" hangingPunct="1">
              <a:buFontTx/>
              <a:buAutoNum type="arabicPeriod"/>
            </a:pPr>
            <a:r>
              <a:rPr lang="en-US" b="1"/>
              <a:t>PQueue </a:t>
            </a:r>
            <a:r>
              <a:rPr lang="en-US" b="1" u="sng"/>
              <a:t>data</a:t>
            </a:r>
            <a:r>
              <a:rPr lang="en-US"/>
              <a:t> : collection of data with </a:t>
            </a:r>
            <a:r>
              <a:rPr lang="en-US">
                <a:solidFill>
                  <a:srgbClr val="339933"/>
                </a:solidFill>
              </a:rPr>
              <a:t>priority</a:t>
            </a:r>
          </a:p>
          <a:p>
            <a:pPr marL="1714500" lvl="3" indent="-342900" eaLnBrk="1" hangingPunct="1">
              <a:buFontTx/>
              <a:buAutoNum type="arabicPeriod"/>
            </a:pPr>
            <a:endParaRPr lang="en-US" u="sng">
              <a:solidFill>
                <a:srgbClr val="339933"/>
              </a:solidFill>
            </a:endParaRPr>
          </a:p>
          <a:p>
            <a:pPr marL="533400" indent="-533400" eaLnBrk="1" hangingPunct="1">
              <a:buFontTx/>
              <a:buAutoNum type="arabicPeriod"/>
            </a:pPr>
            <a:r>
              <a:rPr lang="en-US" b="1"/>
              <a:t>PQueue </a:t>
            </a:r>
            <a:r>
              <a:rPr lang="en-US" b="1" u="sng"/>
              <a:t>operations</a:t>
            </a:r>
          </a:p>
          <a:p>
            <a:pPr marL="914400" lvl="1" indent="-457200" eaLnBrk="1" hangingPunct="1"/>
            <a:r>
              <a:rPr lang="en-US"/>
              <a:t>insert</a:t>
            </a:r>
          </a:p>
          <a:p>
            <a:pPr marL="914400" lvl="1" indent="-457200" eaLnBrk="1" hangingPunct="1"/>
            <a:r>
              <a:rPr lang="en-US"/>
              <a:t>deleteMin</a:t>
            </a:r>
          </a:p>
          <a:p>
            <a:pPr marL="1714500" lvl="3" indent="-342900" eaLnBrk="1" hangingPunct="1"/>
            <a:endParaRPr lang="en-US"/>
          </a:p>
          <a:p>
            <a:pPr marL="533400" indent="-533400" eaLnBrk="1" hangingPunct="1">
              <a:buFontTx/>
              <a:buAutoNum type="arabicPeriod"/>
            </a:pPr>
            <a:r>
              <a:rPr lang="en-US" b="1"/>
              <a:t>PQueue </a:t>
            </a:r>
            <a:r>
              <a:rPr lang="en-US" b="1" u="sng"/>
              <a:t>property</a:t>
            </a:r>
            <a:r>
              <a:rPr lang="en-US"/>
              <a:t>: for two elements in the queue, </a:t>
            </a:r>
            <a:r>
              <a:rPr lang="en-US" i="1"/>
              <a:t>x</a:t>
            </a:r>
            <a:r>
              <a:rPr lang="en-US"/>
              <a:t> and </a:t>
            </a:r>
            <a:r>
              <a:rPr lang="en-US" i="1"/>
              <a:t>y</a:t>
            </a:r>
            <a:r>
              <a:rPr lang="en-US"/>
              <a:t>, if </a:t>
            </a:r>
            <a:r>
              <a:rPr lang="en-US" i="1"/>
              <a:t>x</a:t>
            </a:r>
            <a:r>
              <a:rPr lang="en-US"/>
              <a:t> has a </a:t>
            </a:r>
            <a:r>
              <a:rPr lang="en-US" b="1" u="sng">
                <a:solidFill>
                  <a:srgbClr val="FF0000"/>
                </a:solidFill>
              </a:rPr>
              <a:t>lower</a:t>
            </a:r>
            <a:r>
              <a:rPr lang="en-US"/>
              <a:t> </a:t>
            </a:r>
            <a:r>
              <a:rPr lang="en-US">
                <a:solidFill>
                  <a:srgbClr val="339933"/>
                </a:solidFill>
              </a:rPr>
              <a:t>priority value</a:t>
            </a:r>
            <a:r>
              <a:rPr lang="en-US"/>
              <a:t> than </a:t>
            </a:r>
            <a:r>
              <a:rPr lang="en-US" i="1"/>
              <a:t>y</a:t>
            </a:r>
            <a:r>
              <a:rPr lang="en-US"/>
              <a:t>, </a:t>
            </a:r>
            <a:r>
              <a:rPr lang="en-US" i="1"/>
              <a:t>x</a:t>
            </a:r>
            <a:r>
              <a:rPr lang="en-US"/>
              <a:t> will be deleted before </a:t>
            </a:r>
            <a:r>
              <a:rPr lang="en-US" i="1"/>
              <a:t>y</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custDataLst>
              <p:tags r:id="rId1"/>
            </p:custDataLst>
          </p:nvPr>
        </p:nvSpPr>
        <p:spPr/>
        <p:txBody>
          <a:bodyPr/>
          <a:lstStyle/>
          <a:p>
            <a:pPr>
              <a:defRPr/>
            </a:pPr>
            <a:fld id="{8038602C-0390-459B-A077-32BEF1370C6A}" type="slidenum">
              <a:rPr lang="en-US" smtClean="0"/>
              <a:pPr>
                <a:defRPr/>
              </a:pPr>
              <a:t>36</a:t>
            </a:fld>
            <a:endParaRPr lang="en-US"/>
          </a:p>
        </p:txBody>
      </p:sp>
      <p:sp>
        <p:nvSpPr>
          <p:cNvPr id="40963" name="Rectangle 2"/>
          <p:cNvSpPr>
            <a:spLocks noGrp="1" noChangeArrowheads="1"/>
          </p:cNvSpPr>
          <p:nvPr>
            <p:ph type="title"/>
            <p:custDataLst>
              <p:tags r:id="rId2"/>
            </p:custDataLst>
          </p:nvPr>
        </p:nvSpPr>
        <p:spPr>
          <a:xfrm>
            <a:off x="685800" y="228600"/>
            <a:ext cx="7772400" cy="1143000"/>
          </a:xfrm>
        </p:spPr>
        <p:txBody>
          <a:bodyPr/>
          <a:lstStyle/>
          <a:p>
            <a:pPr eaLnBrk="1" hangingPunct="1"/>
            <a:r>
              <a:rPr lang="en-US" sz="4000" dirty="0"/>
              <a:t>Applications of the Priority Queue</a:t>
            </a:r>
          </a:p>
        </p:txBody>
      </p:sp>
      <p:sp>
        <p:nvSpPr>
          <p:cNvPr id="40964" name="Rectangle 3"/>
          <p:cNvSpPr>
            <a:spLocks noGrp="1" noChangeArrowheads="1"/>
          </p:cNvSpPr>
          <p:nvPr>
            <p:ph type="body" idx="1"/>
            <p:custDataLst>
              <p:tags r:id="rId3"/>
            </p:custDataLst>
          </p:nvPr>
        </p:nvSpPr>
        <p:spPr>
          <a:xfrm>
            <a:off x="381000" y="1295400"/>
            <a:ext cx="8382000" cy="4419600"/>
          </a:xfrm>
        </p:spPr>
        <p:txBody>
          <a:bodyPr/>
          <a:lstStyle/>
          <a:p>
            <a:pPr eaLnBrk="1" hangingPunct="1"/>
            <a:r>
              <a:rPr lang="en-US" dirty="0"/>
              <a:t>Select print jobs in order of decreasing </a:t>
            </a:r>
            <a:r>
              <a:rPr lang="en-US" dirty="0">
                <a:solidFill>
                  <a:srgbClr val="339933"/>
                </a:solidFill>
              </a:rPr>
              <a:t>length</a:t>
            </a:r>
          </a:p>
          <a:p>
            <a:pPr eaLnBrk="1" hangingPunct="1"/>
            <a:r>
              <a:rPr lang="en-US" dirty="0"/>
              <a:t>Forward packets on routers in order of </a:t>
            </a:r>
            <a:r>
              <a:rPr lang="en-US" dirty="0">
                <a:solidFill>
                  <a:srgbClr val="339933"/>
                </a:solidFill>
              </a:rPr>
              <a:t>urgency</a:t>
            </a:r>
          </a:p>
          <a:p>
            <a:pPr eaLnBrk="1" hangingPunct="1"/>
            <a:r>
              <a:rPr lang="en-US" dirty="0"/>
              <a:t>Select most </a:t>
            </a:r>
            <a:r>
              <a:rPr lang="en-US" dirty="0">
                <a:solidFill>
                  <a:srgbClr val="339933"/>
                </a:solidFill>
              </a:rPr>
              <a:t>frequent</a:t>
            </a:r>
            <a:r>
              <a:rPr lang="en-US" dirty="0"/>
              <a:t> symbols for compression</a:t>
            </a:r>
          </a:p>
          <a:p>
            <a:pPr eaLnBrk="1" hangingPunct="1"/>
            <a:r>
              <a:rPr lang="en-US" dirty="0"/>
              <a:t>Sort numbers, picking </a:t>
            </a:r>
            <a:r>
              <a:rPr lang="en-US" dirty="0">
                <a:solidFill>
                  <a:srgbClr val="339933"/>
                </a:solidFill>
              </a:rPr>
              <a:t>minimum</a:t>
            </a:r>
            <a:r>
              <a:rPr lang="en-US" dirty="0"/>
              <a:t> first</a:t>
            </a:r>
          </a:p>
          <a:p>
            <a:pPr eaLnBrk="1" hangingPunct="1"/>
            <a:endParaRPr lang="en-US" dirty="0"/>
          </a:p>
          <a:p>
            <a:pPr eaLnBrk="1" hangingPunct="1"/>
            <a:r>
              <a:rPr lang="en-US" dirty="0"/>
              <a:t>Anything</a:t>
            </a:r>
            <a:r>
              <a:rPr lang="en-US" b="1" dirty="0"/>
              <a:t> </a:t>
            </a:r>
            <a:r>
              <a:rPr lang="en-US" b="1" i="1" dirty="0"/>
              <a:t>greedy</a:t>
            </a: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custDataLst>
              <p:tags r:id="rId1"/>
            </p:custDataLst>
          </p:nvPr>
        </p:nvSpPr>
        <p:spPr/>
        <p:txBody>
          <a:bodyPr/>
          <a:lstStyle/>
          <a:p>
            <a:pPr>
              <a:defRPr/>
            </a:pPr>
            <a:fld id="{60A87FD0-2C1E-45F3-8F14-BFB79CA7AC66}" type="slidenum">
              <a:rPr lang="en-US" smtClean="0"/>
              <a:pPr>
                <a:defRPr/>
              </a:pPr>
              <a:t>37</a:t>
            </a:fld>
            <a:endParaRPr lang="en-US"/>
          </a:p>
        </p:txBody>
      </p:sp>
      <p:sp>
        <p:nvSpPr>
          <p:cNvPr id="41987" name="Rectangle 2"/>
          <p:cNvSpPr>
            <a:spLocks noGrp="1" noChangeArrowheads="1"/>
          </p:cNvSpPr>
          <p:nvPr>
            <p:ph type="title"/>
            <p:custDataLst>
              <p:tags r:id="rId2"/>
            </p:custDataLst>
          </p:nvPr>
        </p:nvSpPr>
        <p:spPr>
          <a:xfrm>
            <a:off x="457200" y="76200"/>
            <a:ext cx="9525000" cy="1485900"/>
          </a:xfrm>
        </p:spPr>
        <p:txBody>
          <a:bodyPr/>
          <a:lstStyle/>
          <a:p>
            <a:pPr eaLnBrk="1" hangingPunct="1"/>
            <a:r>
              <a:rPr lang="en-US" dirty="0"/>
              <a:t>Potential Implementations</a:t>
            </a:r>
          </a:p>
        </p:txBody>
      </p:sp>
      <p:graphicFrame>
        <p:nvGraphicFramePr>
          <p:cNvPr id="5274" name="Group 154"/>
          <p:cNvGraphicFramePr>
            <a:graphicFrameLocks noGrp="1"/>
          </p:cNvGraphicFramePr>
          <p:nvPr>
            <p:custDataLst>
              <p:tags r:id="rId3"/>
            </p:custDataLst>
            <p:extLst>
              <p:ext uri="{D42A27DB-BD31-4B8C-83A1-F6EECF244321}">
                <p14:modId xmlns:p14="http://schemas.microsoft.com/office/powerpoint/2010/main" val="586714645"/>
              </p:ext>
            </p:extLst>
          </p:nvPr>
        </p:nvGraphicFramePr>
        <p:xfrm>
          <a:off x="0" y="1752600"/>
          <a:ext cx="9144000" cy="3429001"/>
        </p:xfrm>
        <a:graphic>
          <a:graphicData uri="http://schemas.openxmlformats.org/drawingml/2006/table">
            <a:tbl>
              <a:tblPr/>
              <a:tblGrid>
                <a:gridCol w="4489450">
                  <a:extLst>
                    <a:ext uri="{9D8B030D-6E8A-4147-A177-3AD203B41FA5}">
                      <a16:colId xmlns:a16="http://schemas.microsoft.com/office/drawing/2014/main" val="20000"/>
                    </a:ext>
                  </a:extLst>
                </a:gridCol>
                <a:gridCol w="2327275">
                  <a:extLst>
                    <a:ext uri="{9D8B030D-6E8A-4147-A177-3AD203B41FA5}">
                      <a16:colId xmlns:a16="http://schemas.microsoft.com/office/drawing/2014/main" val="20001"/>
                    </a:ext>
                  </a:extLst>
                </a:gridCol>
                <a:gridCol w="2327275">
                  <a:extLst>
                    <a:ext uri="{9D8B030D-6E8A-4147-A177-3AD203B41FA5}">
                      <a16:colId xmlns:a16="http://schemas.microsoft.com/office/drawing/2014/main" val="20002"/>
                    </a:ext>
                  </a:extLst>
                </a:gridCol>
              </a:tblGrid>
              <a:tr h="592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insert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deleteMin</a:t>
                      </a:r>
                    </a:p>
                  </a:txBody>
                  <a:tcPr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6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Unsorted list (Array)</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O(n)</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2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Unsorted list (Linked-List)</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O(n)</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Sorted list (Array)</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O(1)*</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Sorted list (Linked-List)</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O(n)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O(1)</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2010" name="Text Box 131" hidden="1"/>
          <p:cNvSpPr txBox="1">
            <a:spLocks noChangeArrowheads="1"/>
          </p:cNvSpPr>
          <p:nvPr>
            <p:custDataLst>
              <p:tags r:id="rId4"/>
            </p:custDataLst>
          </p:nvPr>
        </p:nvSpPr>
        <p:spPr bwMode="auto">
          <a:xfrm>
            <a:off x="4419600" y="1143000"/>
            <a:ext cx="2771775" cy="946150"/>
          </a:xfrm>
          <a:prstGeom prst="rect">
            <a:avLst/>
          </a:prstGeom>
          <a:noFill/>
          <a:ln w="9525">
            <a:noFill/>
            <a:miter lim="800000"/>
            <a:headEnd/>
            <a:tailEnd/>
          </a:ln>
        </p:spPr>
        <p:txBody>
          <a:bodyPr wrap="none">
            <a:spAutoFit/>
          </a:bodyPr>
          <a:lstStyle/>
          <a:p>
            <a:r>
              <a:rPr lang="en-US" sz="2000" b="1">
                <a:solidFill>
                  <a:schemeClr val="tx2"/>
                </a:solidFill>
              </a:rPr>
              <a:t>O(1)/</a:t>
            </a:r>
            <a:r>
              <a:rPr lang="en-US">
                <a:solidFill>
                  <a:srgbClr val="FF0000"/>
                </a:solidFill>
              </a:rPr>
              <a:t>O(N)worst-array full, </a:t>
            </a:r>
          </a:p>
          <a:p>
            <a:r>
              <a:rPr lang="en-US">
                <a:solidFill>
                  <a:srgbClr val="FF0000"/>
                </a:solidFill>
              </a:rPr>
              <a:t>should say WHY, might</a:t>
            </a:r>
          </a:p>
          <a:p>
            <a:r>
              <a:rPr lang="en-US">
                <a:solidFill>
                  <a:srgbClr val="FF0000"/>
                </a:solidFill>
              </a:rPr>
              <a:t>reject on full instead.</a:t>
            </a:r>
          </a:p>
        </p:txBody>
      </p:sp>
      <p:sp>
        <p:nvSpPr>
          <p:cNvPr id="42011" name="Text Box 133" hidden="1"/>
          <p:cNvSpPr txBox="1">
            <a:spLocks noChangeArrowheads="1"/>
          </p:cNvSpPr>
          <p:nvPr>
            <p:custDataLst>
              <p:tags r:id="rId5"/>
            </p:custDataLst>
          </p:nvPr>
        </p:nvSpPr>
        <p:spPr bwMode="auto">
          <a:xfrm>
            <a:off x="4572000" y="2133600"/>
            <a:ext cx="990600" cy="457200"/>
          </a:xfrm>
          <a:prstGeom prst="rect">
            <a:avLst/>
          </a:prstGeom>
          <a:noFill/>
          <a:ln w="9525">
            <a:noFill/>
            <a:miter lim="800000"/>
            <a:headEnd/>
            <a:tailEnd/>
          </a:ln>
        </p:spPr>
        <p:txBody>
          <a:bodyPr>
            <a:spAutoFit/>
          </a:bodyPr>
          <a:lstStyle/>
          <a:p>
            <a:pPr>
              <a:spcBef>
                <a:spcPct val="50000"/>
              </a:spcBef>
            </a:pPr>
            <a:endParaRPr lang="en-US"/>
          </a:p>
        </p:txBody>
      </p:sp>
      <p:sp>
        <p:nvSpPr>
          <p:cNvPr id="42012" name="Text Box 134" hidden="1"/>
          <p:cNvSpPr txBox="1">
            <a:spLocks noChangeArrowheads="1"/>
          </p:cNvSpPr>
          <p:nvPr>
            <p:custDataLst>
              <p:tags r:id="rId6"/>
            </p:custDataLst>
          </p:nvPr>
        </p:nvSpPr>
        <p:spPr bwMode="auto">
          <a:xfrm>
            <a:off x="5029200" y="2133600"/>
            <a:ext cx="776288" cy="457200"/>
          </a:xfrm>
          <a:prstGeom prst="rect">
            <a:avLst/>
          </a:prstGeom>
          <a:noFill/>
          <a:ln w="9525">
            <a:noFill/>
            <a:miter lim="800000"/>
            <a:headEnd/>
            <a:tailEnd/>
          </a:ln>
        </p:spPr>
        <p:txBody>
          <a:bodyPr wrap="none">
            <a:spAutoFit/>
          </a:bodyPr>
          <a:lstStyle/>
          <a:p>
            <a:r>
              <a:rPr lang="en-US" b="1"/>
              <a:t>O(1)</a:t>
            </a:r>
          </a:p>
        </p:txBody>
      </p:sp>
      <p:sp>
        <p:nvSpPr>
          <p:cNvPr id="42013" name="Text Box 135" hidden="1"/>
          <p:cNvSpPr txBox="1">
            <a:spLocks noChangeArrowheads="1"/>
          </p:cNvSpPr>
          <p:nvPr>
            <p:custDataLst>
              <p:tags r:id="rId7"/>
            </p:custDataLst>
          </p:nvPr>
        </p:nvSpPr>
        <p:spPr bwMode="auto">
          <a:xfrm>
            <a:off x="7086600" y="2206625"/>
            <a:ext cx="2063750" cy="366713"/>
          </a:xfrm>
          <a:prstGeom prst="rect">
            <a:avLst/>
          </a:prstGeom>
          <a:noFill/>
          <a:ln w="9525">
            <a:noFill/>
            <a:miter lim="800000"/>
            <a:headEnd/>
            <a:tailEnd/>
          </a:ln>
        </p:spPr>
        <p:txBody>
          <a:bodyPr wrap="none">
            <a:spAutoFit/>
          </a:bodyPr>
          <a:lstStyle/>
          <a:p>
            <a:r>
              <a:rPr lang="en-US" b="1"/>
              <a:t>O(N)</a:t>
            </a:r>
            <a:r>
              <a:rPr lang="en-US">
                <a:solidFill>
                  <a:srgbClr val="FF0000"/>
                </a:solidFill>
              </a:rPr>
              <a:t> – to find value</a:t>
            </a:r>
          </a:p>
        </p:txBody>
      </p:sp>
      <p:sp>
        <p:nvSpPr>
          <p:cNvPr id="42014" name="Text Box 136" hidden="1"/>
          <p:cNvSpPr txBox="1">
            <a:spLocks noChangeArrowheads="1"/>
          </p:cNvSpPr>
          <p:nvPr>
            <p:custDataLst>
              <p:tags r:id="rId8"/>
            </p:custDataLst>
          </p:nvPr>
        </p:nvSpPr>
        <p:spPr bwMode="auto">
          <a:xfrm>
            <a:off x="7092950" y="1447800"/>
            <a:ext cx="2063750" cy="366713"/>
          </a:xfrm>
          <a:prstGeom prst="rect">
            <a:avLst/>
          </a:prstGeom>
          <a:noFill/>
          <a:ln w="9525">
            <a:noFill/>
            <a:miter lim="800000"/>
            <a:headEnd/>
            <a:tailEnd/>
          </a:ln>
        </p:spPr>
        <p:txBody>
          <a:bodyPr wrap="none">
            <a:spAutoFit/>
          </a:bodyPr>
          <a:lstStyle/>
          <a:p>
            <a:r>
              <a:rPr lang="en-US" b="1"/>
              <a:t>O(N)</a:t>
            </a:r>
            <a:r>
              <a:rPr lang="en-US">
                <a:solidFill>
                  <a:srgbClr val="FF0000"/>
                </a:solidFill>
              </a:rPr>
              <a:t> – to find value</a:t>
            </a:r>
          </a:p>
        </p:txBody>
      </p:sp>
      <p:sp>
        <p:nvSpPr>
          <p:cNvPr id="42015" name="Text Box 137" hidden="1"/>
          <p:cNvSpPr txBox="1">
            <a:spLocks noChangeArrowheads="1"/>
          </p:cNvSpPr>
          <p:nvPr>
            <p:custDataLst>
              <p:tags r:id="rId9"/>
            </p:custDataLst>
          </p:nvPr>
        </p:nvSpPr>
        <p:spPr bwMode="auto">
          <a:xfrm>
            <a:off x="4419600" y="2513013"/>
            <a:ext cx="2400300" cy="946150"/>
          </a:xfrm>
          <a:prstGeom prst="rect">
            <a:avLst/>
          </a:prstGeom>
          <a:noFill/>
          <a:ln w="9525">
            <a:noFill/>
            <a:miter lim="800000"/>
            <a:headEnd/>
            <a:tailEnd/>
          </a:ln>
        </p:spPr>
        <p:txBody>
          <a:bodyPr>
            <a:spAutoFit/>
          </a:bodyPr>
          <a:lstStyle/>
          <a:p>
            <a:r>
              <a:rPr lang="en-US">
                <a:solidFill>
                  <a:srgbClr val="FF0000"/>
                </a:solidFill>
              </a:rPr>
              <a:t>O(log N) to find loc w. Bin search, but </a:t>
            </a:r>
            <a:r>
              <a:rPr lang="en-US" sz="2000" b="1">
                <a:solidFill>
                  <a:schemeClr val="tx2"/>
                </a:solidFill>
              </a:rPr>
              <a:t>O(N)</a:t>
            </a:r>
            <a:r>
              <a:rPr lang="en-US">
                <a:solidFill>
                  <a:srgbClr val="FF0000"/>
                </a:solidFill>
              </a:rPr>
              <a:t> to move vals</a:t>
            </a:r>
          </a:p>
        </p:txBody>
      </p:sp>
      <p:sp>
        <p:nvSpPr>
          <p:cNvPr id="42016" name="Text Box 138" hidden="1"/>
          <p:cNvSpPr txBox="1">
            <a:spLocks noChangeArrowheads="1"/>
          </p:cNvSpPr>
          <p:nvPr>
            <p:custDataLst>
              <p:tags r:id="rId10"/>
            </p:custDataLst>
          </p:nvPr>
        </p:nvSpPr>
        <p:spPr bwMode="auto">
          <a:xfrm>
            <a:off x="6629400" y="2514600"/>
            <a:ext cx="2514600" cy="946150"/>
          </a:xfrm>
          <a:prstGeom prst="rect">
            <a:avLst/>
          </a:prstGeom>
          <a:noFill/>
          <a:ln w="9525">
            <a:noFill/>
            <a:miter lim="800000"/>
            <a:headEnd/>
            <a:tailEnd/>
          </a:ln>
        </p:spPr>
        <p:txBody>
          <a:bodyPr>
            <a:spAutoFit/>
          </a:bodyPr>
          <a:lstStyle/>
          <a:p>
            <a:r>
              <a:rPr lang="en-US">
                <a:solidFill>
                  <a:srgbClr val="FF0000"/>
                </a:solidFill>
              </a:rPr>
              <a:t>O(1) to find val, but O(N) to move vals, (or </a:t>
            </a:r>
            <a:r>
              <a:rPr lang="en-US" sz="2000" b="1">
                <a:solidFill>
                  <a:schemeClr val="tx2"/>
                </a:solidFill>
              </a:rPr>
              <a:t>O(1)</a:t>
            </a:r>
            <a:r>
              <a:rPr lang="en-US">
                <a:solidFill>
                  <a:srgbClr val="FF0000"/>
                </a:solidFill>
              </a:rPr>
              <a:t> if in reverse order)</a:t>
            </a:r>
          </a:p>
        </p:txBody>
      </p:sp>
      <p:sp>
        <p:nvSpPr>
          <p:cNvPr id="42017" name="Text Box 139" hidden="1"/>
          <p:cNvSpPr txBox="1">
            <a:spLocks noChangeArrowheads="1"/>
          </p:cNvSpPr>
          <p:nvPr>
            <p:custDataLst>
              <p:tags r:id="rId11"/>
            </p:custDataLst>
          </p:nvPr>
        </p:nvSpPr>
        <p:spPr bwMode="auto">
          <a:xfrm>
            <a:off x="7239000" y="3581400"/>
            <a:ext cx="776288" cy="457200"/>
          </a:xfrm>
          <a:prstGeom prst="rect">
            <a:avLst/>
          </a:prstGeom>
          <a:noFill/>
          <a:ln w="9525">
            <a:noFill/>
            <a:miter lim="800000"/>
            <a:headEnd/>
            <a:tailEnd/>
          </a:ln>
        </p:spPr>
        <p:txBody>
          <a:bodyPr wrap="none">
            <a:spAutoFit/>
          </a:bodyPr>
          <a:lstStyle/>
          <a:p>
            <a:r>
              <a:rPr lang="en-US" b="1"/>
              <a:t>O(1)</a:t>
            </a:r>
          </a:p>
        </p:txBody>
      </p:sp>
      <p:sp>
        <p:nvSpPr>
          <p:cNvPr id="42018" name="Text Box 140" hidden="1"/>
          <p:cNvSpPr txBox="1">
            <a:spLocks noChangeArrowheads="1"/>
          </p:cNvSpPr>
          <p:nvPr>
            <p:custDataLst>
              <p:tags r:id="rId12"/>
            </p:custDataLst>
          </p:nvPr>
        </p:nvSpPr>
        <p:spPr bwMode="auto">
          <a:xfrm>
            <a:off x="4572000" y="3429000"/>
            <a:ext cx="2400300" cy="641350"/>
          </a:xfrm>
          <a:prstGeom prst="rect">
            <a:avLst/>
          </a:prstGeom>
          <a:noFill/>
          <a:ln w="9525">
            <a:noFill/>
            <a:miter lim="800000"/>
            <a:headEnd/>
            <a:tailEnd/>
          </a:ln>
        </p:spPr>
        <p:txBody>
          <a:bodyPr>
            <a:spAutoFit/>
          </a:bodyPr>
          <a:lstStyle/>
          <a:p>
            <a:r>
              <a:rPr lang="en-US" b="1">
                <a:solidFill>
                  <a:schemeClr val="tx2"/>
                </a:solidFill>
              </a:rPr>
              <a:t>O(N)</a:t>
            </a:r>
            <a:r>
              <a:rPr lang="en-US">
                <a:solidFill>
                  <a:srgbClr val="FF0000"/>
                </a:solidFill>
              </a:rPr>
              <a:t> to find loc, O(1) to do the insert</a:t>
            </a:r>
          </a:p>
        </p:txBody>
      </p:sp>
      <p:sp>
        <p:nvSpPr>
          <p:cNvPr id="42019" name="Text Box 141" hidden="1"/>
          <p:cNvSpPr txBox="1">
            <a:spLocks noChangeArrowheads="1"/>
          </p:cNvSpPr>
          <p:nvPr>
            <p:custDataLst>
              <p:tags r:id="rId13"/>
            </p:custDataLst>
          </p:nvPr>
        </p:nvSpPr>
        <p:spPr bwMode="auto">
          <a:xfrm>
            <a:off x="5105400" y="4191000"/>
            <a:ext cx="844550" cy="457200"/>
          </a:xfrm>
          <a:prstGeom prst="rect">
            <a:avLst/>
          </a:prstGeom>
          <a:noFill/>
          <a:ln w="9525">
            <a:noFill/>
            <a:miter lim="800000"/>
            <a:headEnd/>
            <a:tailEnd/>
          </a:ln>
        </p:spPr>
        <p:txBody>
          <a:bodyPr wrap="none">
            <a:spAutoFit/>
          </a:bodyPr>
          <a:lstStyle/>
          <a:p>
            <a:r>
              <a:rPr lang="en-US" b="1"/>
              <a:t>O(N)</a:t>
            </a:r>
          </a:p>
        </p:txBody>
      </p:sp>
      <p:sp>
        <p:nvSpPr>
          <p:cNvPr id="42020" name="Text Box 142" hidden="1"/>
          <p:cNvSpPr txBox="1">
            <a:spLocks noChangeArrowheads="1"/>
          </p:cNvSpPr>
          <p:nvPr>
            <p:custDataLst>
              <p:tags r:id="rId14"/>
            </p:custDataLst>
          </p:nvPr>
        </p:nvSpPr>
        <p:spPr bwMode="auto">
          <a:xfrm>
            <a:off x="7086600" y="4191000"/>
            <a:ext cx="844550" cy="457200"/>
          </a:xfrm>
          <a:prstGeom prst="rect">
            <a:avLst/>
          </a:prstGeom>
          <a:noFill/>
          <a:ln w="9525">
            <a:noFill/>
            <a:miter lim="800000"/>
            <a:headEnd/>
            <a:tailEnd/>
          </a:ln>
        </p:spPr>
        <p:txBody>
          <a:bodyPr wrap="none">
            <a:spAutoFit/>
          </a:bodyPr>
          <a:lstStyle/>
          <a:p>
            <a:r>
              <a:rPr lang="en-US" b="1"/>
              <a:t>O(N)</a:t>
            </a:r>
          </a:p>
        </p:txBody>
      </p:sp>
      <p:sp>
        <p:nvSpPr>
          <p:cNvPr id="42021" name="Text Box 148" hidden="1"/>
          <p:cNvSpPr txBox="1">
            <a:spLocks noChangeArrowheads="1"/>
          </p:cNvSpPr>
          <p:nvPr>
            <p:custDataLst>
              <p:tags r:id="rId15"/>
            </p:custDataLst>
          </p:nvPr>
        </p:nvSpPr>
        <p:spPr bwMode="auto">
          <a:xfrm>
            <a:off x="1143000" y="5486400"/>
            <a:ext cx="1851025" cy="457200"/>
          </a:xfrm>
          <a:prstGeom prst="rect">
            <a:avLst/>
          </a:prstGeom>
          <a:noFill/>
          <a:ln w="9525">
            <a:noFill/>
            <a:miter lim="800000"/>
            <a:headEnd/>
            <a:tailEnd/>
          </a:ln>
        </p:spPr>
        <p:txBody>
          <a:bodyPr wrap="none">
            <a:spAutoFit/>
          </a:bodyPr>
          <a:lstStyle/>
          <a:p>
            <a:r>
              <a:rPr lang="en-US" b="1">
                <a:solidFill>
                  <a:schemeClr val="accent2"/>
                </a:solidFill>
              </a:rPr>
              <a:t>Binary Heap</a:t>
            </a:r>
          </a:p>
        </p:txBody>
      </p:sp>
      <p:sp>
        <p:nvSpPr>
          <p:cNvPr id="42022" name="Rectangle 149" hidden="1"/>
          <p:cNvSpPr>
            <a:spLocks noChangeArrowheads="1"/>
          </p:cNvSpPr>
          <p:nvPr>
            <p:custDataLst>
              <p:tags r:id="rId16"/>
            </p:custDataLst>
          </p:nvPr>
        </p:nvSpPr>
        <p:spPr bwMode="auto">
          <a:xfrm>
            <a:off x="4953000" y="5334000"/>
            <a:ext cx="2349500" cy="1006475"/>
          </a:xfrm>
          <a:prstGeom prst="rect">
            <a:avLst/>
          </a:prstGeom>
          <a:noFill/>
          <a:ln w="9525">
            <a:noFill/>
            <a:miter lim="800000"/>
            <a:headEnd/>
            <a:tailEnd/>
          </a:ln>
        </p:spPr>
        <p:txBody>
          <a:bodyPr wrap="none">
            <a:spAutoFit/>
          </a:bodyPr>
          <a:lstStyle/>
          <a:p>
            <a:r>
              <a:rPr lang="en-US" b="1">
                <a:solidFill>
                  <a:schemeClr val="accent2"/>
                </a:solidFill>
              </a:rPr>
              <a:t>O(log N)</a:t>
            </a:r>
            <a:br>
              <a:rPr lang="en-US" b="1">
                <a:solidFill>
                  <a:schemeClr val="accent2"/>
                </a:solidFill>
              </a:rPr>
            </a:br>
            <a:r>
              <a:rPr lang="en-US" b="1">
                <a:solidFill>
                  <a:schemeClr val="accent2"/>
                </a:solidFill>
              </a:rPr>
              <a:t>close to O(1)</a:t>
            </a:r>
            <a:br>
              <a:rPr lang="en-US" b="1">
                <a:solidFill>
                  <a:schemeClr val="accent2"/>
                </a:solidFill>
              </a:rPr>
            </a:br>
            <a:r>
              <a:rPr lang="en-US" b="1">
                <a:solidFill>
                  <a:schemeClr val="accent2"/>
                </a:solidFill>
              </a:rPr>
              <a:t> 1.67 levels on average</a:t>
            </a:r>
          </a:p>
        </p:txBody>
      </p:sp>
      <p:sp>
        <p:nvSpPr>
          <p:cNvPr id="42023" name="Rectangle 150" hidden="1"/>
          <p:cNvSpPr>
            <a:spLocks noChangeArrowheads="1"/>
          </p:cNvSpPr>
          <p:nvPr>
            <p:custDataLst>
              <p:tags r:id="rId17"/>
            </p:custDataLst>
          </p:nvPr>
        </p:nvSpPr>
        <p:spPr bwMode="auto">
          <a:xfrm>
            <a:off x="7239000" y="5410200"/>
            <a:ext cx="1309688" cy="457200"/>
          </a:xfrm>
          <a:prstGeom prst="rect">
            <a:avLst/>
          </a:prstGeom>
          <a:noFill/>
          <a:ln w="9525">
            <a:noFill/>
            <a:miter lim="800000"/>
            <a:headEnd/>
            <a:tailEnd/>
          </a:ln>
        </p:spPr>
        <p:txBody>
          <a:bodyPr wrap="none">
            <a:spAutoFit/>
          </a:bodyPr>
          <a:lstStyle/>
          <a:p>
            <a:r>
              <a:rPr lang="en-US" b="1">
                <a:solidFill>
                  <a:schemeClr val="accent2"/>
                </a:solidFill>
              </a:rPr>
              <a:t>O(log N)</a:t>
            </a:r>
          </a:p>
        </p:txBody>
      </p:sp>
      <p:sp>
        <p:nvSpPr>
          <p:cNvPr id="42024" name="Text Box 151" hidden="1"/>
          <p:cNvSpPr txBox="1">
            <a:spLocks noChangeArrowheads="1"/>
          </p:cNvSpPr>
          <p:nvPr>
            <p:custDataLst>
              <p:tags r:id="rId18"/>
            </p:custDataLst>
          </p:nvPr>
        </p:nvSpPr>
        <p:spPr bwMode="auto">
          <a:xfrm>
            <a:off x="0" y="5029200"/>
            <a:ext cx="1066800" cy="1190625"/>
          </a:xfrm>
          <a:prstGeom prst="rect">
            <a:avLst/>
          </a:prstGeom>
          <a:noFill/>
          <a:ln w="9525">
            <a:noFill/>
            <a:miter lim="800000"/>
            <a:headEnd/>
            <a:tailEnd/>
          </a:ln>
        </p:spPr>
        <p:txBody>
          <a:bodyPr>
            <a:spAutoFit/>
          </a:bodyPr>
          <a:lstStyle/>
          <a:p>
            <a:pPr>
              <a:spcBef>
                <a:spcPct val="50000"/>
              </a:spcBef>
            </a:pPr>
            <a:r>
              <a:rPr lang="en-US">
                <a:solidFill>
                  <a:schemeClr val="accent2"/>
                </a:solidFill>
              </a:rPr>
              <a:t>Plus – good memory usage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custDataLst>
              <p:tags r:id="rId1"/>
            </p:custDataLst>
          </p:nvPr>
        </p:nvSpPr>
        <p:spPr/>
        <p:txBody>
          <a:bodyPr/>
          <a:lstStyle/>
          <a:p>
            <a:pPr>
              <a:defRPr/>
            </a:pPr>
            <a:fld id="{FFB03BDE-3F35-4D0D-A0B1-C253A5BBC02F}" type="slidenum">
              <a:rPr lang="en-US" smtClean="0"/>
              <a:pPr>
                <a:defRPr/>
              </a:pPr>
              <a:t>38</a:t>
            </a:fld>
            <a:endParaRPr lang="en-US"/>
          </a:p>
        </p:txBody>
      </p:sp>
      <p:sp>
        <p:nvSpPr>
          <p:cNvPr id="43011" name="Rectangle 2"/>
          <p:cNvSpPr>
            <a:spLocks noGrp="1" noChangeArrowheads="1"/>
          </p:cNvSpPr>
          <p:nvPr>
            <p:ph type="title"/>
            <p:custDataLst>
              <p:tags r:id="rId2"/>
            </p:custDataLst>
          </p:nvPr>
        </p:nvSpPr>
        <p:spPr/>
        <p:txBody>
          <a:bodyPr/>
          <a:lstStyle/>
          <a:p>
            <a:pPr eaLnBrk="1" hangingPunct="1"/>
            <a:r>
              <a:rPr lang="en-US"/>
              <a:t>Heap Properties</a:t>
            </a:r>
          </a:p>
        </p:txBody>
      </p:sp>
      <p:sp>
        <p:nvSpPr>
          <p:cNvPr id="43012" name="Rectangle 3"/>
          <p:cNvSpPr>
            <a:spLocks noGrp="1" noChangeArrowheads="1"/>
          </p:cNvSpPr>
          <p:nvPr>
            <p:ph type="body" idx="1"/>
            <p:custDataLst>
              <p:tags r:id="rId3"/>
            </p:custDataLst>
          </p:nvPr>
        </p:nvSpPr>
        <p:spPr/>
        <p:txBody>
          <a:bodyPr/>
          <a:lstStyle/>
          <a:p>
            <a:pPr marL="609600" indent="-609600" eaLnBrk="1" hangingPunct="1">
              <a:buFontTx/>
              <a:buAutoNum type="arabicPeriod"/>
            </a:pPr>
            <a:r>
              <a:rPr lang="en-US"/>
              <a:t>Structure Property</a:t>
            </a:r>
          </a:p>
          <a:p>
            <a:pPr marL="609600" indent="-609600" eaLnBrk="1" hangingPunct="1">
              <a:buFontTx/>
              <a:buAutoNum type="arabicPeriod"/>
            </a:pPr>
            <a:r>
              <a:rPr lang="en-US"/>
              <a:t>Ordering Property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custDataLst>
              <p:tags r:id="rId1"/>
            </p:custDataLst>
          </p:nvPr>
        </p:nvSpPr>
        <p:spPr/>
        <p:txBody>
          <a:bodyPr/>
          <a:lstStyle/>
          <a:p>
            <a:pPr>
              <a:defRPr/>
            </a:pPr>
            <a:fld id="{78CBEE66-09BA-4115-A00D-6D0022767328}" type="slidenum">
              <a:rPr lang="en-US" smtClean="0"/>
              <a:pPr>
                <a:defRPr/>
              </a:pPr>
              <a:t>39</a:t>
            </a:fld>
            <a:endParaRPr lang="en-US"/>
          </a:p>
        </p:txBody>
      </p:sp>
      <p:sp>
        <p:nvSpPr>
          <p:cNvPr id="44035" name="Rectangle 2"/>
          <p:cNvSpPr>
            <a:spLocks noGrp="1" noChangeArrowheads="1"/>
          </p:cNvSpPr>
          <p:nvPr>
            <p:ph type="title"/>
            <p:custDataLst>
              <p:tags r:id="rId2"/>
            </p:custDataLst>
          </p:nvPr>
        </p:nvSpPr>
        <p:spPr>
          <a:xfrm>
            <a:off x="609600" y="457200"/>
            <a:ext cx="7772400" cy="685800"/>
          </a:xfrm>
        </p:spPr>
        <p:txBody>
          <a:bodyPr/>
          <a:lstStyle/>
          <a:p>
            <a:pPr eaLnBrk="1" hangingPunct="1"/>
            <a:r>
              <a:rPr lang="en-US"/>
              <a:t>Heap </a:t>
            </a:r>
            <a:r>
              <a:rPr lang="en-US" b="1" u="sng"/>
              <a:t>Structure</a:t>
            </a:r>
            <a:r>
              <a:rPr lang="en-US"/>
              <a:t> Property</a:t>
            </a:r>
          </a:p>
        </p:txBody>
      </p:sp>
      <p:sp>
        <p:nvSpPr>
          <p:cNvPr id="44036" name="Rectangle 3"/>
          <p:cNvSpPr>
            <a:spLocks noGrp="1" noChangeArrowheads="1"/>
          </p:cNvSpPr>
          <p:nvPr>
            <p:ph type="body" idx="1"/>
            <p:custDataLst>
              <p:tags r:id="rId3"/>
            </p:custDataLst>
          </p:nvPr>
        </p:nvSpPr>
        <p:spPr>
          <a:xfrm>
            <a:off x="914400" y="1390650"/>
            <a:ext cx="7772400" cy="2038350"/>
          </a:xfrm>
        </p:spPr>
        <p:txBody>
          <a:bodyPr/>
          <a:lstStyle/>
          <a:p>
            <a:pPr eaLnBrk="1" hangingPunct="1">
              <a:lnSpc>
                <a:spcPct val="80000"/>
              </a:lnSpc>
            </a:pPr>
            <a:r>
              <a:rPr lang="en-US" sz="2800"/>
              <a:t>A binary heap is a </a:t>
            </a:r>
            <a:r>
              <a:rPr lang="en-US" sz="2800" b="1" i="1" u="sng"/>
              <a:t>complete</a:t>
            </a:r>
            <a:r>
              <a:rPr lang="en-US" sz="2800"/>
              <a:t> binary tree.</a:t>
            </a:r>
          </a:p>
          <a:p>
            <a:pPr eaLnBrk="1" hangingPunct="1">
              <a:lnSpc>
                <a:spcPct val="80000"/>
              </a:lnSpc>
              <a:buFontTx/>
              <a:buNone/>
            </a:pPr>
            <a:r>
              <a:rPr lang="en-US" sz="2800" b="1" u="sng"/>
              <a:t>Complete binary tree</a:t>
            </a:r>
            <a:r>
              <a:rPr lang="en-US" sz="2800"/>
              <a:t> – binary tree that is completely filled, with the possible exception of the bottom level, which is filled left to right.</a:t>
            </a:r>
          </a:p>
          <a:p>
            <a:pPr eaLnBrk="1" hangingPunct="1">
              <a:lnSpc>
                <a:spcPct val="80000"/>
              </a:lnSpc>
              <a:buFontTx/>
              <a:buNone/>
            </a:pPr>
            <a:r>
              <a:rPr lang="en-US" sz="2800" b="1"/>
              <a:t>Examples</a:t>
            </a:r>
            <a:r>
              <a:rPr lang="en-US" sz="2800"/>
              <a:t>:</a:t>
            </a:r>
          </a:p>
        </p:txBody>
      </p:sp>
      <p:sp>
        <p:nvSpPr>
          <p:cNvPr id="44037" name="Oval 4"/>
          <p:cNvSpPr>
            <a:spLocks noChangeArrowheads="1"/>
          </p:cNvSpPr>
          <p:nvPr>
            <p:custDataLst>
              <p:tags r:id="rId4"/>
            </p:custDataLst>
          </p:nvPr>
        </p:nvSpPr>
        <p:spPr bwMode="auto">
          <a:xfrm>
            <a:off x="3251200" y="3333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38" name="Oval 5"/>
          <p:cNvSpPr>
            <a:spLocks noChangeArrowheads="1"/>
          </p:cNvSpPr>
          <p:nvPr>
            <p:custDataLst>
              <p:tags r:id="rId5"/>
            </p:custDataLst>
          </p:nvPr>
        </p:nvSpPr>
        <p:spPr bwMode="auto">
          <a:xfrm>
            <a:off x="2540000" y="36766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39" name="Oval 6"/>
          <p:cNvSpPr>
            <a:spLocks noChangeArrowheads="1"/>
          </p:cNvSpPr>
          <p:nvPr>
            <p:custDataLst>
              <p:tags r:id="rId6"/>
            </p:custDataLst>
          </p:nvPr>
        </p:nvSpPr>
        <p:spPr bwMode="auto">
          <a:xfrm>
            <a:off x="4064000" y="36766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40" name="AutoShape 7"/>
          <p:cNvCxnSpPr>
            <a:cxnSpLocks noChangeShapeType="1"/>
            <a:stCxn id="44037" idx="4"/>
            <a:endCxn id="44038" idx="0"/>
          </p:cNvCxnSpPr>
          <p:nvPr>
            <p:custDataLst>
              <p:tags r:id="rId7"/>
            </p:custDataLst>
          </p:nvPr>
        </p:nvCxnSpPr>
        <p:spPr bwMode="auto">
          <a:xfrm flipH="1">
            <a:off x="2641600" y="3448050"/>
            <a:ext cx="711200" cy="228600"/>
          </a:xfrm>
          <a:prstGeom prst="straightConnector1">
            <a:avLst/>
          </a:prstGeom>
          <a:noFill/>
          <a:ln w="9525">
            <a:solidFill>
              <a:schemeClr val="tx1"/>
            </a:solidFill>
            <a:round/>
            <a:headEnd/>
            <a:tailEnd type="triangle" w="med" len="med"/>
          </a:ln>
        </p:spPr>
      </p:cxnSp>
      <p:cxnSp>
        <p:nvCxnSpPr>
          <p:cNvPr id="44041" name="AutoShape 8"/>
          <p:cNvCxnSpPr>
            <a:cxnSpLocks noChangeShapeType="1"/>
            <a:stCxn id="44037" idx="4"/>
            <a:endCxn id="44039" idx="0"/>
          </p:cNvCxnSpPr>
          <p:nvPr>
            <p:custDataLst>
              <p:tags r:id="rId8"/>
            </p:custDataLst>
          </p:nvPr>
        </p:nvCxnSpPr>
        <p:spPr bwMode="auto">
          <a:xfrm>
            <a:off x="3352800" y="3448050"/>
            <a:ext cx="812800" cy="228600"/>
          </a:xfrm>
          <a:prstGeom prst="straightConnector1">
            <a:avLst/>
          </a:prstGeom>
          <a:noFill/>
          <a:ln w="9525">
            <a:solidFill>
              <a:schemeClr val="tx1"/>
            </a:solidFill>
            <a:round/>
            <a:headEnd/>
            <a:tailEnd type="triangle" w="med" len="med"/>
          </a:ln>
        </p:spPr>
      </p:cxnSp>
      <p:sp>
        <p:nvSpPr>
          <p:cNvPr id="44042" name="Oval 29"/>
          <p:cNvSpPr>
            <a:spLocks noChangeArrowheads="1"/>
          </p:cNvSpPr>
          <p:nvPr>
            <p:custDataLst>
              <p:tags r:id="rId9"/>
            </p:custDataLst>
          </p:nvPr>
        </p:nvSpPr>
        <p:spPr bwMode="auto">
          <a:xfrm>
            <a:off x="2032000" y="4076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43" name="Oval 30"/>
          <p:cNvSpPr>
            <a:spLocks noChangeArrowheads="1"/>
          </p:cNvSpPr>
          <p:nvPr>
            <p:custDataLst>
              <p:tags r:id="rId10"/>
            </p:custDataLst>
          </p:nvPr>
        </p:nvSpPr>
        <p:spPr bwMode="auto">
          <a:xfrm>
            <a:off x="18288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44" name="Oval 31"/>
          <p:cNvSpPr>
            <a:spLocks noChangeArrowheads="1"/>
          </p:cNvSpPr>
          <p:nvPr>
            <p:custDataLst>
              <p:tags r:id="rId11"/>
            </p:custDataLst>
          </p:nvPr>
        </p:nvSpPr>
        <p:spPr bwMode="auto">
          <a:xfrm>
            <a:off x="22352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45" name="AutoShape 32"/>
          <p:cNvCxnSpPr>
            <a:cxnSpLocks noChangeShapeType="1"/>
            <a:stCxn id="44042" idx="4"/>
            <a:endCxn id="44043" idx="0"/>
          </p:cNvCxnSpPr>
          <p:nvPr>
            <p:custDataLst>
              <p:tags r:id="rId12"/>
            </p:custDataLst>
          </p:nvPr>
        </p:nvCxnSpPr>
        <p:spPr bwMode="auto">
          <a:xfrm flipH="1">
            <a:off x="1930400" y="4191000"/>
            <a:ext cx="203200" cy="171450"/>
          </a:xfrm>
          <a:prstGeom prst="straightConnector1">
            <a:avLst/>
          </a:prstGeom>
          <a:noFill/>
          <a:ln w="9525">
            <a:solidFill>
              <a:schemeClr val="tx1"/>
            </a:solidFill>
            <a:round/>
            <a:headEnd/>
            <a:tailEnd type="triangle" w="med" len="med"/>
          </a:ln>
        </p:spPr>
      </p:cxnSp>
      <p:cxnSp>
        <p:nvCxnSpPr>
          <p:cNvPr id="44046" name="AutoShape 33"/>
          <p:cNvCxnSpPr>
            <a:cxnSpLocks noChangeShapeType="1"/>
            <a:stCxn id="44042" idx="4"/>
            <a:endCxn id="44044" idx="0"/>
          </p:cNvCxnSpPr>
          <p:nvPr>
            <p:custDataLst>
              <p:tags r:id="rId13"/>
            </p:custDataLst>
          </p:nvPr>
        </p:nvCxnSpPr>
        <p:spPr bwMode="auto">
          <a:xfrm>
            <a:off x="2133600" y="4191000"/>
            <a:ext cx="203200" cy="171450"/>
          </a:xfrm>
          <a:prstGeom prst="straightConnector1">
            <a:avLst/>
          </a:prstGeom>
          <a:noFill/>
          <a:ln w="9525">
            <a:solidFill>
              <a:schemeClr val="tx1"/>
            </a:solidFill>
            <a:round/>
            <a:headEnd/>
            <a:tailEnd type="triangle" w="med" len="med"/>
          </a:ln>
        </p:spPr>
      </p:cxnSp>
      <p:sp>
        <p:nvSpPr>
          <p:cNvPr id="44047" name="Oval 34"/>
          <p:cNvSpPr>
            <a:spLocks noChangeArrowheads="1"/>
          </p:cNvSpPr>
          <p:nvPr>
            <p:custDataLst>
              <p:tags r:id="rId14"/>
            </p:custDataLst>
          </p:nvPr>
        </p:nvSpPr>
        <p:spPr bwMode="auto">
          <a:xfrm>
            <a:off x="2844800" y="4076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48" name="Oval 35"/>
          <p:cNvSpPr>
            <a:spLocks noChangeArrowheads="1"/>
          </p:cNvSpPr>
          <p:nvPr>
            <p:custDataLst>
              <p:tags r:id="rId15"/>
            </p:custDataLst>
          </p:nvPr>
        </p:nvSpPr>
        <p:spPr bwMode="auto">
          <a:xfrm>
            <a:off x="26416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49" name="Oval 36"/>
          <p:cNvSpPr>
            <a:spLocks noChangeArrowheads="1"/>
          </p:cNvSpPr>
          <p:nvPr>
            <p:custDataLst>
              <p:tags r:id="rId16"/>
            </p:custDataLst>
          </p:nvPr>
        </p:nvSpPr>
        <p:spPr bwMode="auto">
          <a:xfrm>
            <a:off x="30480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50" name="AutoShape 37"/>
          <p:cNvCxnSpPr>
            <a:cxnSpLocks noChangeShapeType="1"/>
            <a:stCxn id="44047" idx="4"/>
            <a:endCxn id="44048" idx="0"/>
          </p:cNvCxnSpPr>
          <p:nvPr>
            <p:custDataLst>
              <p:tags r:id="rId17"/>
            </p:custDataLst>
          </p:nvPr>
        </p:nvCxnSpPr>
        <p:spPr bwMode="auto">
          <a:xfrm flipH="1">
            <a:off x="2743200" y="4191000"/>
            <a:ext cx="203200" cy="171450"/>
          </a:xfrm>
          <a:prstGeom prst="straightConnector1">
            <a:avLst/>
          </a:prstGeom>
          <a:noFill/>
          <a:ln w="9525">
            <a:solidFill>
              <a:schemeClr val="tx1"/>
            </a:solidFill>
            <a:round/>
            <a:headEnd/>
            <a:tailEnd type="triangle" w="med" len="med"/>
          </a:ln>
        </p:spPr>
      </p:cxnSp>
      <p:cxnSp>
        <p:nvCxnSpPr>
          <p:cNvPr id="44051" name="AutoShape 38"/>
          <p:cNvCxnSpPr>
            <a:cxnSpLocks noChangeShapeType="1"/>
            <a:stCxn id="44047" idx="4"/>
            <a:endCxn id="44049" idx="0"/>
          </p:cNvCxnSpPr>
          <p:nvPr>
            <p:custDataLst>
              <p:tags r:id="rId18"/>
            </p:custDataLst>
          </p:nvPr>
        </p:nvCxnSpPr>
        <p:spPr bwMode="auto">
          <a:xfrm>
            <a:off x="2946400" y="4191000"/>
            <a:ext cx="203200" cy="171450"/>
          </a:xfrm>
          <a:prstGeom prst="straightConnector1">
            <a:avLst/>
          </a:prstGeom>
          <a:noFill/>
          <a:ln w="9525">
            <a:solidFill>
              <a:schemeClr val="tx1"/>
            </a:solidFill>
            <a:round/>
            <a:headEnd/>
            <a:tailEnd type="triangle" w="med" len="med"/>
          </a:ln>
        </p:spPr>
      </p:cxnSp>
      <p:cxnSp>
        <p:nvCxnSpPr>
          <p:cNvPr id="44052" name="AutoShape 39"/>
          <p:cNvCxnSpPr>
            <a:cxnSpLocks noChangeShapeType="1"/>
            <a:stCxn id="44038" idx="3"/>
            <a:endCxn id="44042" idx="0"/>
          </p:cNvCxnSpPr>
          <p:nvPr>
            <p:custDataLst>
              <p:tags r:id="rId19"/>
            </p:custDataLst>
          </p:nvPr>
        </p:nvCxnSpPr>
        <p:spPr bwMode="auto">
          <a:xfrm flipH="1">
            <a:off x="2133600" y="3773488"/>
            <a:ext cx="436563" cy="303212"/>
          </a:xfrm>
          <a:prstGeom prst="straightConnector1">
            <a:avLst/>
          </a:prstGeom>
          <a:noFill/>
          <a:ln w="9525">
            <a:solidFill>
              <a:schemeClr val="tx1"/>
            </a:solidFill>
            <a:round/>
            <a:headEnd/>
            <a:tailEnd type="triangle" w="med" len="med"/>
          </a:ln>
        </p:spPr>
      </p:cxnSp>
      <p:cxnSp>
        <p:nvCxnSpPr>
          <p:cNvPr id="44053" name="AutoShape 40"/>
          <p:cNvCxnSpPr>
            <a:cxnSpLocks noChangeShapeType="1"/>
            <a:stCxn id="44038" idx="5"/>
            <a:endCxn id="44047" idx="1"/>
          </p:cNvCxnSpPr>
          <p:nvPr>
            <p:custDataLst>
              <p:tags r:id="rId20"/>
            </p:custDataLst>
          </p:nvPr>
        </p:nvCxnSpPr>
        <p:spPr bwMode="auto">
          <a:xfrm>
            <a:off x="2713038" y="3773488"/>
            <a:ext cx="161925" cy="320675"/>
          </a:xfrm>
          <a:prstGeom prst="straightConnector1">
            <a:avLst/>
          </a:prstGeom>
          <a:noFill/>
          <a:ln w="9525">
            <a:solidFill>
              <a:schemeClr val="tx1"/>
            </a:solidFill>
            <a:round/>
            <a:headEnd/>
            <a:tailEnd type="triangle" w="med" len="med"/>
          </a:ln>
        </p:spPr>
      </p:cxnSp>
      <p:sp>
        <p:nvSpPr>
          <p:cNvPr id="44054" name="Oval 41"/>
          <p:cNvSpPr>
            <a:spLocks noChangeArrowheads="1"/>
          </p:cNvSpPr>
          <p:nvPr>
            <p:custDataLst>
              <p:tags r:id="rId21"/>
            </p:custDataLst>
          </p:nvPr>
        </p:nvSpPr>
        <p:spPr bwMode="auto">
          <a:xfrm>
            <a:off x="3759200" y="4076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55" name="Oval 42"/>
          <p:cNvSpPr>
            <a:spLocks noChangeArrowheads="1"/>
          </p:cNvSpPr>
          <p:nvPr>
            <p:custDataLst>
              <p:tags r:id="rId22"/>
            </p:custDataLst>
          </p:nvPr>
        </p:nvSpPr>
        <p:spPr bwMode="auto">
          <a:xfrm>
            <a:off x="35560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56" name="Oval 43"/>
          <p:cNvSpPr>
            <a:spLocks noChangeArrowheads="1"/>
          </p:cNvSpPr>
          <p:nvPr>
            <p:custDataLst>
              <p:tags r:id="rId23"/>
            </p:custDataLst>
          </p:nvPr>
        </p:nvSpPr>
        <p:spPr bwMode="auto">
          <a:xfrm>
            <a:off x="39624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57" name="AutoShape 44"/>
          <p:cNvCxnSpPr>
            <a:cxnSpLocks noChangeShapeType="1"/>
            <a:stCxn id="44054" idx="4"/>
            <a:endCxn id="44055" idx="0"/>
          </p:cNvCxnSpPr>
          <p:nvPr>
            <p:custDataLst>
              <p:tags r:id="rId24"/>
            </p:custDataLst>
          </p:nvPr>
        </p:nvCxnSpPr>
        <p:spPr bwMode="auto">
          <a:xfrm flipH="1">
            <a:off x="3657600" y="4191000"/>
            <a:ext cx="203200" cy="171450"/>
          </a:xfrm>
          <a:prstGeom prst="straightConnector1">
            <a:avLst/>
          </a:prstGeom>
          <a:noFill/>
          <a:ln w="9525">
            <a:solidFill>
              <a:schemeClr val="tx1"/>
            </a:solidFill>
            <a:round/>
            <a:headEnd/>
            <a:tailEnd type="triangle" w="med" len="med"/>
          </a:ln>
        </p:spPr>
      </p:cxnSp>
      <p:cxnSp>
        <p:nvCxnSpPr>
          <p:cNvPr id="44058" name="AutoShape 45"/>
          <p:cNvCxnSpPr>
            <a:cxnSpLocks noChangeShapeType="1"/>
            <a:stCxn id="44054" idx="4"/>
            <a:endCxn id="44056" idx="0"/>
          </p:cNvCxnSpPr>
          <p:nvPr>
            <p:custDataLst>
              <p:tags r:id="rId25"/>
            </p:custDataLst>
          </p:nvPr>
        </p:nvCxnSpPr>
        <p:spPr bwMode="auto">
          <a:xfrm>
            <a:off x="3860800" y="4191000"/>
            <a:ext cx="203200" cy="171450"/>
          </a:xfrm>
          <a:prstGeom prst="straightConnector1">
            <a:avLst/>
          </a:prstGeom>
          <a:noFill/>
          <a:ln w="9525">
            <a:solidFill>
              <a:schemeClr val="tx1"/>
            </a:solidFill>
            <a:round/>
            <a:headEnd/>
            <a:tailEnd type="triangle" w="med" len="med"/>
          </a:ln>
        </p:spPr>
      </p:cxnSp>
      <p:sp>
        <p:nvSpPr>
          <p:cNvPr id="44059" name="Oval 46"/>
          <p:cNvSpPr>
            <a:spLocks noChangeArrowheads="1"/>
          </p:cNvSpPr>
          <p:nvPr>
            <p:custDataLst>
              <p:tags r:id="rId26"/>
            </p:custDataLst>
          </p:nvPr>
        </p:nvSpPr>
        <p:spPr bwMode="auto">
          <a:xfrm>
            <a:off x="4470400" y="4076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60" name="AutoShape 51"/>
          <p:cNvCxnSpPr>
            <a:cxnSpLocks noChangeShapeType="1"/>
            <a:stCxn id="44039" idx="4"/>
            <a:endCxn id="44054" idx="0"/>
          </p:cNvCxnSpPr>
          <p:nvPr>
            <p:custDataLst>
              <p:tags r:id="rId27"/>
            </p:custDataLst>
          </p:nvPr>
        </p:nvCxnSpPr>
        <p:spPr bwMode="auto">
          <a:xfrm flipH="1">
            <a:off x="3860800" y="3790950"/>
            <a:ext cx="304800" cy="285750"/>
          </a:xfrm>
          <a:prstGeom prst="straightConnector1">
            <a:avLst/>
          </a:prstGeom>
          <a:noFill/>
          <a:ln w="9525">
            <a:solidFill>
              <a:schemeClr val="tx1"/>
            </a:solidFill>
            <a:round/>
            <a:headEnd/>
            <a:tailEnd type="triangle" w="med" len="med"/>
          </a:ln>
        </p:spPr>
      </p:cxnSp>
      <p:cxnSp>
        <p:nvCxnSpPr>
          <p:cNvPr id="44061" name="AutoShape 52"/>
          <p:cNvCxnSpPr>
            <a:cxnSpLocks noChangeShapeType="1"/>
            <a:stCxn id="44039" idx="5"/>
            <a:endCxn id="44059" idx="0"/>
          </p:cNvCxnSpPr>
          <p:nvPr>
            <p:custDataLst>
              <p:tags r:id="rId28"/>
            </p:custDataLst>
          </p:nvPr>
        </p:nvCxnSpPr>
        <p:spPr bwMode="auto">
          <a:xfrm>
            <a:off x="4237038" y="3773488"/>
            <a:ext cx="334962" cy="303212"/>
          </a:xfrm>
          <a:prstGeom prst="straightConnector1">
            <a:avLst/>
          </a:prstGeom>
          <a:noFill/>
          <a:ln w="9525">
            <a:solidFill>
              <a:schemeClr val="tx1"/>
            </a:solidFill>
            <a:round/>
            <a:headEnd/>
            <a:tailEnd type="triangle" w="med" len="med"/>
          </a:ln>
        </p:spPr>
      </p:cxnSp>
      <p:sp>
        <p:nvSpPr>
          <p:cNvPr id="44062" name="Oval 53"/>
          <p:cNvSpPr>
            <a:spLocks noChangeArrowheads="1"/>
          </p:cNvSpPr>
          <p:nvPr>
            <p:custDataLst>
              <p:tags r:id="rId29"/>
            </p:custDataLst>
          </p:nvPr>
        </p:nvSpPr>
        <p:spPr bwMode="auto">
          <a:xfrm>
            <a:off x="3352800" y="48768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63" name="Oval 54"/>
          <p:cNvSpPr>
            <a:spLocks noChangeArrowheads="1"/>
          </p:cNvSpPr>
          <p:nvPr>
            <p:custDataLst>
              <p:tags r:id="rId30"/>
            </p:custDataLst>
          </p:nvPr>
        </p:nvSpPr>
        <p:spPr bwMode="auto">
          <a:xfrm>
            <a:off x="2641600" y="5219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64" name="Oval 55"/>
          <p:cNvSpPr>
            <a:spLocks noChangeArrowheads="1"/>
          </p:cNvSpPr>
          <p:nvPr>
            <p:custDataLst>
              <p:tags r:id="rId31"/>
            </p:custDataLst>
          </p:nvPr>
        </p:nvSpPr>
        <p:spPr bwMode="auto">
          <a:xfrm>
            <a:off x="4165600" y="5219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65" name="AutoShape 56"/>
          <p:cNvCxnSpPr>
            <a:cxnSpLocks noChangeShapeType="1"/>
            <a:stCxn id="44062" idx="4"/>
            <a:endCxn id="44063" idx="0"/>
          </p:cNvCxnSpPr>
          <p:nvPr>
            <p:custDataLst>
              <p:tags r:id="rId32"/>
            </p:custDataLst>
          </p:nvPr>
        </p:nvCxnSpPr>
        <p:spPr bwMode="auto">
          <a:xfrm flipH="1">
            <a:off x="2743200" y="4991100"/>
            <a:ext cx="711200" cy="228600"/>
          </a:xfrm>
          <a:prstGeom prst="straightConnector1">
            <a:avLst/>
          </a:prstGeom>
          <a:noFill/>
          <a:ln w="9525">
            <a:solidFill>
              <a:schemeClr val="tx1"/>
            </a:solidFill>
            <a:round/>
            <a:headEnd/>
            <a:tailEnd type="triangle" w="med" len="med"/>
          </a:ln>
        </p:spPr>
      </p:cxnSp>
      <p:cxnSp>
        <p:nvCxnSpPr>
          <p:cNvPr id="44066" name="AutoShape 57"/>
          <p:cNvCxnSpPr>
            <a:cxnSpLocks noChangeShapeType="1"/>
            <a:stCxn id="44062" idx="4"/>
            <a:endCxn id="44064" idx="0"/>
          </p:cNvCxnSpPr>
          <p:nvPr>
            <p:custDataLst>
              <p:tags r:id="rId33"/>
            </p:custDataLst>
          </p:nvPr>
        </p:nvCxnSpPr>
        <p:spPr bwMode="auto">
          <a:xfrm>
            <a:off x="3454400" y="4991100"/>
            <a:ext cx="812800" cy="228600"/>
          </a:xfrm>
          <a:prstGeom prst="straightConnector1">
            <a:avLst/>
          </a:prstGeom>
          <a:noFill/>
          <a:ln w="9525">
            <a:solidFill>
              <a:schemeClr val="tx1"/>
            </a:solidFill>
            <a:round/>
            <a:headEnd/>
            <a:tailEnd type="triangle" w="med" len="med"/>
          </a:ln>
        </p:spPr>
      </p:cxnSp>
      <p:sp>
        <p:nvSpPr>
          <p:cNvPr id="44067" name="Oval 58"/>
          <p:cNvSpPr>
            <a:spLocks noChangeArrowheads="1"/>
          </p:cNvSpPr>
          <p:nvPr>
            <p:custDataLst>
              <p:tags r:id="rId34"/>
            </p:custDataLst>
          </p:nvPr>
        </p:nvSpPr>
        <p:spPr bwMode="auto">
          <a:xfrm>
            <a:off x="2133600" y="5619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68" name="Oval 59"/>
          <p:cNvSpPr>
            <a:spLocks noChangeArrowheads="1"/>
          </p:cNvSpPr>
          <p:nvPr>
            <p:custDataLst>
              <p:tags r:id="rId35"/>
            </p:custDataLst>
          </p:nvPr>
        </p:nvSpPr>
        <p:spPr bwMode="auto">
          <a:xfrm>
            <a:off x="1930400" y="59055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69" name="Oval 60"/>
          <p:cNvSpPr>
            <a:spLocks noChangeArrowheads="1"/>
          </p:cNvSpPr>
          <p:nvPr>
            <p:custDataLst>
              <p:tags r:id="rId36"/>
            </p:custDataLst>
          </p:nvPr>
        </p:nvSpPr>
        <p:spPr bwMode="auto">
          <a:xfrm>
            <a:off x="2336800" y="59055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70" name="AutoShape 61"/>
          <p:cNvCxnSpPr>
            <a:cxnSpLocks noChangeShapeType="1"/>
            <a:stCxn id="44067" idx="4"/>
            <a:endCxn id="44068" idx="0"/>
          </p:cNvCxnSpPr>
          <p:nvPr>
            <p:custDataLst>
              <p:tags r:id="rId37"/>
            </p:custDataLst>
          </p:nvPr>
        </p:nvCxnSpPr>
        <p:spPr bwMode="auto">
          <a:xfrm flipH="1">
            <a:off x="2032000" y="5734050"/>
            <a:ext cx="203200" cy="171450"/>
          </a:xfrm>
          <a:prstGeom prst="straightConnector1">
            <a:avLst/>
          </a:prstGeom>
          <a:noFill/>
          <a:ln w="9525">
            <a:solidFill>
              <a:schemeClr val="tx1"/>
            </a:solidFill>
            <a:round/>
            <a:headEnd/>
            <a:tailEnd type="triangle" w="med" len="med"/>
          </a:ln>
        </p:spPr>
      </p:cxnSp>
      <p:cxnSp>
        <p:nvCxnSpPr>
          <p:cNvPr id="44071" name="AutoShape 62"/>
          <p:cNvCxnSpPr>
            <a:cxnSpLocks noChangeShapeType="1"/>
            <a:stCxn id="44067" idx="4"/>
            <a:endCxn id="44069" idx="0"/>
          </p:cNvCxnSpPr>
          <p:nvPr>
            <p:custDataLst>
              <p:tags r:id="rId38"/>
            </p:custDataLst>
          </p:nvPr>
        </p:nvCxnSpPr>
        <p:spPr bwMode="auto">
          <a:xfrm>
            <a:off x="2235200" y="5734050"/>
            <a:ext cx="203200" cy="171450"/>
          </a:xfrm>
          <a:prstGeom prst="straightConnector1">
            <a:avLst/>
          </a:prstGeom>
          <a:noFill/>
          <a:ln w="9525">
            <a:solidFill>
              <a:schemeClr val="tx1"/>
            </a:solidFill>
            <a:round/>
            <a:headEnd/>
            <a:tailEnd type="triangle" w="med" len="med"/>
          </a:ln>
        </p:spPr>
      </p:cxnSp>
      <p:sp>
        <p:nvSpPr>
          <p:cNvPr id="44072" name="Oval 63"/>
          <p:cNvSpPr>
            <a:spLocks noChangeArrowheads="1"/>
          </p:cNvSpPr>
          <p:nvPr>
            <p:custDataLst>
              <p:tags r:id="rId39"/>
            </p:custDataLst>
          </p:nvPr>
        </p:nvSpPr>
        <p:spPr bwMode="auto">
          <a:xfrm>
            <a:off x="2946400" y="5619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73" name="AutoShape 68"/>
          <p:cNvCxnSpPr>
            <a:cxnSpLocks noChangeShapeType="1"/>
            <a:stCxn id="44063" idx="3"/>
            <a:endCxn id="44067" idx="0"/>
          </p:cNvCxnSpPr>
          <p:nvPr>
            <p:custDataLst>
              <p:tags r:id="rId40"/>
            </p:custDataLst>
          </p:nvPr>
        </p:nvCxnSpPr>
        <p:spPr bwMode="auto">
          <a:xfrm flipH="1">
            <a:off x="2235200" y="5316538"/>
            <a:ext cx="436563" cy="303212"/>
          </a:xfrm>
          <a:prstGeom prst="straightConnector1">
            <a:avLst/>
          </a:prstGeom>
          <a:noFill/>
          <a:ln w="9525">
            <a:solidFill>
              <a:schemeClr val="tx1"/>
            </a:solidFill>
            <a:round/>
            <a:headEnd/>
            <a:tailEnd type="triangle" w="med" len="med"/>
          </a:ln>
        </p:spPr>
      </p:cxnSp>
      <p:cxnSp>
        <p:nvCxnSpPr>
          <p:cNvPr id="44074" name="AutoShape 69"/>
          <p:cNvCxnSpPr>
            <a:cxnSpLocks noChangeShapeType="1"/>
            <a:stCxn id="44063" idx="5"/>
            <a:endCxn id="44072" idx="1"/>
          </p:cNvCxnSpPr>
          <p:nvPr>
            <p:custDataLst>
              <p:tags r:id="rId41"/>
            </p:custDataLst>
          </p:nvPr>
        </p:nvCxnSpPr>
        <p:spPr bwMode="auto">
          <a:xfrm>
            <a:off x="2814638" y="5316538"/>
            <a:ext cx="161925" cy="320675"/>
          </a:xfrm>
          <a:prstGeom prst="straightConnector1">
            <a:avLst/>
          </a:prstGeom>
          <a:noFill/>
          <a:ln w="9525">
            <a:solidFill>
              <a:schemeClr val="tx1"/>
            </a:solidFill>
            <a:round/>
            <a:headEnd/>
            <a:tailEnd type="triangle" w="med" len="med"/>
          </a:ln>
        </p:spPr>
      </p:cxnSp>
      <p:sp>
        <p:nvSpPr>
          <p:cNvPr id="44075" name="Oval 70"/>
          <p:cNvSpPr>
            <a:spLocks noChangeArrowheads="1"/>
          </p:cNvSpPr>
          <p:nvPr>
            <p:custDataLst>
              <p:tags r:id="rId42"/>
            </p:custDataLst>
          </p:nvPr>
        </p:nvSpPr>
        <p:spPr bwMode="auto">
          <a:xfrm>
            <a:off x="3860800" y="5619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76" name="Oval 75"/>
          <p:cNvSpPr>
            <a:spLocks noChangeArrowheads="1"/>
          </p:cNvSpPr>
          <p:nvPr>
            <p:custDataLst>
              <p:tags r:id="rId43"/>
            </p:custDataLst>
          </p:nvPr>
        </p:nvSpPr>
        <p:spPr bwMode="auto">
          <a:xfrm>
            <a:off x="4572000" y="5619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77" name="AutoShape 76"/>
          <p:cNvCxnSpPr>
            <a:cxnSpLocks noChangeShapeType="1"/>
            <a:stCxn id="44064" idx="4"/>
            <a:endCxn id="44075" idx="0"/>
          </p:cNvCxnSpPr>
          <p:nvPr>
            <p:custDataLst>
              <p:tags r:id="rId44"/>
            </p:custDataLst>
          </p:nvPr>
        </p:nvCxnSpPr>
        <p:spPr bwMode="auto">
          <a:xfrm flipH="1">
            <a:off x="3962400" y="5334000"/>
            <a:ext cx="304800" cy="285750"/>
          </a:xfrm>
          <a:prstGeom prst="straightConnector1">
            <a:avLst/>
          </a:prstGeom>
          <a:noFill/>
          <a:ln w="9525">
            <a:solidFill>
              <a:schemeClr val="tx1"/>
            </a:solidFill>
            <a:round/>
            <a:headEnd/>
            <a:tailEnd type="triangle" w="med" len="med"/>
          </a:ln>
        </p:spPr>
      </p:cxnSp>
      <p:cxnSp>
        <p:nvCxnSpPr>
          <p:cNvPr id="44078" name="AutoShape 77"/>
          <p:cNvCxnSpPr>
            <a:cxnSpLocks noChangeShapeType="1"/>
            <a:stCxn id="44064" idx="5"/>
            <a:endCxn id="44076" idx="0"/>
          </p:cNvCxnSpPr>
          <p:nvPr>
            <p:custDataLst>
              <p:tags r:id="rId45"/>
            </p:custDataLst>
          </p:nvPr>
        </p:nvCxnSpPr>
        <p:spPr bwMode="auto">
          <a:xfrm>
            <a:off x="4338638" y="5316538"/>
            <a:ext cx="334962" cy="303212"/>
          </a:xfrm>
          <a:prstGeom prst="straightConnector1">
            <a:avLst/>
          </a:prstGeom>
          <a:noFill/>
          <a:ln w="9525">
            <a:solidFill>
              <a:schemeClr val="tx1"/>
            </a:solidFill>
            <a:round/>
            <a:headEnd/>
            <a:tailEnd type="triangle" w="med" len="med"/>
          </a:ln>
        </p:spPr>
      </p:cxnSp>
      <p:sp>
        <p:nvSpPr>
          <p:cNvPr id="44079" name="Text Box 79" hidden="1"/>
          <p:cNvSpPr txBox="1">
            <a:spLocks noChangeArrowheads="1"/>
          </p:cNvSpPr>
          <p:nvPr>
            <p:custDataLst>
              <p:tags r:id="rId46"/>
            </p:custDataLst>
          </p:nvPr>
        </p:nvSpPr>
        <p:spPr bwMode="auto">
          <a:xfrm>
            <a:off x="6096000" y="2819400"/>
            <a:ext cx="2438400" cy="2757488"/>
          </a:xfrm>
          <a:prstGeom prst="rect">
            <a:avLst/>
          </a:prstGeom>
          <a:noFill/>
          <a:ln w="9525">
            <a:noFill/>
            <a:miter lim="800000"/>
            <a:headEnd/>
            <a:tailEnd/>
          </a:ln>
        </p:spPr>
        <p:txBody>
          <a:bodyPr>
            <a:spAutoFit/>
          </a:bodyPr>
          <a:lstStyle/>
          <a:p>
            <a:pPr>
              <a:spcBef>
                <a:spcPct val="30000"/>
              </a:spcBef>
            </a:pPr>
            <a:r>
              <a:rPr lang="en-US">
                <a:solidFill>
                  <a:schemeClr val="accent1"/>
                </a:solidFill>
              </a:rPr>
              <a:t>Since they have this </a:t>
            </a:r>
            <a:r>
              <a:rPr lang="en-US" b="1">
                <a:solidFill>
                  <a:schemeClr val="accent1"/>
                </a:solidFill>
              </a:rPr>
              <a:t>regular</a:t>
            </a:r>
            <a:r>
              <a:rPr lang="en-US">
                <a:solidFill>
                  <a:schemeClr val="accent1"/>
                </a:solidFill>
              </a:rPr>
              <a:t> structure property, </a:t>
            </a:r>
          </a:p>
          <a:p>
            <a:pPr>
              <a:spcBef>
                <a:spcPct val="30000"/>
              </a:spcBef>
            </a:pPr>
            <a:r>
              <a:rPr lang="en-US">
                <a:solidFill>
                  <a:schemeClr val="accent1"/>
                </a:solidFill>
              </a:rPr>
              <a:t>we can take advantage of that to store them in a </a:t>
            </a:r>
            <a:r>
              <a:rPr lang="en-US" b="1">
                <a:solidFill>
                  <a:schemeClr val="accent1"/>
                </a:solidFill>
              </a:rPr>
              <a:t>compact</a:t>
            </a:r>
            <a:r>
              <a:rPr lang="en-US">
                <a:solidFill>
                  <a:schemeClr val="accent1"/>
                </a:solidFill>
              </a:rPr>
              <a:t> manner.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6200"/>
            <a:ext cx="8229600" cy="1371600"/>
          </a:xfrm>
        </p:spPr>
        <p:txBody>
          <a:bodyPr/>
          <a:lstStyle/>
          <a:p>
            <a:pPr eaLnBrk="1" hangingPunct="1"/>
            <a:r>
              <a:rPr lang="en-US" dirty="0"/>
              <a:t>Binary Search Trees</a:t>
            </a:r>
          </a:p>
        </p:txBody>
      </p:sp>
      <p:sp>
        <p:nvSpPr>
          <p:cNvPr id="8195" name="Rectangle 3"/>
          <p:cNvSpPr>
            <a:spLocks noGrp="1" noChangeArrowheads="1"/>
          </p:cNvSpPr>
          <p:nvPr>
            <p:ph type="body" idx="1"/>
          </p:nvPr>
        </p:nvSpPr>
        <p:spPr>
          <a:xfrm>
            <a:off x="457200" y="1143000"/>
            <a:ext cx="8229600" cy="3886200"/>
          </a:xfrm>
        </p:spPr>
        <p:txBody>
          <a:bodyPr/>
          <a:lstStyle/>
          <a:p>
            <a:pPr eaLnBrk="1" hangingPunct="1"/>
            <a:r>
              <a:rPr lang="en-US" dirty="0"/>
              <a:t>Key property</a:t>
            </a:r>
          </a:p>
          <a:p>
            <a:pPr lvl="1" eaLnBrk="1" hangingPunct="1"/>
            <a:r>
              <a:rPr lang="en-US" dirty="0"/>
              <a:t>Value at node</a:t>
            </a:r>
          </a:p>
          <a:p>
            <a:pPr lvl="2" eaLnBrk="1" hangingPunct="1"/>
            <a:r>
              <a:rPr lang="en-US" dirty="0"/>
              <a:t>Smaller values in left subtree</a:t>
            </a:r>
          </a:p>
          <a:p>
            <a:pPr lvl="2" eaLnBrk="1" hangingPunct="1"/>
            <a:r>
              <a:rPr lang="en-US" dirty="0"/>
              <a:t>Larger values in right subtree</a:t>
            </a:r>
          </a:p>
          <a:p>
            <a:pPr lvl="1" eaLnBrk="1" hangingPunct="1"/>
            <a:r>
              <a:rPr lang="en-US" dirty="0"/>
              <a:t>Example</a:t>
            </a:r>
          </a:p>
          <a:p>
            <a:pPr lvl="2" eaLnBrk="1" hangingPunct="1"/>
            <a:r>
              <a:rPr lang="en-US" dirty="0">
                <a:solidFill>
                  <a:srgbClr val="FF3300"/>
                </a:solidFill>
              </a:rPr>
              <a:t>X </a:t>
            </a:r>
            <a:r>
              <a:rPr lang="en-US" dirty="0">
                <a:solidFill>
                  <a:schemeClr val="tx2"/>
                </a:solidFill>
              </a:rPr>
              <a:t>&gt;</a:t>
            </a:r>
            <a:r>
              <a:rPr lang="en-US" dirty="0">
                <a:solidFill>
                  <a:srgbClr val="FF3300"/>
                </a:solidFill>
              </a:rPr>
              <a:t> Y</a:t>
            </a:r>
          </a:p>
          <a:p>
            <a:pPr lvl="2" eaLnBrk="1" hangingPunct="1"/>
            <a:r>
              <a:rPr lang="en-US" dirty="0">
                <a:solidFill>
                  <a:srgbClr val="FF3300"/>
                </a:solidFill>
              </a:rPr>
              <a:t>X </a:t>
            </a:r>
            <a:r>
              <a:rPr lang="en-US" dirty="0">
                <a:solidFill>
                  <a:schemeClr val="tx2"/>
                </a:solidFill>
              </a:rPr>
              <a:t>&lt;</a:t>
            </a:r>
            <a:r>
              <a:rPr lang="en-US" dirty="0">
                <a:solidFill>
                  <a:srgbClr val="FF3300"/>
                </a:solidFill>
              </a:rPr>
              <a:t> Z</a:t>
            </a:r>
          </a:p>
        </p:txBody>
      </p:sp>
      <p:sp>
        <p:nvSpPr>
          <p:cNvPr id="8196" name="Oval 4"/>
          <p:cNvSpPr>
            <a:spLocks noChangeArrowheads="1"/>
          </p:cNvSpPr>
          <p:nvPr/>
        </p:nvSpPr>
        <p:spPr bwMode="auto">
          <a:xfrm>
            <a:off x="3810000" y="3505200"/>
            <a:ext cx="1238250" cy="889000"/>
          </a:xfrm>
          <a:prstGeom prst="ellipse">
            <a:avLst/>
          </a:prstGeom>
          <a:noFill/>
          <a:ln w="57150">
            <a:solidFill>
              <a:schemeClr val="tx1"/>
            </a:solidFill>
            <a:round/>
            <a:headEnd/>
            <a:tailEnd/>
          </a:ln>
        </p:spPr>
        <p:txBody>
          <a:bodyPr wrap="none" anchor="ctr"/>
          <a:lstStyle/>
          <a:p>
            <a:endParaRPr lang="en-CA"/>
          </a:p>
        </p:txBody>
      </p:sp>
      <p:sp>
        <p:nvSpPr>
          <p:cNvPr id="8197" name="Oval 5"/>
          <p:cNvSpPr>
            <a:spLocks noChangeArrowheads="1"/>
          </p:cNvSpPr>
          <p:nvPr/>
        </p:nvSpPr>
        <p:spPr bwMode="auto">
          <a:xfrm>
            <a:off x="2971800" y="5057775"/>
            <a:ext cx="1238250" cy="889000"/>
          </a:xfrm>
          <a:prstGeom prst="ellipse">
            <a:avLst/>
          </a:prstGeom>
          <a:noFill/>
          <a:ln w="57150">
            <a:solidFill>
              <a:schemeClr val="tx1"/>
            </a:solidFill>
            <a:round/>
            <a:headEnd/>
            <a:tailEnd/>
          </a:ln>
        </p:spPr>
        <p:txBody>
          <a:bodyPr wrap="none" anchor="ctr"/>
          <a:lstStyle/>
          <a:p>
            <a:endParaRPr lang="en-CA"/>
          </a:p>
        </p:txBody>
      </p:sp>
      <p:sp>
        <p:nvSpPr>
          <p:cNvPr id="8198" name="Oval 6"/>
          <p:cNvSpPr>
            <a:spLocks noChangeArrowheads="1"/>
          </p:cNvSpPr>
          <p:nvPr/>
        </p:nvSpPr>
        <p:spPr bwMode="auto">
          <a:xfrm>
            <a:off x="4953000" y="5133975"/>
            <a:ext cx="1238250" cy="889000"/>
          </a:xfrm>
          <a:prstGeom prst="ellipse">
            <a:avLst/>
          </a:prstGeom>
          <a:noFill/>
          <a:ln w="57150">
            <a:solidFill>
              <a:schemeClr val="tx1"/>
            </a:solidFill>
            <a:round/>
            <a:headEnd/>
            <a:tailEnd/>
          </a:ln>
        </p:spPr>
        <p:txBody>
          <a:bodyPr wrap="none" anchor="ctr"/>
          <a:lstStyle/>
          <a:p>
            <a:endParaRPr lang="en-CA"/>
          </a:p>
        </p:txBody>
      </p:sp>
      <p:cxnSp>
        <p:nvCxnSpPr>
          <p:cNvPr id="8199" name="AutoShape 7"/>
          <p:cNvCxnSpPr>
            <a:cxnSpLocks noChangeShapeType="1"/>
            <a:stCxn id="8196" idx="4"/>
            <a:endCxn id="8198" idx="0"/>
          </p:cNvCxnSpPr>
          <p:nvPr/>
        </p:nvCxnSpPr>
        <p:spPr bwMode="auto">
          <a:xfrm>
            <a:off x="4429125" y="4422775"/>
            <a:ext cx="1143000" cy="682625"/>
          </a:xfrm>
          <a:prstGeom prst="straightConnector1">
            <a:avLst/>
          </a:prstGeom>
          <a:noFill/>
          <a:ln w="50800">
            <a:solidFill>
              <a:srgbClr val="0000FF"/>
            </a:solidFill>
            <a:round/>
            <a:headEnd/>
            <a:tailEnd type="triangle" w="med" len="med"/>
          </a:ln>
        </p:spPr>
      </p:cxnSp>
      <p:cxnSp>
        <p:nvCxnSpPr>
          <p:cNvPr id="8200" name="AutoShape 8"/>
          <p:cNvCxnSpPr>
            <a:cxnSpLocks noChangeShapeType="1"/>
            <a:stCxn id="8196" idx="4"/>
            <a:endCxn id="8197" idx="0"/>
          </p:cNvCxnSpPr>
          <p:nvPr/>
        </p:nvCxnSpPr>
        <p:spPr bwMode="auto">
          <a:xfrm flipH="1">
            <a:off x="3590925" y="4422775"/>
            <a:ext cx="838200" cy="606425"/>
          </a:xfrm>
          <a:prstGeom prst="straightConnector1">
            <a:avLst/>
          </a:prstGeom>
          <a:noFill/>
          <a:ln w="50800">
            <a:solidFill>
              <a:srgbClr val="0000FF"/>
            </a:solidFill>
            <a:round/>
            <a:headEnd/>
            <a:tailEnd type="triangle" w="med" len="med"/>
          </a:ln>
        </p:spPr>
      </p:cxnSp>
      <p:sp>
        <p:nvSpPr>
          <p:cNvPr id="8201" name="Text Box 9"/>
          <p:cNvSpPr txBox="1">
            <a:spLocks noChangeArrowheads="1"/>
          </p:cNvSpPr>
          <p:nvPr/>
        </p:nvSpPr>
        <p:spPr bwMode="auto">
          <a:xfrm>
            <a:off x="3200400" y="5286375"/>
            <a:ext cx="619125"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Y</a:t>
            </a:r>
          </a:p>
        </p:txBody>
      </p:sp>
      <p:sp>
        <p:nvSpPr>
          <p:cNvPr id="8202" name="Text Box 10"/>
          <p:cNvSpPr txBox="1">
            <a:spLocks noChangeArrowheads="1"/>
          </p:cNvSpPr>
          <p:nvPr/>
        </p:nvSpPr>
        <p:spPr bwMode="auto">
          <a:xfrm>
            <a:off x="3962400" y="3686175"/>
            <a:ext cx="866775"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X</a:t>
            </a:r>
          </a:p>
        </p:txBody>
      </p:sp>
      <p:sp>
        <p:nvSpPr>
          <p:cNvPr id="8203" name="Text Box 11"/>
          <p:cNvSpPr txBox="1">
            <a:spLocks noChangeArrowheads="1"/>
          </p:cNvSpPr>
          <p:nvPr/>
        </p:nvSpPr>
        <p:spPr bwMode="auto">
          <a:xfrm>
            <a:off x="5105400" y="5362575"/>
            <a:ext cx="990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Z</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t>Heap Type based on Heap Order Property</a:t>
            </a:r>
            <a:endParaRPr lang="en-CA"/>
          </a:p>
        </p:txBody>
      </p:sp>
      <p:sp>
        <p:nvSpPr>
          <p:cNvPr id="45059" name="Content Placeholder 2"/>
          <p:cNvSpPr>
            <a:spLocks noGrp="1"/>
          </p:cNvSpPr>
          <p:nvPr>
            <p:ph idx="1"/>
          </p:nvPr>
        </p:nvSpPr>
        <p:spPr>
          <a:xfrm>
            <a:off x="457200" y="2327275"/>
            <a:ext cx="8229600" cy="4530725"/>
          </a:xfrm>
        </p:spPr>
        <p:txBody>
          <a:bodyPr/>
          <a:lstStyle/>
          <a:p>
            <a:r>
              <a:rPr lang="en-US"/>
              <a:t>Min-Heap</a:t>
            </a:r>
          </a:p>
          <a:p>
            <a:r>
              <a:rPr lang="en-US"/>
              <a:t>Max-Heap</a:t>
            </a:r>
            <a:endParaRPr lang="en-CA"/>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800" b="1"/>
              <a:t>Min-Heap</a:t>
            </a:r>
          </a:p>
        </p:txBody>
      </p:sp>
      <p:sp>
        <p:nvSpPr>
          <p:cNvPr id="46083" name="Rectangle 3"/>
          <p:cNvSpPr>
            <a:spLocks noGrp="1" noChangeArrowheads="1"/>
          </p:cNvSpPr>
          <p:nvPr>
            <p:ph type="body" idx="1"/>
          </p:nvPr>
        </p:nvSpPr>
        <p:spPr/>
        <p:txBody>
          <a:bodyPr/>
          <a:lstStyle/>
          <a:p>
            <a:pPr eaLnBrk="1" hangingPunct="1"/>
            <a:r>
              <a:rPr lang="en-US"/>
              <a:t>A heap (or </a:t>
            </a:r>
            <a:r>
              <a:rPr lang="en-US" i="1"/>
              <a:t>min-heap</a:t>
            </a:r>
            <a:r>
              <a:rPr lang="en-US"/>
              <a:t> to be precise) is an almost complete binary tree where</a:t>
            </a:r>
          </a:p>
          <a:p>
            <a:pPr lvl="1" eaLnBrk="1" hangingPunct="1"/>
            <a:r>
              <a:rPr lang="en-US"/>
              <a:t>Every node holds a data value (or key)</a:t>
            </a:r>
          </a:p>
          <a:p>
            <a:pPr lvl="1" eaLnBrk="1" hangingPunct="1"/>
            <a:r>
              <a:rPr lang="en-US"/>
              <a:t>The key of every node is </a:t>
            </a:r>
            <a:r>
              <a:rPr lang="en-US">
                <a:cs typeface="Times New Roman" pitchFamily="18" charset="0"/>
              </a:rPr>
              <a:t>≤</a:t>
            </a:r>
            <a:r>
              <a:rPr lang="en-US"/>
              <a:t> the keys of the children</a:t>
            </a:r>
          </a:p>
        </p:txBody>
      </p:sp>
      <p:sp>
        <p:nvSpPr>
          <p:cNvPr id="46084" name="Rectangle 4"/>
          <p:cNvSpPr>
            <a:spLocks noChangeArrowheads="1"/>
          </p:cNvSpPr>
          <p:nvPr/>
        </p:nvSpPr>
        <p:spPr bwMode="auto">
          <a:xfrm>
            <a:off x="838200" y="4648200"/>
            <a:ext cx="6629400" cy="1295400"/>
          </a:xfrm>
          <a:prstGeom prst="rect">
            <a:avLst/>
          </a:prstGeom>
          <a:solidFill>
            <a:schemeClr val="accent1"/>
          </a:solidFill>
          <a:ln w="9525">
            <a:solidFill>
              <a:schemeClr val="tx1"/>
            </a:solidFill>
            <a:miter lim="800000"/>
            <a:headEnd/>
            <a:tailEnd/>
          </a:ln>
        </p:spPr>
        <p:txBody>
          <a:bodyPr wrap="none" anchor="ctr"/>
          <a:lstStyle/>
          <a:p>
            <a:pPr algn="just"/>
            <a:r>
              <a:rPr lang="en-US" sz="2400">
                <a:latin typeface="Times New Roman" pitchFamily="18" charset="0"/>
              </a:rPr>
              <a:t>Note:</a:t>
            </a:r>
          </a:p>
          <a:p>
            <a:pPr algn="just"/>
            <a:r>
              <a:rPr lang="en-US" sz="2400">
                <a:latin typeface="Times New Roman" pitchFamily="18" charset="0"/>
              </a:rPr>
              <a:t>A </a:t>
            </a:r>
            <a:r>
              <a:rPr lang="en-US" sz="2400" b="1" i="1">
                <a:latin typeface="Times New Roman" pitchFamily="18" charset="0"/>
              </a:rPr>
              <a:t>max-heap</a:t>
            </a:r>
            <a:r>
              <a:rPr lang="en-US" sz="2400">
                <a:latin typeface="Times New Roman" pitchFamily="18" charset="0"/>
              </a:rPr>
              <a:t> has the same definition except that the </a:t>
            </a:r>
          </a:p>
          <a:p>
            <a:pPr algn="just"/>
            <a:r>
              <a:rPr lang="en-US" sz="2400">
                <a:latin typeface="Times New Roman" pitchFamily="18" charset="0"/>
              </a:rPr>
              <a:t>Key of every node is &gt;= the keys of the children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custDataLst>
              <p:tags r:id="rId1"/>
            </p:custDataLst>
          </p:nvPr>
        </p:nvSpPr>
        <p:spPr/>
        <p:txBody>
          <a:bodyPr/>
          <a:lstStyle/>
          <a:p>
            <a:pPr>
              <a:defRPr/>
            </a:pPr>
            <a:fld id="{B1516A95-FD2F-4A15-A024-7ACA8F2DB38B}" type="slidenum">
              <a:rPr lang="en-US" smtClean="0"/>
              <a:pPr>
                <a:defRPr/>
              </a:pPr>
              <a:t>42</a:t>
            </a:fld>
            <a:endParaRPr lang="en-US"/>
          </a:p>
        </p:txBody>
      </p:sp>
      <p:sp>
        <p:nvSpPr>
          <p:cNvPr id="47107" name="Rectangle 2"/>
          <p:cNvSpPr>
            <a:spLocks noGrp="1" noChangeArrowheads="1"/>
          </p:cNvSpPr>
          <p:nvPr>
            <p:ph type="title"/>
            <p:custDataLst>
              <p:tags r:id="rId2"/>
            </p:custDataLst>
          </p:nvPr>
        </p:nvSpPr>
        <p:spPr>
          <a:xfrm>
            <a:off x="609600" y="457200"/>
            <a:ext cx="7772400" cy="685800"/>
          </a:xfrm>
        </p:spPr>
        <p:txBody>
          <a:bodyPr/>
          <a:lstStyle/>
          <a:p>
            <a:pPr eaLnBrk="1" hangingPunct="1"/>
            <a:r>
              <a:rPr lang="en-US"/>
              <a:t>Min-Heap </a:t>
            </a:r>
            <a:r>
              <a:rPr lang="en-US" b="1" u="sng"/>
              <a:t>Order</a:t>
            </a:r>
            <a:r>
              <a:rPr lang="en-US"/>
              <a:t> Property</a:t>
            </a:r>
          </a:p>
        </p:txBody>
      </p:sp>
      <p:sp>
        <p:nvSpPr>
          <p:cNvPr id="47108" name="Rectangle 3"/>
          <p:cNvSpPr>
            <a:spLocks noGrp="1" noChangeArrowheads="1"/>
          </p:cNvSpPr>
          <p:nvPr>
            <p:ph type="body" idx="1"/>
            <p:custDataLst>
              <p:tags r:id="rId3"/>
            </p:custDataLst>
          </p:nvPr>
        </p:nvSpPr>
        <p:spPr>
          <a:xfrm>
            <a:off x="711200" y="1371600"/>
            <a:ext cx="7772400" cy="1714500"/>
          </a:xfrm>
        </p:spPr>
        <p:txBody>
          <a:bodyPr/>
          <a:lstStyle/>
          <a:p>
            <a:pPr eaLnBrk="1" hangingPunct="1">
              <a:buFontTx/>
              <a:buNone/>
            </a:pPr>
            <a:r>
              <a:rPr lang="en-US" b="1" u="sng">
                <a:solidFill>
                  <a:srgbClr val="FF0000"/>
                </a:solidFill>
              </a:rPr>
              <a:t>Heap order property</a:t>
            </a:r>
            <a:r>
              <a:rPr lang="en-US">
                <a:solidFill>
                  <a:srgbClr val="FF0000"/>
                </a:solidFill>
              </a:rPr>
              <a:t>:</a:t>
            </a:r>
            <a:r>
              <a:rPr lang="en-US"/>
              <a:t> For every X, the value in the parent of X is less than (or equal to) the value in X.</a:t>
            </a:r>
          </a:p>
        </p:txBody>
      </p:sp>
      <p:sp>
        <p:nvSpPr>
          <p:cNvPr id="47109" name="Oval 4"/>
          <p:cNvSpPr>
            <a:spLocks noChangeAspect="1" noChangeArrowheads="1"/>
          </p:cNvSpPr>
          <p:nvPr>
            <p:custDataLst>
              <p:tags r:id="rId4"/>
            </p:custDataLst>
          </p:nvPr>
        </p:nvSpPr>
        <p:spPr bwMode="auto">
          <a:xfrm>
            <a:off x="2133600" y="4972050"/>
            <a:ext cx="508000" cy="285750"/>
          </a:xfrm>
          <a:prstGeom prst="ellipse">
            <a:avLst/>
          </a:prstGeom>
          <a:noFill/>
          <a:ln w="38100">
            <a:solidFill>
              <a:srgbClr val="FF0000"/>
            </a:solidFill>
            <a:round/>
            <a:headEnd/>
            <a:tailEnd/>
          </a:ln>
        </p:spPr>
        <p:txBody>
          <a:bodyPr wrap="none" anchor="ctr"/>
          <a:lstStyle/>
          <a:p>
            <a:pPr algn="ctr" eaLnBrk="0" hangingPunct="0"/>
            <a:r>
              <a:rPr lang="en-US"/>
              <a:t>15</a:t>
            </a:r>
          </a:p>
        </p:txBody>
      </p:sp>
      <p:sp>
        <p:nvSpPr>
          <p:cNvPr id="47110" name="Oval 5"/>
          <p:cNvSpPr>
            <a:spLocks noChangeAspect="1" noChangeArrowheads="1"/>
          </p:cNvSpPr>
          <p:nvPr>
            <p:custDataLst>
              <p:tags r:id="rId5"/>
            </p:custDataLst>
          </p:nvPr>
        </p:nvSpPr>
        <p:spPr bwMode="auto">
          <a:xfrm>
            <a:off x="1219200" y="4972050"/>
            <a:ext cx="508000" cy="285750"/>
          </a:xfrm>
          <a:prstGeom prst="ellipse">
            <a:avLst/>
          </a:prstGeom>
          <a:noFill/>
          <a:ln w="38100">
            <a:solidFill>
              <a:srgbClr val="008000"/>
            </a:solidFill>
            <a:round/>
            <a:headEnd/>
            <a:tailEnd/>
          </a:ln>
        </p:spPr>
        <p:txBody>
          <a:bodyPr wrap="none" anchor="ctr"/>
          <a:lstStyle/>
          <a:p>
            <a:pPr algn="ctr" eaLnBrk="0" hangingPunct="0"/>
            <a:r>
              <a:rPr lang="en-US"/>
              <a:t>30</a:t>
            </a:r>
          </a:p>
        </p:txBody>
      </p:sp>
      <p:sp>
        <p:nvSpPr>
          <p:cNvPr id="47111" name="Oval 6"/>
          <p:cNvSpPr>
            <a:spLocks noChangeAspect="1" noChangeArrowheads="1"/>
          </p:cNvSpPr>
          <p:nvPr>
            <p:custDataLst>
              <p:tags r:id="rId6"/>
            </p:custDataLst>
          </p:nvPr>
        </p:nvSpPr>
        <p:spPr bwMode="auto">
          <a:xfrm>
            <a:off x="2743200" y="4400550"/>
            <a:ext cx="508000" cy="2857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47112" name="Oval 7"/>
          <p:cNvSpPr>
            <a:spLocks noChangeAspect="1" noChangeArrowheads="1"/>
          </p:cNvSpPr>
          <p:nvPr>
            <p:custDataLst>
              <p:tags r:id="rId7"/>
            </p:custDataLst>
          </p:nvPr>
        </p:nvSpPr>
        <p:spPr bwMode="auto">
          <a:xfrm>
            <a:off x="1625600" y="4400550"/>
            <a:ext cx="508000" cy="285750"/>
          </a:xfrm>
          <a:prstGeom prst="ellipse">
            <a:avLst/>
          </a:prstGeom>
          <a:noFill/>
          <a:ln w="38100">
            <a:solidFill>
              <a:srgbClr val="FF0000"/>
            </a:solidFill>
            <a:round/>
            <a:headEnd/>
            <a:tailEnd/>
          </a:ln>
        </p:spPr>
        <p:txBody>
          <a:bodyPr wrap="none" anchor="ctr"/>
          <a:lstStyle/>
          <a:p>
            <a:pPr algn="ctr" eaLnBrk="0" hangingPunct="0"/>
            <a:r>
              <a:rPr lang="en-US"/>
              <a:t>20</a:t>
            </a:r>
          </a:p>
        </p:txBody>
      </p:sp>
      <p:sp>
        <p:nvSpPr>
          <p:cNvPr id="47113" name="Oval 8"/>
          <p:cNvSpPr>
            <a:spLocks noChangeAspect="1" noChangeArrowheads="1"/>
          </p:cNvSpPr>
          <p:nvPr>
            <p:custDataLst>
              <p:tags r:id="rId8"/>
            </p:custDataLst>
          </p:nvPr>
        </p:nvSpPr>
        <p:spPr bwMode="auto">
          <a:xfrm>
            <a:off x="2235200" y="3829050"/>
            <a:ext cx="508000" cy="2857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47114" name="AutoShape 9"/>
          <p:cNvCxnSpPr>
            <a:cxnSpLocks noChangeShapeType="1"/>
            <a:stCxn id="47113" idx="3"/>
            <a:endCxn id="47112" idx="0"/>
          </p:cNvCxnSpPr>
          <p:nvPr>
            <p:custDataLst>
              <p:tags r:id="rId9"/>
            </p:custDataLst>
          </p:nvPr>
        </p:nvCxnSpPr>
        <p:spPr bwMode="auto">
          <a:xfrm flipH="1">
            <a:off x="1879600" y="4092575"/>
            <a:ext cx="430213" cy="288925"/>
          </a:xfrm>
          <a:prstGeom prst="straightConnector1">
            <a:avLst/>
          </a:prstGeom>
          <a:noFill/>
          <a:ln w="9525">
            <a:solidFill>
              <a:srgbClr val="008000"/>
            </a:solidFill>
            <a:round/>
            <a:headEnd/>
            <a:tailEnd type="triangle" w="med" len="med"/>
          </a:ln>
        </p:spPr>
      </p:cxnSp>
      <p:cxnSp>
        <p:nvCxnSpPr>
          <p:cNvPr id="47115" name="AutoShape 10"/>
          <p:cNvCxnSpPr>
            <a:cxnSpLocks noChangeShapeType="1"/>
            <a:stCxn id="47113" idx="5"/>
            <a:endCxn id="47111" idx="0"/>
          </p:cNvCxnSpPr>
          <p:nvPr>
            <p:custDataLst>
              <p:tags r:id="rId10"/>
            </p:custDataLst>
          </p:nvPr>
        </p:nvCxnSpPr>
        <p:spPr bwMode="auto">
          <a:xfrm>
            <a:off x="2668588" y="4092575"/>
            <a:ext cx="328612" cy="288925"/>
          </a:xfrm>
          <a:prstGeom prst="straightConnector1">
            <a:avLst/>
          </a:prstGeom>
          <a:noFill/>
          <a:ln w="9525">
            <a:solidFill>
              <a:srgbClr val="008000"/>
            </a:solidFill>
            <a:round/>
            <a:headEnd/>
            <a:tailEnd type="triangle" w="med" len="med"/>
          </a:ln>
        </p:spPr>
      </p:cxnSp>
      <p:cxnSp>
        <p:nvCxnSpPr>
          <p:cNvPr id="47116" name="AutoShape 11"/>
          <p:cNvCxnSpPr>
            <a:cxnSpLocks noChangeShapeType="1"/>
            <a:stCxn id="47112" idx="3"/>
            <a:endCxn id="47110" idx="0"/>
          </p:cNvCxnSpPr>
          <p:nvPr>
            <p:custDataLst>
              <p:tags r:id="rId11"/>
            </p:custDataLst>
          </p:nvPr>
        </p:nvCxnSpPr>
        <p:spPr bwMode="auto">
          <a:xfrm flipH="1">
            <a:off x="1473200" y="4664075"/>
            <a:ext cx="227013" cy="288925"/>
          </a:xfrm>
          <a:prstGeom prst="straightConnector1">
            <a:avLst/>
          </a:prstGeom>
          <a:noFill/>
          <a:ln w="9525">
            <a:solidFill>
              <a:srgbClr val="008000"/>
            </a:solidFill>
            <a:round/>
            <a:headEnd/>
            <a:tailEnd type="triangle" w="med" len="med"/>
          </a:ln>
        </p:spPr>
      </p:cxnSp>
      <p:cxnSp>
        <p:nvCxnSpPr>
          <p:cNvPr id="47117" name="AutoShape 12"/>
          <p:cNvCxnSpPr>
            <a:cxnSpLocks noChangeShapeType="1"/>
            <a:stCxn id="47112" idx="5"/>
            <a:endCxn id="47109" idx="0"/>
          </p:cNvCxnSpPr>
          <p:nvPr>
            <p:custDataLst>
              <p:tags r:id="rId12"/>
            </p:custDataLst>
          </p:nvPr>
        </p:nvCxnSpPr>
        <p:spPr bwMode="auto">
          <a:xfrm>
            <a:off x="2058988" y="4664075"/>
            <a:ext cx="328612" cy="288925"/>
          </a:xfrm>
          <a:prstGeom prst="straightConnector1">
            <a:avLst/>
          </a:prstGeom>
          <a:noFill/>
          <a:ln w="9525">
            <a:solidFill>
              <a:srgbClr val="008000"/>
            </a:solidFill>
            <a:round/>
            <a:headEnd/>
            <a:tailEnd type="triangle" w="med" len="med"/>
          </a:ln>
        </p:spPr>
      </p:cxnSp>
      <p:sp>
        <p:nvSpPr>
          <p:cNvPr id="47118" name="Oval 13"/>
          <p:cNvSpPr>
            <a:spLocks noChangeAspect="1" noChangeArrowheads="1"/>
          </p:cNvSpPr>
          <p:nvPr>
            <p:custDataLst>
              <p:tags r:id="rId13"/>
            </p:custDataLst>
          </p:nvPr>
        </p:nvSpPr>
        <p:spPr bwMode="auto">
          <a:xfrm>
            <a:off x="7620000" y="4686300"/>
            <a:ext cx="508000" cy="2857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47119" name="Oval 14"/>
          <p:cNvSpPr>
            <a:spLocks noChangeAspect="1" noChangeArrowheads="1"/>
          </p:cNvSpPr>
          <p:nvPr>
            <p:custDataLst>
              <p:tags r:id="rId14"/>
            </p:custDataLst>
          </p:nvPr>
        </p:nvSpPr>
        <p:spPr bwMode="auto">
          <a:xfrm>
            <a:off x="5791200" y="4686300"/>
            <a:ext cx="508000" cy="2857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47120" name="Oval 15"/>
          <p:cNvSpPr>
            <a:spLocks noChangeAspect="1" noChangeArrowheads="1"/>
          </p:cNvSpPr>
          <p:nvPr>
            <p:custDataLst>
              <p:tags r:id="rId15"/>
            </p:custDataLst>
          </p:nvPr>
        </p:nvSpPr>
        <p:spPr bwMode="auto">
          <a:xfrm>
            <a:off x="4775200" y="4686300"/>
            <a:ext cx="508000" cy="2857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47121" name="Oval 16"/>
          <p:cNvSpPr>
            <a:spLocks noChangeAspect="1" noChangeArrowheads="1"/>
          </p:cNvSpPr>
          <p:nvPr>
            <p:custDataLst>
              <p:tags r:id="rId16"/>
            </p:custDataLst>
          </p:nvPr>
        </p:nvSpPr>
        <p:spPr bwMode="auto">
          <a:xfrm>
            <a:off x="6908800" y="4171950"/>
            <a:ext cx="508000" cy="2857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47122" name="Oval 17"/>
          <p:cNvSpPr>
            <a:spLocks noChangeAspect="1" noChangeArrowheads="1"/>
          </p:cNvSpPr>
          <p:nvPr>
            <p:custDataLst>
              <p:tags r:id="rId17"/>
            </p:custDataLst>
          </p:nvPr>
        </p:nvSpPr>
        <p:spPr bwMode="auto">
          <a:xfrm>
            <a:off x="5384800" y="4171950"/>
            <a:ext cx="508000" cy="2857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47123" name="Oval 18"/>
          <p:cNvSpPr>
            <a:spLocks noChangeAspect="1" noChangeArrowheads="1"/>
          </p:cNvSpPr>
          <p:nvPr>
            <p:custDataLst>
              <p:tags r:id="rId18"/>
            </p:custDataLst>
          </p:nvPr>
        </p:nvSpPr>
        <p:spPr bwMode="auto">
          <a:xfrm>
            <a:off x="6096000" y="3600450"/>
            <a:ext cx="508000" cy="2857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47124" name="AutoShape 19"/>
          <p:cNvCxnSpPr>
            <a:cxnSpLocks noChangeShapeType="1"/>
            <a:stCxn id="47123" idx="3"/>
            <a:endCxn id="47122" idx="0"/>
          </p:cNvCxnSpPr>
          <p:nvPr>
            <p:custDataLst>
              <p:tags r:id="rId19"/>
            </p:custDataLst>
          </p:nvPr>
        </p:nvCxnSpPr>
        <p:spPr bwMode="auto">
          <a:xfrm flipH="1">
            <a:off x="5638800" y="3863975"/>
            <a:ext cx="531813" cy="288925"/>
          </a:xfrm>
          <a:prstGeom prst="straightConnector1">
            <a:avLst/>
          </a:prstGeom>
          <a:noFill/>
          <a:ln w="9525">
            <a:solidFill>
              <a:srgbClr val="008000"/>
            </a:solidFill>
            <a:round/>
            <a:headEnd/>
            <a:tailEnd type="triangle" w="med" len="med"/>
          </a:ln>
        </p:spPr>
      </p:cxnSp>
      <p:cxnSp>
        <p:nvCxnSpPr>
          <p:cNvPr id="47125" name="AutoShape 20"/>
          <p:cNvCxnSpPr>
            <a:cxnSpLocks noChangeShapeType="1"/>
            <a:stCxn id="47123" idx="5"/>
            <a:endCxn id="47121" idx="0"/>
          </p:cNvCxnSpPr>
          <p:nvPr>
            <p:custDataLst>
              <p:tags r:id="rId20"/>
            </p:custDataLst>
          </p:nvPr>
        </p:nvCxnSpPr>
        <p:spPr bwMode="auto">
          <a:xfrm>
            <a:off x="6529388" y="3863975"/>
            <a:ext cx="633412" cy="288925"/>
          </a:xfrm>
          <a:prstGeom prst="straightConnector1">
            <a:avLst/>
          </a:prstGeom>
          <a:noFill/>
          <a:ln w="9525">
            <a:solidFill>
              <a:srgbClr val="008000"/>
            </a:solidFill>
            <a:round/>
            <a:headEnd/>
            <a:tailEnd type="triangle" w="med" len="med"/>
          </a:ln>
        </p:spPr>
      </p:cxnSp>
      <p:cxnSp>
        <p:nvCxnSpPr>
          <p:cNvPr id="47126" name="AutoShape 21"/>
          <p:cNvCxnSpPr>
            <a:cxnSpLocks noChangeShapeType="1"/>
            <a:stCxn id="47121" idx="5"/>
            <a:endCxn id="47118" idx="0"/>
          </p:cNvCxnSpPr>
          <p:nvPr>
            <p:custDataLst>
              <p:tags r:id="rId21"/>
            </p:custDataLst>
          </p:nvPr>
        </p:nvCxnSpPr>
        <p:spPr bwMode="auto">
          <a:xfrm>
            <a:off x="7342188" y="4435475"/>
            <a:ext cx="531812" cy="231775"/>
          </a:xfrm>
          <a:prstGeom prst="straightConnector1">
            <a:avLst/>
          </a:prstGeom>
          <a:noFill/>
          <a:ln w="9525">
            <a:solidFill>
              <a:srgbClr val="008000"/>
            </a:solidFill>
            <a:round/>
            <a:headEnd/>
            <a:tailEnd type="triangle" w="med" len="med"/>
          </a:ln>
        </p:spPr>
      </p:cxnSp>
      <p:cxnSp>
        <p:nvCxnSpPr>
          <p:cNvPr id="47127" name="AutoShape 22"/>
          <p:cNvCxnSpPr>
            <a:cxnSpLocks noChangeShapeType="1"/>
            <a:stCxn id="47122" idx="3"/>
            <a:endCxn id="47120" idx="0"/>
          </p:cNvCxnSpPr>
          <p:nvPr>
            <p:custDataLst>
              <p:tags r:id="rId22"/>
            </p:custDataLst>
          </p:nvPr>
        </p:nvCxnSpPr>
        <p:spPr bwMode="auto">
          <a:xfrm flipH="1">
            <a:off x="5029200" y="4435475"/>
            <a:ext cx="430213" cy="231775"/>
          </a:xfrm>
          <a:prstGeom prst="straightConnector1">
            <a:avLst/>
          </a:prstGeom>
          <a:noFill/>
          <a:ln w="9525">
            <a:solidFill>
              <a:srgbClr val="008000"/>
            </a:solidFill>
            <a:round/>
            <a:headEnd/>
            <a:tailEnd type="triangle" w="med" len="med"/>
          </a:ln>
        </p:spPr>
      </p:cxnSp>
      <p:cxnSp>
        <p:nvCxnSpPr>
          <p:cNvPr id="47128" name="AutoShape 23"/>
          <p:cNvCxnSpPr>
            <a:cxnSpLocks noChangeShapeType="1"/>
            <a:stCxn id="47122" idx="5"/>
            <a:endCxn id="47119" idx="0"/>
          </p:cNvCxnSpPr>
          <p:nvPr>
            <p:custDataLst>
              <p:tags r:id="rId23"/>
            </p:custDataLst>
          </p:nvPr>
        </p:nvCxnSpPr>
        <p:spPr bwMode="auto">
          <a:xfrm>
            <a:off x="5818188" y="4435475"/>
            <a:ext cx="227012" cy="231775"/>
          </a:xfrm>
          <a:prstGeom prst="straightConnector1">
            <a:avLst/>
          </a:prstGeom>
          <a:noFill/>
          <a:ln w="9525">
            <a:solidFill>
              <a:srgbClr val="008000"/>
            </a:solidFill>
            <a:round/>
            <a:headEnd/>
            <a:tailEnd type="triangle" w="med" len="med"/>
          </a:ln>
        </p:spPr>
      </p:cxnSp>
      <p:sp>
        <p:nvSpPr>
          <p:cNvPr id="47129" name="Oval 24"/>
          <p:cNvSpPr>
            <a:spLocks noChangeAspect="1" noChangeArrowheads="1"/>
          </p:cNvSpPr>
          <p:nvPr>
            <p:custDataLst>
              <p:tags r:id="rId24"/>
            </p:custDataLst>
          </p:nvPr>
        </p:nvSpPr>
        <p:spPr bwMode="auto">
          <a:xfrm>
            <a:off x="4267200" y="5175250"/>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47130" name="AutoShape 25"/>
          <p:cNvCxnSpPr>
            <a:cxnSpLocks noChangeShapeType="1"/>
            <a:stCxn id="47120" idx="3"/>
            <a:endCxn id="47129" idx="0"/>
          </p:cNvCxnSpPr>
          <p:nvPr>
            <p:custDataLst>
              <p:tags r:id="rId25"/>
            </p:custDataLst>
          </p:nvPr>
        </p:nvCxnSpPr>
        <p:spPr bwMode="auto">
          <a:xfrm flipH="1">
            <a:off x="4597400" y="4949825"/>
            <a:ext cx="252413" cy="206375"/>
          </a:xfrm>
          <a:prstGeom prst="straightConnector1">
            <a:avLst/>
          </a:prstGeom>
          <a:noFill/>
          <a:ln w="9525">
            <a:solidFill>
              <a:srgbClr val="008000"/>
            </a:solidFill>
            <a:round/>
            <a:headEnd/>
            <a:tailEnd type="triangle" w="med" len="med"/>
          </a:ln>
        </p:spPr>
      </p:cxnSp>
      <p:sp>
        <p:nvSpPr>
          <p:cNvPr id="47131" name="Oval 26"/>
          <p:cNvSpPr>
            <a:spLocks noChangeAspect="1" noChangeArrowheads="1"/>
          </p:cNvSpPr>
          <p:nvPr>
            <p:custDataLst>
              <p:tags r:id="rId26"/>
            </p:custDataLst>
          </p:nvPr>
        </p:nvSpPr>
        <p:spPr bwMode="auto">
          <a:xfrm>
            <a:off x="5130800" y="5175250"/>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47132" name="AutoShape 27"/>
          <p:cNvCxnSpPr>
            <a:cxnSpLocks noChangeShapeType="1"/>
            <a:stCxn id="47120" idx="5"/>
            <a:endCxn id="47131" idx="0"/>
          </p:cNvCxnSpPr>
          <p:nvPr>
            <p:custDataLst>
              <p:tags r:id="rId27"/>
            </p:custDataLst>
          </p:nvPr>
        </p:nvCxnSpPr>
        <p:spPr bwMode="auto">
          <a:xfrm>
            <a:off x="5208588" y="4949825"/>
            <a:ext cx="252412" cy="206375"/>
          </a:xfrm>
          <a:prstGeom prst="straightConnector1">
            <a:avLst/>
          </a:prstGeom>
          <a:noFill/>
          <a:ln w="9525">
            <a:solidFill>
              <a:srgbClr val="008000"/>
            </a:solidFill>
            <a:round/>
            <a:headEnd/>
            <a:tailEnd type="triangle" w="med" len="med"/>
          </a:ln>
        </p:spPr>
      </p:cxnSp>
      <p:sp>
        <p:nvSpPr>
          <p:cNvPr id="47133" name="Oval 28"/>
          <p:cNvSpPr>
            <a:spLocks noChangeAspect="1" noChangeArrowheads="1"/>
          </p:cNvSpPr>
          <p:nvPr>
            <p:custDataLst>
              <p:tags r:id="rId28"/>
            </p:custDataLst>
          </p:nvPr>
        </p:nvSpPr>
        <p:spPr bwMode="auto">
          <a:xfrm>
            <a:off x="6705600" y="4686300"/>
            <a:ext cx="508000" cy="2857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47134" name="AutoShape 29"/>
          <p:cNvCxnSpPr>
            <a:cxnSpLocks noChangeShapeType="1"/>
            <a:stCxn id="47121" idx="3"/>
            <a:endCxn id="47133" idx="0"/>
          </p:cNvCxnSpPr>
          <p:nvPr>
            <p:custDataLst>
              <p:tags r:id="rId29"/>
            </p:custDataLst>
          </p:nvPr>
        </p:nvCxnSpPr>
        <p:spPr bwMode="auto">
          <a:xfrm flipH="1">
            <a:off x="6959600" y="4435475"/>
            <a:ext cx="23813" cy="231775"/>
          </a:xfrm>
          <a:prstGeom prst="straightConnector1">
            <a:avLst/>
          </a:prstGeom>
          <a:noFill/>
          <a:ln w="9525">
            <a:solidFill>
              <a:srgbClr val="008000"/>
            </a:solidFill>
            <a:round/>
            <a:headEnd/>
            <a:tailEnd type="triangle" w="med" len="med"/>
          </a:ln>
        </p:spPr>
      </p:cxnSp>
      <p:sp>
        <p:nvSpPr>
          <p:cNvPr id="47135" name="Text Box 30"/>
          <p:cNvSpPr txBox="1">
            <a:spLocks noChangeArrowheads="1"/>
          </p:cNvSpPr>
          <p:nvPr>
            <p:custDataLst>
              <p:tags r:id="rId30"/>
            </p:custDataLst>
          </p:nvPr>
        </p:nvSpPr>
        <p:spPr bwMode="auto">
          <a:xfrm>
            <a:off x="1117600" y="5600700"/>
            <a:ext cx="2133600" cy="342900"/>
          </a:xfrm>
          <a:prstGeom prst="rect">
            <a:avLst/>
          </a:prstGeom>
          <a:noFill/>
          <a:ln w="9525">
            <a:noFill/>
            <a:miter lim="800000"/>
            <a:headEnd/>
            <a:tailEnd/>
          </a:ln>
        </p:spPr>
        <p:txBody>
          <a:bodyPr>
            <a:spAutoFit/>
          </a:bodyPr>
          <a:lstStyle/>
          <a:p>
            <a:r>
              <a:rPr lang="en-US"/>
              <a:t>not a heap</a:t>
            </a:r>
          </a:p>
        </p:txBody>
      </p:sp>
      <p:sp>
        <p:nvSpPr>
          <p:cNvPr id="47136" name="Text Box 31" hidden="1"/>
          <p:cNvSpPr txBox="1">
            <a:spLocks noChangeArrowheads="1"/>
          </p:cNvSpPr>
          <p:nvPr>
            <p:custDataLst>
              <p:tags r:id="rId31"/>
            </p:custDataLst>
          </p:nvPr>
        </p:nvSpPr>
        <p:spPr bwMode="auto">
          <a:xfrm>
            <a:off x="2514600" y="5487988"/>
            <a:ext cx="6629400" cy="1370012"/>
          </a:xfrm>
          <a:prstGeom prst="rect">
            <a:avLst/>
          </a:prstGeom>
          <a:noFill/>
          <a:ln w="9525">
            <a:noFill/>
            <a:miter lim="800000"/>
            <a:headEnd/>
            <a:tailEnd/>
          </a:ln>
        </p:spPr>
        <p:txBody>
          <a:bodyPr>
            <a:spAutoFit/>
          </a:bodyPr>
          <a:lstStyle/>
          <a:p>
            <a:pPr>
              <a:spcBef>
                <a:spcPct val="50000"/>
              </a:spcBef>
            </a:pPr>
            <a:r>
              <a:rPr lang="en-US">
                <a:solidFill>
                  <a:schemeClr val="accent1"/>
                </a:solidFill>
              </a:rPr>
              <a:t>This is a PARTIAL order (diff than BST)</a:t>
            </a:r>
          </a:p>
          <a:p>
            <a:pPr>
              <a:spcBef>
                <a:spcPct val="50000"/>
              </a:spcBef>
            </a:pPr>
            <a:r>
              <a:rPr lang="en-US">
                <a:solidFill>
                  <a:schemeClr val="accent1"/>
                </a:solidFill>
              </a:rPr>
              <a:t>For each node, its value is less than all of its descendants (no distinction between left and right)</a:t>
            </a:r>
          </a:p>
        </p:txBody>
      </p:sp>
      <p:sp>
        <p:nvSpPr>
          <p:cNvPr id="47137" name="Text Box 32" hidden="1"/>
          <p:cNvSpPr txBox="1">
            <a:spLocks noChangeArrowheads="1"/>
          </p:cNvSpPr>
          <p:nvPr>
            <p:custDataLst>
              <p:tags r:id="rId32"/>
            </p:custDataLst>
          </p:nvPr>
        </p:nvSpPr>
        <p:spPr bwMode="auto">
          <a:xfrm>
            <a:off x="0" y="2743200"/>
            <a:ext cx="5181600" cy="701675"/>
          </a:xfrm>
          <a:prstGeom prst="rect">
            <a:avLst/>
          </a:prstGeom>
          <a:noFill/>
          <a:ln w="9525">
            <a:noFill/>
            <a:miter lim="800000"/>
            <a:headEnd/>
            <a:tailEnd/>
          </a:ln>
        </p:spPr>
        <p:txBody>
          <a:bodyPr>
            <a:spAutoFit/>
          </a:bodyPr>
          <a:lstStyle/>
          <a:p>
            <a:pPr>
              <a:spcBef>
                <a:spcPct val="30000"/>
              </a:spcBef>
            </a:pPr>
            <a:r>
              <a:rPr lang="en-US" sz="2000">
                <a:solidFill>
                  <a:schemeClr val="accent1"/>
                </a:solidFill>
              </a:rPr>
              <a:t>This is the order for a MIN heap – could do the same for a max heap.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Example of a Min-heap</a:t>
            </a:r>
          </a:p>
        </p:txBody>
      </p:sp>
      <p:sp>
        <p:nvSpPr>
          <p:cNvPr id="48131" name="Rectangle 3"/>
          <p:cNvSpPr>
            <a:spLocks noGrp="1" noChangeArrowheads="1"/>
          </p:cNvSpPr>
          <p:nvPr>
            <p:ph type="body" idx="1"/>
          </p:nvPr>
        </p:nvSpPr>
        <p:spPr/>
        <p:txBody>
          <a:bodyPr/>
          <a:lstStyle/>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p:txBody>
      </p:sp>
      <p:sp>
        <p:nvSpPr>
          <p:cNvPr id="48132" name="Text Box 4"/>
          <p:cNvSpPr txBox="1">
            <a:spLocks noChangeArrowheads="1"/>
          </p:cNvSpPr>
          <p:nvPr/>
        </p:nvSpPr>
        <p:spPr bwMode="auto">
          <a:xfrm>
            <a:off x="3352800" y="4267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48133" name="Oval 5"/>
          <p:cNvSpPr>
            <a:spLocks noChangeArrowheads="1"/>
          </p:cNvSpPr>
          <p:nvPr/>
        </p:nvSpPr>
        <p:spPr bwMode="auto">
          <a:xfrm>
            <a:off x="4343400" y="2620963"/>
            <a:ext cx="541338" cy="414337"/>
          </a:xfrm>
          <a:prstGeom prst="ellipse">
            <a:avLst/>
          </a:prstGeom>
          <a:noFill/>
          <a:ln w="9525">
            <a:solidFill>
              <a:schemeClr val="tx1"/>
            </a:solidFill>
            <a:round/>
            <a:headEnd/>
            <a:tailEnd/>
          </a:ln>
        </p:spPr>
        <p:txBody>
          <a:bodyPr wrap="none" anchor="ctr"/>
          <a:lstStyle/>
          <a:p>
            <a:endParaRPr lang="en-CA"/>
          </a:p>
        </p:txBody>
      </p:sp>
      <p:sp>
        <p:nvSpPr>
          <p:cNvPr id="48134" name="Text Box 6"/>
          <p:cNvSpPr txBox="1">
            <a:spLocks noChangeArrowheads="1"/>
          </p:cNvSpPr>
          <p:nvPr/>
        </p:nvSpPr>
        <p:spPr bwMode="auto">
          <a:xfrm>
            <a:off x="4419600" y="25908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5</a:t>
            </a:r>
          </a:p>
        </p:txBody>
      </p:sp>
      <p:sp>
        <p:nvSpPr>
          <p:cNvPr id="48135" name="Oval 7"/>
          <p:cNvSpPr>
            <a:spLocks noChangeArrowheads="1"/>
          </p:cNvSpPr>
          <p:nvPr/>
        </p:nvSpPr>
        <p:spPr bwMode="auto">
          <a:xfrm>
            <a:off x="5110163" y="2989263"/>
            <a:ext cx="539750" cy="412750"/>
          </a:xfrm>
          <a:prstGeom prst="ellipse">
            <a:avLst/>
          </a:prstGeom>
          <a:noFill/>
          <a:ln w="9525">
            <a:solidFill>
              <a:schemeClr val="tx1"/>
            </a:solidFill>
            <a:round/>
            <a:headEnd/>
            <a:tailEnd/>
          </a:ln>
        </p:spPr>
        <p:txBody>
          <a:bodyPr wrap="none" anchor="ctr"/>
          <a:lstStyle/>
          <a:p>
            <a:endParaRPr lang="en-CA"/>
          </a:p>
        </p:txBody>
      </p:sp>
      <p:sp>
        <p:nvSpPr>
          <p:cNvPr id="48136" name="Oval 8"/>
          <p:cNvSpPr>
            <a:spLocks noChangeArrowheads="1"/>
          </p:cNvSpPr>
          <p:nvPr/>
        </p:nvSpPr>
        <p:spPr bwMode="auto">
          <a:xfrm>
            <a:off x="4164013" y="3632200"/>
            <a:ext cx="539750" cy="414338"/>
          </a:xfrm>
          <a:prstGeom prst="ellipse">
            <a:avLst/>
          </a:prstGeom>
          <a:noFill/>
          <a:ln w="9525">
            <a:solidFill>
              <a:schemeClr val="tx1"/>
            </a:solidFill>
            <a:round/>
            <a:headEnd/>
            <a:tailEnd/>
          </a:ln>
        </p:spPr>
        <p:txBody>
          <a:bodyPr wrap="none" anchor="ctr"/>
          <a:lstStyle/>
          <a:p>
            <a:endParaRPr lang="en-CA"/>
          </a:p>
        </p:txBody>
      </p:sp>
      <p:sp>
        <p:nvSpPr>
          <p:cNvPr id="48137" name="Oval 9"/>
          <p:cNvSpPr>
            <a:spLocks noChangeArrowheads="1"/>
          </p:cNvSpPr>
          <p:nvPr/>
        </p:nvSpPr>
        <p:spPr bwMode="auto">
          <a:xfrm>
            <a:off x="2992438" y="3632200"/>
            <a:ext cx="541337" cy="414338"/>
          </a:xfrm>
          <a:prstGeom prst="ellipse">
            <a:avLst/>
          </a:prstGeom>
          <a:noFill/>
          <a:ln w="9525">
            <a:solidFill>
              <a:schemeClr val="tx1"/>
            </a:solidFill>
            <a:round/>
            <a:headEnd/>
            <a:tailEnd/>
          </a:ln>
        </p:spPr>
        <p:txBody>
          <a:bodyPr wrap="none" anchor="ctr"/>
          <a:lstStyle/>
          <a:p>
            <a:endParaRPr lang="en-CA"/>
          </a:p>
        </p:txBody>
      </p:sp>
      <p:sp>
        <p:nvSpPr>
          <p:cNvPr id="48138" name="Oval 10"/>
          <p:cNvSpPr>
            <a:spLocks noChangeArrowheads="1"/>
          </p:cNvSpPr>
          <p:nvPr/>
        </p:nvSpPr>
        <p:spPr bwMode="auto">
          <a:xfrm>
            <a:off x="3578225" y="3035300"/>
            <a:ext cx="541338" cy="412750"/>
          </a:xfrm>
          <a:prstGeom prst="ellipse">
            <a:avLst/>
          </a:prstGeom>
          <a:noFill/>
          <a:ln w="9525">
            <a:solidFill>
              <a:schemeClr val="tx1"/>
            </a:solidFill>
            <a:round/>
            <a:headEnd/>
            <a:tailEnd/>
          </a:ln>
        </p:spPr>
        <p:txBody>
          <a:bodyPr wrap="none" anchor="ctr"/>
          <a:lstStyle/>
          <a:p>
            <a:endParaRPr lang="en-CA"/>
          </a:p>
        </p:txBody>
      </p:sp>
      <p:sp>
        <p:nvSpPr>
          <p:cNvPr id="48139" name="Oval 11"/>
          <p:cNvSpPr>
            <a:spLocks noChangeArrowheads="1"/>
          </p:cNvSpPr>
          <p:nvPr/>
        </p:nvSpPr>
        <p:spPr bwMode="auto">
          <a:xfrm>
            <a:off x="4568825" y="4322763"/>
            <a:ext cx="541338" cy="414337"/>
          </a:xfrm>
          <a:prstGeom prst="ellipse">
            <a:avLst/>
          </a:prstGeom>
          <a:noFill/>
          <a:ln w="9525">
            <a:solidFill>
              <a:schemeClr val="tx1"/>
            </a:solidFill>
            <a:round/>
            <a:headEnd/>
            <a:tailEnd/>
          </a:ln>
        </p:spPr>
        <p:txBody>
          <a:bodyPr wrap="none" anchor="ctr"/>
          <a:lstStyle/>
          <a:p>
            <a:endParaRPr lang="en-CA"/>
          </a:p>
        </p:txBody>
      </p:sp>
      <p:sp>
        <p:nvSpPr>
          <p:cNvPr id="48140" name="Oval 12"/>
          <p:cNvSpPr>
            <a:spLocks noChangeArrowheads="1"/>
          </p:cNvSpPr>
          <p:nvPr/>
        </p:nvSpPr>
        <p:spPr bwMode="auto">
          <a:xfrm>
            <a:off x="3894138" y="4322763"/>
            <a:ext cx="539750" cy="414337"/>
          </a:xfrm>
          <a:prstGeom prst="ellipse">
            <a:avLst/>
          </a:prstGeom>
          <a:noFill/>
          <a:ln w="9525">
            <a:solidFill>
              <a:schemeClr val="tx1"/>
            </a:solidFill>
            <a:round/>
            <a:headEnd/>
            <a:tailEnd/>
          </a:ln>
        </p:spPr>
        <p:txBody>
          <a:bodyPr wrap="none" anchor="ctr"/>
          <a:lstStyle/>
          <a:p>
            <a:endParaRPr lang="en-CA"/>
          </a:p>
        </p:txBody>
      </p:sp>
      <p:sp>
        <p:nvSpPr>
          <p:cNvPr id="48141" name="Oval 13"/>
          <p:cNvSpPr>
            <a:spLocks noChangeArrowheads="1"/>
          </p:cNvSpPr>
          <p:nvPr/>
        </p:nvSpPr>
        <p:spPr bwMode="auto">
          <a:xfrm>
            <a:off x="5784850" y="3586163"/>
            <a:ext cx="539750" cy="414337"/>
          </a:xfrm>
          <a:prstGeom prst="ellipse">
            <a:avLst/>
          </a:prstGeom>
          <a:noFill/>
          <a:ln w="9525">
            <a:solidFill>
              <a:schemeClr val="tx1"/>
            </a:solidFill>
            <a:round/>
            <a:headEnd/>
            <a:tailEnd/>
          </a:ln>
        </p:spPr>
        <p:txBody>
          <a:bodyPr wrap="none" anchor="ctr"/>
          <a:lstStyle/>
          <a:p>
            <a:endParaRPr lang="en-CA"/>
          </a:p>
        </p:txBody>
      </p:sp>
      <p:sp>
        <p:nvSpPr>
          <p:cNvPr id="48142" name="Oval 14"/>
          <p:cNvSpPr>
            <a:spLocks noChangeArrowheads="1"/>
          </p:cNvSpPr>
          <p:nvPr/>
        </p:nvSpPr>
        <p:spPr bwMode="auto">
          <a:xfrm>
            <a:off x="5022850" y="3687763"/>
            <a:ext cx="539750" cy="414337"/>
          </a:xfrm>
          <a:prstGeom prst="ellipse">
            <a:avLst/>
          </a:prstGeom>
          <a:noFill/>
          <a:ln w="9525">
            <a:solidFill>
              <a:schemeClr val="tx1"/>
            </a:solidFill>
            <a:round/>
            <a:headEnd/>
            <a:tailEnd/>
          </a:ln>
        </p:spPr>
        <p:txBody>
          <a:bodyPr wrap="none" anchor="ctr"/>
          <a:lstStyle/>
          <a:p>
            <a:endParaRPr lang="en-CA"/>
          </a:p>
        </p:txBody>
      </p:sp>
      <p:sp>
        <p:nvSpPr>
          <p:cNvPr id="48143" name="Oval 15"/>
          <p:cNvSpPr>
            <a:spLocks noChangeArrowheads="1"/>
          </p:cNvSpPr>
          <p:nvPr/>
        </p:nvSpPr>
        <p:spPr bwMode="auto">
          <a:xfrm>
            <a:off x="3308350" y="4322763"/>
            <a:ext cx="539750" cy="414337"/>
          </a:xfrm>
          <a:prstGeom prst="ellipse">
            <a:avLst/>
          </a:prstGeom>
          <a:noFill/>
          <a:ln w="9525">
            <a:solidFill>
              <a:schemeClr val="tx1"/>
            </a:solidFill>
            <a:round/>
            <a:headEnd/>
            <a:tailEnd/>
          </a:ln>
        </p:spPr>
        <p:txBody>
          <a:bodyPr wrap="none" anchor="ctr"/>
          <a:lstStyle/>
          <a:p>
            <a:endParaRPr lang="en-CA"/>
          </a:p>
        </p:txBody>
      </p:sp>
      <p:sp>
        <p:nvSpPr>
          <p:cNvPr id="48144" name="Oval 16"/>
          <p:cNvSpPr>
            <a:spLocks noChangeArrowheads="1"/>
          </p:cNvSpPr>
          <p:nvPr/>
        </p:nvSpPr>
        <p:spPr bwMode="auto">
          <a:xfrm>
            <a:off x="2508250" y="4373563"/>
            <a:ext cx="539750" cy="414337"/>
          </a:xfrm>
          <a:prstGeom prst="ellipse">
            <a:avLst/>
          </a:prstGeom>
          <a:noFill/>
          <a:ln w="9525">
            <a:solidFill>
              <a:schemeClr val="tx1"/>
            </a:solidFill>
            <a:round/>
            <a:headEnd/>
            <a:tailEnd/>
          </a:ln>
        </p:spPr>
        <p:txBody>
          <a:bodyPr wrap="none" anchor="ctr"/>
          <a:lstStyle/>
          <a:p>
            <a:endParaRPr lang="en-CA"/>
          </a:p>
        </p:txBody>
      </p:sp>
      <p:sp>
        <p:nvSpPr>
          <p:cNvPr id="48145" name="Line 17"/>
          <p:cNvSpPr>
            <a:spLocks noChangeShapeType="1"/>
          </p:cNvSpPr>
          <p:nvPr/>
        </p:nvSpPr>
        <p:spPr bwMode="auto">
          <a:xfrm flipH="1">
            <a:off x="4073525" y="2897188"/>
            <a:ext cx="269875" cy="184150"/>
          </a:xfrm>
          <a:prstGeom prst="line">
            <a:avLst/>
          </a:prstGeom>
          <a:noFill/>
          <a:ln w="9525">
            <a:solidFill>
              <a:schemeClr val="tx1"/>
            </a:solidFill>
            <a:round/>
            <a:headEnd/>
            <a:tailEnd/>
          </a:ln>
        </p:spPr>
        <p:txBody>
          <a:bodyPr wrap="none" anchor="ctr"/>
          <a:lstStyle/>
          <a:p>
            <a:endParaRPr lang="en-CA"/>
          </a:p>
        </p:txBody>
      </p:sp>
      <p:sp>
        <p:nvSpPr>
          <p:cNvPr id="48146" name="Line 18"/>
          <p:cNvSpPr>
            <a:spLocks noChangeShapeType="1"/>
          </p:cNvSpPr>
          <p:nvPr/>
        </p:nvSpPr>
        <p:spPr bwMode="auto">
          <a:xfrm>
            <a:off x="4884738" y="2897188"/>
            <a:ext cx="269875" cy="184150"/>
          </a:xfrm>
          <a:prstGeom prst="line">
            <a:avLst/>
          </a:prstGeom>
          <a:noFill/>
          <a:ln w="9525">
            <a:solidFill>
              <a:schemeClr val="tx1"/>
            </a:solidFill>
            <a:round/>
            <a:headEnd/>
            <a:tailEnd/>
          </a:ln>
        </p:spPr>
        <p:txBody>
          <a:bodyPr wrap="none" anchor="ctr"/>
          <a:lstStyle/>
          <a:p>
            <a:endParaRPr lang="en-CA"/>
          </a:p>
        </p:txBody>
      </p:sp>
      <p:sp>
        <p:nvSpPr>
          <p:cNvPr id="48147" name="Line 19"/>
          <p:cNvSpPr>
            <a:spLocks noChangeShapeType="1"/>
          </p:cNvSpPr>
          <p:nvPr/>
        </p:nvSpPr>
        <p:spPr bwMode="auto">
          <a:xfrm flipH="1">
            <a:off x="3443288" y="3355975"/>
            <a:ext cx="180975" cy="322263"/>
          </a:xfrm>
          <a:prstGeom prst="line">
            <a:avLst/>
          </a:prstGeom>
          <a:noFill/>
          <a:ln w="9525">
            <a:solidFill>
              <a:schemeClr val="tx1"/>
            </a:solidFill>
            <a:round/>
            <a:headEnd/>
            <a:tailEnd/>
          </a:ln>
        </p:spPr>
        <p:txBody>
          <a:bodyPr wrap="none" anchor="ctr"/>
          <a:lstStyle/>
          <a:p>
            <a:endParaRPr lang="en-CA"/>
          </a:p>
        </p:txBody>
      </p:sp>
      <p:sp>
        <p:nvSpPr>
          <p:cNvPr id="48148" name="Line 20"/>
          <p:cNvSpPr>
            <a:spLocks noChangeShapeType="1"/>
          </p:cNvSpPr>
          <p:nvPr/>
        </p:nvSpPr>
        <p:spPr bwMode="auto">
          <a:xfrm>
            <a:off x="4073525" y="3355975"/>
            <a:ext cx="225425" cy="276225"/>
          </a:xfrm>
          <a:prstGeom prst="line">
            <a:avLst/>
          </a:prstGeom>
          <a:noFill/>
          <a:ln w="9525">
            <a:solidFill>
              <a:schemeClr val="tx1"/>
            </a:solidFill>
            <a:round/>
            <a:headEnd/>
            <a:tailEnd/>
          </a:ln>
        </p:spPr>
        <p:txBody>
          <a:bodyPr wrap="none" anchor="ctr"/>
          <a:lstStyle/>
          <a:p>
            <a:endParaRPr lang="en-CA"/>
          </a:p>
        </p:txBody>
      </p:sp>
      <p:sp>
        <p:nvSpPr>
          <p:cNvPr id="48149" name="Line 21"/>
          <p:cNvSpPr>
            <a:spLocks noChangeShapeType="1"/>
          </p:cNvSpPr>
          <p:nvPr/>
        </p:nvSpPr>
        <p:spPr bwMode="auto">
          <a:xfrm>
            <a:off x="3352800" y="4046538"/>
            <a:ext cx="134938" cy="276225"/>
          </a:xfrm>
          <a:prstGeom prst="line">
            <a:avLst/>
          </a:prstGeom>
          <a:noFill/>
          <a:ln w="9525">
            <a:solidFill>
              <a:schemeClr val="tx1"/>
            </a:solidFill>
            <a:round/>
            <a:headEnd/>
            <a:tailEnd/>
          </a:ln>
        </p:spPr>
        <p:txBody>
          <a:bodyPr wrap="none" anchor="ctr"/>
          <a:lstStyle/>
          <a:p>
            <a:endParaRPr lang="en-CA"/>
          </a:p>
        </p:txBody>
      </p:sp>
      <p:sp>
        <p:nvSpPr>
          <p:cNvPr id="48150" name="Line 22"/>
          <p:cNvSpPr>
            <a:spLocks noChangeShapeType="1"/>
          </p:cNvSpPr>
          <p:nvPr/>
        </p:nvSpPr>
        <p:spPr bwMode="auto">
          <a:xfrm flipH="1">
            <a:off x="4254500" y="4046538"/>
            <a:ext cx="88900" cy="276225"/>
          </a:xfrm>
          <a:prstGeom prst="line">
            <a:avLst/>
          </a:prstGeom>
          <a:noFill/>
          <a:ln w="9525">
            <a:solidFill>
              <a:schemeClr val="tx1"/>
            </a:solidFill>
            <a:round/>
            <a:headEnd/>
            <a:tailEnd/>
          </a:ln>
        </p:spPr>
        <p:txBody>
          <a:bodyPr wrap="none" anchor="ctr"/>
          <a:lstStyle/>
          <a:p>
            <a:endParaRPr lang="en-CA"/>
          </a:p>
        </p:txBody>
      </p:sp>
      <p:sp>
        <p:nvSpPr>
          <p:cNvPr id="48151" name="Line 23"/>
          <p:cNvSpPr>
            <a:spLocks noChangeShapeType="1"/>
          </p:cNvSpPr>
          <p:nvPr/>
        </p:nvSpPr>
        <p:spPr bwMode="auto">
          <a:xfrm>
            <a:off x="4614863" y="4000500"/>
            <a:ext cx="134937" cy="322263"/>
          </a:xfrm>
          <a:prstGeom prst="line">
            <a:avLst/>
          </a:prstGeom>
          <a:noFill/>
          <a:ln w="9525">
            <a:solidFill>
              <a:schemeClr val="tx1"/>
            </a:solidFill>
            <a:round/>
            <a:headEnd/>
            <a:tailEnd/>
          </a:ln>
        </p:spPr>
        <p:txBody>
          <a:bodyPr wrap="none" anchor="ctr"/>
          <a:lstStyle/>
          <a:p>
            <a:endParaRPr lang="en-CA"/>
          </a:p>
        </p:txBody>
      </p:sp>
      <p:sp>
        <p:nvSpPr>
          <p:cNvPr id="48152" name="Line 24"/>
          <p:cNvSpPr>
            <a:spLocks noChangeShapeType="1"/>
          </p:cNvSpPr>
          <p:nvPr/>
        </p:nvSpPr>
        <p:spPr bwMode="auto">
          <a:xfrm>
            <a:off x="5605463" y="3311525"/>
            <a:ext cx="314325" cy="320675"/>
          </a:xfrm>
          <a:prstGeom prst="line">
            <a:avLst/>
          </a:prstGeom>
          <a:noFill/>
          <a:ln w="9525">
            <a:solidFill>
              <a:schemeClr val="tx1"/>
            </a:solidFill>
            <a:round/>
            <a:headEnd/>
            <a:tailEnd/>
          </a:ln>
        </p:spPr>
        <p:txBody>
          <a:bodyPr wrap="none" anchor="ctr"/>
          <a:lstStyle/>
          <a:p>
            <a:endParaRPr lang="en-CA"/>
          </a:p>
        </p:txBody>
      </p:sp>
      <p:sp>
        <p:nvSpPr>
          <p:cNvPr id="48153" name="Text Box 25"/>
          <p:cNvSpPr txBox="1">
            <a:spLocks noChangeArrowheads="1"/>
          </p:cNvSpPr>
          <p:nvPr/>
        </p:nvSpPr>
        <p:spPr bwMode="auto">
          <a:xfrm>
            <a:off x="3636963" y="3059113"/>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48154" name="Text Box 26"/>
          <p:cNvSpPr txBox="1">
            <a:spLocks noChangeArrowheads="1"/>
          </p:cNvSpPr>
          <p:nvPr/>
        </p:nvSpPr>
        <p:spPr bwMode="auto">
          <a:xfrm>
            <a:off x="3065463" y="3657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48155" name="Text Box 27"/>
          <p:cNvSpPr txBox="1">
            <a:spLocks noChangeArrowheads="1"/>
          </p:cNvSpPr>
          <p:nvPr/>
        </p:nvSpPr>
        <p:spPr bwMode="auto">
          <a:xfrm>
            <a:off x="4191000" y="3657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48156" name="Text Box 28"/>
          <p:cNvSpPr txBox="1">
            <a:spLocks noChangeArrowheads="1"/>
          </p:cNvSpPr>
          <p:nvPr/>
        </p:nvSpPr>
        <p:spPr bwMode="auto">
          <a:xfrm>
            <a:off x="3879850" y="42973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48157" name="Text Box 29"/>
          <p:cNvSpPr txBox="1">
            <a:spLocks noChangeArrowheads="1"/>
          </p:cNvSpPr>
          <p:nvPr/>
        </p:nvSpPr>
        <p:spPr bwMode="auto">
          <a:xfrm>
            <a:off x="4565650" y="42973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48158" name="Text Box 30"/>
          <p:cNvSpPr txBox="1">
            <a:spLocks noChangeArrowheads="1"/>
          </p:cNvSpPr>
          <p:nvPr/>
        </p:nvSpPr>
        <p:spPr bwMode="auto">
          <a:xfrm>
            <a:off x="5092700" y="30130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48159" name="Text Box 31"/>
          <p:cNvSpPr txBox="1">
            <a:spLocks noChangeArrowheads="1"/>
          </p:cNvSpPr>
          <p:nvPr/>
        </p:nvSpPr>
        <p:spPr bwMode="auto">
          <a:xfrm>
            <a:off x="5813425" y="3657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48160" name="Line 32"/>
          <p:cNvSpPr>
            <a:spLocks noChangeShapeType="1"/>
          </p:cNvSpPr>
          <p:nvPr/>
        </p:nvSpPr>
        <p:spPr bwMode="auto">
          <a:xfrm flipH="1">
            <a:off x="5251450" y="3382963"/>
            <a:ext cx="76200" cy="304800"/>
          </a:xfrm>
          <a:prstGeom prst="line">
            <a:avLst/>
          </a:prstGeom>
          <a:noFill/>
          <a:ln w="9525">
            <a:solidFill>
              <a:schemeClr val="tx1"/>
            </a:solidFill>
            <a:round/>
            <a:headEnd/>
            <a:tailEnd/>
          </a:ln>
        </p:spPr>
        <p:txBody>
          <a:bodyPr wrap="none" anchor="ctr"/>
          <a:lstStyle/>
          <a:p>
            <a:endParaRPr lang="en-CA"/>
          </a:p>
        </p:txBody>
      </p:sp>
      <p:sp>
        <p:nvSpPr>
          <p:cNvPr id="48161" name="Line 33"/>
          <p:cNvSpPr>
            <a:spLocks noChangeShapeType="1"/>
          </p:cNvSpPr>
          <p:nvPr/>
        </p:nvSpPr>
        <p:spPr bwMode="auto">
          <a:xfrm flipH="1">
            <a:off x="2813050" y="3992563"/>
            <a:ext cx="304800" cy="381000"/>
          </a:xfrm>
          <a:prstGeom prst="line">
            <a:avLst/>
          </a:prstGeom>
          <a:noFill/>
          <a:ln w="9525">
            <a:solidFill>
              <a:schemeClr val="tx1"/>
            </a:solidFill>
            <a:round/>
            <a:headEnd/>
            <a:tailEnd/>
          </a:ln>
        </p:spPr>
        <p:txBody>
          <a:bodyPr wrap="none" anchor="ctr"/>
          <a:lstStyle/>
          <a:p>
            <a:endParaRPr lang="en-CA"/>
          </a:p>
        </p:txBody>
      </p:sp>
      <p:sp>
        <p:nvSpPr>
          <p:cNvPr id="48162" name="Text Box 34"/>
          <p:cNvSpPr txBox="1">
            <a:spLocks noChangeArrowheads="1"/>
          </p:cNvSpPr>
          <p:nvPr/>
        </p:nvSpPr>
        <p:spPr bwMode="auto">
          <a:xfrm>
            <a:off x="2514600" y="4343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48163" name="Text Box 35"/>
          <p:cNvSpPr txBox="1">
            <a:spLocks noChangeArrowheads="1"/>
          </p:cNvSpPr>
          <p:nvPr/>
        </p:nvSpPr>
        <p:spPr bwMode="auto">
          <a:xfrm>
            <a:off x="5099050" y="36115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3"/>
          <p:cNvPicPr>
            <a:picLocks noChangeAspect="1" noChangeArrowheads="1"/>
          </p:cNvPicPr>
          <p:nvPr/>
        </p:nvPicPr>
        <p:blipFill>
          <a:blip r:embed="rId2" cstate="print"/>
          <a:srcRect/>
          <a:stretch>
            <a:fillRect/>
          </a:stretch>
        </p:blipFill>
        <p:spPr bwMode="auto">
          <a:xfrm>
            <a:off x="314325" y="1066800"/>
            <a:ext cx="8524875" cy="5476875"/>
          </a:xfrm>
          <a:prstGeom prst="rect">
            <a:avLst/>
          </a:prstGeom>
          <a:noFill/>
          <a:ln w="9525">
            <a:noFill/>
            <a:miter lim="800000"/>
            <a:headEnd/>
            <a:tailEnd/>
          </a:ln>
        </p:spPr>
      </p:pic>
      <p:sp>
        <p:nvSpPr>
          <p:cNvPr id="49156" name="Rectangle 5"/>
          <p:cNvSpPr>
            <a:spLocks noChangeArrowheads="1"/>
          </p:cNvSpPr>
          <p:nvPr/>
        </p:nvSpPr>
        <p:spPr bwMode="auto">
          <a:xfrm>
            <a:off x="838200" y="344487"/>
            <a:ext cx="3581400" cy="646113"/>
          </a:xfrm>
          <a:prstGeom prst="rect">
            <a:avLst/>
          </a:prstGeom>
          <a:noFill/>
          <a:ln w="9525">
            <a:noFill/>
            <a:miter lim="800000"/>
            <a:headEnd/>
            <a:tailEnd/>
          </a:ln>
        </p:spPr>
        <p:txBody>
          <a:bodyPr>
            <a:spAutoFit/>
          </a:bodyPr>
          <a:lstStyle/>
          <a:p>
            <a:r>
              <a:rPr lang="en-US" sz="3600" dirty="0"/>
              <a:t>Max-heap</a:t>
            </a:r>
            <a:endParaRPr lang="en-CA" sz="3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457200" y="485775"/>
            <a:ext cx="8382000" cy="5457825"/>
          </a:xfrm>
          <a:prstGeom prst="rect">
            <a:avLst/>
          </a:prstGeom>
          <a:noFill/>
          <a:ln w="9525">
            <a:noFill/>
            <a:miter lim="800000"/>
            <a:headEnd/>
            <a:tailEnd/>
          </a:ln>
        </p:spPr>
      </p:pic>
      <p:sp>
        <p:nvSpPr>
          <p:cNvPr id="4" name="Rectangle 3"/>
          <p:cNvSpPr/>
          <p:nvPr/>
        </p:nvSpPr>
        <p:spPr>
          <a:xfrm>
            <a:off x="1600200" y="3048000"/>
            <a:ext cx="6096000" cy="3048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CA"/>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215900" y="457200"/>
            <a:ext cx="8775700" cy="58674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381000" y="457200"/>
            <a:ext cx="8662988" cy="4419600"/>
          </a:xfrm>
          <a:prstGeom prst="rect">
            <a:avLst/>
          </a:prstGeom>
          <a:noFill/>
          <a:ln w="9525">
            <a:noFill/>
            <a:miter lim="800000"/>
            <a:headEnd/>
            <a:tailEnd/>
          </a:ln>
        </p:spPr>
      </p:pic>
      <p:sp>
        <p:nvSpPr>
          <p:cNvPr id="52227" name="Rectangle 4"/>
          <p:cNvSpPr>
            <a:spLocks noChangeArrowheads="1"/>
          </p:cNvSpPr>
          <p:nvPr/>
        </p:nvSpPr>
        <p:spPr bwMode="auto">
          <a:xfrm>
            <a:off x="609600" y="4724400"/>
            <a:ext cx="7924800" cy="923925"/>
          </a:xfrm>
          <a:prstGeom prst="rect">
            <a:avLst/>
          </a:prstGeom>
          <a:noFill/>
          <a:ln w="9525">
            <a:noFill/>
            <a:miter lim="800000"/>
            <a:headEnd/>
            <a:tailEnd/>
          </a:ln>
        </p:spPr>
        <p:txBody>
          <a:bodyPr>
            <a:spAutoFit/>
          </a:bodyPr>
          <a:lstStyle/>
          <a:p>
            <a:r>
              <a:rPr lang="en-CA"/>
              <a:t>Therefore, the largest element (max-heap) in a heap is stored at the root, and the subtrees rooted at a node contain smaller values than does the node itself.</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385763" y="457200"/>
            <a:ext cx="8377237" cy="5572125"/>
          </a:xfrm>
          <a:prstGeom prst="rect">
            <a:avLst/>
          </a:prstGeom>
          <a:noFill/>
          <a:ln w="9525">
            <a:noFill/>
            <a:miter lim="800000"/>
            <a:headEnd/>
            <a:tailEnd/>
          </a:ln>
        </p:spPr>
      </p:pic>
      <p:sp>
        <p:nvSpPr>
          <p:cNvPr id="5" name="Rectangle 4"/>
          <p:cNvSpPr/>
          <p:nvPr/>
        </p:nvSpPr>
        <p:spPr>
          <a:xfrm>
            <a:off x="533400" y="457200"/>
            <a:ext cx="8229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400" dirty="0">
                <a:solidFill>
                  <a:schemeClr val="tx1"/>
                </a:solidFill>
              </a:rPr>
              <a:t>Height of a Heap</a:t>
            </a:r>
            <a:endParaRPr lang="en-CA" dirty="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611188"/>
            <a:ext cx="8229600" cy="684212"/>
          </a:xfrm>
        </p:spPr>
        <p:txBody>
          <a:bodyPr/>
          <a:lstStyle/>
          <a:p>
            <a:pPr eaLnBrk="1" hangingPunct="1"/>
            <a:r>
              <a:rPr lang="en-US" sz="3800" b="1" dirty="0"/>
              <a:t>Operations on Heaps</a:t>
            </a:r>
          </a:p>
        </p:txBody>
      </p:sp>
      <p:sp>
        <p:nvSpPr>
          <p:cNvPr id="54275" name="Rectangle 3"/>
          <p:cNvSpPr>
            <a:spLocks noGrp="1" noChangeArrowheads="1"/>
          </p:cNvSpPr>
          <p:nvPr>
            <p:ph type="body" idx="1"/>
          </p:nvPr>
        </p:nvSpPr>
        <p:spPr>
          <a:xfrm>
            <a:off x="685800" y="1600200"/>
            <a:ext cx="7772400" cy="4495800"/>
          </a:xfrm>
        </p:spPr>
        <p:txBody>
          <a:bodyPr/>
          <a:lstStyle/>
          <a:p>
            <a:pPr eaLnBrk="1" hangingPunct="1"/>
            <a:r>
              <a:rPr lang="en-US" b="1"/>
              <a:t>Delete</a:t>
            </a:r>
            <a:r>
              <a:rPr lang="en-US"/>
              <a:t> the minimum value and return it. This operation is called deleteMin. </a:t>
            </a:r>
          </a:p>
          <a:p>
            <a:pPr eaLnBrk="1" hangingPunct="1"/>
            <a:r>
              <a:rPr lang="en-US" b="1"/>
              <a:t>Insert</a:t>
            </a:r>
            <a:r>
              <a:rPr lang="en-US"/>
              <a:t> a new data value</a:t>
            </a:r>
          </a:p>
        </p:txBody>
      </p:sp>
      <p:sp>
        <p:nvSpPr>
          <p:cNvPr id="54276" name="Rectangle 4"/>
          <p:cNvSpPr>
            <a:spLocks noChangeArrowheads="1"/>
          </p:cNvSpPr>
          <p:nvPr/>
        </p:nvSpPr>
        <p:spPr bwMode="auto">
          <a:xfrm>
            <a:off x="1066800" y="3429000"/>
            <a:ext cx="7239000" cy="2667000"/>
          </a:xfrm>
          <a:prstGeom prst="rect">
            <a:avLst/>
          </a:prstGeom>
          <a:solidFill>
            <a:schemeClr val="accent1"/>
          </a:solidFill>
          <a:ln w="9525">
            <a:solidFill>
              <a:schemeClr val="tx1"/>
            </a:solidFill>
            <a:miter lim="800000"/>
            <a:headEnd/>
            <a:tailEnd/>
          </a:ln>
        </p:spPr>
        <p:txBody>
          <a:bodyPr wrap="none" anchor="ctr"/>
          <a:lstStyle/>
          <a:p>
            <a:pPr algn="just"/>
            <a:r>
              <a:rPr lang="en-US" sz="2400">
                <a:latin typeface="Times New Roman" pitchFamily="18" charset="0"/>
              </a:rPr>
              <a:t>Applications of Heaps:</a:t>
            </a:r>
          </a:p>
          <a:p>
            <a:pPr algn="just">
              <a:buFontTx/>
              <a:buChar char="•"/>
            </a:pPr>
            <a:r>
              <a:rPr lang="en-US" sz="2400">
                <a:latin typeface="Times New Roman" pitchFamily="18" charset="0"/>
              </a:rPr>
              <a:t> A heap implements a priority queue, which is a queue </a:t>
            </a:r>
          </a:p>
          <a:p>
            <a:pPr algn="just"/>
            <a:r>
              <a:rPr lang="en-US" sz="2400">
                <a:latin typeface="Times New Roman" pitchFamily="18" charset="0"/>
              </a:rPr>
              <a:t>  that orders entities not a on first-come first-serve basis, </a:t>
            </a:r>
          </a:p>
          <a:p>
            <a:pPr algn="just"/>
            <a:r>
              <a:rPr lang="en-US" sz="2400">
                <a:latin typeface="Times New Roman" pitchFamily="18" charset="0"/>
              </a:rPr>
              <a:t>  but on a priority basis: the item of highest priority is at</a:t>
            </a:r>
          </a:p>
          <a:p>
            <a:pPr algn="just"/>
            <a:r>
              <a:rPr lang="en-US" sz="2400">
                <a:latin typeface="Times New Roman" pitchFamily="18" charset="0"/>
              </a:rPr>
              <a:t>  the head, and the item of the lowest priority is at the tail</a:t>
            </a:r>
          </a:p>
          <a:p>
            <a:pPr algn="just"/>
            <a:endParaRPr lang="en-US" sz="2400">
              <a:latin typeface="Times New Roman" pitchFamily="18" charset="0"/>
            </a:endParaRPr>
          </a:p>
          <a:p>
            <a:pPr algn="just">
              <a:buFontTx/>
              <a:buChar char="•"/>
            </a:pPr>
            <a:r>
              <a:rPr lang="en-US" sz="2400">
                <a:latin typeface="Times New Roman" pitchFamily="18" charset="0"/>
              </a:rPr>
              <a:t> Another application: sorting, which will be seen later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371600"/>
          </a:xfrm>
        </p:spPr>
        <p:txBody>
          <a:bodyPr/>
          <a:lstStyle/>
          <a:p>
            <a:pPr eaLnBrk="1" hangingPunct="1"/>
            <a:r>
              <a:rPr lang="en-US" dirty="0"/>
              <a:t>Binary Search Trees</a:t>
            </a:r>
          </a:p>
        </p:txBody>
      </p:sp>
      <p:sp>
        <p:nvSpPr>
          <p:cNvPr id="9219" name="Rectangle 3"/>
          <p:cNvSpPr>
            <a:spLocks noGrp="1" noChangeArrowheads="1"/>
          </p:cNvSpPr>
          <p:nvPr>
            <p:ph type="body" idx="1"/>
          </p:nvPr>
        </p:nvSpPr>
        <p:spPr>
          <a:xfrm>
            <a:off x="457200" y="1143000"/>
            <a:ext cx="8229600" cy="4530725"/>
          </a:xfrm>
        </p:spPr>
        <p:txBody>
          <a:bodyPr/>
          <a:lstStyle/>
          <a:p>
            <a:pPr eaLnBrk="1" hangingPunct="1"/>
            <a:r>
              <a:rPr lang="en-US"/>
              <a:t>Examples</a:t>
            </a:r>
          </a:p>
          <a:p>
            <a:pPr lvl="1" eaLnBrk="1" hangingPunct="1"/>
            <a:endParaRPr lang="en-US"/>
          </a:p>
        </p:txBody>
      </p:sp>
      <p:sp>
        <p:nvSpPr>
          <p:cNvPr id="9220" name="Oval 4"/>
          <p:cNvSpPr>
            <a:spLocks noChangeArrowheads="1"/>
          </p:cNvSpPr>
          <p:nvPr/>
        </p:nvSpPr>
        <p:spPr bwMode="auto">
          <a:xfrm>
            <a:off x="1371600" y="2028825"/>
            <a:ext cx="762000" cy="571500"/>
          </a:xfrm>
          <a:prstGeom prst="ellipse">
            <a:avLst/>
          </a:prstGeom>
          <a:noFill/>
          <a:ln w="57150">
            <a:solidFill>
              <a:srgbClr val="008080"/>
            </a:solidFill>
            <a:round/>
            <a:headEnd/>
            <a:tailEnd/>
          </a:ln>
        </p:spPr>
        <p:txBody>
          <a:bodyPr wrap="none" anchor="ctr"/>
          <a:lstStyle/>
          <a:p>
            <a:endParaRPr lang="en-CA"/>
          </a:p>
        </p:txBody>
      </p:sp>
      <p:sp>
        <p:nvSpPr>
          <p:cNvPr id="9221" name="Oval 5"/>
          <p:cNvSpPr>
            <a:spLocks noChangeArrowheads="1"/>
          </p:cNvSpPr>
          <p:nvPr/>
        </p:nvSpPr>
        <p:spPr bwMode="auto">
          <a:xfrm>
            <a:off x="838200" y="2819400"/>
            <a:ext cx="762000" cy="571500"/>
          </a:xfrm>
          <a:prstGeom prst="ellipse">
            <a:avLst/>
          </a:prstGeom>
          <a:noFill/>
          <a:ln w="57150">
            <a:solidFill>
              <a:srgbClr val="008080"/>
            </a:solidFill>
            <a:round/>
            <a:headEnd/>
            <a:tailEnd/>
          </a:ln>
        </p:spPr>
        <p:txBody>
          <a:bodyPr wrap="none" anchor="ctr"/>
          <a:lstStyle/>
          <a:p>
            <a:endParaRPr lang="en-CA"/>
          </a:p>
        </p:txBody>
      </p:sp>
      <p:sp>
        <p:nvSpPr>
          <p:cNvPr id="9222" name="Oval 6"/>
          <p:cNvSpPr>
            <a:spLocks noChangeArrowheads="1"/>
          </p:cNvSpPr>
          <p:nvPr/>
        </p:nvSpPr>
        <p:spPr bwMode="auto">
          <a:xfrm>
            <a:off x="1828800" y="2819400"/>
            <a:ext cx="762000" cy="571500"/>
          </a:xfrm>
          <a:prstGeom prst="ellipse">
            <a:avLst/>
          </a:prstGeom>
          <a:noFill/>
          <a:ln w="57150">
            <a:solidFill>
              <a:srgbClr val="008080"/>
            </a:solidFill>
            <a:round/>
            <a:headEnd/>
            <a:tailEnd/>
          </a:ln>
        </p:spPr>
        <p:txBody>
          <a:bodyPr wrap="none" anchor="ctr"/>
          <a:lstStyle/>
          <a:p>
            <a:endParaRPr lang="en-CA"/>
          </a:p>
        </p:txBody>
      </p:sp>
      <p:sp>
        <p:nvSpPr>
          <p:cNvPr id="9223" name="Oval 7"/>
          <p:cNvSpPr>
            <a:spLocks noChangeArrowheads="1"/>
          </p:cNvSpPr>
          <p:nvPr/>
        </p:nvSpPr>
        <p:spPr bwMode="auto">
          <a:xfrm>
            <a:off x="533400" y="3657600"/>
            <a:ext cx="762000" cy="571500"/>
          </a:xfrm>
          <a:prstGeom prst="ellipse">
            <a:avLst/>
          </a:prstGeom>
          <a:noFill/>
          <a:ln w="57150">
            <a:solidFill>
              <a:srgbClr val="008080"/>
            </a:solidFill>
            <a:round/>
            <a:headEnd/>
            <a:tailEnd/>
          </a:ln>
        </p:spPr>
        <p:txBody>
          <a:bodyPr wrap="none" anchor="ctr"/>
          <a:lstStyle/>
          <a:p>
            <a:endParaRPr lang="en-CA"/>
          </a:p>
        </p:txBody>
      </p:sp>
      <p:sp>
        <p:nvSpPr>
          <p:cNvPr id="9224" name="Oval 8"/>
          <p:cNvSpPr>
            <a:spLocks noChangeArrowheads="1"/>
          </p:cNvSpPr>
          <p:nvPr/>
        </p:nvSpPr>
        <p:spPr bwMode="auto">
          <a:xfrm>
            <a:off x="1447800" y="3657600"/>
            <a:ext cx="762000" cy="571500"/>
          </a:xfrm>
          <a:prstGeom prst="ellipse">
            <a:avLst/>
          </a:prstGeom>
          <a:noFill/>
          <a:ln w="57150">
            <a:solidFill>
              <a:srgbClr val="008080"/>
            </a:solidFill>
            <a:round/>
            <a:headEnd/>
            <a:tailEnd/>
          </a:ln>
        </p:spPr>
        <p:txBody>
          <a:bodyPr wrap="none" anchor="ctr"/>
          <a:lstStyle/>
          <a:p>
            <a:endParaRPr lang="en-CA"/>
          </a:p>
        </p:txBody>
      </p:sp>
      <p:cxnSp>
        <p:nvCxnSpPr>
          <p:cNvPr id="9225" name="AutoShape 9"/>
          <p:cNvCxnSpPr>
            <a:cxnSpLocks noChangeShapeType="1"/>
            <a:stCxn id="9221" idx="4"/>
            <a:endCxn id="9223" idx="0"/>
          </p:cNvCxnSpPr>
          <p:nvPr/>
        </p:nvCxnSpPr>
        <p:spPr bwMode="auto">
          <a:xfrm flipH="1">
            <a:off x="914400" y="3419475"/>
            <a:ext cx="304800" cy="209550"/>
          </a:xfrm>
          <a:prstGeom prst="straightConnector1">
            <a:avLst/>
          </a:prstGeom>
          <a:noFill/>
          <a:ln w="50800">
            <a:solidFill>
              <a:srgbClr val="0000FF"/>
            </a:solidFill>
            <a:round/>
            <a:headEnd/>
            <a:tailEnd type="triangle" w="med" len="med"/>
          </a:ln>
        </p:spPr>
      </p:cxnSp>
      <p:cxnSp>
        <p:nvCxnSpPr>
          <p:cNvPr id="9226" name="AutoShape 10"/>
          <p:cNvCxnSpPr>
            <a:cxnSpLocks noChangeShapeType="1"/>
            <a:stCxn id="9222" idx="4"/>
            <a:endCxn id="9224" idx="0"/>
          </p:cNvCxnSpPr>
          <p:nvPr/>
        </p:nvCxnSpPr>
        <p:spPr bwMode="auto">
          <a:xfrm flipH="1">
            <a:off x="1828800" y="3419475"/>
            <a:ext cx="381000" cy="209550"/>
          </a:xfrm>
          <a:prstGeom prst="straightConnector1">
            <a:avLst/>
          </a:prstGeom>
          <a:noFill/>
          <a:ln w="50800">
            <a:solidFill>
              <a:srgbClr val="0000FF"/>
            </a:solidFill>
            <a:round/>
            <a:headEnd/>
            <a:tailEnd type="triangle" w="med" len="med"/>
          </a:ln>
        </p:spPr>
      </p:cxnSp>
      <p:cxnSp>
        <p:nvCxnSpPr>
          <p:cNvPr id="9227" name="AutoShape 11"/>
          <p:cNvCxnSpPr>
            <a:cxnSpLocks noChangeShapeType="1"/>
            <a:stCxn id="9220" idx="4"/>
            <a:endCxn id="9222" idx="0"/>
          </p:cNvCxnSpPr>
          <p:nvPr/>
        </p:nvCxnSpPr>
        <p:spPr bwMode="auto">
          <a:xfrm>
            <a:off x="1752600" y="2628900"/>
            <a:ext cx="457200" cy="161925"/>
          </a:xfrm>
          <a:prstGeom prst="straightConnector1">
            <a:avLst/>
          </a:prstGeom>
          <a:noFill/>
          <a:ln w="50800">
            <a:solidFill>
              <a:srgbClr val="0000FF"/>
            </a:solidFill>
            <a:round/>
            <a:headEnd/>
            <a:tailEnd type="triangle" w="med" len="med"/>
          </a:ln>
        </p:spPr>
      </p:cxnSp>
      <p:cxnSp>
        <p:nvCxnSpPr>
          <p:cNvPr id="9228" name="AutoShape 12"/>
          <p:cNvCxnSpPr>
            <a:cxnSpLocks noChangeShapeType="1"/>
            <a:stCxn id="9220" idx="4"/>
            <a:endCxn id="9221" idx="0"/>
          </p:cNvCxnSpPr>
          <p:nvPr/>
        </p:nvCxnSpPr>
        <p:spPr bwMode="auto">
          <a:xfrm flipH="1">
            <a:off x="1219200" y="2628900"/>
            <a:ext cx="533400" cy="161925"/>
          </a:xfrm>
          <a:prstGeom prst="straightConnector1">
            <a:avLst/>
          </a:prstGeom>
          <a:noFill/>
          <a:ln w="50800">
            <a:solidFill>
              <a:srgbClr val="0000FF"/>
            </a:solidFill>
            <a:round/>
            <a:headEnd/>
            <a:tailEnd type="triangle" w="med" len="med"/>
          </a:ln>
        </p:spPr>
      </p:cxnSp>
      <p:cxnSp>
        <p:nvCxnSpPr>
          <p:cNvPr id="9229" name="AutoShape 13"/>
          <p:cNvCxnSpPr>
            <a:cxnSpLocks noChangeShapeType="1"/>
            <a:stCxn id="9222" idx="4"/>
            <a:endCxn id="9230" idx="0"/>
          </p:cNvCxnSpPr>
          <p:nvPr/>
        </p:nvCxnSpPr>
        <p:spPr bwMode="auto">
          <a:xfrm>
            <a:off x="2209800" y="3419475"/>
            <a:ext cx="533400" cy="209550"/>
          </a:xfrm>
          <a:prstGeom prst="straightConnector1">
            <a:avLst/>
          </a:prstGeom>
          <a:noFill/>
          <a:ln w="50800">
            <a:solidFill>
              <a:srgbClr val="0000FF"/>
            </a:solidFill>
            <a:round/>
            <a:headEnd/>
            <a:tailEnd type="triangle" w="med" len="med"/>
          </a:ln>
        </p:spPr>
      </p:cxnSp>
      <p:sp>
        <p:nvSpPr>
          <p:cNvPr id="9230" name="Oval 14"/>
          <p:cNvSpPr>
            <a:spLocks noChangeArrowheads="1"/>
          </p:cNvSpPr>
          <p:nvPr/>
        </p:nvSpPr>
        <p:spPr bwMode="auto">
          <a:xfrm>
            <a:off x="2362200" y="3657600"/>
            <a:ext cx="762000" cy="571500"/>
          </a:xfrm>
          <a:prstGeom prst="ellipse">
            <a:avLst/>
          </a:prstGeom>
          <a:noFill/>
          <a:ln w="57150">
            <a:solidFill>
              <a:srgbClr val="008080"/>
            </a:solidFill>
            <a:round/>
            <a:headEnd/>
            <a:tailEnd/>
          </a:ln>
        </p:spPr>
        <p:txBody>
          <a:bodyPr wrap="none" anchor="ctr"/>
          <a:lstStyle/>
          <a:p>
            <a:endParaRPr lang="en-CA"/>
          </a:p>
        </p:txBody>
      </p:sp>
      <p:sp>
        <p:nvSpPr>
          <p:cNvPr id="9231" name="Text Box 15"/>
          <p:cNvSpPr txBox="1">
            <a:spLocks noChangeArrowheads="1"/>
          </p:cNvSpPr>
          <p:nvPr/>
        </p:nvSpPr>
        <p:spPr bwMode="auto">
          <a:xfrm>
            <a:off x="1524000" y="5334000"/>
            <a:ext cx="21336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Binary search trees</a:t>
            </a:r>
          </a:p>
        </p:txBody>
      </p:sp>
      <p:sp>
        <p:nvSpPr>
          <p:cNvPr id="10256" name="Text Box 16"/>
          <p:cNvSpPr txBox="1">
            <a:spLocks noChangeArrowheads="1"/>
          </p:cNvSpPr>
          <p:nvPr/>
        </p:nvSpPr>
        <p:spPr bwMode="auto">
          <a:xfrm>
            <a:off x="6019800" y="5273675"/>
            <a:ext cx="23622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Not a binary search tree</a:t>
            </a:r>
          </a:p>
        </p:txBody>
      </p:sp>
      <p:sp>
        <p:nvSpPr>
          <p:cNvPr id="9233" name="Text Box 17"/>
          <p:cNvSpPr txBox="1">
            <a:spLocks noChangeArrowheads="1"/>
          </p:cNvSpPr>
          <p:nvPr/>
        </p:nvSpPr>
        <p:spPr bwMode="auto">
          <a:xfrm>
            <a:off x="990600" y="28194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9234" name="Text Box 18"/>
          <p:cNvSpPr txBox="1">
            <a:spLocks noChangeArrowheads="1"/>
          </p:cNvSpPr>
          <p:nvPr/>
        </p:nvSpPr>
        <p:spPr bwMode="auto">
          <a:xfrm>
            <a:off x="1447800" y="20574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9235" name="Text Box 19"/>
          <p:cNvSpPr txBox="1">
            <a:spLocks noChangeArrowheads="1"/>
          </p:cNvSpPr>
          <p:nvPr/>
        </p:nvSpPr>
        <p:spPr bwMode="auto">
          <a:xfrm>
            <a:off x="1905000" y="28194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9236" name="Text Box 20"/>
          <p:cNvSpPr txBox="1">
            <a:spLocks noChangeArrowheads="1"/>
          </p:cNvSpPr>
          <p:nvPr/>
        </p:nvSpPr>
        <p:spPr bwMode="auto">
          <a:xfrm>
            <a:off x="685800" y="37338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9237" name="Text Box 21"/>
          <p:cNvSpPr txBox="1">
            <a:spLocks noChangeArrowheads="1"/>
          </p:cNvSpPr>
          <p:nvPr/>
        </p:nvSpPr>
        <p:spPr bwMode="auto">
          <a:xfrm>
            <a:off x="1524000" y="3733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9238" name="Text Box 22"/>
          <p:cNvSpPr txBox="1">
            <a:spLocks noChangeArrowheads="1"/>
          </p:cNvSpPr>
          <p:nvPr/>
        </p:nvSpPr>
        <p:spPr bwMode="auto">
          <a:xfrm>
            <a:off x="2514600" y="37338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45</a:t>
            </a:r>
          </a:p>
        </p:txBody>
      </p:sp>
      <p:sp>
        <p:nvSpPr>
          <p:cNvPr id="9239" name="Oval 23"/>
          <p:cNvSpPr>
            <a:spLocks noChangeArrowheads="1"/>
          </p:cNvSpPr>
          <p:nvPr/>
        </p:nvSpPr>
        <p:spPr bwMode="auto">
          <a:xfrm>
            <a:off x="6705600" y="2133600"/>
            <a:ext cx="762000" cy="571500"/>
          </a:xfrm>
          <a:prstGeom prst="ellipse">
            <a:avLst/>
          </a:prstGeom>
          <a:noFill/>
          <a:ln w="57150">
            <a:solidFill>
              <a:srgbClr val="008080"/>
            </a:solidFill>
            <a:round/>
            <a:headEnd/>
            <a:tailEnd/>
          </a:ln>
        </p:spPr>
        <p:txBody>
          <a:bodyPr wrap="none" anchor="ctr"/>
          <a:lstStyle/>
          <a:p>
            <a:endParaRPr lang="en-CA"/>
          </a:p>
        </p:txBody>
      </p:sp>
      <p:sp>
        <p:nvSpPr>
          <p:cNvPr id="9240" name="Oval 24"/>
          <p:cNvSpPr>
            <a:spLocks noChangeArrowheads="1"/>
          </p:cNvSpPr>
          <p:nvPr/>
        </p:nvSpPr>
        <p:spPr bwMode="auto">
          <a:xfrm>
            <a:off x="6172200" y="2924175"/>
            <a:ext cx="762000" cy="571500"/>
          </a:xfrm>
          <a:prstGeom prst="ellipse">
            <a:avLst/>
          </a:prstGeom>
          <a:noFill/>
          <a:ln w="57150">
            <a:solidFill>
              <a:srgbClr val="008080"/>
            </a:solidFill>
            <a:round/>
            <a:headEnd/>
            <a:tailEnd/>
          </a:ln>
        </p:spPr>
        <p:txBody>
          <a:bodyPr wrap="none" anchor="ctr"/>
          <a:lstStyle/>
          <a:p>
            <a:endParaRPr lang="en-CA"/>
          </a:p>
        </p:txBody>
      </p:sp>
      <p:sp>
        <p:nvSpPr>
          <p:cNvPr id="9241" name="Oval 25"/>
          <p:cNvSpPr>
            <a:spLocks noChangeArrowheads="1"/>
          </p:cNvSpPr>
          <p:nvPr/>
        </p:nvSpPr>
        <p:spPr bwMode="auto">
          <a:xfrm>
            <a:off x="7162800" y="2924175"/>
            <a:ext cx="762000" cy="571500"/>
          </a:xfrm>
          <a:prstGeom prst="ellipse">
            <a:avLst/>
          </a:prstGeom>
          <a:noFill/>
          <a:ln w="57150">
            <a:solidFill>
              <a:srgbClr val="008080"/>
            </a:solidFill>
            <a:round/>
            <a:headEnd/>
            <a:tailEnd/>
          </a:ln>
        </p:spPr>
        <p:txBody>
          <a:bodyPr wrap="none" anchor="ctr"/>
          <a:lstStyle/>
          <a:p>
            <a:endParaRPr lang="en-CA"/>
          </a:p>
        </p:txBody>
      </p:sp>
      <p:sp>
        <p:nvSpPr>
          <p:cNvPr id="9242" name="Oval 26"/>
          <p:cNvSpPr>
            <a:spLocks noChangeArrowheads="1"/>
          </p:cNvSpPr>
          <p:nvPr/>
        </p:nvSpPr>
        <p:spPr bwMode="auto">
          <a:xfrm>
            <a:off x="5867400" y="3762375"/>
            <a:ext cx="762000" cy="571500"/>
          </a:xfrm>
          <a:prstGeom prst="ellipse">
            <a:avLst/>
          </a:prstGeom>
          <a:noFill/>
          <a:ln w="57150">
            <a:solidFill>
              <a:srgbClr val="008080"/>
            </a:solidFill>
            <a:round/>
            <a:headEnd/>
            <a:tailEnd/>
          </a:ln>
        </p:spPr>
        <p:txBody>
          <a:bodyPr wrap="none" anchor="ctr"/>
          <a:lstStyle/>
          <a:p>
            <a:endParaRPr lang="en-CA"/>
          </a:p>
        </p:txBody>
      </p:sp>
      <p:sp>
        <p:nvSpPr>
          <p:cNvPr id="9243" name="Oval 27"/>
          <p:cNvSpPr>
            <a:spLocks noChangeArrowheads="1"/>
          </p:cNvSpPr>
          <p:nvPr/>
        </p:nvSpPr>
        <p:spPr bwMode="auto">
          <a:xfrm>
            <a:off x="6781800" y="3762375"/>
            <a:ext cx="762000" cy="571500"/>
          </a:xfrm>
          <a:prstGeom prst="ellipse">
            <a:avLst/>
          </a:prstGeom>
          <a:noFill/>
          <a:ln w="57150">
            <a:solidFill>
              <a:srgbClr val="008080"/>
            </a:solidFill>
            <a:round/>
            <a:headEnd/>
            <a:tailEnd/>
          </a:ln>
        </p:spPr>
        <p:txBody>
          <a:bodyPr wrap="none" anchor="ctr"/>
          <a:lstStyle/>
          <a:p>
            <a:endParaRPr lang="en-CA"/>
          </a:p>
        </p:txBody>
      </p:sp>
      <p:cxnSp>
        <p:nvCxnSpPr>
          <p:cNvPr id="9244" name="AutoShape 28"/>
          <p:cNvCxnSpPr>
            <a:cxnSpLocks noChangeShapeType="1"/>
            <a:stCxn id="9240" idx="4"/>
            <a:endCxn id="9242" idx="0"/>
          </p:cNvCxnSpPr>
          <p:nvPr/>
        </p:nvCxnSpPr>
        <p:spPr bwMode="auto">
          <a:xfrm flipH="1">
            <a:off x="6248400" y="3524250"/>
            <a:ext cx="304800" cy="209550"/>
          </a:xfrm>
          <a:prstGeom prst="straightConnector1">
            <a:avLst/>
          </a:prstGeom>
          <a:noFill/>
          <a:ln w="50800">
            <a:solidFill>
              <a:srgbClr val="0000FF"/>
            </a:solidFill>
            <a:round/>
            <a:headEnd/>
            <a:tailEnd type="triangle" w="med" len="med"/>
          </a:ln>
        </p:spPr>
      </p:cxnSp>
      <p:cxnSp>
        <p:nvCxnSpPr>
          <p:cNvPr id="9245" name="AutoShape 29"/>
          <p:cNvCxnSpPr>
            <a:cxnSpLocks noChangeShapeType="1"/>
            <a:stCxn id="9240" idx="4"/>
            <a:endCxn id="9243" idx="0"/>
          </p:cNvCxnSpPr>
          <p:nvPr/>
        </p:nvCxnSpPr>
        <p:spPr bwMode="auto">
          <a:xfrm>
            <a:off x="6553200" y="3524250"/>
            <a:ext cx="609600" cy="209550"/>
          </a:xfrm>
          <a:prstGeom prst="straightConnector1">
            <a:avLst/>
          </a:prstGeom>
          <a:noFill/>
          <a:ln w="50800">
            <a:solidFill>
              <a:srgbClr val="0000FF"/>
            </a:solidFill>
            <a:round/>
            <a:headEnd/>
            <a:tailEnd type="triangle" w="med" len="med"/>
          </a:ln>
        </p:spPr>
      </p:cxnSp>
      <p:cxnSp>
        <p:nvCxnSpPr>
          <p:cNvPr id="9246" name="AutoShape 30"/>
          <p:cNvCxnSpPr>
            <a:cxnSpLocks noChangeShapeType="1"/>
            <a:stCxn id="9239" idx="4"/>
            <a:endCxn id="9241" idx="0"/>
          </p:cNvCxnSpPr>
          <p:nvPr/>
        </p:nvCxnSpPr>
        <p:spPr bwMode="auto">
          <a:xfrm>
            <a:off x="7086600" y="2733675"/>
            <a:ext cx="457200" cy="161925"/>
          </a:xfrm>
          <a:prstGeom prst="straightConnector1">
            <a:avLst/>
          </a:prstGeom>
          <a:noFill/>
          <a:ln w="50800">
            <a:solidFill>
              <a:srgbClr val="0000FF"/>
            </a:solidFill>
            <a:round/>
            <a:headEnd/>
            <a:tailEnd type="triangle" w="med" len="med"/>
          </a:ln>
        </p:spPr>
      </p:cxnSp>
      <p:cxnSp>
        <p:nvCxnSpPr>
          <p:cNvPr id="9247" name="AutoShape 31"/>
          <p:cNvCxnSpPr>
            <a:cxnSpLocks noChangeShapeType="1"/>
            <a:stCxn id="9239" idx="4"/>
            <a:endCxn id="9240" idx="0"/>
          </p:cNvCxnSpPr>
          <p:nvPr/>
        </p:nvCxnSpPr>
        <p:spPr bwMode="auto">
          <a:xfrm flipH="1">
            <a:off x="6553200" y="2733675"/>
            <a:ext cx="533400" cy="161925"/>
          </a:xfrm>
          <a:prstGeom prst="straightConnector1">
            <a:avLst/>
          </a:prstGeom>
          <a:noFill/>
          <a:ln w="50800">
            <a:solidFill>
              <a:srgbClr val="0000FF"/>
            </a:solidFill>
            <a:round/>
            <a:headEnd/>
            <a:tailEnd type="triangle" w="med" len="med"/>
          </a:ln>
        </p:spPr>
      </p:cxnSp>
      <p:cxnSp>
        <p:nvCxnSpPr>
          <p:cNvPr id="9248" name="AutoShape 32"/>
          <p:cNvCxnSpPr>
            <a:cxnSpLocks noChangeShapeType="1"/>
            <a:stCxn id="9241" idx="4"/>
            <a:endCxn id="9249" idx="0"/>
          </p:cNvCxnSpPr>
          <p:nvPr/>
        </p:nvCxnSpPr>
        <p:spPr bwMode="auto">
          <a:xfrm>
            <a:off x="7543800" y="3524250"/>
            <a:ext cx="533400" cy="209550"/>
          </a:xfrm>
          <a:prstGeom prst="straightConnector1">
            <a:avLst/>
          </a:prstGeom>
          <a:noFill/>
          <a:ln w="50800">
            <a:solidFill>
              <a:srgbClr val="0000FF"/>
            </a:solidFill>
            <a:round/>
            <a:headEnd/>
            <a:tailEnd type="triangle" w="med" len="med"/>
          </a:ln>
        </p:spPr>
      </p:cxnSp>
      <p:sp>
        <p:nvSpPr>
          <p:cNvPr id="9249" name="Oval 33"/>
          <p:cNvSpPr>
            <a:spLocks noChangeArrowheads="1"/>
          </p:cNvSpPr>
          <p:nvPr/>
        </p:nvSpPr>
        <p:spPr bwMode="auto">
          <a:xfrm>
            <a:off x="7696200" y="3762375"/>
            <a:ext cx="762000" cy="571500"/>
          </a:xfrm>
          <a:prstGeom prst="ellipse">
            <a:avLst/>
          </a:prstGeom>
          <a:noFill/>
          <a:ln w="57150">
            <a:solidFill>
              <a:srgbClr val="008080"/>
            </a:solidFill>
            <a:round/>
            <a:headEnd/>
            <a:tailEnd/>
          </a:ln>
        </p:spPr>
        <p:txBody>
          <a:bodyPr wrap="none" anchor="ctr"/>
          <a:lstStyle/>
          <a:p>
            <a:endParaRPr lang="en-CA"/>
          </a:p>
        </p:txBody>
      </p:sp>
      <p:sp>
        <p:nvSpPr>
          <p:cNvPr id="9250" name="Text Box 34"/>
          <p:cNvSpPr txBox="1">
            <a:spLocks noChangeArrowheads="1"/>
          </p:cNvSpPr>
          <p:nvPr/>
        </p:nvSpPr>
        <p:spPr bwMode="auto">
          <a:xfrm>
            <a:off x="6324600" y="292417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9251" name="Text Box 35"/>
          <p:cNvSpPr txBox="1">
            <a:spLocks noChangeArrowheads="1"/>
          </p:cNvSpPr>
          <p:nvPr/>
        </p:nvSpPr>
        <p:spPr bwMode="auto">
          <a:xfrm>
            <a:off x="6781800" y="21621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9252" name="Text Box 36"/>
          <p:cNvSpPr txBox="1">
            <a:spLocks noChangeArrowheads="1"/>
          </p:cNvSpPr>
          <p:nvPr/>
        </p:nvSpPr>
        <p:spPr bwMode="auto">
          <a:xfrm>
            <a:off x="7239000" y="29241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45</a:t>
            </a:r>
          </a:p>
        </p:txBody>
      </p:sp>
      <p:sp>
        <p:nvSpPr>
          <p:cNvPr id="9253" name="Text Box 37"/>
          <p:cNvSpPr txBox="1">
            <a:spLocks noChangeArrowheads="1"/>
          </p:cNvSpPr>
          <p:nvPr/>
        </p:nvSpPr>
        <p:spPr bwMode="auto">
          <a:xfrm>
            <a:off x="6019800" y="383857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9254" name="Text Box 38"/>
          <p:cNvSpPr txBox="1">
            <a:spLocks noChangeArrowheads="1"/>
          </p:cNvSpPr>
          <p:nvPr/>
        </p:nvSpPr>
        <p:spPr bwMode="auto">
          <a:xfrm>
            <a:off x="6858000" y="38385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9255" name="Text Box 39"/>
          <p:cNvSpPr txBox="1">
            <a:spLocks noChangeArrowheads="1"/>
          </p:cNvSpPr>
          <p:nvPr/>
        </p:nvSpPr>
        <p:spPr bwMode="auto">
          <a:xfrm>
            <a:off x="7848600" y="38385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9256" name="Oval 40"/>
          <p:cNvSpPr>
            <a:spLocks noChangeArrowheads="1"/>
          </p:cNvSpPr>
          <p:nvPr/>
        </p:nvSpPr>
        <p:spPr bwMode="auto">
          <a:xfrm>
            <a:off x="4114800" y="1571625"/>
            <a:ext cx="762000" cy="571500"/>
          </a:xfrm>
          <a:prstGeom prst="ellipse">
            <a:avLst/>
          </a:prstGeom>
          <a:noFill/>
          <a:ln w="57150">
            <a:solidFill>
              <a:srgbClr val="008080"/>
            </a:solidFill>
            <a:round/>
            <a:headEnd/>
            <a:tailEnd/>
          </a:ln>
        </p:spPr>
        <p:txBody>
          <a:bodyPr wrap="none" anchor="ctr"/>
          <a:lstStyle/>
          <a:p>
            <a:endParaRPr lang="en-CA"/>
          </a:p>
        </p:txBody>
      </p:sp>
      <p:sp>
        <p:nvSpPr>
          <p:cNvPr id="9257" name="Oval 41"/>
          <p:cNvSpPr>
            <a:spLocks noChangeArrowheads="1"/>
          </p:cNvSpPr>
          <p:nvPr/>
        </p:nvSpPr>
        <p:spPr bwMode="auto">
          <a:xfrm>
            <a:off x="3581400" y="2362200"/>
            <a:ext cx="762000" cy="571500"/>
          </a:xfrm>
          <a:prstGeom prst="ellipse">
            <a:avLst/>
          </a:prstGeom>
          <a:noFill/>
          <a:ln w="57150">
            <a:solidFill>
              <a:srgbClr val="008080"/>
            </a:solidFill>
            <a:round/>
            <a:headEnd/>
            <a:tailEnd/>
          </a:ln>
        </p:spPr>
        <p:txBody>
          <a:bodyPr wrap="none" anchor="ctr"/>
          <a:lstStyle/>
          <a:p>
            <a:endParaRPr lang="en-CA"/>
          </a:p>
        </p:txBody>
      </p:sp>
      <p:sp>
        <p:nvSpPr>
          <p:cNvPr id="9258" name="Oval 42"/>
          <p:cNvSpPr>
            <a:spLocks noChangeArrowheads="1"/>
          </p:cNvSpPr>
          <p:nvPr/>
        </p:nvSpPr>
        <p:spPr bwMode="auto">
          <a:xfrm>
            <a:off x="4572000" y="2362200"/>
            <a:ext cx="762000" cy="571500"/>
          </a:xfrm>
          <a:prstGeom prst="ellipse">
            <a:avLst/>
          </a:prstGeom>
          <a:noFill/>
          <a:ln w="57150">
            <a:solidFill>
              <a:srgbClr val="008080"/>
            </a:solidFill>
            <a:round/>
            <a:headEnd/>
            <a:tailEnd/>
          </a:ln>
        </p:spPr>
        <p:txBody>
          <a:bodyPr wrap="none" anchor="ctr"/>
          <a:lstStyle/>
          <a:p>
            <a:endParaRPr lang="en-CA"/>
          </a:p>
        </p:txBody>
      </p:sp>
      <p:sp>
        <p:nvSpPr>
          <p:cNvPr id="9259" name="Oval 43"/>
          <p:cNvSpPr>
            <a:spLocks noChangeArrowheads="1"/>
          </p:cNvSpPr>
          <p:nvPr/>
        </p:nvSpPr>
        <p:spPr bwMode="auto">
          <a:xfrm>
            <a:off x="4191000" y="3200400"/>
            <a:ext cx="762000" cy="571500"/>
          </a:xfrm>
          <a:prstGeom prst="ellipse">
            <a:avLst/>
          </a:prstGeom>
          <a:noFill/>
          <a:ln w="57150">
            <a:solidFill>
              <a:srgbClr val="008080"/>
            </a:solidFill>
            <a:round/>
            <a:headEnd/>
            <a:tailEnd/>
          </a:ln>
        </p:spPr>
        <p:txBody>
          <a:bodyPr wrap="none" anchor="ctr"/>
          <a:lstStyle/>
          <a:p>
            <a:endParaRPr lang="en-CA"/>
          </a:p>
        </p:txBody>
      </p:sp>
      <p:cxnSp>
        <p:nvCxnSpPr>
          <p:cNvPr id="9260" name="AutoShape 44"/>
          <p:cNvCxnSpPr>
            <a:cxnSpLocks noChangeShapeType="1"/>
            <a:stCxn id="9258" idx="4"/>
            <a:endCxn id="9259" idx="0"/>
          </p:cNvCxnSpPr>
          <p:nvPr/>
        </p:nvCxnSpPr>
        <p:spPr bwMode="auto">
          <a:xfrm flipH="1">
            <a:off x="4572000" y="2962275"/>
            <a:ext cx="381000" cy="209550"/>
          </a:xfrm>
          <a:prstGeom prst="straightConnector1">
            <a:avLst/>
          </a:prstGeom>
          <a:noFill/>
          <a:ln w="50800">
            <a:solidFill>
              <a:srgbClr val="0000FF"/>
            </a:solidFill>
            <a:round/>
            <a:headEnd/>
            <a:tailEnd type="triangle" w="med" len="med"/>
          </a:ln>
        </p:spPr>
      </p:cxnSp>
      <p:cxnSp>
        <p:nvCxnSpPr>
          <p:cNvPr id="9261" name="AutoShape 45"/>
          <p:cNvCxnSpPr>
            <a:cxnSpLocks noChangeShapeType="1"/>
            <a:stCxn id="9256" idx="4"/>
            <a:endCxn id="9258" idx="0"/>
          </p:cNvCxnSpPr>
          <p:nvPr/>
        </p:nvCxnSpPr>
        <p:spPr bwMode="auto">
          <a:xfrm>
            <a:off x="4495800" y="2171700"/>
            <a:ext cx="457200" cy="161925"/>
          </a:xfrm>
          <a:prstGeom prst="straightConnector1">
            <a:avLst/>
          </a:prstGeom>
          <a:noFill/>
          <a:ln w="50800">
            <a:solidFill>
              <a:srgbClr val="0000FF"/>
            </a:solidFill>
            <a:round/>
            <a:headEnd/>
            <a:tailEnd type="triangle" w="med" len="med"/>
          </a:ln>
        </p:spPr>
      </p:cxnSp>
      <p:cxnSp>
        <p:nvCxnSpPr>
          <p:cNvPr id="9262" name="AutoShape 46"/>
          <p:cNvCxnSpPr>
            <a:cxnSpLocks noChangeShapeType="1"/>
            <a:stCxn id="9256" idx="4"/>
            <a:endCxn id="9257" idx="0"/>
          </p:cNvCxnSpPr>
          <p:nvPr/>
        </p:nvCxnSpPr>
        <p:spPr bwMode="auto">
          <a:xfrm flipH="1">
            <a:off x="3962400" y="2171700"/>
            <a:ext cx="533400" cy="161925"/>
          </a:xfrm>
          <a:prstGeom prst="straightConnector1">
            <a:avLst/>
          </a:prstGeom>
          <a:noFill/>
          <a:ln w="50800">
            <a:solidFill>
              <a:srgbClr val="0000FF"/>
            </a:solidFill>
            <a:round/>
            <a:headEnd/>
            <a:tailEnd type="triangle" w="med" len="med"/>
          </a:ln>
        </p:spPr>
      </p:cxnSp>
      <p:cxnSp>
        <p:nvCxnSpPr>
          <p:cNvPr id="9263" name="AutoShape 47"/>
          <p:cNvCxnSpPr>
            <a:cxnSpLocks noChangeShapeType="1"/>
            <a:stCxn id="9259" idx="4"/>
            <a:endCxn id="9264" idx="0"/>
          </p:cNvCxnSpPr>
          <p:nvPr/>
        </p:nvCxnSpPr>
        <p:spPr bwMode="auto">
          <a:xfrm flipH="1">
            <a:off x="3886200" y="3800475"/>
            <a:ext cx="685800" cy="209550"/>
          </a:xfrm>
          <a:prstGeom prst="straightConnector1">
            <a:avLst/>
          </a:prstGeom>
          <a:noFill/>
          <a:ln w="50800">
            <a:solidFill>
              <a:srgbClr val="0000FF"/>
            </a:solidFill>
            <a:round/>
            <a:headEnd/>
            <a:tailEnd type="triangle" w="med" len="med"/>
          </a:ln>
        </p:spPr>
      </p:cxnSp>
      <p:sp>
        <p:nvSpPr>
          <p:cNvPr id="9264" name="Oval 48"/>
          <p:cNvSpPr>
            <a:spLocks noChangeArrowheads="1"/>
          </p:cNvSpPr>
          <p:nvPr/>
        </p:nvSpPr>
        <p:spPr bwMode="auto">
          <a:xfrm>
            <a:off x="3505200" y="4038600"/>
            <a:ext cx="762000" cy="571500"/>
          </a:xfrm>
          <a:prstGeom prst="ellipse">
            <a:avLst/>
          </a:prstGeom>
          <a:noFill/>
          <a:ln w="57150">
            <a:solidFill>
              <a:srgbClr val="008080"/>
            </a:solidFill>
            <a:round/>
            <a:headEnd/>
            <a:tailEnd/>
          </a:ln>
        </p:spPr>
        <p:txBody>
          <a:bodyPr wrap="none" anchor="ctr"/>
          <a:lstStyle/>
          <a:p>
            <a:endParaRPr lang="en-CA"/>
          </a:p>
        </p:txBody>
      </p:sp>
      <p:sp>
        <p:nvSpPr>
          <p:cNvPr id="9265" name="Text Box 49"/>
          <p:cNvSpPr txBox="1">
            <a:spLocks noChangeArrowheads="1"/>
          </p:cNvSpPr>
          <p:nvPr/>
        </p:nvSpPr>
        <p:spPr bwMode="auto">
          <a:xfrm>
            <a:off x="4267200" y="16002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9266" name="Text Box 50"/>
          <p:cNvSpPr txBox="1">
            <a:spLocks noChangeArrowheads="1"/>
          </p:cNvSpPr>
          <p:nvPr/>
        </p:nvSpPr>
        <p:spPr bwMode="auto">
          <a:xfrm>
            <a:off x="3581400" y="40386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9267" name="Text Box 51"/>
          <p:cNvSpPr txBox="1">
            <a:spLocks noChangeArrowheads="1"/>
          </p:cNvSpPr>
          <p:nvPr/>
        </p:nvSpPr>
        <p:spPr bwMode="auto">
          <a:xfrm>
            <a:off x="4267200" y="32766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9268" name="Text Box 52"/>
          <p:cNvSpPr txBox="1">
            <a:spLocks noChangeArrowheads="1"/>
          </p:cNvSpPr>
          <p:nvPr/>
        </p:nvSpPr>
        <p:spPr bwMode="auto">
          <a:xfrm>
            <a:off x="3733800" y="23622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9269" name="Text Box 53"/>
          <p:cNvSpPr txBox="1">
            <a:spLocks noChangeArrowheads="1"/>
          </p:cNvSpPr>
          <p:nvPr/>
        </p:nvSpPr>
        <p:spPr bwMode="auto">
          <a:xfrm>
            <a:off x="4191000" y="4876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9270" name="Text Box 54"/>
          <p:cNvSpPr txBox="1">
            <a:spLocks noChangeArrowheads="1"/>
          </p:cNvSpPr>
          <p:nvPr/>
        </p:nvSpPr>
        <p:spPr bwMode="auto">
          <a:xfrm>
            <a:off x="4648200" y="23622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45</a:t>
            </a:r>
          </a:p>
        </p:txBody>
      </p:sp>
      <p:sp>
        <p:nvSpPr>
          <p:cNvPr id="9271" name="Oval 55"/>
          <p:cNvSpPr>
            <a:spLocks noChangeArrowheads="1"/>
          </p:cNvSpPr>
          <p:nvPr/>
        </p:nvSpPr>
        <p:spPr bwMode="auto">
          <a:xfrm>
            <a:off x="4114800" y="4876800"/>
            <a:ext cx="762000" cy="571500"/>
          </a:xfrm>
          <a:prstGeom prst="ellipse">
            <a:avLst/>
          </a:prstGeom>
          <a:noFill/>
          <a:ln w="57150">
            <a:solidFill>
              <a:srgbClr val="008080"/>
            </a:solidFill>
            <a:round/>
            <a:headEnd/>
            <a:tailEnd/>
          </a:ln>
        </p:spPr>
        <p:txBody>
          <a:bodyPr wrap="none" anchor="ctr"/>
          <a:lstStyle/>
          <a:p>
            <a:endParaRPr lang="en-CA"/>
          </a:p>
        </p:txBody>
      </p:sp>
      <p:cxnSp>
        <p:nvCxnSpPr>
          <p:cNvPr id="9272" name="AutoShape 56"/>
          <p:cNvCxnSpPr>
            <a:cxnSpLocks noChangeShapeType="1"/>
            <a:stCxn id="9264" idx="4"/>
            <a:endCxn id="9271" idx="0"/>
          </p:cNvCxnSpPr>
          <p:nvPr/>
        </p:nvCxnSpPr>
        <p:spPr bwMode="auto">
          <a:xfrm>
            <a:off x="3886200" y="4638675"/>
            <a:ext cx="609600" cy="209550"/>
          </a:xfrm>
          <a:prstGeom prst="straightConnector1">
            <a:avLst/>
          </a:prstGeom>
          <a:noFill/>
          <a:ln w="50800">
            <a:solidFill>
              <a:srgbClr val="0000FF"/>
            </a:solidFill>
            <a:round/>
            <a:headEnd/>
            <a:tailEnd type="triangle" w="med" len="med"/>
          </a:ln>
        </p:spPr>
      </p:cxnSp>
      <p:sp>
        <p:nvSpPr>
          <p:cNvPr id="9273" name="Line 57"/>
          <p:cNvSpPr>
            <a:spLocks noChangeShapeType="1"/>
          </p:cNvSpPr>
          <p:nvPr/>
        </p:nvSpPr>
        <p:spPr bwMode="auto">
          <a:xfrm>
            <a:off x="5562600" y="1295400"/>
            <a:ext cx="0" cy="5105400"/>
          </a:xfrm>
          <a:prstGeom prst="line">
            <a:avLst/>
          </a:prstGeom>
          <a:noFill/>
          <a:ln w="12700">
            <a:solidFill>
              <a:schemeClr val="tx1"/>
            </a:solidFill>
            <a:round/>
            <a:headEnd/>
            <a:tailEnd/>
          </a:ln>
        </p:spPr>
        <p:txBody>
          <a:bodyPr wrap="none" anchor="ctr"/>
          <a:lstStyle/>
          <a:p>
            <a:endParaRPr lang="en-CA"/>
          </a:p>
        </p:txBody>
      </p:sp>
      <p:sp>
        <p:nvSpPr>
          <p:cNvPr id="9274" name="Rectangle 36"/>
          <p:cNvSpPr>
            <a:spLocks noChangeArrowheads="1"/>
          </p:cNvSpPr>
          <p:nvPr/>
        </p:nvSpPr>
        <p:spPr bwMode="auto">
          <a:xfrm>
            <a:off x="7467600" y="609600"/>
            <a:ext cx="609600" cy="609600"/>
          </a:xfrm>
          <a:prstGeom prst="rect">
            <a:avLst/>
          </a:prstGeom>
          <a:solidFill>
            <a:schemeClr val="accent1"/>
          </a:solidFill>
          <a:ln w="28575">
            <a:solidFill>
              <a:schemeClr val="tx1"/>
            </a:solidFill>
            <a:miter lim="800000"/>
            <a:headEnd/>
            <a:tailEnd/>
          </a:ln>
        </p:spPr>
        <p:txBody>
          <a:bodyPr wrap="none" anchor="ctr"/>
          <a:lstStyle/>
          <a:p>
            <a:r>
              <a:rPr lang="en-US"/>
              <a:t>right</a:t>
            </a:r>
            <a:endParaRPr lang="en-CA"/>
          </a:p>
        </p:txBody>
      </p:sp>
      <p:grpSp>
        <p:nvGrpSpPr>
          <p:cNvPr id="9275" name="Group 37"/>
          <p:cNvGrpSpPr>
            <a:grpSpLocks/>
          </p:cNvGrpSpPr>
          <p:nvPr/>
        </p:nvGrpSpPr>
        <p:grpSpPr bwMode="auto">
          <a:xfrm>
            <a:off x="6853238" y="609600"/>
            <a:ext cx="633412" cy="609600"/>
            <a:chOff x="1725" y="2880"/>
            <a:chExt cx="399" cy="384"/>
          </a:xfrm>
        </p:grpSpPr>
        <p:sp>
          <p:nvSpPr>
            <p:cNvPr id="9278"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CA"/>
            </a:p>
          </p:txBody>
        </p:sp>
        <p:sp>
          <p:nvSpPr>
            <p:cNvPr id="9279" name="Text Box 39"/>
            <p:cNvSpPr txBox="1">
              <a:spLocks noChangeArrowheads="1"/>
            </p:cNvSpPr>
            <p:nvPr/>
          </p:nvSpPr>
          <p:spPr bwMode="auto">
            <a:xfrm>
              <a:off x="1725" y="2966"/>
              <a:ext cx="399" cy="233"/>
            </a:xfrm>
            <a:prstGeom prst="rect">
              <a:avLst/>
            </a:prstGeom>
            <a:noFill/>
            <a:ln w="9525">
              <a:noFill/>
              <a:miter lim="800000"/>
              <a:headEnd/>
              <a:tailEnd/>
            </a:ln>
          </p:spPr>
          <p:txBody>
            <a:bodyPr wrap="none">
              <a:spAutoFit/>
            </a:bodyPr>
            <a:lstStyle/>
            <a:p>
              <a:pPr algn="ctr"/>
              <a:r>
                <a:rPr lang="en-US" altLang="zh-CN">
                  <a:solidFill>
                    <a:schemeClr val="bg1"/>
                  </a:solidFill>
                  <a:latin typeface="Tahoma" pitchFamily="34" charset="0"/>
                  <a:ea typeface="宋体" pitchFamily="2" charset="-122"/>
                </a:rPr>
                <a:t>data</a:t>
              </a:r>
            </a:p>
          </p:txBody>
        </p:sp>
      </p:grpSp>
      <p:sp>
        <p:nvSpPr>
          <p:cNvPr id="9276" name="Rectangle 40"/>
          <p:cNvSpPr>
            <a:spLocks noChangeArrowheads="1"/>
          </p:cNvSpPr>
          <p:nvPr/>
        </p:nvSpPr>
        <p:spPr bwMode="auto">
          <a:xfrm>
            <a:off x="6234113" y="612775"/>
            <a:ext cx="609600" cy="609600"/>
          </a:xfrm>
          <a:prstGeom prst="rect">
            <a:avLst/>
          </a:prstGeom>
          <a:solidFill>
            <a:schemeClr val="accent1"/>
          </a:solidFill>
          <a:ln w="28575">
            <a:solidFill>
              <a:schemeClr val="tx1"/>
            </a:solidFill>
            <a:miter lim="800000"/>
            <a:headEnd/>
            <a:tailEnd/>
          </a:ln>
        </p:spPr>
        <p:txBody>
          <a:bodyPr wrap="none" anchor="ctr"/>
          <a:lstStyle/>
          <a:p>
            <a:r>
              <a:rPr lang="en-US"/>
              <a:t>left</a:t>
            </a:r>
            <a:endParaRPr lang="en-CA"/>
          </a:p>
        </p:txBody>
      </p:sp>
      <p:sp>
        <p:nvSpPr>
          <p:cNvPr id="9277" name="Oval 40"/>
          <p:cNvSpPr>
            <a:spLocks noChangeArrowheads="1"/>
          </p:cNvSpPr>
          <p:nvPr/>
        </p:nvSpPr>
        <p:spPr bwMode="auto">
          <a:xfrm>
            <a:off x="8153400" y="609600"/>
            <a:ext cx="762000" cy="571500"/>
          </a:xfrm>
          <a:prstGeom prst="ellipse">
            <a:avLst/>
          </a:prstGeom>
          <a:noFill/>
          <a:ln w="57150">
            <a:solidFill>
              <a:srgbClr val="008080"/>
            </a:solidFill>
            <a:round/>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56"/>
                                        </p:tgtEl>
                                        <p:attrNameLst>
                                          <p:attrName>style.visibility</p:attrName>
                                        </p:attrNameLst>
                                      </p:cBhvr>
                                      <p:to>
                                        <p:strVal val="visible"/>
                                      </p:to>
                                    </p:set>
                                    <p:animEffect transition="in" filter="blinds(horizontal)">
                                      <p:cBhvr>
                                        <p:cTn id="7" dur="500"/>
                                        <p:tgtEl>
                                          <p:spTgt spid="10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custDataLst>
              <p:tags r:id="rId1"/>
            </p:custDataLst>
          </p:nvPr>
        </p:nvSpPr>
        <p:spPr/>
        <p:txBody>
          <a:bodyPr/>
          <a:lstStyle/>
          <a:p>
            <a:pPr>
              <a:defRPr/>
            </a:pPr>
            <a:fld id="{DEF216F2-EE4C-4654-8C61-D7F816EDD8D5}" type="slidenum">
              <a:rPr lang="en-US" smtClean="0"/>
              <a:pPr>
                <a:defRPr/>
              </a:pPr>
              <a:t>50</a:t>
            </a:fld>
            <a:endParaRPr lang="en-US"/>
          </a:p>
        </p:txBody>
      </p:sp>
      <p:sp>
        <p:nvSpPr>
          <p:cNvPr id="55299" name="Rectangle 2"/>
          <p:cNvSpPr>
            <a:spLocks noGrp="1" noChangeArrowheads="1"/>
          </p:cNvSpPr>
          <p:nvPr>
            <p:ph type="title"/>
            <p:custDataLst>
              <p:tags r:id="rId2"/>
            </p:custDataLst>
          </p:nvPr>
        </p:nvSpPr>
        <p:spPr>
          <a:xfrm>
            <a:off x="609600" y="542925"/>
            <a:ext cx="7772400" cy="685800"/>
          </a:xfrm>
        </p:spPr>
        <p:txBody>
          <a:bodyPr/>
          <a:lstStyle/>
          <a:p>
            <a:pPr eaLnBrk="1" hangingPunct="1"/>
            <a:r>
              <a:rPr lang="en-US"/>
              <a:t>Heap Operations</a:t>
            </a:r>
          </a:p>
        </p:txBody>
      </p:sp>
      <p:sp>
        <p:nvSpPr>
          <p:cNvPr id="55300" name="Rectangle 3"/>
          <p:cNvSpPr>
            <a:spLocks noGrp="1" noChangeArrowheads="1"/>
          </p:cNvSpPr>
          <p:nvPr>
            <p:ph type="body" idx="1"/>
            <p:custDataLst>
              <p:tags r:id="rId3"/>
            </p:custDataLst>
          </p:nvPr>
        </p:nvSpPr>
        <p:spPr>
          <a:xfrm>
            <a:off x="711200" y="1457325"/>
            <a:ext cx="7772400" cy="1714500"/>
          </a:xfrm>
        </p:spPr>
        <p:txBody>
          <a:bodyPr/>
          <a:lstStyle/>
          <a:p>
            <a:pPr eaLnBrk="1" hangingPunct="1"/>
            <a:r>
              <a:rPr lang="en-US"/>
              <a:t>findMin:</a:t>
            </a:r>
          </a:p>
          <a:p>
            <a:pPr eaLnBrk="1" hangingPunct="1"/>
            <a:r>
              <a:rPr lang="en-US"/>
              <a:t>insert(val): percolate up.</a:t>
            </a:r>
          </a:p>
          <a:p>
            <a:pPr eaLnBrk="1" hangingPunct="1"/>
            <a:r>
              <a:rPr lang="en-US"/>
              <a:t>deleteMin: percolate down.</a:t>
            </a:r>
          </a:p>
        </p:txBody>
      </p:sp>
      <p:sp>
        <p:nvSpPr>
          <p:cNvPr id="55301" name="Oval 4"/>
          <p:cNvSpPr>
            <a:spLocks noChangeAspect="1" noChangeArrowheads="1"/>
          </p:cNvSpPr>
          <p:nvPr>
            <p:custDataLst>
              <p:tags r:id="rId4"/>
            </p:custDataLst>
          </p:nvPr>
        </p:nvSpPr>
        <p:spPr bwMode="auto">
          <a:xfrm>
            <a:off x="5892800" y="471487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55302" name="Oval 5"/>
          <p:cNvSpPr>
            <a:spLocks noChangeAspect="1" noChangeArrowheads="1"/>
          </p:cNvSpPr>
          <p:nvPr>
            <p:custDataLst>
              <p:tags r:id="rId5"/>
            </p:custDataLst>
          </p:nvPr>
        </p:nvSpPr>
        <p:spPr bwMode="auto">
          <a:xfrm>
            <a:off x="3657600" y="4714875"/>
            <a:ext cx="711200" cy="4000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55303" name="Oval 6"/>
          <p:cNvSpPr>
            <a:spLocks noChangeAspect="1" noChangeArrowheads="1"/>
          </p:cNvSpPr>
          <p:nvPr>
            <p:custDataLst>
              <p:tags r:id="rId6"/>
            </p:custDataLst>
          </p:nvPr>
        </p:nvSpPr>
        <p:spPr bwMode="auto">
          <a:xfrm>
            <a:off x="2133600" y="471487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55304" name="Oval 7"/>
          <p:cNvSpPr>
            <a:spLocks noChangeAspect="1" noChangeArrowheads="1"/>
          </p:cNvSpPr>
          <p:nvPr>
            <p:custDataLst>
              <p:tags r:id="rId7"/>
            </p:custDataLst>
          </p:nvPr>
        </p:nvSpPr>
        <p:spPr bwMode="auto">
          <a:xfrm>
            <a:off x="5181600" y="4086225"/>
            <a:ext cx="711200" cy="4000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55305" name="Oval 8"/>
          <p:cNvSpPr>
            <a:spLocks noChangeAspect="1" noChangeArrowheads="1"/>
          </p:cNvSpPr>
          <p:nvPr>
            <p:custDataLst>
              <p:tags r:id="rId8"/>
            </p:custDataLst>
          </p:nvPr>
        </p:nvSpPr>
        <p:spPr bwMode="auto">
          <a:xfrm>
            <a:off x="3149600" y="408622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55306" name="Oval 9"/>
          <p:cNvSpPr>
            <a:spLocks noChangeAspect="1" noChangeArrowheads="1"/>
          </p:cNvSpPr>
          <p:nvPr>
            <p:custDataLst>
              <p:tags r:id="rId9"/>
            </p:custDataLst>
          </p:nvPr>
        </p:nvSpPr>
        <p:spPr bwMode="auto">
          <a:xfrm>
            <a:off x="4064000" y="3457575"/>
            <a:ext cx="711200" cy="4000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55307" name="AutoShape 10"/>
          <p:cNvCxnSpPr>
            <a:cxnSpLocks noChangeShapeType="1"/>
            <a:stCxn id="55306" idx="3"/>
            <a:endCxn id="55305" idx="0"/>
          </p:cNvCxnSpPr>
          <p:nvPr>
            <p:custDataLst>
              <p:tags r:id="rId10"/>
            </p:custDataLst>
          </p:nvPr>
        </p:nvCxnSpPr>
        <p:spPr bwMode="auto">
          <a:xfrm flipH="1">
            <a:off x="3505200" y="3817938"/>
            <a:ext cx="663575" cy="249237"/>
          </a:xfrm>
          <a:prstGeom prst="straightConnector1">
            <a:avLst/>
          </a:prstGeom>
          <a:noFill/>
          <a:ln w="9525">
            <a:solidFill>
              <a:srgbClr val="008000"/>
            </a:solidFill>
            <a:round/>
            <a:headEnd/>
            <a:tailEnd type="triangle" w="med" len="med"/>
          </a:ln>
        </p:spPr>
      </p:cxnSp>
      <p:cxnSp>
        <p:nvCxnSpPr>
          <p:cNvPr id="55308" name="AutoShape 11"/>
          <p:cNvCxnSpPr>
            <a:cxnSpLocks noChangeShapeType="1"/>
            <a:stCxn id="55306" idx="5"/>
            <a:endCxn id="55304" idx="0"/>
          </p:cNvCxnSpPr>
          <p:nvPr>
            <p:custDataLst>
              <p:tags r:id="rId11"/>
            </p:custDataLst>
          </p:nvPr>
        </p:nvCxnSpPr>
        <p:spPr bwMode="auto">
          <a:xfrm>
            <a:off x="4670425" y="3817938"/>
            <a:ext cx="866775" cy="249237"/>
          </a:xfrm>
          <a:prstGeom prst="straightConnector1">
            <a:avLst/>
          </a:prstGeom>
          <a:noFill/>
          <a:ln w="9525">
            <a:solidFill>
              <a:srgbClr val="008000"/>
            </a:solidFill>
            <a:round/>
            <a:headEnd/>
            <a:tailEnd type="triangle" w="med" len="med"/>
          </a:ln>
        </p:spPr>
      </p:cxnSp>
      <p:cxnSp>
        <p:nvCxnSpPr>
          <p:cNvPr id="55309" name="AutoShape 12"/>
          <p:cNvCxnSpPr>
            <a:cxnSpLocks noChangeShapeType="1"/>
            <a:stCxn id="55304" idx="5"/>
            <a:endCxn id="55301" idx="0"/>
          </p:cNvCxnSpPr>
          <p:nvPr>
            <p:custDataLst>
              <p:tags r:id="rId12"/>
            </p:custDataLst>
          </p:nvPr>
        </p:nvCxnSpPr>
        <p:spPr bwMode="auto">
          <a:xfrm>
            <a:off x="5788025" y="4446588"/>
            <a:ext cx="460375" cy="249237"/>
          </a:xfrm>
          <a:prstGeom prst="straightConnector1">
            <a:avLst/>
          </a:prstGeom>
          <a:noFill/>
          <a:ln w="9525">
            <a:solidFill>
              <a:srgbClr val="008000"/>
            </a:solidFill>
            <a:round/>
            <a:headEnd/>
            <a:tailEnd type="triangle" w="med" len="med"/>
          </a:ln>
        </p:spPr>
      </p:cxnSp>
      <p:cxnSp>
        <p:nvCxnSpPr>
          <p:cNvPr id="55310" name="AutoShape 13"/>
          <p:cNvCxnSpPr>
            <a:cxnSpLocks noChangeShapeType="1"/>
            <a:stCxn id="55305" idx="3"/>
            <a:endCxn id="55303" idx="0"/>
          </p:cNvCxnSpPr>
          <p:nvPr>
            <p:custDataLst>
              <p:tags r:id="rId13"/>
            </p:custDataLst>
          </p:nvPr>
        </p:nvCxnSpPr>
        <p:spPr bwMode="auto">
          <a:xfrm flipH="1">
            <a:off x="2489200" y="4446588"/>
            <a:ext cx="765175" cy="249237"/>
          </a:xfrm>
          <a:prstGeom prst="straightConnector1">
            <a:avLst/>
          </a:prstGeom>
          <a:noFill/>
          <a:ln w="9525">
            <a:solidFill>
              <a:srgbClr val="008000"/>
            </a:solidFill>
            <a:round/>
            <a:headEnd/>
            <a:tailEnd type="triangle" w="med" len="med"/>
          </a:ln>
        </p:spPr>
      </p:cxnSp>
      <p:cxnSp>
        <p:nvCxnSpPr>
          <p:cNvPr id="55311" name="AutoShape 14"/>
          <p:cNvCxnSpPr>
            <a:cxnSpLocks noChangeShapeType="1"/>
            <a:stCxn id="55305" idx="5"/>
            <a:endCxn id="55302" idx="0"/>
          </p:cNvCxnSpPr>
          <p:nvPr>
            <p:custDataLst>
              <p:tags r:id="rId14"/>
            </p:custDataLst>
          </p:nvPr>
        </p:nvCxnSpPr>
        <p:spPr bwMode="auto">
          <a:xfrm>
            <a:off x="3756025" y="4446588"/>
            <a:ext cx="257175" cy="249237"/>
          </a:xfrm>
          <a:prstGeom prst="straightConnector1">
            <a:avLst/>
          </a:prstGeom>
          <a:noFill/>
          <a:ln w="9525">
            <a:solidFill>
              <a:srgbClr val="008000"/>
            </a:solidFill>
            <a:round/>
            <a:headEnd/>
            <a:tailEnd type="triangle" w="med" len="med"/>
          </a:ln>
        </p:spPr>
      </p:cxnSp>
      <p:sp>
        <p:nvSpPr>
          <p:cNvPr id="55312" name="Oval 15"/>
          <p:cNvSpPr>
            <a:spLocks noChangeAspect="1" noChangeArrowheads="1"/>
          </p:cNvSpPr>
          <p:nvPr>
            <p:custDataLst>
              <p:tags r:id="rId15"/>
            </p:custDataLst>
          </p:nvPr>
        </p:nvSpPr>
        <p:spPr bwMode="auto">
          <a:xfrm>
            <a:off x="1320800" y="534352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55313" name="AutoShape 16"/>
          <p:cNvCxnSpPr>
            <a:cxnSpLocks noChangeShapeType="1"/>
            <a:stCxn id="55303" idx="3"/>
            <a:endCxn id="55312" idx="0"/>
          </p:cNvCxnSpPr>
          <p:nvPr>
            <p:custDataLst>
              <p:tags r:id="rId16"/>
            </p:custDataLst>
          </p:nvPr>
        </p:nvCxnSpPr>
        <p:spPr bwMode="auto">
          <a:xfrm flipH="1">
            <a:off x="1651000" y="5075238"/>
            <a:ext cx="587375" cy="249237"/>
          </a:xfrm>
          <a:prstGeom prst="straightConnector1">
            <a:avLst/>
          </a:prstGeom>
          <a:noFill/>
          <a:ln w="9525">
            <a:solidFill>
              <a:srgbClr val="008000"/>
            </a:solidFill>
            <a:round/>
            <a:headEnd/>
            <a:tailEnd type="triangle" w="med" len="med"/>
          </a:ln>
        </p:spPr>
      </p:cxnSp>
      <p:sp>
        <p:nvSpPr>
          <p:cNvPr id="55314" name="Oval 17"/>
          <p:cNvSpPr>
            <a:spLocks noChangeAspect="1" noChangeArrowheads="1"/>
          </p:cNvSpPr>
          <p:nvPr>
            <p:custDataLst>
              <p:tags r:id="rId17"/>
            </p:custDataLst>
          </p:nvPr>
        </p:nvSpPr>
        <p:spPr bwMode="auto">
          <a:xfrm>
            <a:off x="2438400" y="534352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55315" name="AutoShape 18"/>
          <p:cNvCxnSpPr>
            <a:cxnSpLocks noChangeShapeType="1"/>
            <a:stCxn id="55303" idx="5"/>
            <a:endCxn id="55314" idx="0"/>
          </p:cNvCxnSpPr>
          <p:nvPr>
            <p:custDataLst>
              <p:tags r:id="rId18"/>
            </p:custDataLst>
          </p:nvPr>
        </p:nvCxnSpPr>
        <p:spPr bwMode="auto">
          <a:xfrm>
            <a:off x="2740025" y="5075238"/>
            <a:ext cx="28575" cy="249237"/>
          </a:xfrm>
          <a:prstGeom prst="straightConnector1">
            <a:avLst/>
          </a:prstGeom>
          <a:noFill/>
          <a:ln w="9525">
            <a:solidFill>
              <a:srgbClr val="008000"/>
            </a:solidFill>
            <a:round/>
            <a:headEnd/>
            <a:tailEnd type="triangle" w="med" len="med"/>
          </a:ln>
        </p:spPr>
      </p:cxnSp>
      <p:sp>
        <p:nvSpPr>
          <p:cNvPr id="55316" name="Oval 19"/>
          <p:cNvSpPr>
            <a:spLocks noChangeAspect="1" noChangeArrowheads="1"/>
          </p:cNvSpPr>
          <p:nvPr>
            <p:custDataLst>
              <p:tags r:id="rId19"/>
            </p:custDataLst>
          </p:nvPr>
        </p:nvSpPr>
        <p:spPr bwMode="auto">
          <a:xfrm>
            <a:off x="4876800" y="471487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55317" name="AutoShape 20"/>
          <p:cNvCxnSpPr>
            <a:cxnSpLocks noChangeShapeType="1"/>
            <a:stCxn id="55304" idx="3"/>
            <a:endCxn id="55316" idx="0"/>
          </p:cNvCxnSpPr>
          <p:nvPr>
            <p:custDataLst>
              <p:tags r:id="rId20"/>
            </p:custDataLst>
          </p:nvPr>
        </p:nvCxnSpPr>
        <p:spPr bwMode="auto">
          <a:xfrm flipH="1">
            <a:off x="5232400" y="4446588"/>
            <a:ext cx="53975" cy="249237"/>
          </a:xfrm>
          <a:prstGeom prst="straightConnector1">
            <a:avLst/>
          </a:prstGeom>
          <a:noFill/>
          <a:ln w="9525">
            <a:solidFill>
              <a:srgbClr val="008000"/>
            </a:solidFill>
            <a:round/>
            <a:headEnd/>
            <a:tailEnd type="triangle" w="med" len="med"/>
          </a:ln>
        </p:spPr>
      </p:cxnSp>
      <p:sp>
        <p:nvSpPr>
          <p:cNvPr id="55318" name="Oval 21"/>
          <p:cNvSpPr>
            <a:spLocks noChangeAspect="1" noChangeArrowheads="1"/>
          </p:cNvSpPr>
          <p:nvPr>
            <p:custDataLst>
              <p:tags r:id="rId21"/>
            </p:custDataLst>
          </p:nvPr>
        </p:nvSpPr>
        <p:spPr bwMode="auto">
          <a:xfrm>
            <a:off x="3352800" y="5343525"/>
            <a:ext cx="660400" cy="371475"/>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55319" name="AutoShape 22"/>
          <p:cNvCxnSpPr>
            <a:cxnSpLocks noChangeShapeType="1"/>
            <a:stCxn id="55302" idx="3"/>
            <a:endCxn id="55318" idx="0"/>
          </p:cNvCxnSpPr>
          <p:nvPr>
            <p:custDataLst>
              <p:tags r:id="rId22"/>
            </p:custDataLst>
          </p:nvPr>
        </p:nvCxnSpPr>
        <p:spPr bwMode="auto">
          <a:xfrm flipH="1">
            <a:off x="3683000" y="5075238"/>
            <a:ext cx="79375" cy="249237"/>
          </a:xfrm>
          <a:prstGeom prst="straightConnector1">
            <a:avLst/>
          </a:prstGeom>
          <a:noFill/>
          <a:ln w="9525">
            <a:solidFill>
              <a:srgbClr val="008000"/>
            </a:solidFill>
            <a:round/>
            <a:headEnd/>
            <a:tailEnd type="triangle" w="med" len="med"/>
          </a:ln>
        </p:spPr>
      </p:cxnSp>
      <p:sp>
        <p:nvSpPr>
          <p:cNvPr id="55320" name="Text Box 23" hidden="1"/>
          <p:cNvSpPr txBox="1">
            <a:spLocks noChangeArrowheads="1"/>
          </p:cNvSpPr>
          <p:nvPr>
            <p:custDataLst>
              <p:tags r:id="rId23"/>
            </p:custDataLst>
          </p:nvPr>
        </p:nvSpPr>
        <p:spPr bwMode="auto">
          <a:xfrm>
            <a:off x="6781800" y="1752600"/>
            <a:ext cx="2133600" cy="1006475"/>
          </a:xfrm>
          <a:prstGeom prst="rect">
            <a:avLst/>
          </a:prstGeom>
          <a:noFill/>
          <a:ln w="9525">
            <a:noFill/>
            <a:miter lim="800000"/>
            <a:headEnd/>
            <a:tailEnd/>
          </a:ln>
        </p:spPr>
        <p:txBody>
          <a:bodyPr>
            <a:spAutoFit/>
          </a:bodyPr>
          <a:lstStyle/>
          <a:p>
            <a:r>
              <a:rPr lang="en-US" sz="2000">
                <a:solidFill>
                  <a:schemeClr val="accent1"/>
                </a:solidFill>
              </a:rPr>
              <a:t>Is the tree unique?  </a:t>
            </a:r>
          </a:p>
          <a:p>
            <a:r>
              <a:rPr lang="en-US" sz="2000">
                <a:solidFill>
                  <a:schemeClr val="accent1"/>
                </a:solidFill>
              </a:rPr>
              <a:t>Swap 85 and 99.</a:t>
            </a:r>
          </a:p>
          <a:p>
            <a:r>
              <a:rPr lang="en-US" sz="2000">
                <a:solidFill>
                  <a:schemeClr val="accent1"/>
                </a:solidFill>
              </a:rPr>
              <a:t>Swap 700 and 85?</a:t>
            </a:r>
          </a:p>
        </p:txBody>
      </p:sp>
      <p:sp>
        <p:nvSpPr>
          <p:cNvPr id="55321" name="Text Box 24" hidden="1"/>
          <p:cNvSpPr txBox="1">
            <a:spLocks noChangeArrowheads="1"/>
          </p:cNvSpPr>
          <p:nvPr>
            <p:custDataLst>
              <p:tags r:id="rId24"/>
            </p:custDataLst>
          </p:nvPr>
        </p:nvSpPr>
        <p:spPr bwMode="auto">
          <a:xfrm>
            <a:off x="1295400" y="838200"/>
            <a:ext cx="1676400" cy="457200"/>
          </a:xfrm>
          <a:prstGeom prst="rect">
            <a:avLst/>
          </a:prstGeom>
          <a:noFill/>
          <a:ln w="9525">
            <a:noFill/>
            <a:miter lim="800000"/>
            <a:headEnd/>
            <a:tailEnd/>
          </a:ln>
        </p:spPr>
        <p:txBody>
          <a:bodyPr>
            <a:spAutoFit/>
          </a:bodyPr>
          <a:lstStyle/>
          <a:p>
            <a:pPr>
              <a:spcBef>
                <a:spcPct val="50000"/>
              </a:spcBef>
            </a:pPr>
            <a:r>
              <a:rPr lang="en-US">
                <a:solidFill>
                  <a:schemeClr val="accent1"/>
                </a:solidFill>
              </a:rPr>
              <a:t>How?</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t>DeleteMin in Min-heaps</a:t>
            </a:r>
          </a:p>
        </p:txBody>
      </p:sp>
      <p:sp>
        <p:nvSpPr>
          <p:cNvPr id="56323" name="Rectangle 3"/>
          <p:cNvSpPr>
            <a:spLocks noGrp="1" noChangeArrowheads="1"/>
          </p:cNvSpPr>
          <p:nvPr>
            <p:ph type="body" idx="1"/>
          </p:nvPr>
        </p:nvSpPr>
        <p:spPr/>
        <p:txBody>
          <a:bodyPr/>
          <a:lstStyle/>
          <a:p>
            <a:pPr eaLnBrk="1" hangingPunct="1">
              <a:lnSpc>
                <a:spcPct val="90000"/>
              </a:lnSpc>
            </a:pPr>
            <a:r>
              <a:rPr lang="en-US" sz="2600"/>
              <a:t>The minimum value in a min-heap is at the root!</a:t>
            </a:r>
          </a:p>
          <a:p>
            <a:pPr eaLnBrk="1" hangingPunct="1">
              <a:lnSpc>
                <a:spcPct val="90000"/>
              </a:lnSpc>
            </a:pPr>
            <a:r>
              <a:rPr lang="en-US" sz="2600"/>
              <a:t>To delete the min, you can’t just remove the data value of the root, because every node must hold a key</a:t>
            </a:r>
          </a:p>
          <a:p>
            <a:pPr eaLnBrk="1" hangingPunct="1">
              <a:lnSpc>
                <a:spcPct val="90000"/>
              </a:lnSpc>
            </a:pPr>
            <a:r>
              <a:rPr lang="en-US" sz="2600"/>
              <a:t>Instead, take the last node from the heap, move its key to the root, and delete that last node</a:t>
            </a:r>
          </a:p>
          <a:p>
            <a:pPr eaLnBrk="1" hangingPunct="1">
              <a:lnSpc>
                <a:spcPct val="90000"/>
              </a:lnSpc>
            </a:pPr>
            <a:r>
              <a:rPr lang="en-US" sz="2600"/>
              <a:t>But now, the tree is no longer a heap (still almost complete, but the root key value may no longer be </a:t>
            </a:r>
            <a:r>
              <a:rPr lang="en-US" sz="2600">
                <a:cs typeface="Times New Roman" pitchFamily="18" charset="0"/>
              </a:rPr>
              <a:t>≤ the keys of its children</a:t>
            </a:r>
            <a:r>
              <a:rPr lang="en-US" sz="260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custDataLst>
              <p:tags r:id="rId1"/>
            </p:custDataLst>
          </p:nvPr>
        </p:nvSpPr>
        <p:spPr/>
        <p:txBody>
          <a:bodyPr/>
          <a:lstStyle/>
          <a:p>
            <a:pPr>
              <a:defRPr/>
            </a:pPr>
            <a:fld id="{1B76E8E4-A911-4354-BAC0-8BEFCBDADDB8}" type="slidenum">
              <a:rPr lang="en-US" smtClean="0"/>
              <a:pPr>
                <a:defRPr/>
              </a:pPr>
              <a:t>52</a:t>
            </a:fld>
            <a:endParaRPr lang="en-US"/>
          </a:p>
        </p:txBody>
      </p:sp>
      <p:sp>
        <p:nvSpPr>
          <p:cNvPr id="57347" name="Rectangle 2"/>
          <p:cNvSpPr>
            <a:spLocks noGrp="1" noChangeArrowheads="1"/>
          </p:cNvSpPr>
          <p:nvPr>
            <p:ph type="title"/>
            <p:custDataLst>
              <p:tags r:id="rId2"/>
            </p:custDataLst>
          </p:nvPr>
        </p:nvSpPr>
        <p:spPr/>
        <p:txBody>
          <a:bodyPr/>
          <a:lstStyle/>
          <a:p>
            <a:pPr eaLnBrk="1" hangingPunct="1"/>
            <a:r>
              <a:rPr lang="en-US"/>
              <a:t>Heap – Deletemin</a:t>
            </a:r>
          </a:p>
        </p:txBody>
      </p:sp>
      <p:sp>
        <p:nvSpPr>
          <p:cNvPr id="57348" name="Rectangle 3"/>
          <p:cNvSpPr>
            <a:spLocks noGrp="1" noChangeArrowheads="1"/>
          </p:cNvSpPr>
          <p:nvPr>
            <p:ph type="body" idx="1"/>
            <p:custDataLst>
              <p:tags r:id="rId3"/>
            </p:custDataLst>
          </p:nvPr>
        </p:nvSpPr>
        <p:spPr>
          <a:xfrm>
            <a:off x="685800" y="1981200"/>
            <a:ext cx="8458200" cy="4114800"/>
          </a:xfrm>
        </p:spPr>
        <p:txBody>
          <a:bodyPr/>
          <a:lstStyle/>
          <a:p>
            <a:pPr marL="609600" indent="-609600" eaLnBrk="1" hangingPunct="1">
              <a:buFontTx/>
              <a:buNone/>
            </a:pPr>
            <a:r>
              <a:rPr lang="en-US"/>
              <a:t>Basic Idea: </a:t>
            </a:r>
          </a:p>
          <a:p>
            <a:pPr marL="609600" indent="-609600" eaLnBrk="1" hangingPunct="1">
              <a:buFontTx/>
              <a:buAutoNum type="arabicPeriod"/>
            </a:pPr>
            <a:r>
              <a:rPr lang="en-US"/>
              <a:t>Remove root (that is always the min!)</a:t>
            </a:r>
          </a:p>
          <a:p>
            <a:pPr marL="609600" indent="-609600" eaLnBrk="1" hangingPunct="1">
              <a:buFontTx/>
              <a:buAutoNum type="arabicPeriod"/>
            </a:pPr>
            <a:r>
              <a:rPr lang="en-US"/>
              <a:t>Put “last” leaf node at root</a:t>
            </a:r>
          </a:p>
          <a:p>
            <a:pPr marL="609600" indent="-609600" eaLnBrk="1" hangingPunct="1">
              <a:buFontTx/>
              <a:buAutoNum type="arabicPeriod"/>
            </a:pPr>
            <a:r>
              <a:rPr lang="en-US"/>
              <a:t>Find smallest child of node</a:t>
            </a:r>
          </a:p>
          <a:p>
            <a:pPr marL="609600" indent="-609600" eaLnBrk="1" hangingPunct="1">
              <a:buFontTx/>
              <a:buAutoNum type="arabicPeriod"/>
            </a:pPr>
            <a:r>
              <a:rPr lang="en-US"/>
              <a:t>Swap node with its smallest child if needed.</a:t>
            </a:r>
          </a:p>
          <a:p>
            <a:pPr marL="609600" indent="-609600" eaLnBrk="1" hangingPunct="1">
              <a:buFontTx/>
              <a:buAutoNum type="arabicPeriod"/>
            </a:pPr>
            <a:r>
              <a:rPr lang="en-US"/>
              <a:t>Repeat steps 3 &amp; 4 until no swaps needed.</a:t>
            </a:r>
          </a:p>
        </p:txBody>
      </p:sp>
      <p:sp>
        <p:nvSpPr>
          <p:cNvPr id="57349" name="Text Box 4" hidden="1"/>
          <p:cNvSpPr txBox="1">
            <a:spLocks noChangeArrowheads="1"/>
          </p:cNvSpPr>
          <p:nvPr>
            <p:custDataLst>
              <p:tags r:id="rId4"/>
            </p:custDataLst>
          </p:nvPr>
        </p:nvSpPr>
        <p:spPr bwMode="auto">
          <a:xfrm>
            <a:off x="2895600" y="5791200"/>
            <a:ext cx="4343400" cy="1187450"/>
          </a:xfrm>
          <a:prstGeom prst="rect">
            <a:avLst/>
          </a:prstGeom>
          <a:noFill/>
          <a:ln w="9525">
            <a:noFill/>
            <a:miter lim="800000"/>
            <a:headEnd/>
            <a:tailEnd/>
          </a:ln>
        </p:spPr>
        <p:txBody>
          <a:bodyPr>
            <a:spAutoFit/>
          </a:bodyPr>
          <a:lstStyle/>
          <a:p>
            <a:pPr>
              <a:spcBef>
                <a:spcPct val="50000"/>
              </a:spcBef>
            </a:pPr>
            <a:r>
              <a:rPr lang="en-US">
                <a:solidFill>
                  <a:schemeClr val="accent1"/>
                </a:solidFill>
              </a:rPr>
              <a:t>Max # of exchanges? = O(log N), there is a good chance goes to bottom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custDataLst>
              <p:tags r:id="rId1"/>
            </p:custDataLst>
          </p:nvPr>
        </p:nvSpPr>
        <p:spPr/>
        <p:txBody>
          <a:bodyPr/>
          <a:lstStyle/>
          <a:p>
            <a:pPr>
              <a:defRPr/>
            </a:pPr>
            <a:fld id="{F0113434-FED4-4B74-87B5-594D9831E729}" type="slidenum">
              <a:rPr lang="en-US" smtClean="0"/>
              <a:pPr>
                <a:defRPr/>
              </a:pPr>
              <a:t>53</a:t>
            </a:fld>
            <a:endParaRPr lang="en-US" dirty="0"/>
          </a:p>
        </p:txBody>
      </p:sp>
      <p:sp>
        <p:nvSpPr>
          <p:cNvPr id="58371" name="Rectangle 2"/>
          <p:cNvSpPr>
            <a:spLocks noGrp="1" noChangeArrowheads="1"/>
          </p:cNvSpPr>
          <p:nvPr>
            <p:ph type="title"/>
            <p:custDataLst>
              <p:tags r:id="rId2"/>
            </p:custDataLst>
          </p:nvPr>
        </p:nvSpPr>
        <p:spPr>
          <a:xfrm>
            <a:off x="406400" y="466725"/>
            <a:ext cx="8432800" cy="685800"/>
          </a:xfrm>
        </p:spPr>
        <p:txBody>
          <a:bodyPr/>
          <a:lstStyle/>
          <a:p>
            <a:pPr eaLnBrk="1" hangingPunct="1"/>
            <a:r>
              <a:rPr lang="en-US"/>
              <a:t>DeleteMin: percolate down</a:t>
            </a:r>
          </a:p>
        </p:txBody>
      </p:sp>
      <p:sp>
        <p:nvSpPr>
          <p:cNvPr id="58372" name="Oval 3"/>
          <p:cNvSpPr>
            <a:spLocks noChangeAspect="1" noChangeArrowheads="1"/>
          </p:cNvSpPr>
          <p:nvPr>
            <p:custDataLst>
              <p:tags r:id="rId3"/>
            </p:custDataLst>
          </p:nvPr>
        </p:nvSpPr>
        <p:spPr bwMode="auto">
          <a:xfrm>
            <a:off x="6096000" y="275272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58373" name="Oval 4"/>
          <p:cNvSpPr>
            <a:spLocks noChangeAspect="1" noChangeArrowheads="1"/>
          </p:cNvSpPr>
          <p:nvPr>
            <p:custDataLst>
              <p:tags r:id="rId4"/>
            </p:custDataLst>
          </p:nvPr>
        </p:nvSpPr>
        <p:spPr bwMode="auto">
          <a:xfrm>
            <a:off x="3860800" y="2752725"/>
            <a:ext cx="711200" cy="4000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58374" name="Oval 5"/>
          <p:cNvSpPr>
            <a:spLocks noChangeAspect="1" noChangeArrowheads="1"/>
          </p:cNvSpPr>
          <p:nvPr>
            <p:custDataLst>
              <p:tags r:id="rId5"/>
            </p:custDataLst>
          </p:nvPr>
        </p:nvSpPr>
        <p:spPr bwMode="auto">
          <a:xfrm>
            <a:off x="2336800" y="275272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58375" name="Oval 6"/>
          <p:cNvSpPr>
            <a:spLocks noChangeAspect="1" noChangeArrowheads="1"/>
          </p:cNvSpPr>
          <p:nvPr>
            <p:custDataLst>
              <p:tags r:id="rId6"/>
            </p:custDataLst>
          </p:nvPr>
        </p:nvSpPr>
        <p:spPr bwMode="auto">
          <a:xfrm>
            <a:off x="5384800" y="2124075"/>
            <a:ext cx="711200" cy="400050"/>
          </a:xfrm>
          <a:prstGeom prst="ellipse">
            <a:avLst/>
          </a:prstGeom>
          <a:noFill/>
          <a:ln w="38100">
            <a:solidFill>
              <a:srgbClr val="008000"/>
            </a:solidFill>
            <a:round/>
            <a:headEnd/>
            <a:tailEnd/>
          </a:ln>
        </p:spPr>
        <p:txBody>
          <a:bodyPr wrap="none" anchor="ctr"/>
          <a:lstStyle/>
          <a:p>
            <a:pPr algn="ctr" eaLnBrk="0" hangingPunct="0"/>
            <a:r>
              <a:rPr lang="en-US"/>
              <a:t>15</a:t>
            </a:r>
          </a:p>
        </p:txBody>
      </p:sp>
      <p:sp>
        <p:nvSpPr>
          <p:cNvPr id="58376" name="Oval 7"/>
          <p:cNvSpPr>
            <a:spLocks noChangeAspect="1" noChangeArrowheads="1"/>
          </p:cNvSpPr>
          <p:nvPr>
            <p:custDataLst>
              <p:tags r:id="rId7"/>
            </p:custDataLst>
          </p:nvPr>
        </p:nvSpPr>
        <p:spPr bwMode="auto">
          <a:xfrm>
            <a:off x="3352800" y="212407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58377" name="Oval 8"/>
          <p:cNvSpPr>
            <a:spLocks noChangeAspect="1" noChangeArrowheads="1"/>
          </p:cNvSpPr>
          <p:nvPr>
            <p:custDataLst>
              <p:tags r:id="rId8"/>
            </p:custDataLst>
          </p:nvPr>
        </p:nvSpPr>
        <p:spPr bwMode="auto">
          <a:xfrm>
            <a:off x="4267200" y="1495425"/>
            <a:ext cx="711200" cy="400050"/>
          </a:xfrm>
          <a:prstGeom prst="ellipse">
            <a:avLst/>
          </a:prstGeom>
          <a:noFill/>
          <a:ln w="44450">
            <a:solidFill>
              <a:srgbClr val="FF0000"/>
            </a:solidFill>
            <a:prstDash val="sysDot"/>
            <a:round/>
            <a:headEnd/>
            <a:tailEnd/>
          </a:ln>
        </p:spPr>
        <p:txBody>
          <a:bodyPr wrap="none" anchor="ctr"/>
          <a:lstStyle/>
          <a:p>
            <a:pPr algn="ctr" eaLnBrk="0" hangingPunct="0"/>
            <a:r>
              <a:rPr lang="en-US"/>
              <a:t>10</a:t>
            </a:r>
          </a:p>
        </p:txBody>
      </p:sp>
      <p:cxnSp>
        <p:nvCxnSpPr>
          <p:cNvPr id="58378" name="AutoShape 9"/>
          <p:cNvCxnSpPr>
            <a:cxnSpLocks noChangeShapeType="1"/>
            <a:stCxn id="58377" idx="3"/>
            <a:endCxn id="58376" idx="0"/>
          </p:cNvCxnSpPr>
          <p:nvPr>
            <p:custDataLst>
              <p:tags r:id="rId9"/>
            </p:custDataLst>
          </p:nvPr>
        </p:nvCxnSpPr>
        <p:spPr bwMode="auto">
          <a:xfrm flipH="1">
            <a:off x="3708400" y="1858963"/>
            <a:ext cx="663575" cy="246062"/>
          </a:xfrm>
          <a:prstGeom prst="straightConnector1">
            <a:avLst/>
          </a:prstGeom>
          <a:noFill/>
          <a:ln w="9525">
            <a:solidFill>
              <a:srgbClr val="008000"/>
            </a:solidFill>
            <a:round/>
            <a:headEnd/>
            <a:tailEnd type="triangle" w="med" len="med"/>
          </a:ln>
        </p:spPr>
      </p:cxnSp>
      <p:cxnSp>
        <p:nvCxnSpPr>
          <p:cNvPr id="58379" name="AutoShape 10"/>
          <p:cNvCxnSpPr>
            <a:cxnSpLocks noChangeShapeType="1"/>
            <a:stCxn id="58377" idx="5"/>
            <a:endCxn id="58375" idx="0"/>
          </p:cNvCxnSpPr>
          <p:nvPr>
            <p:custDataLst>
              <p:tags r:id="rId10"/>
            </p:custDataLst>
          </p:nvPr>
        </p:nvCxnSpPr>
        <p:spPr bwMode="auto">
          <a:xfrm>
            <a:off x="4873625" y="1858963"/>
            <a:ext cx="866775" cy="246062"/>
          </a:xfrm>
          <a:prstGeom prst="straightConnector1">
            <a:avLst/>
          </a:prstGeom>
          <a:noFill/>
          <a:ln w="9525">
            <a:solidFill>
              <a:srgbClr val="008000"/>
            </a:solidFill>
            <a:round/>
            <a:headEnd/>
            <a:tailEnd type="triangle" w="med" len="med"/>
          </a:ln>
        </p:spPr>
      </p:cxnSp>
      <p:cxnSp>
        <p:nvCxnSpPr>
          <p:cNvPr id="58380" name="AutoShape 11"/>
          <p:cNvCxnSpPr>
            <a:cxnSpLocks noChangeShapeType="1"/>
            <a:stCxn id="58375" idx="5"/>
            <a:endCxn id="58372" idx="0"/>
          </p:cNvCxnSpPr>
          <p:nvPr>
            <p:custDataLst>
              <p:tags r:id="rId11"/>
            </p:custDataLst>
          </p:nvPr>
        </p:nvCxnSpPr>
        <p:spPr bwMode="auto">
          <a:xfrm>
            <a:off x="5991225" y="2484438"/>
            <a:ext cx="460375" cy="249237"/>
          </a:xfrm>
          <a:prstGeom prst="straightConnector1">
            <a:avLst/>
          </a:prstGeom>
          <a:noFill/>
          <a:ln w="9525">
            <a:solidFill>
              <a:srgbClr val="008000"/>
            </a:solidFill>
            <a:round/>
            <a:headEnd/>
            <a:tailEnd type="triangle" w="med" len="med"/>
          </a:ln>
        </p:spPr>
      </p:cxnSp>
      <p:cxnSp>
        <p:nvCxnSpPr>
          <p:cNvPr id="58381" name="AutoShape 12"/>
          <p:cNvCxnSpPr>
            <a:cxnSpLocks noChangeShapeType="1"/>
            <a:stCxn id="58376" idx="3"/>
            <a:endCxn id="58374" idx="0"/>
          </p:cNvCxnSpPr>
          <p:nvPr>
            <p:custDataLst>
              <p:tags r:id="rId12"/>
            </p:custDataLst>
          </p:nvPr>
        </p:nvCxnSpPr>
        <p:spPr bwMode="auto">
          <a:xfrm flipH="1">
            <a:off x="2692400" y="2484438"/>
            <a:ext cx="765175" cy="249237"/>
          </a:xfrm>
          <a:prstGeom prst="straightConnector1">
            <a:avLst/>
          </a:prstGeom>
          <a:noFill/>
          <a:ln w="9525">
            <a:solidFill>
              <a:srgbClr val="008000"/>
            </a:solidFill>
            <a:round/>
            <a:headEnd/>
            <a:tailEnd type="triangle" w="med" len="med"/>
          </a:ln>
        </p:spPr>
      </p:cxnSp>
      <p:cxnSp>
        <p:nvCxnSpPr>
          <p:cNvPr id="58382" name="AutoShape 13"/>
          <p:cNvCxnSpPr>
            <a:cxnSpLocks noChangeShapeType="1"/>
            <a:stCxn id="58376" idx="5"/>
            <a:endCxn id="58373" idx="0"/>
          </p:cNvCxnSpPr>
          <p:nvPr>
            <p:custDataLst>
              <p:tags r:id="rId13"/>
            </p:custDataLst>
          </p:nvPr>
        </p:nvCxnSpPr>
        <p:spPr bwMode="auto">
          <a:xfrm>
            <a:off x="3959225" y="2484438"/>
            <a:ext cx="257175" cy="249237"/>
          </a:xfrm>
          <a:prstGeom prst="straightConnector1">
            <a:avLst/>
          </a:prstGeom>
          <a:noFill/>
          <a:ln w="9525">
            <a:solidFill>
              <a:srgbClr val="008000"/>
            </a:solidFill>
            <a:round/>
            <a:headEnd/>
            <a:tailEnd type="triangle" w="med" len="med"/>
          </a:ln>
        </p:spPr>
      </p:cxnSp>
      <p:sp>
        <p:nvSpPr>
          <p:cNvPr id="58383" name="Oval 14"/>
          <p:cNvSpPr>
            <a:spLocks noChangeAspect="1" noChangeArrowheads="1"/>
          </p:cNvSpPr>
          <p:nvPr>
            <p:custDataLst>
              <p:tags r:id="rId14"/>
            </p:custDataLst>
          </p:nvPr>
        </p:nvSpPr>
        <p:spPr bwMode="auto">
          <a:xfrm>
            <a:off x="1524000" y="338137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58384" name="AutoShape 15"/>
          <p:cNvCxnSpPr>
            <a:cxnSpLocks noChangeShapeType="1"/>
            <a:stCxn id="58374" idx="3"/>
            <a:endCxn id="58383" idx="0"/>
          </p:cNvCxnSpPr>
          <p:nvPr>
            <p:custDataLst>
              <p:tags r:id="rId15"/>
            </p:custDataLst>
          </p:nvPr>
        </p:nvCxnSpPr>
        <p:spPr bwMode="auto">
          <a:xfrm flipH="1">
            <a:off x="1854200" y="3113088"/>
            <a:ext cx="587375" cy="249237"/>
          </a:xfrm>
          <a:prstGeom prst="straightConnector1">
            <a:avLst/>
          </a:prstGeom>
          <a:noFill/>
          <a:ln w="9525">
            <a:solidFill>
              <a:srgbClr val="008000"/>
            </a:solidFill>
            <a:round/>
            <a:headEnd/>
            <a:tailEnd type="triangle" w="med" len="med"/>
          </a:ln>
        </p:spPr>
      </p:cxnSp>
      <p:sp>
        <p:nvSpPr>
          <p:cNvPr id="58385" name="Oval 16"/>
          <p:cNvSpPr>
            <a:spLocks noChangeAspect="1" noChangeArrowheads="1"/>
          </p:cNvSpPr>
          <p:nvPr>
            <p:custDataLst>
              <p:tags r:id="rId16"/>
            </p:custDataLst>
          </p:nvPr>
        </p:nvSpPr>
        <p:spPr bwMode="auto">
          <a:xfrm>
            <a:off x="2641600" y="338137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58386" name="AutoShape 17"/>
          <p:cNvCxnSpPr>
            <a:cxnSpLocks noChangeShapeType="1"/>
            <a:stCxn id="58374" idx="5"/>
            <a:endCxn id="58385" idx="0"/>
          </p:cNvCxnSpPr>
          <p:nvPr>
            <p:custDataLst>
              <p:tags r:id="rId17"/>
            </p:custDataLst>
          </p:nvPr>
        </p:nvCxnSpPr>
        <p:spPr bwMode="auto">
          <a:xfrm>
            <a:off x="2943225" y="3113088"/>
            <a:ext cx="28575" cy="249237"/>
          </a:xfrm>
          <a:prstGeom prst="straightConnector1">
            <a:avLst/>
          </a:prstGeom>
          <a:noFill/>
          <a:ln w="9525">
            <a:solidFill>
              <a:srgbClr val="008000"/>
            </a:solidFill>
            <a:round/>
            <a:headEnd/>
            <a:tailEnd type="triangle" w="med" len="med"/>
          </a:ln>
        </p:spPr>
      </p:cxnSp>
      <p:sp>
        <p:nvSpPr>
          <p:cNvPr id="58387" name="Oval 18"/>
          <p:cNvSpPr>
            <a:spLocks noChangeAspect="1" noChangeArrowheads="1"/>
          </p:cNvSpPr>
          <p:nvPr>
            <p:custDataLst>
              <p:tags r:id="rId18"/>
            </p:custDataLst>
          </p:nvPr>
        </p:nvSpPr>
        <p:spPr bwMode="auto">
          <a:xfrm>
            <a:off x="5080000" y="275272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58388" name="AutoShape 19"/>
          <p:cNvCxnSpPr>
            <a:cxnSpLocks noChangeShapeType="1"/>
            <a:stCxn id="58375" idx="3"/>
            <a:endCxn id="58387" idx="0"/>
          </p:cNvCxnSpPr>
          <p:nvPr>
            <p:custDataLst>
              <p:tags r:id="rId19"/>
            </p:custDataLst>
          </p:nvPr>
        </p:nvCxnSpPr>
        <p:spPr bwMode="auto">
          <a:xfrm flipH="1">
            <a:off x="5435600" y="2484438"/>
            <a:ext cx="53975" cy="249237"/>
          </a:xfrm>
          <a:prstGeom prst="straightConnector1">
            <a:avLst/>
          </a:prstGeom>
          <a:noFill/>
          <a:ln w="9525">
            <a:solidFill>
              <a:srgbClr val="008000"/>
            </a:solidFill>
            <a:round/>
            <a:headEnd/>
            <a:tailEnd type="triangle" w="med" len="med"/>
          </a:ln>
        </p:spPr>
      </p:cxnSp>
      <p:sp>
        <p:nvSpPr>
          <p:cNvPr id="58389" name="Oval 20"/>
          <p:cNvSpPr>
            <a:spLocks noChangeAspect="1" noChangeArrowheads="1"/>
          </p:cNvSpPr>
          <p:nvPr>
            <p:custDataLst>
              <p:tags r:id="rId20"/>
            </p:custDataLst>
          </p:nvPr>
        </p:nvSpPr>
        <p:spPr bwMode="auto">
          <a:xfrm>
            <a:off x="3556000" y="3381375"/>
            <a:ext cx="660400" cy="371475"/>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58390" name="AutoShape 21"/>
          <p:cNvCxnSpPr>
            <a:cxnSpLocks noChangeShapeType="1"/>
            <a:stCxn id="58373" idx="3"/>
            <a:endCxn id="58389" idx="0"/>
          </p:cNvCxnSpPr>
          <p:nvPr>
            <p:custDataLst>
              <p:tags r:id="rId21"/>
            </p:custDataLst>
          </p:nvPr>
        </p:nvCxnSpPr>
        <p:spPr bwMode="auto">
          <a:xfrm flipH="1">
            <a:off x="3886200" y="3113088"/>
            <a:ext cx="79375" cy="249237"/>
          </a:xfrm>
          <a:prstGeom prst="straightConnector1">
            <a:avLst/>
          </a:prstGeom>
          <a:noFill/>
          <a:ln w="9525">
            <a:solidFill>
              <a:srgbClr val="008000"/>
            </a:solidFill>
            <a:round/>
            <a:headEnd/>
            <a:tailEnd type="triangle" w="med" len="med"/>
          </a:ln>
        </p:spPr>
      </p:cxnSp>
      <p:sp>
        <p:nvSpPr>
          <p:cNvPr id="58391" name="Line 22"/>
          <p:cNvSpPr>
            <a:spLocks noChangeShapeType="1"/>
          </p:cNvSpPr>
          <p:nvPr>
            <p:custDataLst>
              <p:tags r:id="rId22"/>
            </p:custDataLst>
          </p:nvPr>
        </p:nvSpPr>
        <p:spPr bwMode="auto">
          <a:xfrm>
            <a:off x="3962400" y="1381125"/>
            <a:ext cx="1219200" cy="685800"/>
          </a:xfrm>
          <a:prstGeom prst="line">
            <a:avLst/>
          </a:prstGeom>
          <a:noFill/>
          <a:ln w="38100">
            <a:solidFill>
              <a:srgbClr val="FF0000"/>
            </a:solidFill>
            <a:prstDash val="sysDot"/>
            <a:round/>
            <a:headEnd/>
            <a:tailEnd/>
          </a:ln>
        </p:spPr>
        <p:txBody>
          <a:bodyPr/>
          <a:lstStyle/>
          <a:p>
            <a:endParaRPr lang="en-CA"/>
          </a:p>
        </p:txBody>
      </p:sp>
      <p:sp>
        <p:nvSpPr>
          <p:cNvPr id="58392" name="Line 23"/>
          <p:cNvSpPr>
            <a:spLocks noChangeShapeType="1"/>
          </p:cNvSpPr>
          <p:nvPr>
            <p:custDataLst>
              <p:tags r:id="rId23"/>
            </p:custDataLst>
          </p:nvPr>
        </p:nvSpPr>
        <p:spPr bwMode="auto">
          <a:xfrm flipH="1">
            <a:off x="4064000" y="1381125"/>
            <a:ext cx="1219200" cy="685800"/>
          </a:xfrm>
          <a:prstGeom prst="line">
            <a:avLst/>
          </a:prstGeom>
          <a:noFill/>
          <a:ln w="38100">
            <a:solidFill>
              <a:srgbClr val="FF0000"/>
            </a:solidFill>
            <a:prstDash val="sysDot"/>
            <a:round/>
            <a:headEnd/>
            <a:tailEnd/>
          </a:ln>
        </p:spPr>
        <p:txBody>
          <a:bodyPr/>
          <a:lstStyle/>
          <a:p>
            <a:endParaRPr lang="en-CA"/>
          </a:p>
        </p:txBody>
      </p:sp>
      <p:sp>
        <p:nvSpPr>
          <p:cNvPr id="58393" name="Oval 24"/>
          <p:cNvSpPr>
            <a:spLocks noChangeAspect="1" noChangeArrowheads="1"/>
          </p:cNvSpPr>
          <p:nvPr>
            <p:custDataLst>
              <p:tags r:id="rId24"/>
            </p:custDataLst>
          </p:nvPr>
        </p:nvSpPr>
        <p:spPr bwMode="auto">
          <a:xfrm>
            <a:off x="6299200" y="532447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58394" name="Oval 25"/>
          <p:cNvSpPr>
            <a:spLocks noChangeAspect="1" noChangeArrowheads="1"/>
          </p:cNvSpPr>
          <p:nvPr>
            <p:custDataLst>
              <p:tags r:id="rId25"/>
            </p:custDataLst>
          </p:nvPr>
        </p:nvSpPr>
        <p:spPr bwMode="auto">
          <a:xfrm>
            <a:off x="4064000" y="5324475"/>
            <a:ext cx="711200" cy="4000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58395" name="Oval 26"/>
          <p:cNvSpPr>
            <a:spLocks noChangeAspect="1" noChangeArrowheads="1"/>
          </p:cNvSpPr>
          <p:nvPr>
            <p:custDataLst>
              <p:tags r:id="rId26"/>
            </p:custDataLst>
          </p:nvPr>
        </p:nvSpPr>
        <p:spPr bwMode="auto">
          <a:xfrm>
            <a:off x="2540000" y="532447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58396" name="Oval 27"/>
          <p:cNvSpPr>
            <a:spLocks noChangeAspect="1" noChangeArrowheads="1"/>
          </p:cNvSpPr>
          <p:nvPr>
            <p:custDataLst>
              <p:tags r:id="rId27"/>
            </p:custDataLst>
          </p:nvPr>
        </p:nvSpPr>
        <p:spPr bwMode="auto">
          <a:xfrm>
            <a:off x="5588000" y="4695825"/>
            <a:ext cx="711200" cy="400050"/>
          </a:xfrm>
          <a:prstGeom prst="ellipse">
            <a:avLst/>
          </a:prstGeom>
          <a:noFill/>
          <a:ln w="38100">
            <a:solidFill>
              <a:srgbClr val="008000"/>
            </a:solidFill>
            <a:round/>
            <a:headEnd/>
            <a:tailEnd/>
          </a:ln>
        </p:spPr>
        <p:txBody>
          <a:bodyPr wrap="none" anchor="ctr"/>
          <a:lstStyle/>
          <a:p>
            <a:pPr algn="ctr" eaLnBrk="0" hangingPunct="0"/>
            <a:r>
              <a:rPr lang="en-US"/>
              <a:t>15</a:t>
            </a:r>
          </a:p>
        </p:txBody>
      </p:sp>
      <p:sp>
        <p:nvSpPr>
          <p:cNvPr id="58397" name="Oval 28"/>
          <p:cNvSpPr>
            <a:spLocks noChangeAspect="1" noChangeArrowheads="1"/>
          </p:cNvSpPr>
          <p:nvPr>
            <p:custDataLst>
              <p:tags r:id="rId28"/>
            </p:custDataLst>
          </p:nvPr>
        </p:nvSpPr>
        <p:spPr bwMode="auto">
          <a:xfrm>
            <a:off x="3556000" y="469582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58398" name="Oval 29"/>
          <p:cNvSpPr>
            <a:spLocks noChangeAspect="1" noChangeArrowheads="1"/>
          </p:cNvSpPr>
          <p:nvPr>
            <p:custDataLst>
              <p:tags r:id="rId29"/>
            </p:custDataLst>
          </p:nvPr>
        </p:nvSpPr>
        <p:spPr bwMode="auto">
          <a:xfrm>
            <a:off x="4470400" y="4067175"/>
            <a:ext cx="711200" cy="400050"/>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58399" name="AutoShape 30"/>
          <p:cNvCxnSpPr>
            <a:cxnSpLocks noChangeShapeType="1"/>
            <a:stCxn id="58398" idx="3"/>
            <a:endCxn id="58397" idx="0"/>
          </p:cNvCxnSpPr>
          <p:nvPr>
            <p:custDataLst>
              <p:tags r:id="rId30"/>
            </p:custDataLst>
          </p:nvPr>
        </p:nvCxnSpPr>
        <p:spPr bwMode="auto">
          <a:xfrm flipH="1">
            <a:off x="3911600" y="4427538"/>
            <a:ext cx="663575" cy="249237"/>
          </a:xfrm>
          <a:prstGeom prst="straightConnector1">
            <a:avLst/>
          </a:prstGeom>
          <a:noFill/>
          <a:ln w="9525">
            <a:solidFill>
              <a:srgbClr val="008000"/>
            </a:solidFill>
            <a:round/>
            <a:headEnd/>
            <a:tailEnd type="triangle" w="med" len="med"/>
          </a:ln>
        </p:spPr>
      </p:cxnSp>
      <p:cxnSp>
        <p:nvCxnSpPr>
          <p:cNvPr id="58400" name="AutoShape 31"/>
          <p:cNvCxnSpPr>
            <a:cxnSpLocks noChangeShapeType="1"/>
            <a:stCxn id="58398" idx="5"/>
            <a:endCxn id="58396" idx="0"/>
          </p:cNvCxnSpPr>
          <p:nvPr>
            <p:custDataLst>
              <p:tags r:id="rId31"/>
            </p:custDataLst>
          </p:nvPr>
        </p:nvCxnSpPr>
        <p:spPr bwMode="auto">
          <a:xfrm>
            <a:off x="5076825" y="4427538"/>
            <a:ext cx="866775" cy="249237"/>
          </a:xfrm>
          <a:prstGeom prst="straightConnector1">
            <a:avLst/>
          </a:prstGeom>
          <a:noFill/>
          <a:ln w="9525">
            <a:solidFill>
              <a:srgbClr val="008000"/>
            </a:solidFill>
            <a:round/>
            <a:headEnd/>
            <a:tailEnd type="triangle" w="med" len="med"/>
          </a:ln>
        </p:spPr>
      </p:cxnSp>
      <p:cxnSp>
        <p:nvCxnSpPr>
          <p:cNvPr id="58401" name="AutoShape 32"/>
          <p:cNvCxnSpPr>
            <a:cxnSpLocks noChangeShapeType="1"/>
            <a:stCxn id="58396" idx="5"/>
            <a:endCxn id="58393" idx="0"/>
          </p:cNvCxnSpPr>
          <p:nvPr>
            <p:custDataLst>
              <p:tags r:id="rId32"/>
            </p:custDataLst>
          </p:nvPr>
        </p:nvCxnSpPr>
        <p:spPr bwMode="auto">
          <a:xfrm>
            <a:off x="6194425" y="5056188"/>
            <a:ext cx="460375" cy="249237"/>
          </a:xfrm>
          <a:prstGeom prst="straightConnector1">
            <a:avLst/>
          </a:prstGeom>
          <a:noFill/>
          <a:ln w="9525">
            <a:solidFill>
              <a:srgbClr val="008000"/>
            </a:solidFill>
            <a:round/>
            <a:headEnd/>
            <a:tailEnd type="triangle" w="med" len="med"/>
          </a:ln>
        </p:spPr>
      </p:cxnSp>
      <p:cxnSp>
        <p:nvCxnSpPr>
          <p:cNvPr id="58402" name="AutoShape 33"/>
          <p:cNvCxnSpPr>
            <a:cxnSpLocks noChangeShapeType="1"/>
            <a:stCxn id="58397" idx="3"/>
            <a:endCxn id="58395" idx="0"/>
          </p:cNvCxnSpPr>
          <p:nvPr>
            <p:custDataLst>
              <p:tags r:id="rId33"/>
            </p:custDataLst>
          </p:nvPr>
        </p:nvCxnSpPr>
        <p:spPr bwMode="auto">
          <a:xfrm flipH="1">
            <a:off x="2895600" y="5056188"/>
            <a:ext cx="765175" cy="249237"/>
          </a:xfrm>
          <a:prstGeom prst="straightConnector1">
            <a:avLst/>
          </a:prstGeom>
          <a:noFill/>
          <a:ln w="9525">
            <a:solidFill>
              <a:srgbClr val="008000"/>
            </a:solidFill>
            <a:round/>
            <a:headEnd/>
            <a:tailEnd type="triangle" w="med" len="med"/>
          </a:ln>
        </p:spPr>
      </p:cxnSp>
      <p:cxnSp>
        <p:nvCxnSpPr>
          <p:cNvPr id="58403" name="AutoShape 34"/>
          <p:cNvCxnSpPr>
            <a:cxnSpLocks noChangeShapeType="1"/>
            <a:stCxn id="58397" idx="5"/>
            <a:endCxn id="58394" idx="0"/>
          </p:cNvCxnSpPr>
          <p:nvPr>
            <p:custDataLst>
              <p:tags r:id="rId34"/>
            </p:custDataLst>
          </p:nvPr>
        </p:nvCxnSpPr>
        <p:spPr bwMode="auto">
          <a:xfrm>
            <a:off x="4162425" y="5056188"/>
            <a:ext cx="257175" cy="249237"/>
          </a:xfrm>
          <a:prstGeom prst="straightConnector1">
            <a:avLst/>
          </a:prstGeom>
          <a:noFill/>
          <a:ln w="9525">
            <a:solidFill>
              <a:srgbClr val="008000"/>
            </a:solidFill>
            <a:round/>
            <a:headEnd/>
            <a:tailEnd type="triangle" w="med" len="med"/>
          </a:ln>
        </p:spPr>
      </p:cxnSp>
      <p:sp>
        <p:nvSpPr>
          <p:cNvPr id="58404" name="Oval 35"/>
          <p:cNvSpPr>
            <a:spLocks noChangeAspect="1" noChangeArrowheads="1"/>
          </p:cNvSpPr>
          <p:nvPr>
            <p:custDataLst>
              <p:tags r:id="rId35"/>
            </p:custDataLst>
          </p:nvPr>
        </p:nvSpPr>
        <p:spPr bwMode="auto">
          <a:xfrm>
            <a:off x="1727200" y="595312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58405" name="AutoShape 36"/>
          <p:cNvCxnSpPr>
            <a:cxnSpLocks noChangeShapeType="1"/>
            <a:stCxn id="58395" idx="3"/>
            <a:endCxn id="58404" idx="0"/>
          </p:cNvCxnSpPr>
          <p:nvPr>
            <p:custDataLst>
              <p:tags r:id="rId36"/>
            </p:custDataLst>
          </p:nvPr>
        </p:nvCxnSpPr>
        <p:spPr bwMode="auto">
          <a:xfrm flipH="1">
            <a:off x="2057400" y="5684838"/>
            <a:ext cx="587375" cy="249237"/>
          </a:xfrm>
          <a:prstGeom prst="straightConnector1">
            <a:avLst/>
          </a:prstGeom>
          <a:noFill/>
          <a:ln w="9525">
            <a:solidFill>
              <a:srgbClr val="008000"/>
            </a:solidFill>
            <a:round/>
            <a:headEnd/>
            <a:tailEnd type="triangle" w="med" len="med"/>
          </a:ln>
        </p:spPr>
      </p:cxnSp>
      <p:sp>
        <p:nvSpPr>
          <p:cNvPr id="58406" name="Oval 37"/>
          <p:cNvSpPr>
            <a:spLocks noChangeAspect="1" noChangeArrowheads="1"/>
          </p:cNvSpPr>
          <p:nvPr>
            <p:custDataLst>
              <p:tags r:id="rId37"/>
            </p:custDataLst>
          </p:nvPr>
        </p:nvSpPr>
        <p:spPr bwMode="auto">
          <a:xfrm>
            <a:off x="2844800" y="595312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58407" name="AutoShape 38"/>
          <p:cNvCxnSpPr>
            <a:cxnSpLocks noChangeShapeType="1"/>
            <a:stCxn id="58395" idx="5"/>
            <a:endCxn id="58406" idx="0"/>
          </p:cNvCxnSpPr>
          <p:nvPr>
            <p:custDataLst>
              <p:tags r:id="rId38"/>
            </p:custDataLst>
          </p:nvPr>
        </p:nvCxnSpPr>
        <p:spPr bwMode="auto">
          <a:xfrm>
            <a:off x="3146425" y="5684838"/>
            <a:ext cx="28575" cy="249237"/>
          </a:xfrm>
          <a:prstGeom prst="straightConnector1">
            <a:avLst/>
          </a:prstGeom>
          <a:noFill/>
          <a:ln w="9525">
            <a:solidFill>
              <a:srgbClr val="008000"/>
            </a:solidFill>
            <a:round/>
            <a:headEnd/>
            <a:tailEnd type="triangle" w="med" len="med"/>
          </a:ln>
        </p:spPr>
      </p:cxnSp>
      <p:sp>
        <p:nvSpPr>
          <p:cNvPr id="58408" name="Oval 39"/>
          <p:cNvSpPr>
            <a:spLocks noChangeAspect="1" noChangeArrowheads="1"/>
          </p:cNvSpPr>
          <p:nvPr>
            <p:custDataLst>
              <p:tags r:id="rId39"/>
            </p:custDataLst>
          </p:nvPr>
        </p:nvSpPr>
        <p:spPr bwMode="auto">
          <a:xfrm>
            <a:off x="5283200" y="532447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58409" name="AutoShape 40"/>
          <p:cNvCxnSpPr>
            <a:cxnSpLocks noChangeShapeType="1"/>
            <a:stCxn id="58396" idx="3"/>
            <a:endCxn id="58408" idx="0"/>
          </p:cNvCxnSpPr>
          <p:nvPr>
            <p:custDataLst>
              <p:tags r:id="rId40"/>
            </p:custDataLst>
          </p:nvPr>
        </p:nvCxnSpPr>
        <p:spPr bwMode="auto">
          <a:xfrm flipH="1">
            <a:off x="5638800" y="5056188"/>
            <a:ext cx="53975" cy="249237"/>
          </a:xfrm>
          <a:prstGeom prst="straightConnector1">
            <a:avLst/>
          </a:prstGeom>
          <a:noFill/>
          <a:ln w="9525">
            <a:solidFill>
              <a:srgbClr val="008000"/>
            </a:solidFill>
            <a:round/>
            <a:headEnd/>
            <a:tailEnd type="triangle" w="med" len="med"/>
          </a:ln>
        </p:spPr>
      </p:cxnSp>
      <p:sp>
        <p:nvSpPr>
          <p:cNvPr id="58410" name="Text Box 41" hidden="1"/>
          <p:cNvSpPr txBox="1">
            <a:spLocks noChangeArrowheads="1"/>
          </p:cNvSpPr>
          <p:nvPr>
            <p:custDataLst>
              <p:tags r:id="rId41"/>
            </p:custDataLst>
          </p:nvPr>
        </p:nvSpPr>
        <p:spPr bwMode="auto">
          <a:xfrm>
            <a:off x="7010400" y="990600"/>
            <a:ext cx="2133600" cy="3749675"/>
          </a:xfrm>
          <a:prstGeom prst="rect">
            <a:avLst/>
          </a:prstGeom>
          <a:noFill/>
          <a:ln w="9525">
            <a:noFill/>
            <a:miter lim="800000"/>
            <a:headEnd/>
            <a:tailEnd/>
          </a:ln>
        </p:spPr>
        <p:txBody>
          <a:bodyPr>
            <a:spAutoFit/>
          </a:bodyPr>
          <a:lstStyle/>
          <a:p>
            <a:pPr>
              <a:spcBef>
                <a:spcPct val="50000"/>
              </a:spcBef>
            </a:pPr>
            <a:r>
              <a:rPr lang="en-US" sz="2000">
                <a:solidFill>
                  <a:schemeClr val="accent1"/>
                </a:solidFill>
              </a:rPr>
              <a:t>Max # of exchanges? = O(log N), </a:t>
            </a:r>
          </a:p>
          <a:p>
            <a:pPr>
              <a:spcBef>
                <a:spcPct val="50000"/>
              </a:spcBef>
            </a:pPr>
            <a:r>
              <a:rPr lang="en-US" sz="2000">
                <a:solidFill>
                  <a:schemeClr val="accent1"/>
                </a:solidFill>
              </a:rPr>
              <a:t>There is a good chance goes to bottom (started at bottom) vs. insert</a:t>
            </a:r>
          </a:p>
          <a:p>
            <a:pPr>
              <a:spcBef>
                <a:spcPct val="50000"/>
              </a:spcBef>
            </a:pPr>
            <a:r>
              <a:rPr lang="en-US" sz="2000">
                <a:solidFill>
                  <a:schemeClr val="accent1"/>
                </a:solidFill>
              </a:rPr>
              <a:t>- Could also use the percolate empty bubble down</a:t>
            </a:r>
            <a:endParaRPr 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582613"/>
            <a:ext cx="8229600" cy="608012"/>
          </a:xfrm>
        </p:spPr>
        <p:txBody>
          <a:bodyPr/>
          <a:lstStyle/>
          <a:p>
            <a:pPr eaLnBrk="1" hangingPunct="1"/>
            <a:r>
              <a:rPr lang="en-US" sz="3400" b="1"/>
              <a:t>Illustration of First Stage of deletemin</a:t>
            </a:r>
          </a:p>
        </p:txBody>
      </p:sp>
      <p:sp>
        <p:nvSpPr>
          <p:cNvPr id="59395" name="Rectangle 3"/>
          <p:cNvSpPr>
            <a:spLocks noGrp="1" noChangeArrowheads="1"/>
          </p:cNvSpPr>
          <p:nvPr>
            <p:ph type="body" idx="1"/>
          </p:nvPr>
        </p:nvSpPr>
        <p:spPr>
          <a:xfrm>
            <a:off x="685800" y="1752600"/>
            <a:ext cx="7772400" cy="4648200"/>
          </a:xfrm>
        </p:spPr>
        <p:txBody>
          <a:bodyPr/>
          <a:lstStyle/>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endParaRPr lang="en-US"/>
          </a:p>
        </p:txBody>
      </p:sp>
      <p:grpSp>
        <p:nvGrpSpPr>
          <p:cNvPr id="59396" name="Group 4"/>
          <p:cNvGrpSpPr>
            <a:grpSpLocks/>
          </p:cNvGrpSpPr>
          <p:nvPr/>
        </p:nvGrpSpPr>
        <p:grpSpPr bwMode="auto">
          <a:xfrm>
            <a:off x="838200" y="1676400"/>
            <a:ext cx="2976563" cy="2209800"/>
            <a:chOff x="431" y="1344"/>
            <a:chExt cx="2470" cy="1392"/>
          </a:xfrm>
        </p:grpSpPr>
        <p:sp>
          <p:nvSpPr>
            <p:cNvPr id="59491" name="Text Box 5"/>
            <p:cNvSpPr txBox="1">
              <a:spLocks noChangeArrowheads="1"/>
            </p:cNvSpPr>
            <p:nvPr/>
          </p:nvSpPr>
          <p:spPr bwMode="auto">
            <a:xfrm>
              <a:off x="959" y="2400"/>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59492" name="Oval 6"/>
            <p:cNvSpPr>
              <a:spLocks noChangeArrowheads="1"/>
            </p:cNvSpPr>
            <p:nvPr/>
          </p:nvSpPr>
          <p:spPr bwMode="auto">
            <a:xfrm>
              <a:off x="1632" y="1363"/>
              <a:ext cx="341" cy="261"/>
            </a:xfrm>
            <a:prstGeom prst="ellipse">
              <a:avLst/>
            </a:prstGeom>
            <a:noFill/>
            <a:ln w="9525">
              <a:solidFill>
                <a:schemeClr val="tx1"/>
              </a:solidFill>
              <a:round/>
              <a:headEnd/>
              <a:tailEnd/>
            </a:ln>
          </p:spPr>
          <p:txBody>
            <a:bodyPr wrap="none" anchor="ctr"/>
            <a:lstStyle/>
            <a:p>
              <a:endParaRPr lang="en-CA"/>
            </a:p>
          </p:txBody>
        </p:sp>
        <p:sp>
          <p:nvSpPr>
            <p:cNvPr id="59493" name="Text Box 7"/>
            <p:cNvSpPr txBox="1">
              <a:spLocks noChangeArrowheads="1"/>
            </p:cNvSpPr>
            <p:nvPr/>
          </p:nvSpPr>
          <p:spPr bwMode="auto">
            <a:xfrm>
              <a:off x="1647" y="1344"/>
              <a:ext cx="279" cy="288"/>
            </a:xfrm>
            <a:prstGeom prst="rect">
              <a:avLst/>
            </a:prstGeom>
            <a:noFill/>
            <a:ln w="9525">
              <a:noFill/>
              <a:miter lim="800000"/>
              <a:headEnd/>
              <a:tailEnd/>
            </a:ln>
          </p:spPr>
          <p:txBody>
            <a:bodyPr wrap="none">
              <a:spAutoFit/>
            </a:bodyPr>
            <a:lstStyle/>
            <a:p>
              <a:pPr algn="ctr"/>
              <a:r>
                <a:rPr lang="en-US" sz="2400">
                  <a:latin typeface="Times New Roman" pitchFamily="18" charset="0"/>
                </a:rPr>
                <a:t>5</a:t>
              </a:r>
            </a:p>
          </p:txBody>
        </p:sp>
        <p:sp>
          <p:nvSpPr>
            <p:cNvPr id="59494" name="Oval 8"/>
            <p:cNvSpPr>
              <a:spLocks noChangeArrowheads="1"/>
            </p:cNvSpPr>
            <p:nvPr/>
          </p:nvSpPr>
          <p:spPr bwMode="auto">
            <a:xfrm>
              <a:off x="2115" y="1595"/>
              <a:ext cx="340" cy="260"/>
            </a:xfrm>
            <a:prstGeom prst="ellipse">
              <a:avLst/>
            </a:prstGeom>
            <a:noFill/>
            <a:ln w="9525">
              <a:solidFill>
                <a:schemeClr val="tx1"/>
              </a:solidFill>
              <a:round/>
              <a:headEnd/>
              <a:tailEnd/>
            </a:ln>
          </p:spPr>
          <p:txBody>
            <a:bodyPr wrap="none" anchor="ctr"/>
            <a:lstStyle/>
            <a:p>
              <a:endParaRPr lang="en-CA"/>
            </a:p>
          </p:txBody>
        </p:sp>
        <p:sp>
          <p:nvSpPr>
            <p:cNvPr id="59495" name="Oval 9"/>
            <p:cNvSpPr>
              <a:spLocks noChangeArrowheads="1"/>
            </p:cNvSpPr>
            <p:nvPr/>
          </p:nvSpPr>
          <p:spPr bwMode="auto">
            <a:xfrm>
              <a:off x="1519" y="2000"/>
              <a:ext cx="340" cy="261"/>
            </a:xfrm>
            <a:prstGeom prst="ellipse">
              <a:avLst/>
            </a:prstGeom>
            <a:noFill/>
            <a:ln w="9525">
              <a:solidFill>
                <a:schemeClr val="tx1"/>
              </a:solidFill>
              <a:round/>
              <a:headEnd/>
              <a:tailEnd/>
            </a:ln>
          </p:spPr>
          <p:txBody>
            <a:bodyPr wrap="none" anchor="ctr"/>
            <a:lstStyle/>
            <a:p>
              <a:endParaRPr lang="en-CA"/>
            </a:p>
          </p:txBody>
        </p:sp>
        <p:sp>
          <p:nvSpPr>
            <p:cNvPr id="59496" name="Oval 10"/>
            <p:cNvSpPr>
              <a:spLocks noChangeArrowheads="1"/>
            </p:cNvSpPr>
            <p:nvPr/>
          </p:nvSpPr>
          <p:spPr bwMode="auto">
            <a:xfrm>
              <a:off x="781" y="2000"/>
              <a:ext cx="341" cy="261"/>
            </a:xfrm>
            <a:prstGeom prst="ellipse">
              <a:avLst/>
            </a:prstGeom>
            <a:noFill/>
            <a:ln w="9525">
              <a:solidFill>
                <a:schemeClr val="tx1"/>
              </a:solidFill>
              <a:round/>
              <a:headEnd/>
              <a:tailEnd/>
            </a:ln>
          </p:spPr>
          <p:txBody>
            <a:bodyPr wrap="none" anchor="ctr"/>
            <a:lstStyle/>
            <a:p>
              <a:endParaRPr lang="en-CA"/>
            </a:p>
          </p:txBody>
        </p:sp>
        <p:sp>
          <p:nvSpPr>
            <p:cNvPr id="59497" name="Oval 11"/>
            <p:cNvSpPr>
              <a:spLocks noChangeArrowheads="1"/>
            </p:cNvSpPr>
            <p:nvPr/>
          </p:nvSpPr>
          <p:spPr bwMode="auto">
            <a:xfrm>
              <a:off x="1150" y="1624"/>
              <a:ext cx="341" cy="260"/>
            </a:xfrm>
            <a:prstGeom prst="ellipse">
              <a:avLst/>
            </a:prstGeom>
            <a:noFill/>
            <a:ln w="9525">
              <a:solidFill>
                <a:schemeClr val="tx1"/>
              </a:solidFill>
              <a:round/>
              <a:headEnd/>
              <a:tailEnd/>
            </a:ln>
          </p:spPr>
          <p:txBody>
            <a:bodyPr wrap="none" anchor="ctr"/>
            <a:lstStyle/>
            <a:p>
              <a:endParaRPr lang="en-CA"/>
            </a:p>
          </p:txBody>
        </p:sp>
        <p:sp>
          <p:nvSpPr>
            <p:cNvPr id="59498" name="Oval 12"/>
            <p:cNvSpPr>
              <a:spLocks noChangeArrowheads="1"/>
            </p:cNvSpPr>
            <p:nvPr/>
          </p:nvSpPr>
          <p:spPr bwMode="auto">
            <a:xfrm>
              <a:off x="1774" y="2435"/>
              <a:ext cx="341" cy="261"/>
            </a:xfrm>
            <a:prstGeom prst="ellipse">
              <a:avLst/>
            </a:prstGeom>
            <a:noFill/>
            <a:ln w="9525">
              <a:solidFill>
                <a:schemeClr val="tx1"/>
              </a:solidFill>
              <a:round/>
              <a:headEnd/>
              <a:tailEnd/>
            </a:ln>
          </p:spPr>
          <p:txBody>
            <a:bodyPr wrap="none" anchor="ctr"/>
            <a:lstStyle/>
            <a:p>
              <a:endParaRPr lang="en-CA"/>
            </a:p>
          </p:txBody>
        </p:sp>
        <p:sp>
          <p:nvSpPr>
            <p:cNvPr id="59499" name="Oval 13"/>
            <p:cNvSpPr>
              <a:spLocks noChangeArrowheads="1"/>
            </p:cNvSpPr>
            <p:nvPr/>
          </p:nvSpPr>
          <p:spPr bwMode="auto">
            <a:xfrm>
              <a:off x="1349" y="2435"/>
              <a:ext cx="340" cy="261"/>
            </a:xfrm>
            <a:prstGeom prst="ellipse">
              <a:avLst/>
            </a:prstGeom>
            <a:noFill/>
            <a:ln w="9525">
              <a:solidFill>
                <a:schemeClr val="tx1"/>
              </a:solidFill>
              <a:round/>
              <a:headEnd/>
              <a:tailEnd/>
            </a:ln>
          </p:spPr>
          <p:txBody>
            <a:bodyPr wrap="none" anchor="ctr"/>
            <a:lstStyle/>
            <a:p>
              <a:endParaRPr lang="en-CA"/>
            </a:p>
          </p:txBody>
        </p:sp>
        <p:sp>
          <p:nvSpPr>
            <p:cNvPr id="59500" name="Oval 14"/>
            <p:cNvSpPr>
              <a:spLocks noChangeArrowheads="1"/>
            </p:cNvSpPr>
            <p:nvPr/>
          </p:nvSpPr>
          <p:spPr bwMode="auto">
            <a:xfrm>
              <a:off x="2544" y="2016"/>
              <a:ext cx="340" cy="261"/>
            </a:xfrm>
            <a:prstGeom prst="ellipse">
              <a:avLst/>
            </a:prstGeom>
            <a:noFill/>
            <a:ln w="9525">
              <a:solidFill>
                <a:schemeClr val="tx1"/>
              </a:solidFill>
              <a:round/>
              <a:headEnd/>
              <a:tailEnd/>
            </a:ln>
          </p:spPr>
          <p:txBody>
            <a:bodyPr wrap="none" anchor="ctr"/>
            <a:lstStyle/>
            <a:p>
              <a:endParaRPr lang="en-CA"/>
            </a:p>
          </p:txBody>
        </p:sp>
        <p:sp>
          <p:nvSpPr>
            <p:cNvPr id="59501" name="Oval 15"/>
            <p:cNvSpPr>
              <a:spLocks noChangeArrowheads="1"/>
            </p:cNvSpPr>
            <p:nvPr/>
          </p:nvSpPr>
          <p:spPr bwMode="auto">
            <a:xfrm>
              <a:off x="2060" y="2035"/>
              <a:ext cx="340" cy="261"/>
            </a:xfrm>
            <a:prstGeom prst="ellipse">
              <a:avLst/>
            </a:prstGeom>
            <a:noFill/>
            <a:ln w="9525">
              <a:solidFill>
                <a:schemeClr val="tx1"/>
              </a:solidFill>
              <a:round/>
              <a:headEnd/>
              <a:tailEnd/>
            </a:ln>
          </p:spPr>
          <p:txBody>
            <a:bodyPr wrap="none" anchor="ctr"/>
            <a:lstStyle/>
            <a:p>
              <a:endParaRPr lang="en-CA"/>
            </a:p>
          </p:txBody>
        </p:sp>
        <p:sp>
          <p:nvSpPr>
            <p:cNvPr id="59502" name="Oval 16"/>
            <p:cNvSpPr>
              <a:spLocks noChangeArrowheads="1"/>
            </p:cNvSpPr>
            <p:nvPr/>
          </p:nvSpPr>
          <p:spPr bwMode="auto">
            <a:xfrm>
              <a:off x="980" y="2435"/>
              <a:ext cx="340" cy="261"/>
            </a:xfrm>
            <a:prstGeom prst="ellipse">
              <a:avLst/>
            </a:prstGeom>
            <a:noFill/>
            <a:ln w="9525">
              <a:solidFill>
                <a:schemeClr val="tx1"/>
              </a:solidFill>
              <a:round/>
              <a:headEnd/>
              <a:tailEnd/>
            </a:ln>
          </p:spPr>
          <p:txBody>
            <a:bodyPr wrap="none" anchor="ctr"/>
            <a:lstStyle/>
            <a:p>
              <a:endParaRPr lang="en-CA"/>
            </a:p>
          </p:txBody>
        </p:sp>
        <p:sp>
          <p:nvSpPr>
            <p:cNvPr id="59503" name="Oval 17"/>
            <p:cNvSpPr>
              <a:spLocks noChangeArrowheads="1"/>
            </p:cNvSpPr>
            <p:nvPr/>
          </p:nvSpPr>
          <p:spPr bwMode="auto">
            <a:xfrm>
              <a:off x="476" y="2467"/>
              <a:ext cx="340" cy="261"/>
            </a:xfrm>
            <a:prstGeom prst="ellipse">
              <a:avLst/>
            </a:prstGeom>
            <a:noFill/>
            <a:ln w="9525">
              <a:solidFill>
                <a:schemeClr val="tx1"/>
              </a:solidFill>
              <a:round/>
              <a:headEnd/>
              <a:tailEnd/>
            </a:ln>
          </p:spPr>
          <p:txBody>
            <a:bodyPr wrap="none" anchor="ctr"/>
            <a:lstStyle/>
            <a:p>
              <a:endParaRPr lang="en-CA"/>
            </a:p>
          </p:txBody>
        </p:sp>
        <p:sp>
          <p:nvSpPr>
            <p:cNvPr id="59504" name="Line 18"/>
            <p:cNvSpPr>
              <a:spLocks noChangeShapeType="1"/>
            </p:cNvSpPr>
            <p:nvPr/>
          </p:nvSpPr>
          <p:spPr bwMode="auto">
            <a:xfrm flipH="1">
              <a:off x="1462" y="1537"/>
              <a:ext cx="170" cy="116"/>
            </a:xfrm>
            <a:prstGeom prst="line">
              <a:avLst/>
            </a:prstGeom>
            <a:noFill/>
            <a:ln w="9525">
              <a:solidFill>
                <a:schemeClr val="tx1"/>
              </a:solidFill>
              <a:round/>
              <a:headEnd/>
              <a:tailEnd/>
            </a:ln>
          </p:spPr>
          <p:txBody>
            <a:bodyPr wrap="none" anchor="ctr"/>
            <a:lstStyle/>
            <a:p>
              <a:endParaRPr lang="en-CA"/>
            </a:p>
          </p:txBody>
        </p:sp>
        <p:sp>
          <p:nvSpPr>
            <p:cNvPr id="59505" name="Line 19"/>
            <p:cNvSpPr>
              <a:spLocks noChangeShapeType="1"/>
            </p:cNvSpPr>
            <p:nvPr/>
          </p:nvSpPr>
          <p:spPr bwMode="auto">
            <a:xfrm>
              <a:off x="1973" y="1537"/>
              <a:ext cx="170" cy="116"/>
            </a:xfrm>
            <a:prstGeom prst="line">
              <a:avLst/>
            </a:prstGeom>
            <a:noFill/>
            <a:ln w="9525">
              <a:solidFill>
                <a:schemeClr val="tx1"/>
              </a:solidFill>
              <a:round/>
              <a:headEnd/>
              <a:tailEnd/>
            </a:ln>
          </p:spPr>
          <p:txBody>
            <a:bodyPr wrap="none" anchor="ctr"/>
            <a:lstStyle/>
            <a:p>
              <a:endParaRPr lang="en-CA"/>
            </a:p>
          </p:txBody>
        </p:sp>
        <p:sp>
          <p:nvSpPr>
            <p:cNvPr id="59506" name="Line 20"/>
            <p:cNvSpPr>
              <a:spLocks noChangeShapeType="1"/>
            </p:cNvSpPr>
            <p:nvPr/>
          </p:nvSpPr>
          <p:spPr bwMode="auto">
            <a:xfrm flipH="1">
              <a:off x="1065" y="1826"/>
              <a:ext cx="114" cy="203"/>
            </a:xfrm>
            <a:prstGeom prst="line">
              <a:avLst/>
            </a:prstGeom>
            <a:noFill/>
            <a:ln w="9525">
              <a:solidFill>
                <a:schemeClr val="tx1"/>
              </a:solidFill>
              <a:round/>
              <a:headEnd/>
              <a:tailEnd/>
            </a:ln>
          </p:spPr>
          <p:txBody>
            <a:bodyPr wrap="none" anchor="ctr"/>
            <a:lstStyle/>
            <a:p>
              <a:endParaRPr lang="en-CA"/>
            </a:p>
          </p:txBody>
        </p:sp>
        <p:sp>
          <p:nvSpPr>
            <p:cNvPr id="59507" name="Line 21"/>
            <p:cNvSpPr>
              <a:spLocks noChangeShapeType="1"/>
            </p:cNvSpPr>
            <p:nvPr/>
          </p:nvSpPr>
          <p:spPr bwMode="auto">
            <a:xfrm>
              <a:off x="1462" y="1826"/>
              <a:ext cx="142" cy="174"/>
            </a:xfrm>
            <a:prstGeom prst="line">
              <a:avLst/>
            </a:prstGeom>
            <a:noFill/>
            <a:ln w="9525">
              <a:solidFill>
                <a:schemeClr val="tx1"/>
              </a:solidFill>
              <a:round/>
              <a:headEnd/>
              <a:tailEnd/>
            </a:ln>
          </p:spPr>
          <p:txBody>
            <a:bodyPr wrap="none" anchor="ctr"/>
            <a:lstStyle/>
            <a:p>
              <a:endParaRPr lang="en-CA"/>
            </a:p>
          </p:txBody>
        </p:sp>
        <p:sp>
          <p:nvSpPr>
            <p:cNvPr id="59508" name="Line 22"/>
            <p:cNvSpPr>
              <a:spLocks noChangeShapeType="1"/>
            </p:cNvSpPr>
            <p:nvPr/>
          </p:nvSpPr>
          <p:spPr bwMode="auto">
            <a:xfrm>
              <a:off x="1008" y="2261"/>
              <a:ext cx="85" cy="174"/>
            </a:xfrm>
            <a:prstGeom prst="line">
              <a:avLst/>
            </a:prstGeom>
            <a:noFill/>
            <a:ln w="9525">
              <a:solidFill>
                <a:schemeClr val="tx1"/>
              </a:solidFill>
              <a:round/>
              <a:headEnd/>
              <a:tailEnd/>
            </a:ln>
          </p:spPr>
          <p:txBody>
            <a:bodyPr wrap="none" anchor="ctr"/>
            <a:lstStyle/>
            <a:p>
              <a:endParaRPr lang="en-CA"/>
            </a:p>
          </p:txBody>
        </p:sp>
        <p:sp>
          <p:nvSpPr>
            <p:cNvPr id="59509" name="Line 23"/>
            <p:cNvSpPr>
              <a:spLocks noChangeShapeType="1"/>
            </p:cNvSpPr>
            <p:nvPr/>
          </p:nvSpPr>
          <p:spPr bwMode="auto">
            <a:xfrm flipH="1">
              <a:off x="1576" y="2261"/>
              <a:ext cx="56" cy="174"/>
            </a:xfrm>
            <a:prstGeom prst="line">
              <a:avLst/>
            </a:prstGeom>
            <a:noFill/>
            <a:ln w="9525">
              <a:solidFill>
                <a:schemeClr val="tx1"/>
              </a:solidFill>
              <a:round/>
              <a:headEnd/>
              <a:tailEnd/>
            </a:ln>
          </p:spPr>
          <p:txBody>
            <a:bodyPr wrap="none" anchor="ctr"/>
            <a:lstStyle/>
            <a:p>
              <a:endParaRPr lang="en-CA"/>
            </a:p>
          </p:txBody>
        </p:sp>
        <p:sp>
          <p:nvSpPr>
            <p:cNvPr id="59510" name="Line 24"/>
            <p:cNvSpPr>
              <a:spLocks noChangeShapeType="1"/>
            </p:cNvSpPr>
            <p:nvPr/>
          </p:nvSpPr>
          <p:spPr bwMode="auto">
            <a:xfrm>
              <a:off x="1803" y="2232"/>
              <a:ext cx="85" cy="203"/>
            </a:xfrm>
            <a:prstGeom prst="line">
              <a:avLst/>
            </a:prstGeom>
            <a:noFill/>
            <a:ln w="9525">
              <a:solidFill>
                <a:schemeClr val="tx1"/>
              </a:solidFill>
              <a:round/>
              <a:headEnd/>
              <a:tailEnd/>
            </a:ln>
          </p:spPr>
          <p:txBody>
            <a:bodyPr wrap="none" anchor="ctr"/>
            <a:lstStyle/>
            <a:p>
              <a:endParaRPr lang="en-CA"/>
            </a:p>
          </p:txBody>
        </p:sp>
        <p:sp>
          <p:nvSpPr>
            <p:cNvPr id="59511" name="Line 25"/>
            <p:cNvSpPr>
              <a:spLocks noChangeShapeType="1"/>
            </p:cNvSpPr>
            <p:nvPr/>
          </p:nvSpPr>
          <p:spPr bwMode="auto">
            <a:xfrm>
              <a:off x="2427" y="1798"/>
              <a:ext cx="198" cy="202"/>
            </a:xfrm>
            <a:prstGeom prst="line">
              <a:avLst/>
            </a:prstGeom>
            <a:noFill/>
            <a:ln w="9525">
              <a:solidFill>
                <a:schemeClr val="tx1"/>
              </a:solidFill>
              <a:round/>
              <a:headEnd/>
              <a:tailEnd/>
            </a:ln>
          </p:spPr>
          <p:txBody>
            <a:bodyPr wrap="none" anchor="ctr"/>
            <a:lstStyle/>
            <a:p>
              <a:endParaRPr lang="en-CA"/>
            </a:p>
          </p:txBody>
        </p:sp>
        <p:sp>
          <p:nvSpPr>
            <p:cNvPr id="59512" name="Text Box 26"/>
            <p:cNvSpPr txBox="1">
              <a:spLocks noChangeArrowheads="1"/>
            </p:cNvSpPr>
            <p:nvPr/>
          </p:nvSpPr>
          <p:spPr bwMode="auto">
            <a:xfrm>
              <a:off x="1154" y="1639"/>
              <a:ext cx="279" cy="288"/>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59513" name="Text Box 27"/>
            <p:cNvSpPr txBox="1">
              <a:spLocks noChangeArrowheads="1"/>
            </p:cNvSpPr>
            <p:nvPr/>
          </p:nvSpPr>
          <p:spPr bwMode="auto">
            <a:xfrm>
              <a:off x="779" y="2016"/>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59514" name="Text Box 28"/>
            <p:cNvSpPr txBox="1">
              <a:spLocks noChangeArrowheads="1"/>
            </p:cNvSpPr>
            <p:nvPr/>
          </p:nvSpPr>
          <p:spPr bwMode="auto">
            <a:xfrm>
              <a:off x="1488" y="2016"/>
              <a:ext cx="405" cy="288"/>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59515" name="Text Box 29"/>
            <p:cNvSpPr txBox="1">
              <a:spLocks noChangeArrowheads="1"/>
            </p:cNvSpPr>
            <p:nvPr/>
          </p:nvSpPr>
          <p:spPr bwMode="auto">
            <a:xfrm>
              <a:off x="1291" y="2419"/>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59516" name="Text Box 30"/>
            <p:cNvSpPr txBox="1">
              <a:spLocks noChangeArrowheads="1"/>
            </p:cNvSpPr>
            <p:nvPr/>
          </p:nvSpPr>
          <p:spPr bwMode="auto">
            <a:xfrm>
              <a:off x="1723" y="2419"/>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59517" name="Text Box 31"/>
            <p:cNvSpPr txBox="1">
              <a:spLocks noChangeArrowheads="1"/>
            </p:cNvSpPr>
            <p:nvPr/>
          </p:nvSpPr>
          <p:spPr bwMode="auto">
            <a:xfrm>
              <a:off x="2055" y="1610"/>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59518" name="Text Box 32"/>
            <p:cNvSpPr txBox="1">
              <a:spLocks noChangeArrowheads="1"/>
            </p:cNvSpPr>
            <p:nvPr/>
          </p:nvSpPr>
          <p:spPr bwMode="auto">
            <a:xfrm>
              <a:off x="2495" y="2016"/>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59519" name="Line 33"/>
            <p:cNvSpPr>
              <a:spLocks noChangeShapeType="1"/>
            </p:cNvSpPr>
            <p:nvPr/>
          </p:nvSpPr>
          <p:spPr bwMode="auto">
            <a:xfrm flipH="1">
              <a:off x="2204" y="1843"/>
              <a:ext cx="48" cy="192"/>
            </a:xfrm>
            <a:prstGeom prst="line">
              <a:avLst/>
            </a:prstGeom>
            <a:noFill/>
            <a:ln w="9525">
              <a:solidFill>
                <a:schemeClr val="tx1"/>
              </a:solidFill>
              <a:round/>
              <a:headEnd/>
              <a:tailEnd/>
            </a:ln>
          </p:spPr>
          <p:txBody>
            <a:bodyPr wrap="none" anchor="ctr"/>
            <a:lstStyle/>
            <a:p>
              <a:endParaRPr lang="en-CA"/>
            </a:p>
          </p:txBody>
        </p:sp>
        <p:sp>
          <p:nvSpPr>
            <p:cNvPr id="59520" name="Line 34"/>
            <p:cNvSpPr>
              <a:spLocks noChangeShapeType="1"/>
            </p:cNvSpPr>
            <p:nvPr/>
          </p:nvSpPr>
          <p:spPr bwMode="auto">
            <a:xfrm flipH="1">
              <a:off x="668" y="2227"/>
              <a:ext cx="192" cy="240"/>
            </a:xfrm>
            <a:prstGeom prst="line">
              <a:avLst/>
            </a:prstGeom>
            <a:noFill/>
            <a:ln w="9525">
              <a:solidFill>
                <a:schemeClr val="tx1"/>
              </a:solidFill>
              <a:round/>
              <a:headEnd/>
              <a:tailEnd/>
            </a:ln>
          </p:spPr>
          <p:txBody>
            <a:bodyPr wrap="none" anchor="ctr"/>
            <a:lstStyle/>
            <a:p>
              <a:endParaRPr lang="en-CA"/>
            </a:p>
          </p:txBody>
        </p:sp>
        <p:sp>
          <p:nvSpPr>
            <p:cNvPr id="59521" name="Text Box 35"/>
            <p:cNvSpPr txBox="1">
              <a:spLocks noChangeArrowheads="1"/>
            </p:cNvSpPr>
            <p:nvPr/>
          </p:nvSpPr>
          <p:spPr bwMode="auto">
            <a:xfrm>
              <a:off x="431" y="2448"/>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59522" name="Text Box 36"/>
            <p:cNvSpPr txBox="1">
              <a:spLocks noChangeArrowheads="1"/>
            </p:cNvSpPr>
            <p:nvPr/>
          </p:nvSpPr>
          <p:spPr bwMode="auto">
            <a:xfrm>
              <a:off x="2059" y="1987"/>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grpSp>
      <p:sp>
        <p:nvSpPr>
          <p:cNvPr id="59397" name="Text Box 37"/>
          <p:cNvSpPr txBox="1">
            <a:spLocks noChangeArrowheads="1"/>
          </p:cNvSpPr>
          <p:nvPr/>
        </p:nvSpPr>
        <p:spPr bwMode="auto">
          <a:xfrm>
            <a:off x="5105400" y="3276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59398" name="Oval 38"/>
          <p:cNvSpPr>
            <a:spLocks noChangeArrowheads="1"/>
          </p:cNvSpPr>
          <p:nvPr/>
        </p:nvSpPr>
        <p:spPr bwMode="auto">
          <a:xfrm>
            <a:off x="6096000" y="1630363"/>
            <a:ext cx="541338" cy="414337"/>
          </a:xfrm>
          <a:prstGeom prst="ellipse">
            <a:avLst/>
          </a:prstGeom>
          <a:noFill/>
          <a:ln w="9525">
            <a:solidFill>
              <a:schemeClr val="tx1"/>
            </a:solidFill>
            <a:round/>
            <a:headEnd/>
            <a:tailEnd/>
          </a:ln>
        </p:spPr>
        <p:txBody>
          <a:bodyPr wrap="none" anchor="ctr"/>
          <a:lstStyle/>
          <a:p>
            <a:endParaRPr lang="en-CA"/>
          </a:p>
        </p:txBody>
      </p:sp>
      <p:sp>
        <p:nvSpPr>
          <p:cNvPr id="59399" name="Oval 39"/>
          <p:cNvSpPr>
            <a:spLocks noChangeArrowheads="1"/>
          </p:cNvSpPr>
          <p:nvPr/>
        </p:nvSpPr>
        <p:spPr bwMode="auto">
          <a:xfrm>
            <a:off x="6862763" y="1998663"/>
            <a:ext cx="539750" cy="412750"/>
          </a:xfrm>
          <a:prstGeom prst="ellipse">
            <a:avLst/>
          </a:prstGeom>
          <a:noFill/>
          <a:ln w="9525">
            <a:solidFill>
              <a:schemeClr val="tx1"/>
            </a:solidFill>
            <a:round/>
            <a:headEnd/>
            <a:tailEnd/>
          </a:ln>
        </p:spPr>
        <p:txBody>
          <a:bodyPr wrap="none" anchor="ctr"/>
          <a:lstStyle/>
          <a:p>
            <a:endParaRPr lang="en-CA"/>
          </a:p>
        </p:txBody>
      </p:sp>
      <p:sp>
        <p:nvSpPr>
          <p:cNvPr id="59400" name="Oval 40"/>
          <p:cNvSpPr>
            <a:spLocks noChangeArrowheads="1"/>
          </p:cNvSpPr>
          <p:nvPr/>
        </p:nvSpPr>
        <p:spPr bwMode="auto">
          <a:xfrm>
            <a:off x="5916613" y="2641600"/>
            <a:ext cx="539750" cy="414338"/>
          </a:xfrm>
          <a:prstGeom prst="ellipse">
            <a:avLst/>
          </a:prstGeom>
          <a:noFill/>
          <a:ln w="9525">
            <a:solidFill>
              <a:schemeClr val="tx1"/>
            </a:solidFill>
            <a:round/>
            <a:headEnd/>
            <a:tailEnd/>
          </a:ln>
        </p:spPr>
        <p:txBody>
          <a:bodyPr wrap="none" anchor="ctr"/>
          <a:lstStyle/>
          <a:p>
            <a:endParaRPr lang="en-CA"/>
          </a:p>
        </p:txBody>
      </p:sp>
      <p:sp>
        <p:nvSpPr>
          <p:cNvPr id="59401" name="Oval 41"/>
          <p:cNvSpPr>
            <a:spLocks noChangeArrowheads="1"/>
          </p:cNvSpPr>
          <p:nvPr/>
        </p:nvSpPr>
        <p:spPr bwMode="auto">
          <a:xfrm>
            <a:off x="4745038" y="2641600"/>
            <a:ext cx="541337" cy="414338"/>
          </a:xfrm>
          <a:prstGeom prst="ellipse">
            <a:avLst/>
          </a:prstGeom>
          <a:noFill/>
          <a:ln w="9525">
            <a:solidFill>
              <a:schemeClr val="tx1"/>
            </a:solidFill>
            <a:round/>
            <a:headEnd/>
            <a:tailEnd/>
          </a:ln>
        </p:spPr>
        <p:txBody>
          <a:bodyPr wrap="none" anchor="ctr"/>
          <a:lstStyle/>
          <a:p>
            <a:endParaRPr lang="en-CA"/>
          </a:p>
        </p:txBody>
      </p:sp>
      <p:sp>
        <p:nvSpPr>
          <p:cNvPr id="59402" name="Oval 42"/>
          <p:cNvSpPr>
            <a:spLocks noChangeArrowheads="1"/>
          </p:cNvSpPr>
          <p:nvPr/>
        </p:nvSpPr>
        <p:spPr bwMode="auto">
          <a:xfrm>
            <a:off x="5330825" y="2044700"/>
            <a:ext cx="541338" cy="412750"/>
          </a:xfrm>
          <a:prstGeom prst="ellipse">
            <a:avLst/>
          </a:prstGeom>
          <a:noFill/>
          <a:ln w="9525">
            <a:solidFill>
              <a:schemeClr val="tx1"/>
            </a:solidFill>
            <a:round/>
            <a:headEnd/>
            <a:tailEnd/>
          </a:ln>
        </p:spPr>
        <p:txBody>
          <a:bodyPr wrap="none" anchor="ctr"/>
          <a:lstStyle/>
          <a:p>
            <a:endParaRPr lang="en-CA"/>
          </a:p>
        </p:txBody>
      </p:sp>
      <p:sp>
        <p:nvSpPr>
          <p:cNvPr id="59403" name="Oval 43"/>
          <p:cNvSpPr>
            <a:spLocks noChangeArrowheads="1"/>
          </p:cNvSpPr>
          <p:nvPr/>
        </p:nvSpPr>
        <p:spPr bwMode="auto">
          <a:xfrm>
            <a:off x="6321425" y="3332163"/>
            <a:ext cx="541338" cy="414337"/>
          </a:xfrm>
          <a:prstGeom prst="ellipse">
            <a:avLst/>
          </a:prstGeom>
          <a:noFill/>
          <a:ln w="9525">
            <a:solidFill>
              <a:schemeClr val="tx1"/>
            </a:solidFill>
            <a:round/>
            <a:headEnd/>
            <a:tailEnd/>
          </a:ln>
        </p:spPr>
        <p:txBody>
          <a:bodyPr wrap="none" anchor="ctr"/>
          <a:lstStyle/>
          <a:p>
            <a:endParaRPr lang="en-CA"/>
          </a:p>
        </p:txBody>
      </p:sp>
      <p:sp>
        <p:nvSpPr>
          <p:cNvPr id="59404" name="Oval 44"/>
          <p:cNvSpPr>
            <a:spLocks noChangeArrowheads="1"/>
          </p:cNvSpPr>
          <p:nvPr/>
        </p:nvSpPr>
        <p:spPr bwMode="auto">
          <a:xfrm>
            <a:off x="5646738" y="3332163"/>
            <a:ext cx="539750" cy="414337"/>
          </a:xfrm>
          <a:prstGeom prst="ellipse">
            <a:avLst/>
          </a:prstGeom>
          <a:noFill/>
          <a:ln w="9525">
            <a:solidFill>
              <a:schemeClr val="tx1"/>
            </a:solidFill>
            <a:round/>
            <a:headEnd/>
            <a:tailEnd/>
          </a:ln>
        </p:spPr>
        <p:txBody>
          <a:bodyPr wrap="none" anchor="ctr"/>
          <a:lstStyle/>
          <a:p>
            <a:endParaRPr lang="en-CA"/>
          </a:p>
        </p:txBody>
      </p:sp>
      <p:sp>
        <p:nvSpPr>
          <p:cNvPr id="59405" name="Oval 45"/>
          <p:cNvSpPr>
            <a:spLocks noChangeArrowheads="1"/>
          </p:cNvSpPr>
          <p:nvPr/>
        </p:nvSpPr>
        <p:spPr bwMode="auto">
          <a:xfrm>
            <a:off x="7537450" y="2595563"/>
            <a:ext cx="539750" cy="414337"/>
          </a:xfrm>
          <a:prstGeom prst="ellipse">
            <a:avLst/>
          </a:prstGeom>
          <a:noFill/>
          <a:ln w="9525">
            <a:solidFill>
              <a:schemeClr val="tx1"/>
            </a:solidFill>
            <a:round/>
            <a:headEnd/>
            <a:tailEnd/>
          </a:ln>
        </p:spPr>
        <p:txBody>
          <a:bodyPr wrap="none" anchor="ctr"/>
          <a:lstStyle/>
          <a:p>
            <a:endParaRPr lang="en-CA"/>
          </a:p>
        </p:txBody>
      </p:sp>
      <p:sp>
        <p:nvSpPr>
          <p:cNvPr id="59406" name="Oval 46"/>
          <p:cNvSpPr>
            <a:spLocks noChangeArrowheads="1"/>
          </p:cNvSpPr>
          <p:nvPr/>
        </p:nvSpPr>
        <p:spPr bwMode="auto">
          <a:xfrm>
            <a:off x="6775450" y="2697163"/>
            <a:ext cx="539750" cy="414337"/>
          </a:xfrm>
          <a:prstGeom prst="ellipse">
            <a:avLst/>
          </a:prstGeom>
          <a:noFill/>
          <a:ln w="9525">
            <a:solidFill>
              <a:schemeClr val="tx1"/>
            </a:solidFill>
            <a:round/>
            <a:headEnd/>
            <a:tailEnd/>
          </a:ln>
        </p:spPr>
        <p:txBody>
          <a:bodyPr wrap="none" anchor="ctr"/>
          <a:lstStyle/>
          <a:p>
            <a:endParaRPr lang="en-CA"/>
          </a:p>
        </p:txBody>
      </p:sp>
      <p:sp>
        <p:nvSpPr>
          <p:cNvPr id="59407" name="Oval 47"/>
          <p:cNvSpPr>
            <a:spLocks noChangeArrowheads="1"/>
          </p:cNvSpPr>
          <p:nvPr/>
        </p:nvSpPr>
        <p:spPr bwMode="auto">
          <a:xfrm>
            <a:off x="5060950" y="3332163"/>
            <a:ext cx="539750" cy="414337"/>
          </a:xfrm>
          <a:prstGeom prst="ellipse">
            <a:avLst/>
          </a:prstGeom>
          <a:noFill/>
          <a:ln w="9525">
            <a:solidFill>
              <a:schemeClr val="tx1"/>
            </a:solidFill>
            <a:round/>
            <a:headEnd/>
            <a:tailEnd/>
          </a:ln>
        </p:spPr>
        <p:txBody>
          <a:bodyPr wrap="none" anchor="ctr"/>
          <a:lstStyle/>
          <a:p>
            <a:endParaRPr lang="en-CA"/>
          </a:p>
        </p:txBody>
      </p:sp>
      <p:sp>
        <p:nvSpPr>
          <p:cNvPr id="59408" name="Oval 48"/>
          <p:cNvSpPr>
            <a:spLocks noChangeArrowheads="1"/>
          </p:cNvSpPr>
          <p:nvPr/>
        </p:nvSpPr>
        <p:spPr bwMode="auto">
          <a:xfrm>
            <a:off x="4260850" y="3382963"/>
            <a:ext cx="539750" cy="414337"/>
          </a:xfrm>
          <a:prstGeom prst="ellipse">
            <a:avLst/>
          </a:prstGeom>
          <a:noFill/>
          <a:ln w="9525">
            <a:solidFill>
              <a:schemeClr val="tx1"/>
            </a:solidFill>
            <a:round/>
            <a:headEnd/>
            <a:tailEnd/>
          </a:ln>
        </p:spPr>
        <p:txBody>
          <a:bodyPr wrap="none" anchor="ctr"/>
          <a:lstStyle/>
          <a:p>
            <a:endParaRPr lang="en-CA"/>
          </a:p>
        </p:txBody>
      </p:sp>
      <p:sp>
        <p:nvSpPr>
          <p:cNvPr id="59409" name="Line 49"/>
          <p:cNvSpPr>
            <a:spLocks noChangeShapeType="1"/>
          </p:cNvSpPr>
          <p:nvPr/>
        </p:nvSpPr>
        <p:spPr bwMode="auto">
          <a:xfrm flipH="1">
            <a:off x="5826125" y="1906588"/>
            <a:ext cx="269875" cy="184150"/>
          </a:xfrm>
          <a:prstGeom prst="line">
            <a:avLst/>
          </a:prstGeom>
          <a:noFill/>
          <a:ln w="9525">
            <a:solidFill>
              <a:schemeClr val="tx1"/>
            </a:solidFill>
            <a:round/>
            <a:headEnd/>
            <a:tailEnd/>
          </a:ln>
        </p:spPr>
        <p:txBody>
          <a:bodyPr wrap="none" anchor="ctr"/>
          <a:lstStyle/>
          <a:p>
            <a:endParaRPr lang="en-CA"/>
          </a:p>
        </p:txBody>
      </p:sp>
      <p:sp>
        <p:nvSpPr>
          <p:cNvPr id="59410" name="Line 50"/>
          <p:cNvSpPr>
            <a:spLocks noChangeShapeType="1"/>
          </p:cNvSpPr>
          <p:nvPr/>
        </p:nvSpPr>
        <p:spPr bwMode="auto">
          <a:xfrm>
            <a:off x="6637338" y="1906588"/>
            <a:ext cx="269875" cy="184150"/>
          </a:xfrm>
          <a:prstGeom prst="line">
            <a:avLst/>
          </a:prstGeom>
          <a:noFill/>
          <a:ln w="9525">
            <a:solidFill>
              <a:schemeClr val="tx1"/>
            </a:solidFill>
            <a:round/>
            <a:headEnd/>
            <a:tailEnd/>
          </a:ln>
        </p:spPr>
        <p:txBody>
          <a:bodyPr wrap="none" anchor="ctr"/>
          <a:lstStyle/>
          <a:p>
            <a:endParaRPr lang="en-CA"/>
          </a:p>
        </p:txBody>
      </p:sp>
      <p:sp>
        <p:nvSpPr>
          <p:cNvPr id="59411" name="Line 51"/>
          <p:cNvSpPr>
            <a:spLocks noChangeShapeType="1"/>
          </p:cNvSpPr>
          <p:nvPr/>
        </p:nvSpPr>
        <p:spPr bwMode="auto">
          <a:xfrm flipH="1">
            <a:off x="5195888" y="2365375"/>
            <a:ext cx="180975" cy="322263"/>
          </a:xfrm>
          <a:prstGeom prst="line">
            <a:avLst/>
          </a:prstGeom>
          <a:noFill/>
          <a:ln w="9525">
            <a:solidFill>
              <a:schemeClr val="tx1"/>
            </a:solidFill>
            <a:round/>
            <a:headEnd/>
            <a:tailEnd/>
          </a:ln>
        </p:spPr>
        <p:txBody>
          <a:bodyPr wrap="none" anchor="ctr"/>
          <a:lstStyle/>
          <a:p>
            <a:endParaRPr lang="en-CA"/>
          </a:p>
        </p:txBody>
      </p:sp>
      <p:sp>
        <p:nvSpPr>
          <p:cNvPr id="59412" name="Line 52"/>
          <p:cNvSpPr>
            <a:spLocks noChangeShapeType="1"/>
          </p:cNvSpPr>
          <p:nvPr/>
        </p:nvSpPr>
        <p:spPr bwMode="auto">
          <a:xfrm>
            <a:off x="5826125" y="2365375"/>
            <a:ext cx="225425" cy="276225"/>
          </a:xfrm>
          <a:prstGeom prst="line">
            <a:avLst/>
          </a:prstGeom>
          <a:noFill/>
          <a:ln w="9525">
            <a:solidFill>
              <a:schemeClr val="tx1"/>
            </a:solidFill>
            <a:round/>
            <a:headEnd/>
            <a:tailEnd/>
          </a:ln>
        </p:spPr>
        <p:txBody>
          <a:bodyPr wrap="none" anchor="ctr"/>
          <a:lstStyle/>
          <a:p>
            <a:endParaRPr lang="en-CA"/>
          </a:p>
        </p:txBody>
      </p:sp>
      <p:sp>
        <p:nvSpPr>
          <p:cNvPr id="59413" name="Line 53"/>
          <p:cNvSpPr>
            <a:spLocks noChangeShapeType="1"/>
          </p:cNvSpPr>
          <p:nvPr/>
        </p:nvSpPr>
        <p:spPr bwMode="auto">
          <a:xfrm>
            <a:off x="5105400" y="3055938"/>
            <a:ext cx="134938" cy="276225"/>
          </a:xfrm>
          <a:prstGeom prst="line">
            <a:avLst/>
          </a:prstGeom>
          <a:noFill/>
          <a:ln w="9525">
            <a:solidFill>
              <a:schemeClr val="tx1"/>
            </a:solidFill>
            <a:round/>
            <a:headEnd/>
            <a:tailEnd/>
          </a:ln>
        </p:spPr>
        <p:txBody>
          <a:bodyPr wrap="none" anchor="ctr"/>
          <a:lstStyle/>
          <a:p>
            <a:endParaRPr lang="en-CA"/>
          </a:p>
        </p:txBody>
      </p:sp>
      <p:sp>
        <p:nvSpPr>
          <p:cNvPr id="59414" name="Line 54"/>
          <p:cNvSpPr>
            <a:spLocks noChangeShapeType="1"/>
          </p:cNvSpPr>
          <p:nvPr/>
        </p:nvSpPr>
        <p:spPr bwMode="auto">
          <a:xfrm flipH="1">
            <a:off x="6007100" y="3055938"/>
            <a:ext cx="88900" cy="276225"/>
          </a:xfrm>
          <a:prstGeom prst="line">
            <a:avLst/>
          </a:prstGeom>
          <a:noFill/>
          <a:ln w="9525">
            <a:solidFill>
              <a:schemeClr val="tx1"/>
            </a:solidFill>
            <a:round/>
            <a:headEnd/>
            <a:tailEnd/>
          </a:ln>
        </p:spPr>
        <p:txBody>
          <a:bodyPr wrap="none" anchor="ctr"/>
          <a:lstStyle/>
          <a:p>
            <a:endParaRPr lang="en-CA"/>
          </a:p>
        </p:txBody>
      </p:sp>
      <p:sp>
        <p:nvSpPr>
          <p:cNvPr id="59415" name="Line 55"/>
          <p:cNvSpPr>
            <a:spLocks noChangeShapeType="1"/>
          </p:cNvSpPr>
          <p:nvPr/>
        </p:nvSpPr>
        <p:spPr bwMode="auto">
          <a:xfrm>
            <a:off x="6367463" y="3009900"/>
            <a:ext cx="134937" cy="322263"/>
          </a:xfrm>
          <a:prstGeom prst="line">
            <a:avLst/>
          </a:prstGeom>
          <a:noFill/>
          <a:ln w="9525">
            <a:solidFill>
              <a:schemeClr val="tx1"/>
            </a:solidFill>
            <a:round/>
            <a:headEnd/>
            <a:tailEnd/>
          </a:ln>
        </p:spPr>
        <p:txBody>
          <a:bodyPr wrap="none" anchor="ctr"/>
          <a:lstStyle/>
          <a:p>
            <a:endParaRPr lang="en-CA"/>
          </a:p>
        </p:txBody>
      </p:sp>
      <p:sp>
        <p:nvSpPr>
          <p:cNvPr id="59416" name="Line 56"/>
          <p:cNvSpPr>
            <a:spLocks noChangeShapeType="1"/>
          </p:cNvSpPr>
          <p:nvPr/>
        </p:nvSpPr>
        <p:spPr bwMode="auto">
          <a:xfrm>
            <a:off x="7358063" y="2320925"/>
            <a:ext cx="314325" cy="320675"/>
          </a:xfrm>
          <a:prstGeom prst="line">
            <a:avLst/>
          </a:prstGeom>
          <a:noFill/>
          <a:ln w="9525">
            <a:solidFill>
              <a:schemeClr val="tx1"/>
            </a:solidFill>
            <a:round/>
            <a:headEnd/>
            <a:tailEnd/>
          </a:ln>
        </p:spPr>
        <p:txBody>
          <a:bodyPr wrap="none" anchor="ctr"/>
          <a:lstStyle/>
          <a:p>
            <a:endParaRPr lang="en-CA"/>
          </a:p>
        </p:txBody>
      </p:sp>
      <p:sp>
        <p:nvSpPr>
          <p:cNvPr id="59417" name="Text Box 57"/>
          <p:cNvSpPr txBox="1">
            <a:spLocks noChangeArrowheads="1"/>
          </p:cNvSpPr>
          <p:nvPr/>
        </p:nvSpPr>
        <p:spPr bwMode="auto">
          <a:xfrm>
            <a:off x="5389563" y="2068513"/>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59418" name="Text Box 58"/>
          <p:cNvSpPr txBox="1">
            <a:spLocks noChangeArrowheads="1"/>
          </p:cNvSpPr>
          <p:nvPr/>
        </p:nvSpPr>
        <p:spPr bwMode="auto">
          <a:xfrm>
            <a:off x="4818063" y="2667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59419" name="Text Box 59"/>
          <p:cNvSpPr txBox="1">
            <a:spLocks noChangeArrowheads="1"/>
          </p:cNvSpPr>
          <p:nvPr/>
        </p:nvSpPr>
        <p:spPr bwMode="auto">
          <a:xfrm>
            <a:off x="5943600" y="2667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59420" name="Text Box 60"/>
          <p:cNvSpPr txBox="1">
            <a:spLocks noChangeArrowheads="1"/>
          </p:cNvSpPr>
          <p:nvPr/>
        </p:nvSpPr>
        <p:spPr bwMode="auto">
          <a:xfrm>
            <a:off x="5632450" y="33067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59421" name="Text Box 61"/>
          <p:cNvSpPr txBox="1">
            <a:spLocks noChangeArrowheads="1"/>
          </p:cNvSpPr>
          <p:nvPr/>
        </p:nvSpPr>
        <p:spPr bwMode="auto">
          <a:xfrm>
            <a:off x="6324600" y="3276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59422" name="Text Box 62"/>
          <p:cNvSpPr txBox="1">
            <a:spLocks noChangeArrowheads="1"/>
          </p:cNvSpPr>
          <p:nvPr/>
        </p:nvSpPr>
        <p:spPr bwMode="auto">
          <a:xfrm>
            <a:off x="6845300" y="20224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59423" name="Text Box 63"/>
          <p:cNvSpPr txBox="1">
            <a:spLocks noChangeArrowheads="1"/>
          </p:cNvSpPr>
          <p:nvPr/>
        </p:nvSpPr>
        <p:spPr bwMode="auto">
          <a:xfrm>
            <a:off x="7566025" y="2667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59424" name="Line 64"/>
          <p:cNvSpPr>
            <a:spLocks noChangeShapeType="1"/>
          </p:cNvSpPr>
          <p:nvPr/>
        </p:nvSpPr>
        <p:spPr bwMode="auto">
          <a:xfrm flipH="1">
            <a:off x="7004050" y="2392363"/>
            <a:ext cx="76200" cy="304800"/>
          </a:xfrm>
          <a:prstGeom prst="line">
            <a:avLst/>
          </a:prstGeom>
          <a:noFill/>
          <a:ln w="9525">
            <a:solidFill>
              <a:schemeClr val="tx1"/>
            </a:solidFill>
            <a:round/>
            <a:headEnd/>
            <a:tailEnd/>
          </a:ln>
        </p:spPr>
        <p:txBody>
          <a:bodyPr wrap="none" anchor="ctr"/>
          <a:lstStyle/>
          <a:p>
            <a:endParaRPr lang="en-CA"/>
          </a:p>
        </p:txBody>
      </p:sp>
      <p:sp>
        <p:nvSpPr>
          <p:cNvPr id="59425" name="Line 65"/>
          <p:cNvSpPr>
            <a:spLocks noChangeShapeType="1"/>
          </p:cNvSpPr>
          <p:nvPr/>
        </p:nvSpPr>
        <p:spPr bwMode="auto">
          <a:xfrm flipH="1">
            <a:off x="4565650" y="3001963"/>
            <a:ext cx="304800" cy="381000"/>
          </a:xfrm>
          <a:prstGeom prst="line">
            <a:avLst/>
          </a:prstGeom>
          <a:noFill/>
          <a:ln w="9525">
            <a:solidFill>
              <a:schemeClr val="tx1"/>
            </a:solidFill>
            <a:round/>
            <a:headEnd/>
            <a:tailEnd/>
          </a:ln>
        </p:spPr>
        <p:txBody>
          <a:bodyPr wrap="none" anchor="ctr"/>
          <a:lstStyle/>
          <a:p>
            <a:endParaRPr lang="en-CA"/>
          </a:p>
        </p:txBody>
      </p:sp>
      <p:sp>
        <p:nvSpPr>
          <p:cNvPr id="59426" name="Text Box 66"/>
          <p:cNvSpPr txBox="1">
            <a:spLocks noChangeArrowheads="1"/>
          </p:cNvSpPr>
          <p:nvPr/>
        </p:nvSpPr>
        <p:spPr bwMode="auto">
          <a:xfrm>
            <a:off x="4267200" y="33528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59427" name="Text Box 67"/>
          <p:cNvSpPr txBox="1">
            <a:spLocks noChangeArrowheads="1"/>
          </p:cNvSpPr>
          <p:nvPr/>
        </p:nvSpPr>
        <p:spPr bwMode="auto">
          <a:xfrm>
            <a:off x="6851650" y="26209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59428" name="Text Box 68"/>
          <p:cNvSpPr txBox="1">
            <a:spLocks noChangeArrowheads="1"/>
          </p:cNvSpPr>
          <p:nvPr/>
        </p:nvSpPr>
        <p:spPr bwMode="auto">
          <a:xfrm>
            <a:off x="1612900" y="5597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59429" name="Oval 69"/>
          <p:cNvSpPr>
            <a:spLocks noChangeArrowheads="1"/>
          </p:cNvSpPr>
          <p:nvPr/>
        </p:nvSpPr>
        <p:spPr bwMode="auto">
          <a:xfrm>
            <a:off x="2603500" y="3951288"/>
            <a:ext cx="541338" cy="414337"/>
          </a:xfrm>
          <a:prstGeom prst="ellipse">
            <a:avLst/>
          </a:prstGeom>
          <a:noFill/>
          <a:ln w="9525">
            <a:solidFill>
              <a:schemeClr val="tx1"/>
            </a:solidFill>
            <a:round/>
            <a:headEnd/>
            <a:tailEnd/>
          </a:ln>
        </p:spPr>
        <p:txBody>
          <a:bodyPr wrap="none" anchor="ctr"/>
          <a:lstStyle/>
          <a:p>
            <a:endParaRPr lang="en-CA"/>
          </a:p>
        </p:txBody>
      </p:sp>
      <p:sp>
        <p:nvSpPr>
          <p:cNvPr id="59430" name="Oval 70"/>
          <p:cNvSpPr>
            <a:spLocks noChangeArrowheads="1"/>
          </p:cNvSpPr>
          <p:nvPr/>
        </p:nvSpPr>
        <p:spPr bwMode="auto">
          <a:xfrm>
            <a:off x="3370263" y="4319588"/>
            <a:ext cx="539750" cy="412750"/>
          </a:xfrm>
          <a:prstGeom prst="ellipse">
            <a:avLst/>
          </a:prstGeom>
          <a:noFill/>
          <a:ln w="9525">
            <a:solidFill>
              <a:schemeClr val="tx1"/>
            </a:solidFill>
            <a:round/>
            <a:headEnd/>
            <a:tailEnd/>
          </a:ln>
        </p:spPr>
        <p:txBody>
          <a:bodyPr wrap="none" anchor="ctr"/>
          <a:lstStyle/>
          <a:p>
            <a:endParaRPr lang="en-CA"/>
          </a:p>
        </p:txBody>
      </p:sp>
      <p:sp>
        <p:nvSpPr>
          <p:cNvPr id="59431" name="Oval 71"/>
          <p:cNvSpPr>
            <a:spLocks noChangeArrowheads="1"/>
          </p:cNvSpPr>
          <p:nvPr/>
        </p:nvSpPr>
        <p:spPr bwMode="auto">
          <a:xfrm>
            <a:off x="2424113" y="4962525"/>
            <a:ext cx="539750" cy="414338"/>
          </a:xfrm>
          <a:prstGeom prst="ellipse">
            <a:avLst/>
          </a:prstGeom>
          <a:noFill/>
          <a:ln w="9525">
            <a:solidFill>
              <a:schemeClr val="tx1"/>
            </a:solidFill>
            <a:round/>
            <a:headEnd/>
            <a:tailEnd/>
          </a:ln>
        </p:spPr>
        <p:txBody>
          <a:bodyPr wrap="none" anchor="ctr"/>
          <a:lstStyle/>
          <a:p>
            <a:endParaRPr lang="en-CA"/>
          </a:p>
        </p:txBody>
      </p:sp>
      <p:sp>
        <p:nvSpPr>
          <p:cNvPr id="59432" name="Oval 72"/>
          <p:cNvSpPr>
            <a:spLocks noChangeArrowheads="1"/>
          </p:cNvSpPr>
          <p:nvPr/>
        </p:nvSpPr>
        <p:spPr bwMode="auto">
          <a:xfrm>
            <a:off x="1252538" y="4962525"/>
            <a:ext cx="541337" cy="414338"/>
          </a:xfrm>
          <a:prstGeom prst="ellipse">
            <a:avLst/>
          </a:prstGeom>
          <a:noFill/>
          <a:ln w="9525">
            <a:solidFill>
              <a:schemeClr val="tx1"/>
            </a:solidFill>
            <a:round/>
            <a:headEnd/>
            <a:tailEnd/>
          </a:ln>
        </p:spPr>
        <p:txBody>
          <a:bodyPr wrap="none" anchor="ctr"/>
          <a:lstStyle/>
          <a:p>
            <a:endParaRPr lang="en-CA"/>
          </a:p>
        </p:txBody>
      </p:sp>
      <p:sp>
        <p:nvSpPr>
          <p:cNvPr id="59433" name="Oval 73"/>
          <p:cNvSpPr>
            <a:spLocks noChangeArrowheads="1"/>
          </p:cNvSpPr>
          <p:nvPr/>
        </p:nvSpPr>
        <p:spPr bwMode="auto">
          <a:xfrm>
            <a:off x="1838325" y="4365625"/>
            <a:ext cx="541338" cy="412750"/>
          </a:xfrm>
          <a:prstGeom prst="ellipse">
            <a:avLst/>
          </a:prstGeom>
          <a:noFill/>
          <a:ln w="9525">
            <a:solidFill>
              <a:schemeClr val="tx1"/>
            </a:solidFill>
            <a:round/>
            <a:headEnd/>
            <a:tailEnd/>
          </a:ln>
        </p:spPr>
        <p:txBody>
          <a:bodyPr wrap="none" anchor="ctr"/>
          <a:lstStyle/>
          <a:p>
            <a:endParaRPr lang="en-CA"/>
          </a:p>
        </p:txBody>
      </p:sp>
      <p:sp>
        <p:nvSpPr>
          <p:cNvPr id="59434" name="Oval 74"/>
          <p:cNvSpPr>
            <a:spLocks noChangeArrowheads="1"/>
          </p:cNvSpPr>
          <p:nvPr/>
        </p:nvSpPr>
        <p:spPr bwMode="auto">
          <a:xfrm>
            <a:off x="2828925" y="5653088"/>
            <a:ext cx="541338" cy="414337"/>
          </a:xfrm>
          <a:prstGeom prst="ellipse">
            <a:avLst/>
          </a:prstGeom>
          <a:noFill/>
          <a:ln w="9525">
            <a:solidFill>
              <a:schemeClr val="tx1"/>
            </a:solidFill>
            <a:round/>
            <a:headEnd/>
            <a:tailEnd/>
          </a:ln>
        </p:spPr>
        <p:txBody>
          <a:bodyPr wrap="none" anchor="ctr"/>
          <a:lstStyle/>
          <a:p>
            <a:endParaRPr lang="en-CA"/>
          </a:p>
        </p:txBody>
      </p:sp>
      <p:sp>
        <p:nvSpPr>
          <p:cNvPr id="59435" name="Oval 75"/>
          <p:cNvSpPr>
            <a:spLocks noChangeArrowheads="1"/>
          </p:cNvSpPr>
          <p:nvPr/>
        </p:nvSpPr>
        <p:spPr bwMode="auto">
          <a:xfrm>
            <a:off x="2154238" y="5653088"/>
            <a:ext cx="539750" cy="414337"/>
          </a:xfrm>
          <a:prstGeom prst="ellipse">
            <a:avLst/>
          </a:prstGeom>
          <a:noFill/>
          <a:ln w="9525">
            <a:solidFill>
              <a:schemeClr val="tx1"/>
            </a:solidFill>
            <a:round/>
            <a:headEnd/>
            <a:tailEnd/>
          </a:ln>
        </p:spPr>
        <p:txBody>
          <a:bodyPr wrap="none" anchor="ctr"/>
          <a:lstStyle/>
          <a:p>
            <a:endParaRPr lang="en-CA"/>
          </a:p>
        </p:txBody>
      </p:sp>
      <p:sp>
        <p:nvSpPr>
          <p:cNvPr id="59436" name="Oval 76"/>
          <p:cNvSpPr>
            <a:spLocks noChangeArrowheads="1"/>
          </p:cNvSpPr>
          <p:nvPr/>
        </p:nvSpPr>
        <p:spPr bwMode="auto">
          <a:xfrm>
            <a:off x="4044950" y="4916488"/>
            <a:ext cx="539750" cy="414337"/>
          </a:xfrm>
          <a:prstGeom prst="ellipse">
            <a:avLst/>
          </a:prstGeom>
          <a:noFill/>
          <a:ln w="9525">
            <a:solidFill>
              <a:schemeClr val="tx1"/>
            </a:solidFill>
            <a:round/>
            <a:headEnd/>
            <a:tailEnd/>
          </a:ln>
        </p:spPr>
        <p:txBody>
          <a:bodyPr wrap="none" anchor="ctr"/>
          <a:lstStyle/>
          <a:p>
            <a:endParaRPr lang="en-CA"/>
          </a:p>
        </p:txBody>
      </p:sp>
      <p:sp>
        <p:nvSpPr>
          <p:cNvPr id="59437" name="Oval 77"/>
          <p:cNvSpPr>
            <a:spLocks noChangeArrowheads="1"/>
          </p:cNvSpPr>
          <p:nvPr/>
        </p:nvSpPr>
        <p:spPr bwMode="auto">
          <a:xfrm>
            <a:off x="3282950" y="5018088"/>
            <a:ext cx="539750" cy="414337"/>
          </a:xfrm>
          <a:prstGeom prst="ellipse">
            <a:avLst/>
          </a:prstGeom>
          <a:noFill/>
          <a:ln w="9525">
            <a:solidFill>
              <a:schemeClr val="tx1"/>
            </a:solidFill>
            <a:round/>
            <a:headEnd/>
            <a:tailEnd/>
          </a:ln>
        </p:spPr>
        <p:txBody>
          <a:bodyPr wrap="none" anchor="ctr"/>
          <a:lstStyle/>
          <a:p>
            <a:endParaRPr lang="en-CA"/>
          </a:p>
        </p:txBody>
      </p:sp>
      <p:sp>
        <p:nvSpPr>
          <p:cNvPr id="59438" name="Oval 78"/>
          <p:cNvSpPr>
            <a:spLocks noChangeArrowheads="1"/>
          </p:cNvSpPr>
          <p:nvPr/>
        </p:nvSpPr>
        <p:spPr bwMode="auto">
          <a:xfrm>
            <a:off x="1568450" y="5653088"/>
            <a:ext cx="539750" cy="414337"/>
          </a:xfrm>
          <a:prstGeom prst="ellipse">
            <a:avLst/>
          </a:prstGeom>
          <a:noFill/>
          <a:ln w="9525">
            <a:solidFill>
              <a:schemeClr val="tx1"/>
            </a:solidFill>
            <a:round/>
            <a:headEnd/>
            <a:tailEnd/>
          </a:ln>
        </p:spPr>
        <p:txBody>
          <a:bodyPr wrap="none" anchor="ctr"/>
          <a:lstStyle/>
          <a:p>
            <a:endParaRPr lang="en-CA"/>
          </a:p>
        </p:txBody>
      </p:sp>
      <p:sp>
        <p:nvSpPr>
          <p:cNvPr id="59439" name="Oval 79"/>
          <p:cNvSpPr>
            <a:spLocks noChangeArrowheads="1"/>
          </p:cNvSpPr>
          <p:nvPr/>
        </p:nvSpPr>
        <p:spPr bwMode="auto">
          <a:xfrm>
            <a:off x="768350" y="5703888"/>
            <a:ext cx="539750" cy="414337"/>
          </a:xfrm>
          <a:prstGeom prst="ellipse">
            <a:avLst/>
          </a:prstGeom>
          <a:noFill/>
          <a:ln w="9525">
            <a:solidFill>
              <a:schemeClr val="tx1"/>
            </a:solidFill>
            <a:round/>
            <a:headEnd/>
            <a:tailEnd/>
          </a:ln>
        </p:spPr>
        <p:txBody>
          <a:bodyPr wrap="none" anchor="ctr"/>
          <a:lstStyle/>
          <a:p>
            <a:endParaRPr lang="en-CA"/>
          </a:p>
        </p:txBody>
      </p:sp>
      <p:sp>
        <p:nvSpPr>
          <p:cNvPr id="59440" name="Line 80"/>
          <p:cNvSpPr>
            <a:spLocks noChangeShapeType="1"/>
          </p:cNvSpPr>
          <p:nvPr/>
        </p:nvSpPr>
        <p:spPr bwMode="auto">
          <a:xfrm flipH="1">
            <a:off x="2333625" y="4227513"/>
            <a:ext cx="269875" cy="184150"/>
          </a:xfrm>
          <a:prstGeom prst="line">
            <a:avLst/>
          </a:prstGeom>
          <a:noFill/>
          <a:ln w="9525">
            <a:solidFill>
              <a:schemeClr val="tx1"/>
            </a:solidFill>
            <a:round/>
            <a:headEnd/>
            <a:tailEnd/>
          </a:ln>
        </p:spPr>
        <p:txBody>
          <a:bodyPr wrap="none" anchor="ctr"/>
          <a:lstStyle/>
          <a:p>
            <a:endParaRPr lang="en-CA"/>
          </a:p>
        </p:txBody>
      </p:sp>
      <p:sp>
        <p:nvSpPr>
          <p:cNvPr id="59441" name="Line 81"/>
          <p:cNvSpPr>
            <a:spLocks noChangeShapeType="1"/>
          </p:cNvSpPr>
          <p:nvPr/>
        </p:nvSpPr>
        <p:spPr bwMode="auto">
          <a:xfrm>
            <a:off x="3144838" y="4227513"/>
            <a:ext cx="269875" cy="184150"/>
          </a:xfrm>
          <a:prstGeom prst="line">
            <a:avLst/>
          </a:prstGeom>
          <a:noFill/>
          <a:ln w="9525">
            <a:solidFill>
              <a:schemeClr val="tx1"/>
            </a:solidFill>
            <a:round/>
            <a:headEnd/>
            <a:tailEnd/>
          </a:ln>
        </p:spPr>
        <p:txBody>
          <a:bodyPr wrap="none" anchor="ctr"/>
          <a:lstStyle/>
          <a:p>
            <a:endParaRPr lang="en-CA"/>
          </a:p>
        </p:txBody>
      </p:sp>
      <p:sp>
        <p:nvSpPr>
          <p:cNvPr id="59442" name="Line 82"/>
          <p:cNvSpPr>
            <a:spLocks noChangeShapeType="1"/>
          </p:cNvSpPr>
          <p:nvPr/>
        </p:nvSpPr>
        <p:spPr bwMode="auto">
          <a:xfrm flipH="1">
            <a:off x="1703388" y="4686300"/>
            <a:ext cx="180975" cy="322263"/>
          </a:xfrm>
          <a:prstGeom prst="line">
            <a:avLst/>
          </a:prstGeom>
          <a:noFill/>
          <a:ln w="9525">
            <a:solidFill>
              <a:schemeClr val="tx1"/>
            </a:solidFill>
            <a:round/>
            <a:headEnd/>
            <a:tailEnd/>
          </a:ln>
        </p:spPr>
        <p:txBody>
          <a:bodyPr wrap="none" anchor="ctr"/>
          <a:lstStyle/>
          <a:p>
            <a:endParaRPr lang="en-CA"/>
          </a:p>
        </p:txBody>
      </p:sp>
      <p:sp>
        <p:nvSpPr>
          <p:cNvPr id="59443" name="Line 83"/>
          <p:cNvSpPr>
            <a:spLocks noChangeShapeType="1"/>
          </p:cNvSpPr>
          <p:nvPr/>
        </p:nvSpPr>
        <p:spPr bwMode="auto">
          <a:xfrm>
            <a:off x="2333625" y="4686300"/>
            <a:ext cx="225425" cy="276225"/>
          </a:xfrm>
          <a:prstGeom prst="line">
            <a:avLst/>
          </a:prstGeom>
          <a:noFill/>
          <a:ln w="9525">
            <a:solidFill>
              <a:schemeClr val="tx1"/>
            </a:solidFill>
            <a:round/>
            <a:headEnd/>
            <a:tailEnd/>
          </a:ln>
        </p:spPr>
        <p:txBody>
          <a:bodyPr wrap="none" anchor="ctr"/>
          <a:lstStyle/>
          <a:p>
            <a:endParaRPr lang="en-CA"/>
          </a:p>
        </p:txBody>
      </p:sp>
      <p:sp>
        <p:nvSpPr>
          <p:cNvPr id="59444" name="Line 84"/>
          <p:cNvSpPr>
            <a:spLocks noChangeShapeType="1"/>
          </p:cNvSpPr>
          <p:nvPr/>
        </p:nvSpPr>
        <p:spPr bwMode="auto">
          <a:xfrm>
            <a:off x="1612900" y="5376863"/>
            <a:ext cx="134938" cy="276225"/>
          </a:xfrm>
          <a:prstGeom prst="line">
            <a:avLst/>
          </a:prstGeom>
          <a:noFill/>
          <a:ln w="9525">
            <a:solidFill>
              <a:schemeClr val="tx1"/>
            </a:solidFill>
            <a:round/>
            <a:headEnd/>
            <a:tailEnd/>
          </a:ln>
        </p:spPr>
        <p:txBody>
          <a:bodyPr wrap="none" anchor="ctr"/>
          <a:lstStyle/>
          <a:p>
            <a:endParaRPr lang="en-CA"/>
          </a:p>
        </p:txBody>
      </p:sp>
      <p:sp>
        <p:nvSpPr>
          <p:cNvPr id="59445" name="Line 85"/>
          <p:cNvSpPr>
            <a:spLocks noChangeShapeType="1"/>
          </p:cNvSpPr>
          <p:nvPr/>
        </p:nvSpPr>
        <p:spPr bwMode="auto">
          <a:xfrm flipH="1">
            <a:off x="2514600" y="5376863"/>
            <a:ext cx="88900" cy="276225"/>
          </a:xfrm>
          <a:prstGeom prst="line">
            <a:avLst/>
          </a:prstGeom>
          <a:noFill/>
          <a:ln w="9525">
            <a:solidFill>
              <a:schemeClr val="tx1"/>
            </a:solidFill>
            <a:round/>
            <a:headEnd/>
            <a:tailEnd/>
          </a:ln>
        </p:spPr>
        <p:txBody>
          <a:bodyPr wrap="none" anchor="ctr"/>
          <a:lstStyle/>
          <a:p>
            <a:endParaRPr lang="en-CA"/>
          </a:p>
        </p:txBody>
      </p:sp>
      <p:sp>
        <p:nvSpPr>
          <p:cNvPr id="59446" name="Line 86"/>
          <p:cNvSpPr>
            <a:spLocks noChangeShapeType="1"/>
          </p:cNvSpPr>
          <p:nvPr/>
        </p:nvSpPr>
        <p:spPr bwMode="auto">
          <a:xfrm>
            <a:off x="2874963" y="5330825"/>
            <a:ext cx="134937" cy="322263"/>
          </a:xfrm>
          <a:prstGeom prst="line">
            <a:avLst/>
          </a:prstGeom>
          <a:noFill/>
          <a:ln w="9525">
            <a:solidFill>
              <a:schemeClr val="tx1"/>
            </a:solidFill>
            <a:round/>
            <a:headEnd/>
            <a:tailEnd/>
          </a:ln>
        </p:spPr>
        <p:txBody>
          <a:bodyPr wrap="none" anchor="ctr"/>
          <a:lstStyle/>
          <a:p>
            <a:endParaRPr lang="en-CA"/>
          </a:p>
        </p:txBody>
      </p:sp>
      <p:sp>
        <p:nvSpPr>
          <p:cNvPr id="59447" name="Line 87"/>
          <p:cNvSpPr>
            <a:spLocks noChangeShapeType="1"/>
          </p:cNvSpPr>
          <p:nvPr/>
        </p:nvSpPr>
        <p:spPr bwMode="auto">
          <a:xfrm>
            <a:off x="3865563" y="4641850"/>
            <a:ext cx="314325" cy="320675"/>
          </a:xfrm>
          <a:prstGeom prst="line">
            <a:avLst/>
          </a:prstGeom>
          <a:noFill/>
          <a:ln w="9525">
            <a:solidFill>
              <a:schemeClr val="tx1"/>
            </a:solidFill>
            <a:round/>
            <a:headEnd/>
            <a:tailEnd/>
          </a:ln>
        </p:spPr>
        <p:txBody>
          <a:bodyPr wrap="none" anchor="ctr"/>
          <a:lstStyle/>
          <a:p>
            <a:endParaRPr lang="en-CA"/>
          </a:p>
        </p:txBody>
      </p:sp>
      <p:sp>
        <p:nvSpPr>
          <p:cNvPr id="59448" name="Text Box 88"/>
          <p:cNvSpPr txBox="1">
            <a:spLocks noChangeArrowheads="1"/>
          </p:cNvSpPr>
          <p:nvPr/>
        </p:nvSpPr>
        <p:spPr bwMode="auto">
          <a:xfrm>
            <a:off x="1897063" y="4389438"/>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59449" name="Text Box 89"/>
          <p:cNvSpPr txBox="1">
            <a:spLocks noChangeArrowheads="1"/>
          </p:cNvSpPr>
          <p:nvPr/>
        </p:nvSpPr>
        <p:spPr bwMode="auto">
          <a:xfrm>
            <a:off x="1325563" y="49879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59450" name="Text Box 90"/>
          <p:cNvSpPr txBox="1">
            <a:spLocks noChangeArrowheads="1"/>
          </p:cNvSpPr>
          <p:nvPr/>
        </p:nvSpPr>
        <p:spPr bwMode="auto">
          <a:xfrm>
            <a:off x="2451100" y="49879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59451" name="Text Box 91"/>
          <p:cNvSpPr txBox="1">
            <a:spLocks noChangeArrowheads="1"/>
          </p:cNvSpPr>
          <p:nvPr/>
        </p:nvSpPr>
        <p:spPr bwMode="auto">
          <a:xfrm>
            <a:off x="2139950" y="56276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59452" name="Text Box 92"/>
          <p:cNvSpPr txBox="1">
            <a:spLocks noChangeArrowheads="1"/>
          </p:cNvSpPr>
          <p:nvPr/>
        </p:nvSpPr>
        <p:spPr bwMode="auto">
          <a:xfrm>
            <a:off x="2590800" y="3962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59453" name="Text Box 93"/>
          <p:cNvSpPr txBox="1">
            <a:spLocks noChangeArrowheads="1"/>
          </p:cNvSpPr>
          <p:nvPr/>
        </p:nvSpPr>
        <p:spPr bwMode="auto">
          <a:xfrm>
            <a:off x="3352800" y="4343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59454" name="Text Box 94"/>
          <p:cNvSpPr txBox="1">
            <a:spLocks noChangeArrowheads="1"/>
          </p:cNvSpPr>
          <p:nvPr/>
        </p:nvSpPr>
        <p:spPr bwMode="auto">
          <a:xfrm>
            <a:off x="4073525" y="49879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59455" name="Line 95"/>
          <p:cNvSpPr>
            <a:spLocks noChangeShapeType="1"/>
          </p:cNvSpPr>
          <p:nvPr/>
        </p:nvSpPr>
        <p:spPr bwMode="auto">
          <a:xfrm flipH="1">
            <a:off x="3511550" y="4713288"/>
            <a:ext cx="76200" cy="304800"/>
          </a:xfrm>
          <a:prstGeom prst="line">
            <a:avLst/>
          </a:prstGeom>
          <a:noFill/>
          <a:ln w="9525">
            <a:solidFill>
              <a:schemeClr val="tx1"/>
            </a:solidFill>
            <a:round/>
            <a:headEnd/>
            <a:tailEnd/>
          </a:ln>
        </p:spPr>
        <p:txBody>
          <a:bodyPr wrap="none" anchor="ctr"/>
          <a:lstStyle/>
          <a:p>
            <a:endParaRPr lang="en-CA"/>
          </a:p>
        </p:txBody>
      </p:sp>
      <p:sp>
        <p:nvSpPr>
          <p:cNvPr id="59456" name="Line 96"/>
          <p:cNvSpPr>
            <a:spLocks noChangeShapeType="1"/>
          </p:cNvSpPr>
          <p:nvPr/>
        </p:nvSpPr>
        <p:spPr bwMode="auto">
          <a:xfrm flipH="1">
            <a:off x="1073150" y="5322888"/>
            <a:ext cx="304800" cy="381000"/>
          </a:xfrm>
          <a:prstGeom prst="line">
            <a:avLst/>
          </a:prstGeom>
          <a:noFill/>
          <a:ln w="9525">
            <a:solidFill>
              <a:schemeClr val="tx1"/>
            </a:solidFill>
            <a:round/>
            <a:headEnd/>
            <a:tailEnd/>
          </a:ln>
        </p:spPr>
        <p:txBody>
          <a:bodyPr wrap="none" anchor="ctr"/>
          <a:lstStyle/>
          <a:p>
            <a:endParaRPr lang="en-CA"/>
          </a:p>
        </p:txBody>
      </p:sp>
      <p:sp>
        <p:nvSpPr>
          <p:cNvPr id="59457" name="Text Box 97"/>
          <p:cNvSpPr txBox="1">
            <a:spLocks noChangeArrowheads="1"/>
          </p:cNvSpPr>
          <p:nvPr/>
        </p:nvSpPr>
        <p:spPr bwMode="auto">
          <a:xfrm>
            <a:off x="774700" y="56737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59458" name="Text Box 98"/>
          <p:cNvSpPr txBox="1">
            <a:spLocks noChangeArrowheads="1"/>
          </p:cNvSpPr>
          <p:nvPr/>
        </p:nvSpPr>
        <p:spPr bwMode="auto">
          <a:xfrm>
            <a:off x="3359150" y="49418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59459" name="Text Box 99"/>
          <p:cNvSpPr txBox="1">
            <a:spLocks noChangeArrowheads="1"/>
          </p:cNvSpPr>
          <p:nvPr/>
        </p:nvSpPr>
        <p:spPr bwMode="auto">
          <a:xfrm>
            <a:off x="5616575" y="5715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59460" name="Oval 100"/>
          <p:cNvSpPr>
            <a:spLocks noChangeArrowheads="1"/>
          </p:cNvSpPr>
          <p:nvPr/>
        </p:nvSpPr>
        <p:spPr bwMode="auto">
          <a:xfrm>
            <a:off x="6607175" y="4068763"/>
            <a:ext cx="541338" cy="414337"/>
          </a:xfrm>
          <a:prstGeom prst="ellipse">
            <a:avLst/>
          </a:prstGeom>
          <a:noFill/>
          <a:ln w="9525">
            <a:solidFill>
              <a:schemeClr val="tx1"/>
            </a:solidFill>
            <a:round/>
            <a:headEnd/>
            <a:tailEnd/>
          </a:ln>
        </p:spPr>
        <p:txBody>
          <a:bodyPr wrap="none" anchor="ctr"/>
          <a:lstStyle/>
          <a:p>
            <a:endParaRPr lang="en-CA"/>
          </a:p>
        </p:txBody>
      </p:sp>
      <p:sp>
        <p:nvSpPr>
          <p:cNvPr id="59461" name="Oval 101"/>
          <p:cNvSpPr>
            <a:spLocks noChangeArrowheads="1"/>
          </p:cNvSpPr>
          <p:nvPr/>
        </p:nvSpPr>
        <p:spPr bwMode="auto">
          <a:xfrm>
            <a:off x="7373938" y="4437063"/>
            <a:ext cx="539750" cy="412750"/>
          </a:xfrm>
          <a:prstGeom prst="ellipse">
            <a:avLst/>
          </a:prstGeom>
          <a:noFill/>
          <a:ln w="9525">
            <a:solidFill>
              <a:schemeClr val="tx1"/>
            </a:solidFill>
            <a:round/>
            <a:headEnd/>
            <a:tailEnd/>
          </a:ln>
        </p:spPr>
        <p:txBody>
          <a:bodyPr wrap="none" anchor="ctr"/>
          <a:lstStyle/>
          <a:p>
            <a:endParaRPr lang="en-CA"/>
          </a:p>
        </p:txBody>
      </p:sp>
      <p:sp>
        <p:nvSpPr>
          <p:cNvPr id="59462" name="Oval 102"/>
          <p:cNvSpPr>
            <a:spLocks noChangeArrowheads="1"/>
          </p:cNvSpPr>
          <p:nvPr/>
        </p:nvSpPr>
        <p:spPr bwMode="auto">
          <a:xfrm>
            <a:off x="6427788" y="5080000"/>
            <a:ext cx="539750" cy="414338"/>
          </a:xfrm>
          <a:prstGeom prst="ellipse">
            <a:avLst/>
          </a:prstGeom>
          <a:noFill/>
          <a:ln w="9525">
            <a:solidFill>
              <a:schemeClr val="tx1"/>
            </a:solidFill>
            <a:round/>
            <a:headEnd/>
            <a:tailEnd/>
          </a:ln>
        </p:spPr>
        <p:txBody>
          <a:bodyPr wrap="none" anchor="ctr"/>
          <a:lstStyle/>
          <a:p>
            <a:endParaRPr lang="en-CA"/>
          </a:p>
        </p:txBody>
      </p:sp>
      <p:sp>
        <p:nvSpPr>
          <p:cNvPr id="59463" name="Oval 103"/>
          <p:cNvSpPr>
            <a:spLocks noChangeArrowheads="1"/>
          </p:cNvSpPr>
          <p:nvPr/>
        </p:nvSpPr>
        <p:spPr bwMode="auto">
          <a:xfrm>
            <a:off x="5256213" y="5080000"/>
            <a:ext cx="541337" cy="414338"/>
          </a:xfrm>
          <a:prstGeom prst="ellipse">
            <a:avLst/>
          </a:prstGeom>
          <a:noFill/>
          <a:ln w="9525">
            <a:solidFill>
              <a:schemeClr val="tx1"/>
            </a:solidFill>
            <a:round/>
            <a:headEnd/>
            <a:tailEnd/>
          </a:ln>
        </p:spPr>
        <p:txBody>
          <a:bodyPr wrap="none" anchor="ctr"/>
          <a:lstStyle/>
          <a:p>
            <a:endParaRPr lang="en-CA"/>
          </a:p>
        </p:txBody>
      </p:sp>
      <p:sp>
        <p:nvSpPr>
          <p:cNvPr id="59464" name="Oval 104"/>
          <p:cNvSpPr>
            <a:spLocks noChangeArrowheads="1"/>
          </p:cNvSpPr>
          <p:nvPr/>
        </p:nvSpPr>
        <p:spPr bwMode="auto">
          <a:xfrm>
            <a:off x="5842000" y="4483100"/>
            <a:ext cx="541338" cy="412750"/>
          </a:xfrm>
          <a:prstGeom prst="ellipse">
            <a:avLst/>
          </a:prstGeom>
          <a:noFill/>
          <a:ln w="9525">
            <a:solidFill>
              <a:schemeClr val="tx1"/>
            </a:solidFill>
            <a:round/>
            <a:headEnd/>
            <a:tailEnd/>
          </a:ln>
        </p:spPr>
        <p:txBody>
          <a:bodyPr wrap="none" anchor="ctr"/>
          <a:lstStyle/>
          <a:p>
            <a:endParaRPr lang="en-CA"/>
          </a:p>
        </p:txBody>
      </p:sp>
      <p:sp>
        <p:nvSpPr>
          <p:cNvPr id="59465" name="Oval 105"/>
          <p:cNvSpPr>
            <a:spLocks noChangeArrowheads="1"/>
          </p:cNvSpPr>
          <p:nvPr/>
        </p:nvSpPr>
        <p:spPr bwMode="auto">
          <a:xfrm>
            <a:off x="6157913" y="5770563"/>
            <a:ext cx="539750" cy="414337"/>
          </a:xfrm>
          <a:prstGeom prst="ellipse">
            <a:avLst/>
          </a:prstGeom>
          <a:noFill/>
          <a:ln w="9525">
            <a:solidFill>
              <a:schemeClr val="tx1"/>
            </a:solidFill>
            <a:round/>
            <a:headEnd/>
            <a:tailEnd/>
          </a:ln>
        </p:spPr>
        <p:txBody>
          <a:bodyPr wrap="none" anchor="ctr"/>
          <a:lstStyle/>
          <a:p>
            <a:endParaRPr lang="en-CA"/>
          </a:p>
        </p:txBody>
      </p:sp>
      <p:sp>
        <p:nvSpPr>
          <p:cNvPr id="59466" name="Oval 106"/>
          <p:cNvSpPr>
            <a:spLocks noChangeArrowheads="1"/>
          </p:cNvSpPr>
          <p:nvPr/>
        </p:nvSpPr>
        <p:spPr bwMode="auto">
          <a:xfrm>
            <a:off x="8048625" y="5033963"/>
            <a:ext cx="539750" cy="414337"/>
          </a:xfrm>
          <a:prstGeom prst="ellipse">
            <a:avLst/>
          </a:prstGeom>
          <a:noFill/>
          <a:ln w="9525">
            <a:solidFill>
              <a:schemeClr val="tx1"/>
            </a:solidFill>
            <a:round/>
            <a:headEnd/>
            <a:tailEnd/>
          </a:ln>
        </p:spPr>
        <p:txBody>
          <a:bodyPr wrap="none" anchor="ctr"/>
          <a:lstStyle/>
          <a:p>
            <a:endParaRPr lang="en-CA"/>
          </a:p>
        </p:txBody>
      </p:sp>
      <p:sp>
        <p:nvSpPr>
          <p:cNvPr id="59467" name="Oval 107"/>
          <p:cNvSpPr>
            <a:spLocks noChangeArrowheads="1"/>
          </p:cNvSpPr>
          <p:nvPr/>
        </p:nvSpPr>
        <p:spPr bwMode="auto">
          <a:xfrm>
            <a:off x="7286625" y="5135563"/>
            <a:ext cx="539750" cy="414337"/>
          </a:xfrm>
          <a:prstGeom prst="ellipse">
            <a:avLst/>
          </a:prstGeom>
          <a:noFill/>
          <a:ln w="9525">
            <a:solidFill>
              <a:schemeClr val="tx1"/>
            </a:solidFill>
            <a:round/>
            <a:headEnd/>
            <a:tailEnd/>
          </a:ln>
        </p:spPr>
        <p:txBody>
          <a:bodyPr wrap="none" anchor="ctr"/>
          <a:lstStyle/>
          <a:p>
            <a:endParaRPr lang="en-CA"/>
          </a:p>
        </p:txBody>
      </p:sp>
      <p:sp>
        <p:nvSpPr>
          <p:cNvPr id="59468" name="Oval 108"/>
          <p:cNvSpPr>
            <a:spLocks noChangeArrowheads="1"/>
          </p:cNvSpPr>
          <p:nvPr/>
        </p:nvSpPr>
        <p:spPr bwMode="auto">
          <a:xfrm>
            <a:off x="5572125" y="5770563"/>
            <a:ext cx="539750" cy="414337"/>
          </a:xfrm>
          <a:prstGeom prst="ellipse">
            <a:avLst/>
          </a:prstGeom>
          <a:noFill/>
          <a:ln w="9525">
            <a:solidFill>
              <a:schemeClr val="tx1"/>
            </a:solidFill>
            <a:round/>
            <a:headEnd/>
            <a:tailEnd/>
          </a:ln>
        </p:spPr>
        <p:txBody>
          <a:bodyPr wrap="none" anchor="ctr"/>
          <a:lstStyle/>
          <a:p>
            <a:endParaRPr lang="en-CA"/>
          </a:p>
        </p:txBody>
      </p:sp>
      <p:sp>
        <p:nvSpPr>
          <p:cNvPr id="59469" name="Oval 109"/>
          <p:cNvSpPr>
            <a:spLocks noChangeArrowheads="1"/>
          </p:cNvSpPr>
          <p:nvPr/>
        </p:nvSpPr>
        <p:spPr bwMode="auto">
          <a:xfrm>
            <a:off x="4772025" y="5821363"/>
            <a:ext cx="539750" cy="414337"/>
          </a:xfrm>
          <a:prstGeom prst="ellipse">
            <a:avLst/>
          </a:prstGeom>
          <a:noFill/>
          <a:ln w="9525">
            <a:solidFill>
              <a:schemeClr val="tx1"/>
            </a:solidFill>
            <a:round/>
            <a:headEnd/>
            <a:tailEnd/>
          </a:ln>
        </p:spPr>
        <p:txBody>
          <a:bodyPr wrap="none" anchor="ctr"/>
          <a:lstStyle/>
          <a:p>
            <a:endParaRPr lang="en-CA"/>
          </a:p>
        </p:txBody>
      </p:sp>
      <p:sp>
        <p:nvSpPr>
          <p:cNvPr id="59470" name="Line 110"/>
          <p:cNvSpPr>
            <a:spLocks noChangeShapeType="1"/>
          </p:cNvSpPr>
          <p:nvPr/>
        </p:nvSpPr>
        <p:spPr bwMode="auto">
          <a:xfrm flipH="1">
            <a:off x="6337300" y="4344988"/>
            <a:ext cx="269875" cy="184150"/>
          </a:xfrm>
          <a:prstGeom prst="line">
            <a:avLst/>
          </a:prstGeom>
          <a:noFill/>
          <a:ln w="9525">
            <a:solidFill>
              <a:schemeClr val="tx1"/>
            </a:solidFill>
            <a:round/>
            <a:headEnd/>
            <a:tailEnd/>
          </a:ln>
        </p:spPr>
        <p:txBody>
          <a:bodyPr wrap="none" anchor="ctr"/>
          <a:lstStyle/>
          <a:p>
            <a:endParaRPr lang="en-CA"/>
          </a:p>
        </p:txBody>
      </p:sp>
      <p:sp>
        <p:nvSpPr>
          <p:cNvPr id="59471" name="Line 111"/>
          <p:cNvSpPr>
            <a:spLocks noChangeShapeType="1"/>
          </p:cNvSpPr>
          <p:nvPr/>
        </p:nvSpPr>
        <p:spPr bwMode="auto">
          <a:xfrm>
            <a:off x="7148513" y="4344988"/>
            <a:ext cx="269875" cy="184150"/>
          </a:xfrm>
          <a:prstGeom prst="line">
            <a:avLst/>
          </a:prstGeom>
          <a:noFill/>
          <a:ln w="9525">
            <a:solidFill>
              <a:schemeClr val="tx1"/>
            </a:solidFill>
            <a:round/>
            <a:headEnd/>
            <a:tailEnd/>
          </a:ln>
        </p:spPr>
        <p:txBody>
          <a:bodyPr wrap="none" anchor="ctr"/>
          <a:lstStyle/>
          <a:p>
            <a:endParaRPr lang="en-CA"/>
          </a:p>
        </p:txBody>
      </p:sp>
      <p:sp>
        <p:nvSpPr>
          <p:cNvPr id="59472" name="Line 112"/>
          <p:cNvSpPr>
            <a:spLocks noChangeShapeType="1"/>
          </p:cNvSpPr>
          <p:nvPr/>
        </p:nvSpPr>
        <p:spPr bwMode="auto">
          <a:xfrm flipH="1">
            <a:off x="5707063" y="4803775"/>
            <a:ext cx="180975" cy="322263"/>
          </a:xfrm>
          <a:prstGeom prst="line">
            <a:avLst/>
          </a:prstGeom>
          <a:noFill/>
          <a:ln w="9525">
            <a:solidFill>
              <a:schemeClr val="tx1"/>
            </a:solidFill>
            <a:round/>
            <a:headEnd/>
            <a:tailEnd/>
          </a:ln>
        </p:spPr>
        <p:txBody>
          <a:bodyPr wrap="none" anchor="ctr"/>
          <a:lstStyle/>
          <a:p>
            <a:endParaRPr lang="en-CA"/>
          </a:p>
        </p:txBody>
      </p:sp>
      <p:sp>
        <p:nvSpPr>
          <p:cNvPr id="59473" name="Line 113"/>
          <p:cNvSpPr>
            <a:spLocks noChangeShapeType="1"/>
          </p:cNvSpPr>
          <p:nvPr/>
        </p:nvSpPr>
        <p:spPr bwMode="auto">
          <a:xfrm>
            <a:off x="6337300" y="4803775"/>
            <a:ext cx="225425" cy="276225"/>
          </a:xfrm>
          <a:prstGeom prst="line">
            <a:avLst/>
          </a:prstGeom>
          <a:noFill/>
          <a:ln w="9525">
            <a:solidFill>
              <a:schemeClr val="tx1"/>
            </a:solidFill>
            <a:round/>
            <a:headEnd/>
            <a:tailEnd/>
          </a:ln>
        </p:spPr>
        <p:txBody>
          <a:bodyPr wrap="none" anchor="ctr"/>
          <a:lstStyle/>
          <a:p>
            <a:endParaRPr lang="en-CA"/>
          </a:p>
        </p:txBody>
      </p:sp>
      <p:sp>
        <p:nvSpPr>
          <p:cNvPr id="59474" name="Line 114"/>
          <p:cNvSpPr>
            <a:spLocks noChangeShapeType="1"/>
          </p:cNvSpPr>
          <p:nvPr/>
        </p:nvSpPr>
        <p:spPr bwMode="auto">
          <a:xfrm>
            <a:off x="5616575" y="5494338"/>
            <a:ext cx="134938" cy="276225"/>
          </a:xfrm>
          <a:prstGeom prst="line">
            <a:avLst/>
          </a:prstGeom>
          <a:noFill/>
          <a:ln w="9525">
            <a:solidFill>
              <a:schemeClr val="tx1"/>
            </a:solidFill>
            <a:round/>
            <a:headEnd/>
            <a:tailEnd/>
          </a:ln>
        </p:spPr>
        <p:txBody>
          <a:bodyPr wrap="none" anchor="ctr"/>
          <a:lstStyle/>
          <a:p>
            <a:endParaRPr lang="en-CA"/>
          </a:p>
        </p:txBody>
      </p:sp>
      <p:sp>
        <p:nvSpPr>
          <p:cNvPr id="59475" name="Line 115"/>
          <p:cNvSpPr>
            <a:spLocks noChangeShapeType="1"/>
          </p:cNvSpPr>
          <p:nvPr/>
        </p:nvSpPr>
        <p:spPr bwMode="auto">
          <a:xfrm flipH="1">
            <a:off x="6518275" y="5494338"/>
            <a:ext cx="88900" cy="276225"/>
          </a:xfrm>
          <a:prstGeom prst="line">
            <a:avLst/>
          </a:prstGeom>
          <a:noFill/>
          <a:ln w="9525">
            <a:solidFill>
              <a:schemeClr val="tx1"/>
            </a:solidFill>
            <a:round/>
            <a:headEnd/>
            <a:tailEnd/>
          </a:ln>
        </p:spPr>
        <p:txBody>
          <a:bodyPr wrap="none" anchor="ctr"/>
          <a:lstStyle/>
          <a:p>
            <a:endParaRPr lang="en-CA"/>
          </a:p>
        </p:txBody>
      </p:sp>
      <p:sp>
        <p:nvSpPr>
          <p:cNvPr id="59476" name="Line 116"/>
          <p:cNvSpPr>
            <a:spLocks noChangeShapeType="1"/>
          </p:cNvSpPr>
          <p:nvPr/>
        </p:nvSpPr>
        <p:spPr bwMode="auto">
          <a:xfrm>
            <a:off x="7869238" y="4759325"/>
            <a:ext cx="314325" cy="320675"/>
          </a:xfrm>
          <a:prstGeom prst="line">
            <a:avLst/>
          </a:prstGeom>
          <a:noFill/>
          <a:ln w="9525">
            <a:solidFill>
              <a:schemeClr val="tx1"/>
            </a:solidFill>
            <a:round/>
            <a:headEnd/>
            <a:tailEnd/>
          </a:ln>
        </p:spPr>
        <p:txBody>
          <a:bodyPr wrap="none" anchor="ctr"/>
          <a:lstStyle/>
          <a:p>
            <a:endParaRPr lang="en-CA"/>
          </a:p>
        </p:txBody>
      </p:sp>
      <p:sp>
        <p:nvSpPr>
          <p:cNvPr id="59477" name="Text Box 117"/>
          <p:cNvSpPr txBox="1">
            <a:spLocks noChangeArrowheads="1"/>
          </p:cNvSpPr>
          <p:nvPr/>
        </p:nvSpPr>
        <p:spPr bwMode="auto">
          <a:xfrm>
            <a:off x="5900738" y="4506913"/>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59478" name="Text Box 118"/>
          <p:cNvSpPr txBox="1">
            <a:spLocks noChangeArrowheads="1"/>
          </p:cNvSpPr>
          <p:nvPr/>
        </p:nvSpPr>
        <p:spPr bwMode="auto">
          <a:xfrm>
            <a:off x="5329238" y="5105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59479" name="Text Box 119"/>
          <p:cNvSpPr txBox="1">
            <a:spLocks noChangeArrowheads="1"/>
          </p:cNvSpPr>
          <p:nvPr/>
        </p:nvSpPr>
        <p:spPr bwMode="auto">
          <a:xfrm>
            <a:off x="6454775" y="5105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59480" name="Text Box 120"/>
          <p:cNvSpPr txBox="1">
            <a:spLocks noChangeArrowheads="1"/>
          </p:cNvSpPr>
          <p:nvPr/>
        </p:nvSpPr>
        <p:spPr bwMode="auto">
          <a:xfrm>
            <a:off x="6143625" y="57451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59481" name="Text Box 121"/>
          <p:cNvSpPr txBox="1">
            <a:spLocks noChangeArrowheads="1"/>
          </p:cNvSpPr>
          <p:nvPr/>
        </p:nvSpPr>
        <p:spPr bwMode="auto">
          <a:xfrm>
            <a:off x="6594475" y="40798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59482" name="Text Box 122"/>
          <p:cNvSpPr txBox="1">
            <a:spLocks noChangeArrowheads="1"/>
          </p:cNvSpPr>
          <p:nvPr/>
        </p:nvSpPr>
        <p:spPr bwMode="auto">
          <a:xfrm>
            <a:off x="7356475" y="44608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59483" name="Text Box 123"/>
          <p:cNvSpPr txBox="1">
            <a:spLocks noChangeArrowheads="1"/>
          </p:cNvSpPr>
          <p:nvPr/>
        </p:nvSpPr>
        <p:spPr bwMode="auto">
          <a:xfrm>
            <a:off x="8077200" y="5105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59484" name="Line 124"/>
          <p:cNvSpPr>
            <a:spLocks noChangeShapeType="1"/>
          </p:cNvSpPr>
          <p:nvPr/>
        </p:nvSpPr>
        <p:spPr bwMode="auto">
          <a:xfrm flipH="1">
            <a:off x="7515225" y="4830763"/>
            <a:ext cx="76200" cy="304800"/>
          </a:xfrm>
          <a:prstGeom prst="line">
            <a:avLst/>
          </a:prstGeom>
          <a:noFill/>
          <a:ln w="9525">
            <a:solidFill>
              <a:schemeClr val="tx1"/>
            </a:solidFill>
            <a:round/>
            <a:headEnd/>
            <a:tailEnd/>
          </a:ln>
        </p:spPr>
        <p:txBody>
          <a:bodyPr wrap="none" anchor="ctr"/>
          <a:lstStyle/>
          <a:p>
            <a:endParaRPr lang="en-CA"/>
          </a:p>
        </p:txBody>
      </p:sp>
      <p:sp>
        <p:nvSpPr>
          <p:cNvPr id="59485" name="Line 125"/>
          <p:cNvSpPr>
            <a:spLocks noChangeShapeType="1"/>
          </p:cNvSpPr>
          <p:nvPr/>
        </p:nvSpPr>
        <p:spPr bwMode="auto">
          <a:xfrm flipH="1">
            <a:off x="5076825" y="5440363"/>
            <a:ext cx="304800" cy="381000"/>
          </a:xfrm>
          <a:prstGeom prst="line">
            <a:avLst/>
          </a:prstGeom>
          <a:noFill/>
          <a:ln w="9525">
            <a:solidFill>
              <a:schemeClr val="tx1"/>
            </a:solidFill>
            <a:round/>
            <a:headEnd/>
            <a:tailEnd/>
          </a:ln>
        </p:spPr>
        <p:txBody>
          <a:bodyPr wrap="none" anchor="ctr"/>
          <a:lstStyle/>
          <a:p>
            <a:endParaRPr lang="en-CA"/>
          </a:p>
        </p:txBody>
      </p:sp>
      <p:sp>
        <p:nvSpPr>
          <p:cNvPr id="59486" name="Text Box 126"/>
          <p:cNvSpPr txBox="1">
            <a:spLocks noChangeArrowheads="1"/>
          </p:cNvSpPr>
          <p:nvPr/>
        </p:nvSpPr>
        <p:spPr bwMode="auto">
          <a:xfrm>
            <a:off x="4778375" y="5791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59487" name="Text Box 127"/>
          <p:cNvSpPr txBox="1">
            <a:spLocks noChangeArrowheads="1"/>
          </p:cNvSpPr>
          <p:nvPr/>
        </p:nvSpPr>
        <p:spPr bwMode="auto">
          <a:xfrm>
            <a:off x="7362825" y="50593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59488" name="Line 128"/>
          <p:cNvSpPr>
            <a:spLocks noChangeShapeType="1"/>
          </p:cNvSpPr>
          <p:nvPr/>
        </p:nvSpPr>
        <p:spPr bwMode="auto">
          <a:xfrm>
            <a:off x="3810000" y="2286000"/>
            <a:ext cx="990600" cy="0"/>
          </a:xfrm>
          <a:prstGeom prst="line">
            <a:avLst/>
          </a:prstGeom>
          <a:noFill/>
          <a:ln w="38100">
            <a:solidFill>
              <a:srgbClr val="FF0000"/>
            </a:solidFill>
            <a:round/>
            <a:headEnd/>
            <a:tailEnd type="triangle" w="med" len="med"/>
          </a:ln>
        </p:spPr>
        <p:txBody>
          <a:bodyPr wrap="none" anchor="ctr"/>
          <a:lstStyle/>
          <a:p>
            <a:endParaRPr lang="en-CA"/>
          </a:p>
        </p:txBody>
      </p:sp>
      <p:sp>
        <p:nvSpPr>
          <p:cNvPr id="59489" name="Line 129"/>
          <p:cNvSpPr>
            <a:spLocks noChangeShapeType="1"/>
          </p:cNvSpPr>
          <p:nvPr/>
        </p:nvSpPr>
        <p:spPr bwMode="auto">
          <a:xfrm flipH="1">
            <a:off x="4267200" y="3886200"/>
            <a:ext cx="1371600" cy="457200"/>
          </a:xfrm>
          <a:prstGeom prst="line">
            <a:avLst/>
          </a:prstGeom>
          <a:noFill/>
          <a:ln w="38100">
            <a:solidFill>
              <a:srgbClr val="FF0000"/>
            </a:solidFill>
            <a:round/>
            <a:headEnd/>
            <a:tailEnd type="triangle" w="med" len="med"/>
          </a:ln>
        </p:spPr>
        <p:txBody>
          <a:bodyPr wrap="none" anchor="ctr"/>
          <a:lstStyle/>
          <a:p>
            <a:endParaRPr lang="en-CA"/>
          </a:p>
        </p:txBody>
      </p:sp>
      <p:sp>
        <p:nvSpPr>
          <p:cNvPr id="59490" name="Line 130"/>
          <p:cNvSpPr>
            <a:spLocks noChangeShapeType="1"/>
          </p:cNvSpPr>
          <p:nvPr/>
        </p:nvSpPr>
        <p:spPr bwMode="auto">
          <a:xfrm>
            <a:off x="4572000" y="4648200"/>
            <a:ext cx="1066800" cy="0"/>
          </a:xfrm>
          <a:prstGeom prst="line">
            <a:avLst/>
          </a:prstGeom>
          <a:noFill/>
          <a:ln w="38100">
            <a:solidFill>
              <a:srgbClr val="FF0000"/>
            </a:solidFill>
            <a:round/>
            <a:headEnd/>
            <a:tailEnd type="triangle" w="med" len="med"/>
          </a:ln>
        </p:spPr>
        <p:txBody>
          <a:bodyPr wrap="none" anchor="ctr"/>
          <a:lstStyle/>
          <a:p>
            <a:endParaRPr lang="en-CA"/>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458788"/>
            <a:ext cx="8229600" cy="760412"/>
          </a:xfrm>
        </p:spPr>
        <p:txBody>
          <a:bodyPr/>
          <a:lstStyle/>
          <a:p>
            <a:pPr eaLnBrk="1" hangingPunct="1"/>
            <a:r>
              <a:rPr lang="en-US" b="1" dirty="0"/>
              <a:t>Restore Heap (</a:t>
            </a:r>
            <a:r>
              <a:rPr lang="en-US" b="1" dirty="0" err="1"/>
              <a:t>Heapify</a:t>
            </a:r>
            <a:r>
              <a:rPr lang="en-US" b="1" dirty="0"/>
              <a:t>)</a:t>
            </a:r>
          </a:p>
        </p:txBody>
      </p:sp>
      <p:sp>
        <p:nvSpPr>
          <p:cNvPr id="60419" name="Rectangle 3"/>
          <p:cNvSpPr>
            <a:spLocks noGrp="1" noChangeArrowheads="1"/>
          </p:cNvSpPr>
          <p:nvPr>
            <p:ph type="body" idx="1"/>
          </p:nvPr>
        </p:nvSpPr>
        <p:spPr>
          <a:xfrm>
            <a:off x="685800" y="1600200"/>
            <a:ext cx="7772400" cy="4495800"/>
          </a:xfrm>
        </p:spPr>
        <p:txBody>
          <a:bodyPr/>
          <a:lstStyle/>
          <a:p>
            <a:pPr eaLnBrk="1" hangingPunct="1">
              <a:lnSpc>
                <a:spcPct val="90000"/>
              </a:lnSpc>
            </a:pPr>
            <a:r>
              <a:rPr lang="en-US"/>
              <a:t>To bring the structure back to its “heapness”, we restore the heap</a:t>
            </a:r>
          </a:p>
          <a:p>
            <a:pPr eaLnBrk="1" hangingPunct="1">
              <a:lnSpc>
                <a:spcPct val="90000"/>
              </a:lnSpc>
            </a:pPr>
            <a:r>
              <a:rPr lang="en-US"/>
              <a:t>Swap the new root key with the smaller child.</a:t>
            </a:r>
          </a:p>
          <a:p>
            <a:pPr eaLnBrk="1" hangingPunct="1">
              <a:lnSpc>
                <a:spcPct val="90000"/>
              </a:lnSpc>
            </a:pPr>
            <a:r>
              <a:rPr lang="en-US"/>
              <a:t>Now the potential bug is at the one level down. If it is not already </a:t>
            </a:r>
            <a:r>
              <a:rPr lang="en-US" sz="2600">
                <a:cs typeface="Times New Roman" pitchFamily="18" charset="0"/>
              </a:rPr>
              <a:t>≤ the keys of its children</a:t>
            </a:r>
            <a:r>
              <a:rPr lang="en-US" sz="2600"/>
              <a:t>, swap it with its smaller child</a:t>
            </a:r>
          </a:p>
          <a:p>
            <a:pPr eaLnBrk="1" hangingPunct="1">
              <a:lnSpc>
                <a:spcPct val="90000"/>
              </a:lnSpc>
            </a:pPr>
            <a:r>
              <a:rPr lang="en-US" sz="2600"/>
              <a:t>Keep repeating the last step until the “bug” key becomes </a:t>
            </a:r>
            <a:r>
              <a:rPr lang="en-US" sz="2600">
                <a:cs typeface="Times New Roman" pitchFamily="18" charset="0"/>
              </a:rPr>
              <a:t>≤ its children, or the it becomes a leaf</a:t>
            </a:r>
            <a:endParaRPr lang="en-US" sz="26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457200"/>
            <a:ext cx="7772400" cy="685800"/>
          </a:xfrm>
        </p:spPr>
        <p:txBody>
          <a:bodyPr/>
          <a:lstStyle/>
          <a:p>
            <a:pPr eaLnBrk="1" hangingPunct="1"/>
            <a:r>
              <a:rPr lang="en-US" sz="3800"/>
              <a:t>Illustration of Restore-Heap</a:t>
            </a:r>
          </a:p>
        </p:txBody>
      </p:sp>
      <p:sp>
        <p:nvSpPr>
          <p:cNvPr id="61443" name="Rectangle 3"/>
          <p:cNvSpPr>
            <a:spLocks noGrp="1" noChangeArrowheads="1"/>
          </p:cNvSpPr>
          <p:nvPr>
            <p:ph type="body" idx="1"/>
          </p:nvPr>
        </p:nvSpPr>
        <p:spPr>
          <a:xfrm>
            <a:off x="685800" y="1447800"/>
            <a:ext cx="7772400" cy="4876800"/>
          </a:xfrm>
        </p:spPr>
        <p:txBody>
          <a:bodyPr/>
          <a:lstStyle/>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buFont typeface="Wingdings" pitchFamily="2" charset="2"/>
              <a:buNone/>
            </a:pPr>
            <a:endParaRPr lang="en-US" sz="2600"/>
          </a:p>
        </p:txBody>
      </p:sp>
      <p:sp>
        <p:nvSpPr>
          <p:cNvPr id="61444" name="Text Box 4"/>
          <p:cNvSpPr txBox="1">
            <a:spLocks noChangeArrowheads="1"/>
          </p:cNvSpPr>
          <p:nvPr/>
        </p:nvSpPr>
        <p:spPr bwMode="auto">
          <a:xfrm>
            <a:off x="1612900" y="31591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61445" name="Oval 5"/>
          <p:cNvSpPr>
            <a:spLocks noChangeArrowheads="1"/>
          </p:cNvSpPr>
          <p:nvPr/>
        </p:nvSpPr>
        <p:spPr bwMode="auto">
          <a:xfrm>
            <a:off x="2603500" y="1512888"/>
            <a:ext cx="541338" cy="414337"/>
          </a:xfrm>
          <a:prstGeom prst="ellipse">
            <a:avLst/>
          </a:prstGeom>
          <a:noFill/>
          <a:ln w="9525">
            <a:solidFill>
              <a:schemeClr val="tx1"/>
            </a:solidFill>
            <a:round/>
            <a:headEnd/>
            <a:tailEnd/>
          </a:ln>
        </p:spPr>
        <p:txBody>
          <a:bodyPr wrap="none" anchor="ctr"/>
          <a:lstStyle/>
          <a:p>
            <a:endParaRPr lang="en-CA"/>
          </a:p>
        </p:txBody>
      </p:sp>
      <p:sp>
        <p:nvSpPr>
          <p:cNvPr id="61446" name="Oval 6"/>
          <p:cNvSpPr>
            <a:spLocks noChangeArrowheads="1"/>
          </p:cNvSpPr>
          <p:nvPr/>
        </p:nvSpPr>
        <p:spPr bwMode="auto">
          <a:xfrm>
            <a:off x="3370263" y="1881188"/>
            <a:ext cx="539750" cy="412750"/>
          </a:xfrm>
          <a:prstGeom prst="ellipse">
            <a:avLst/>
          </a:prstGeom>
          <a:noFill/>
          <a:ln w="9525">
            <a:solidFill>
              <a:schemeClr val="tx1"/>
            </a:solidFill>
            <a:round/>
            <a:headEnd/>
            <a:tailEnd/>
          </a:ln>
        </p:spPr>
        <p:txBody>
          <a:bodyPr wrap="none" anchor="ctr"/>
          <a:lstStyle/>
          <a:p>
            <a:endParaRPr lang="en-CA"/>
          </a:p>
        </p:txBody>
      </p:sp>
      <p:sp>
        <p:nvSpPr>
          <p:cNvPr id="61447" name="Oval 7"/>
          <p:cNvSpPr>
            <a:spLocks noChangeArrowheads="1"/>
          </p:cNvSpPr>
          <p:nvPr/>
        </p:nvSpPr>
        <p:spPr bwMode="auto">
          <a:xfrm>
            <a:off x="2424113" y="2524125"/>
            <a:ext cx="539750" cy="414338"/>
          </a:xfrm>
          <a:prstGeom prst="ellipse">
            <a:avLst/>
          </a:prstGeom>
          <a:noFill/>
          <a:ln w="9525">
            <a:solidFill>
              <a:schemeClr val="tx1"/>
            </a:solidFill>
            <a:round/>
            <a:headEnd/>
            <a:tailEnd/>
          </a:ln>
        </p:spPr>
        <p:txBody>
          <a:bodyPr wrap="none" anchor="ctr"/>
          <a:lstStyle/>
          <a:p>
            <a:endParaRPr lang="en-CA"/>
          </a:p>
        </p:txBody>
      </p:sp>
      <p:sp>
        <p:nvSpPr>
          <p:cNvPr id="61448" name="Oval 8"/>
          <p:cNvSpPr>
            <a:spLocks noChangeArrowheads="1"/>
          </p:cNvSpPr>
          <p:nvPr/>
        </p:nvSpPr>
        <p:spPr bwMode="auto">
          <a:xfrm>
            <a:off x="1252538" y="2524125"/>
            <a:ext cx="541337" cy="414338"/>
          </a:xfrm>
          <a:prstGeom prst="ellipse">
            <a:avLst/>
          </a:prstGeom>
          <a:noFill/>
          <a:ln w="9525">
            <a:solidFill>
              <a:schemeClr val="tx1"/>
            </a:solidFill>
            <a:round/>
            <a:headEnd/>
            <a:tailEnd/>
          </a:ln>
        </p:spPr>
        <p:txBody>
          <a:bodyPr wrap="none" anchor="ctr"/>
          <a:lstStyle/>
          <a:p>
            <a:endParaRPr lang="en-CA"/>
          </a:p>
        </p:txBody>
      </p:sp>
      <p:sp>
        <p:nvSpPr>
          <p:cNvPr id="61449" name="Oval 9"/>
          <p:cNvSpPr>
            <a:spLocks noChangeArrowheads="1"/>
          </p:cNvSpPr>
          <p:nvPr/>
        </p:nvSpPr>
        <p:spPr bwMode="auto">
          <a:xfrm>
            <a:off x="1838325" y="1927225"/>
            <a:ext cx="541338" cy="412750"/>
          </a:xfrm>
          <a:prstGeom prst="ellipse">
            <a:avLst/>
          </a:prstGeom>
          <a:noFill/>
          <a:ln w="9525">
            <a:solidFill>
              <a:schemeClr val="tx1"/>
            </a:solidFill>
            <a:round/>
            <a:headEnd/>
            <a:tailEnd/>
          </a:ln>
        </p:spPr>
        <p:txBody>
          <a:bodyPr wrap="none" anchor="ctr"/>
          <a:lstStyle/>
          <a:p>
            <a:endParaRPr lang="en-CA"/>
          </a:p>
        </p:txBody>
      </p:sp>
      <p:sp>
        <p:nvSpPr>
          <p:cNvPr id="61450" name="Oval 10"/>
          <p:cNvSpPr>
            <a:spLocks noChangeArrowheads="1"/>
          </p:cNvSpPr>
          <p:nvPr/>
        </p:nvSpPr>
        <p:spPr bwMode="auto">
          <a:xfrm>
            <a:off x="2154238" y="3214688"/>
            <a:ext cx="539750" cy="414337"/>
          </a:xfrm>
          <a:prstGeom prst="ellipse">
            <a:avLst/>
          </a:prstGeom>
          <a:noFill/>
          <a:ln w="9525">
            <a:solidFill>
              <a:schemeClr val="tx1"/>
            </a:solidFill>
            <a:round/>
            <a:headEnd/>
            <a:tailEnd/>
          </a:ln>
        </p:spPr>
        <p:txBody>
          <a:bodyPr wrap="none" anchor="ctr"/>
          <a:lstStyle/>
          <a:p>
            <a:endParaRPr lang="en-CA"/>
          </a:p>
        </p:txBody>
      </p:sp>
      <p:sp>
        <p:nvSpPr>
          <p:cNvPr id="61451" name="Oval 11"/>
          <p:cNvSpPr>
            <a:spLocks noChangeArrowheads="1"/>
          </p:cNvSpPr>
          <p:nvPr/>
        </p:nvSpPr>
        <p:spPr bwMode="auto">
          <a:xfrm>
            <a:off x="4044950" y="2478088"/>
            <a:ext cx="539750" cy="414337"/>
          </a:xfrm>
          <a:prstGeom prst="ellipse">
            <a:avLst/>
          </a:prstGeom>
          <a:noFill/>
          <a:ln w="9525">
            <a:solidFill>
              <a:schemeClr val="tx1"/>
            </a:solidFill>
            <a:round/>
            <a:headEnd/>
            <a:tailEnd/>
          </a:ln>
        </p:spPr>
        <p:txBody>
          <a:bodyPr wrap="none" anchor="ctr"/>
          <a:lstStyle/>
          <a:p>
            <a:endParaRPr lang="en-CA"/>
          </a:p>
        </p:txBody>
      </p:sp>
      <p:sp>
        <p:nvSpPr>
          <p:cNvPr id="61452" name="Oval 12"/>
          <p:cNvSpPr>
            <a:spLocks noChangeArrowheads="1"/>
          </p:cNvSpPr>
          <p:nvPr/>
        </p:nvSpPr>
        <p:spPr bwMode="auto">
          <a:xfrm>
            <a:off x="3282950" y="2579688"/>
            <a:ext cx="539750" cy="414337"/>
          </a:xfrm>
          <a:prstGeom prst="ellipse">
            <a:avLst/>
          </a:prstGeom>
          <a:noFill/>
          <a:ln w="9525">
            <a:solidFill>
              <a:schemeClr val="tx1"/>
            </a:solidFill>
            <a:round/>
            <a:headEnd/>
            <a:tailEnd/>
          </a:ln>
        </p:spPr>
        <p:txBody>
          <a:bodyPr wrap="none" anchor="ctr"/>
          <a:lstStyle/>
          <a:p>
            <a:endParaRPr lang="en-CA"/>
          </a:p>
        </p:txBody>
      </p:sp>
      <p:sp>
        <p:nvSpPr>
          <p:cNvPr id="61453" name="Oval 13"/>
          <p:cNvSpPr>
            <a:spLocks noChangeArrowheads="1"/>
          </p:cNvSpPr>
          <p:nvPr/>
        </p:nvSpPr>
        <p:spPr bwMode="auto">
          <a:xfrm>
            <a:off x="1568450" y="3214688"/>
            <a:ext cx="539750" cy="414337"/>
          </a:xfrm>
          <a:prstGeom prst="ellipse">
            <a:avLst/>
          </a:prstGeom>
          <a:noFill/>
          <a:ln w="9525">
            <a:solidFill>
              <a:schemeClr val="tx1"/>
            </a:solidFill>
            <a:round/>
            <a:headEnd/>
            <a:tailEnd/>
          </a:ln>
        </p:spPr>
        <p:txBody>
          <a:bodyPr wrap="none" anchor="ctr"/>
          <a:lstStyle/>
          <a:p>
            <a:endParaRPr lang="en-CA"/>
          </a:p>
        </p:txBody>
      </p:sp>
      <p:sp>
        <p:nvSpPr>
          <p:cNvPr id="61454" name="Oval 14"/>
          <p:cNvSpPr>
            <a:spLocks noChangeArrowheads="1"/>
          </p:cNvSpPr>
          <p:nvPr/>
        </p:nvSpPr>
        <p:spPr bwMode="auto">
          <a:xfrm>
            <a:off x="768350" y="3265488"/>
            <a:ext cx="539750" cy="414337"/>
          </a:xfrm>
          <a:prstGeom prst="ellipse">
            <a:avLst/>
          </a:prstGeom>
          <a:noFill/>
          <a:ln w="9525">
            <a:solidFill>
              <a:schemeClr val="tx1"/>
            </a:solidFill>
            <a:round/>
            <a:headEnd/>
            <a:tailEnd/>
          </a:ln>
        </p:spPr>
        <p:txBody>
          <a:bodyPr wrap="none" anchor="ctr"/>
          <a:lstStyle/>
          <a:p>
            <a:endParaRPr lang="en-CA"/>
          </a:p>
        </p:txBody>
      </p:sp>
      <p:sp>
        <p:nvSpPr>
          <p:cNvPr id="61455" name="Line 15"/>
          <p:cNvSpPr>
            <a:spLocks noChangeShapeType="1"/>
          </p:cNvSpPr>
          <p:nvPr/>
        </p:nvSpPr>
        <p:spPr bwMode="auto">
          <a:xfrm flipH="1">
            <a:off x="2333625" y="1789113"/>
            <a:ext cx="269875" cy="184150"/>
          </a:xfrm>
          <a:prstGeom prst="line">
            <a:avLst/>
          </a:prstGeom>
          <a:noFill/>
          <a:ln w="9525">
            <a:solidFill>
              <a:schemeClr val="tx1"/>
            </a:solidFill>
            <a:round/>
            <a:headEnd/>
            <a:tailEnd/>
          </a:ln>
        </p:spPr>
        <p:txBody>
          <a:bodyPr wrap="none" anchor="ctr"/>
          <a:lstStyle/>
          <a:p>
            <a:endParaRPr lang="en-CA"/>
          </a:p>
        </p:txBody>
      </p:sp>
      <p:sp>
        <p:nvSpPr>
          <p:cNvPr id="61456" name="Line 16"/>
          <p:cNvSpPr>
            <a:spLocks noChangeShapeType="1"/>
          </p:cNvSpPr>
          <p:nvPr/>
        </p:nvSpPr>
        <p:spPr bwMode="auto">
          <a:xfrm>
            <a:off x="3144838" y="1789113"/>
            <a:ext cx="269875" cy="184150"/>
          </a:xfrm>
          <a:prstGeom prst="line">
            <a:avLst/>
          </a:prstGeom>
          <a:noFill/>
          <a:ln w="9525">
            <a:solidFill>
              <a:schemeClr val="tx1"/>
            </a:solidFill>
            <a:round/>
            <a:headEnd/>
            <a:tailEnd/>
          </a:ln>
        </p:spPr>
        <p:txBody>
          <a:bodyPr wrap="none" anchor="ctr"/>
          <a:lstStyle/>
          <a:p>
            <a:endParaRPr lang="en-CA"/>
          </a:p>
        </p:txBody>
      </p:sp>
      <p:sp>
        <p:nvSpPr>
          <p:cNvPr id="61457" name="Line 17"/>
          <p:cNvSpPr>
            <a:spLocks noChangeShapeType="1"/>
          </p:cNvSpPr>
          <p:nvPr/>
        </p:nvSpPr>
        <p:spPr bwMode="auto">
          <a:xfrm flipH="1">
            <a:off x="1703388" y="2247900"/>
            <a:ext cx="180975" cy="322263"/>
          </a:xfrm>
          <a:prstGeom prst="line">
            <a:avLst/>
          </a:prstGeom>
          <a:noFill/>
          <a:ln w="9525">
            <a:solidFill>
              <a:schemeClr val="tx1"/>
            </a:solidFill>
            <a:round/>
            <a:headEnd/>
            <a:tailEnd/>
          </a:ln>
        </p:spPr>
        <p:txBody>
          <a:bodyPr wrap="none" anchor="ctr"/>
          <a:lstStyle/>
          <a:p>
            <a:endParaRPr lang="en-CA"/>
          </a:p>
        </p:txBody>
      </p:sp>
      <p:sp>
        <p:nvSpPr>
          <p:cNvPr id="61458" name="Line 18"/>
          <p:cNvSpPr>
            <a:spLocks noChangeShapeType="1"/>
          </p:cNvSpPr>
          <p:nvPr/>
        </p:nvSpPr>
        <p:spPr bwMode="auto">
          <a:xfrm>
            <a:off x="2333625" y="2247900"/>
            <a:ext cx="225425" cy="276225"/>
          </a:xfrm>
          <a:prstGeom prst="line">
            <a:avLst/>
          </a:prstGeom>
          <a:noFill/>
          <a:ln w="9525">
            <a:solidFill>
              <a:schemeClr val="tx1"/>
            </a:solidFill>
            <a:round/>
            <a:headEnd/>
            <a:tailEnd/>
          </a:ln>
        </p:spPr>
        <p:txBody>
          <a:bodyPr wrap="none" anchor="ctr"/>
          <a:lstStyle/>
          <a:p>
            <a:endParaRPr lang="en-CA"/>
          </a:p>
        </p:txBody>
      </p:sp>
      <p:sp>
        <p:nvSpPr>
          <p:cNvPr id="61459" name="Line 19"/>
          <p:cNvSpPr>
            <a:spLocks noChangeShapeType="1"/>
          </p:cNvSpPr>
          <p:nvPr/>
        </p:nvSpPr>
        <p:spPr bwMode="auto">
          <a:xfrm>
            <a:off x="1612900" y="2938463"/>
            <a:ext cx="134938" cy="276225"/>
          </a:xfrm>
          <a:prstGeom prst="line">
            <a:avLst/>
          </a:prstGeom>
          <a:noFill/>
          <a:ln w="9525">
            <a:solidFill>
              <a:schemeClr val="tx1"/>
            </a:solidFill>
            <a:round/>
            <a:headEnd/>
            <a:tailEnd/>
          </a:ln>
        </p:spPr>
        <p:txBody>
          <a:bodyPr wrap="none" anchor="ctr"/>
          <a:lstStyle/>
          <a:p>
            <a:endParaRPr lang="en-CA"/>
          </a:p>
        </p:txBody>
      </p:sp>
      <p:sp>
        <p:nvSpPr>
          <p:cNvPr id="61460" name="Line 20"/>
          <p:cNvSpPr>
            <a:spLocks noChangeShapeType="1"/>
          </p:cNvSpPr>
          <p:nvPr/>
        </p:nvSpPr>
        <p:spPr bwMode="auto">
          <a:xfrm flipH="1">
            <a:off x="2514600" y="2938463"/>
            <a:ext cx="88900" cy="276225"/>
          </a:xfrm>
          <a:prstGeom prst="line">
            <a:avLst/>
          </a:prstGeom>
          <a:noFill/>
          <a:ln w="9525">
            <a:solidFill>
              <a:schemeClr val="tx1"/>
            </a:solidFill>
            <a:round/>
            <a:headEnd/>
            <a:tailEnd/>
          </a:ln>
        </p:spPr>
        <p:txBody>
          <a:bodyPr wrap="none" anchor="ctr"/>
          <a:lstStyle/>
          <a:p>
            <a:endParaRPr lang="en-CA"/>
          </a:p>
        </p:txBody>
      </p:sp>
      <p:sp>
        <p:nvSpPr>
          <p:cNvPr id="61461" name="Line 21"/>
          <p:cNvSpPr>
            <a:spLocks noChangeShapeType="1"/>
          </p:cNvSpPr>
          <p:nvPr/>
        </p:nvSpPr>
        <p:spPr bwMode="auto">
          <a:xfrm>
            <a:off x="3865563" y="2203450"/>
            <a:ext cx="314325" cy="320675"/>
          </a:xfrm>
          <a:prstGeom prst="line">
            <a:avLst/>
          </a:prstGeom>
          <a:noFill/>
          <a:ln w="9525">
            <a:solidFill>
              <a:schemeClr val="tx1"/>
            </a:solidFill>
            <a:round/>
            <a:headEnd/>
            <a:tailEnd/>
          </a:ln>
        </p:spPr>
        <p:txBody>
          <a:bodyPr wrap="none" anchor="ctr"/>
          <a:lstStyle/>
          <a:p>
            <a:endParaRPr lang="en-CA"/>
          </a:p>
        </p:txBody>
      </p:sp>
      <p:sp>
        <p:nvSpPr>
          <p:cNvPr id="61462" name="Text Box 22"/>
          <p:cNvSpPr txBox="1">
            <a:spLocks noChangeArrowheads="1"/>
          </p:cNvSpPr>
          <p:nvPr/>
        </p:nvSpPr>
        <p:spPr bwMode="auto">
          <a:xfrm>
            <a:off x="1897063" y="1951038"/>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61463" name="Text Box 23"/>
          <p:cNvSpPr txBox="1">
            <a:spLocks noChangeArrowheads="1"/>
          </p:cNvSpPr>
          <p:nvPr/>
        </p:nvSpPr>
        <p:spPr bwMode="auto">
          <a:xfrm>
            <a:off x="1325563"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61464" name="Text Box 24"/>
          <p:cNvSpPr txBox="1">
            <a:spLocks noChangeArrowheads="1"/>
          </p:cNvSpPr>
          <p:nvPr/>
        </p:nvSpPr>
        <p:spPr bwMode="auto">
          <a:xfrm>
            <a:off x="2451100"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61465" name="Text Box 25"/>
          <p:cNvSpPr txBox="1">
            <a:spLocks noChangeArrowheads="1"/>
          </p:cNvSpPr>
          <p:nvPr/>
        </p:nvSpPr>
        <p:spPr bwMode="auto">
          <a:xfrm>
            <a:off x="2139950" y="31892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61466" name="Text Box 26"/>
          <p:cNvSpPr txBox="1">
            <a:spLocks noChangeArrowheads="1"/>
          </p:cNvSpPr>
          <p:nvPr/>
        </p:nvSpPr>
        <p:spPr bwMode="auto">
          <a:xfrm>
            <a:off x="2590800" y="1524000"/>
            <a:ext cx="488950" cy="457200"/>
          </a:xfrm>
          <a:prstGeom prst="rect">
            <a:avLst/>
          </a:prstGeom>
          <a:noFill/>
          <a:ln w="9525">
            <a:noFill/>
            <a:miter lim="800000"/>
            <a:headEnd/>
            <a:tailEnd/>
          </a:ln>
        </p:spPr>
        <p:txBody>
          <a:bodyPr wrap="none">
            <a:spAutoFit/>
          </a:bodyPr>
          <a:lstStyle/>
          <a:p>
            <a:pPr algn="ctr"/>
            <a:r>
              <a:rPr lang="en-US" sz="2400">
                <a:solidFill>
                  <a:srgbClr val="CC0000"/>
                </a:solidFill>
                <a:latin typeface="Times New Roman" pitchFamily="18" charset="0"/>
              </a:rPr>
              <a:t>12</a:t>
            </a:r>
          </a:p>
        </p:txBody>
      </p:sp>
      <p:sp>
        <p:nvSpPr>
          <p:cNvPr id="61467" name="Text Box 27"/>
          <p:cNvSpPr txBox="1">
            <a:spLocks noChangeArrowheads="1"/>
          </p:cNvSpPr>
          <p:nvPr/>
        </p:nvSpPr>
        <p:spPr bwMode="auto">
          <a:xfrm>
            <a:off x="3352800" y="1905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61468" name="Text Box 28"/>
          <p:cNvSpPr txBox="1">
            <a:spLocks noChangeArrowheads="1"/>
          </p:cNvSpPr>
          <p:nvPr/>
        </p:nvSpPr>
        <p:spPr bwMode="auto">
          <a:xfrm>
            <a:off x="4073525"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61469" name="Line 29"/>
          <p:cNvSpPr>
            <a:spLocks noChangeShapeType="1"/>
          </p:cNvSpPr>
          <p:nvPr/>
        </p:nvSpPr>
        <p:spPr bwMode="auto">
          <a:xfrm flipH="1">
            <a:off x="3511550" y="2274888"/>
            <a:ext cx="76200" cy="304800"/>
          </a:xfrm>
          <a:prstGeom prst="line">
            <a:avLst/>
          </a:prstGeom>
          <a:noFill/>
          <a:ln w="9525">
            <a:solidFill>
              <a:schemeClr val="tx1"/>
            </a:solidFill>
            <a:round/>
            <a:headEnd/>
            <a:tailEnd/>
          </a:ln>
        </p:spPr>
        <p:txBody>
          <a:bodyPr wrap="none" anchor="ctr"/>
          <a:lstStyle/>
          <a:p>
            <a:endParaRPr lang="en-CA"/>
          </a:p>
        </p:txBody>
      </p:sp>
      <p:sp>
        <p:nvSpPr>
          <p:cNvPr id="61470" name="Line 30"/>
          <p:cNvSpPr>
            <a:spLocks noChangeShapeType="1"/>
          </p:cNvSpPr>
          <p:nvPr/>
        </p:nvSpPr>
        <p:spPr bwMode="auto">
          <a:xfrm flipH="1">
            <a:off x="1073150" y="2884488"/>
            <a:ext cx="304800" cy="381000"/>
          </a:xfrm>
          <a:prstGeom prst="line">
            <a:avLst/>
          </a:prstGeom>
          <a:noFill/>
          <a:ln w="9525">
            <a:solidFill>
              <a:schemeClr val="tx1"/>
            </a:solidFill>
            <a:round/>
            <a:headEnd/>
            <a:tailEnd/>
          </a:ln>
        </p:spPr>
        <p:txBody>
          <a:bodyPr wrap="none" anchor="ctr"/>
          <a:lstStyle/>
          <a:p>
            <a:endParaRPr lang="en-CA"/>
          </a:p>
        </p:txBody>
      </p:sp>
      <p:sp>
        <p:nvSpPr>
          <p:cNvPr id="61471" name="Text Box 31"/>
          <p:cNvSpPr txBox="1">
            <a:spLocks noChangeArrowheads="1"/>
          </p:cNvSpPr>
          <p:nvPr/>
        </p:nvSpPr>
        <p:spPr bwMode="auto">
          <a:xfrm>
            <a:off x="774700" y="32353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61472" name="Text Box 32"/>
          <p:cNvSpPr txBox="1">
            <a:spLocks noChangeArrowheads="1"/>
          </p:cNvSpPr>
          <p:nvPr/>
        </p:nvSpPr>
        <p:spPr bwMode="auto">
          <a:xfrm>
            <a:off x="3359150" y="25034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61473" name="Text Box 33"/>
          <p:cNvSpPr txBox="1">
            <a:spLocks noChangeArrowheads="1"/>
          </p:cNvSpPr>
          <p:nvPr/>
        </p:nvSpPr>
        <p:spPr bwMode="auto">
          <a:xfrm>
            <a:off x="5727700" y="31591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61474" name="Oval 34"/>
          <p:cNvSpPr>
            <a:spLocks noChangeArrowheads="1"/>
          </p:cNvSpPr>
          <p:nvPr/>
        </p:nvSpPr>
        <p:spPr bwMode="auto">
          <a:xfrm>
            <a:off x="6718300" y="1512888"/>
            <a:ext cx="541338" cy="414337"/>
          </a:xfrm>
          <a:prstGeom prst="ellipse">
            <a:avLst/>
          </a:prstGeom>
          <a:noFill/>
          <a:ln w="9525">
            <a:solidFill>
              <a:schemeClr val="tx1"/>
            </a:solidFill>
            <a:round/>
            <a:headEnd/>
            <a:tailEnd/>
          </a:ln>
        </p:spPr>
        <p:txBody>
          <a:bodyPr wrap="none" anchor="ctr"/>
          <a:lstStyle/>
          <a:p>
            <a:endParaRPr lang="en-CA"/>
          </a:p>
        </p:txBody>
      </p:sp>
      <p:sp>
        <p:nvSpPr>
          <p:cNvPr id="61475" name="Oval 35"/>
          <p:cNvSpPr>
            <a:spLocks noChangeArrowheads="1"/>
          </p:cNvSpPr>
          <p:nvPr/>
        </p:nvSpPr>
        <p:spPr bwMode="auto">
          <a:xfrm>
            <a:off x="7485063" y="1881188"/>
            <a:ext cx="539750" cy="412750"/>
          </a:xfrm>
          <a:prstGeom prst="ellipse">
            <a:avLst/>
          </a:prstGeom>
          <a:noFill/>
          <a:ln w="9525">
            <a:solidFill>
              <a:schemeClr val="tx1"/>
            </a:solidFill>
            <a:round/>
            <a:headEnd/>
            <a:tailEnd/>
          </a:ln>
        </p:spPr>
        <p:txBody>
          <a:bodyPr wrap="none" anchor="ctr"/>
          <a:lstStyle/>
          <a:p>
            <a:endParaRPr lang="en-CA"/>
          </a:p>
        </p:txBody>
      </p:sp>
      <p:sp>
        <p:nvSpPr>
          <p:cNvPr id="61476" name="Oval 36"/>
          <p:cNvSpPr>
            <a:spLocks noChangeArrowheads="1"/>
          </p:cNvSpPr>
          <p:nvPr/>
        </p:nvSpPr>
        <p:spPr bwMode="auto">
          <a:xfrm>
            <a:off x="6538913" y="2524125"/>
            <a:ext cx="539750" cy="414338"/>
          </a:xfrm>
          <a:prstGeom prst="ellipse">
            <a:avLst/>
          </a:prstGeom>
          <a:noFill/>
          <a:ln w="9525">
            <a:solidFill>
              <a:schemeClr val="tx1"/>
            </a:solidFill>
            <a:round/>
            <a:headEnd/>
            <a:tailEnd/>
          </a:ln>
        </p:spPr>
        <p:txBody>
          <a:bodyPr wrap="none" anchor="ctr"/>
          <a:lstStyle/>
          <a:p>
            <a:endParaRPr lang="en-CA"/>
          </a:p>
        </p:txBody>
      </p:sp>
      <p:sp>
        <p:nvSpPr>
          <p:cNvPr id="61477" name="Oval 37"/>
          <p:cNvSpPr>
            <a:spLocks noChangeArrowheads="1"/>
          </p:cNvSpPr>
          <p:nvPr/>
        </p:nvSpPr>
        <p:spPr bwMode="auto">
          <a:xfrm>
            <a:off x="5367338" y="2524125"/>
            <a:ext cx="541337" cy="414338"/>
          </a:xfrm>
          <a:prstGeom prst="ellipse">
            <a:avLst/>
          </a:prstGeom>
          <a:noFill/>
          <a:ln w="9525">
            <a:solidFill>
              <a:schemeClr val="tx1"/>
            </a:solidFill>
            <a:round/>
            <a:headEnd/>
            <a:tailEnd/>
          </a:ln>
        </p:spPr>
        <p:txBody>
          <a:bodyPr wrap="none" anchor="ctr"/>
          <a:lstStyle/>
          <a:p>
            <a:endParaRPr lang="en-CA"/>
          </a:p>
        </p:txBody>
      </p:sp>
      <p:sp>
        <p:nvSpPr>
          <p:cNvPr id="61478" name="Oval 38"/>
          <p:cNvSpPr>
            <a:spLocks noChangeArrowheads="1"/>
          </p:cNvSpPr>
          <p:nvPr/>
        </p:nvSpPr>
        <p:spPr bwMode="auto">
          <a:xfrm>
            <a:off x="5953125" y="1927225"/>
            <a:ext cx="541338" cy="412750"/>
          </a:xfrm>
          <a:prstGeom prst="ellipse">
            <a:avLst/>
          </a:prstGeom>
          <a:noFill/>
          <a:ln w="9525">
            <a:solidFill>
              <a:schemeClr val="tx1"/>
            </a:solidFill>
            <a:round/>
            <a:headEnd/>
            <a:tailEnd/>
          </a:ln>
        </p:spPr>
        <p:txBody>
          <a:bodyPr wrap="none" anchor="ctr"/>
          <a:lstStyle/>
          <a:p>
            <a:endParaRPr lang="en-CA"/>
          </a:p>
        </p:txBody>
      </p:sp>
      <p:sp>
        <p:nvSpPr>
          <p:cNvPr id="61479" name="Oval 39"/>
          <p:cNvSpPr>
            <a:spLocks noChangeArrowheads="1"/>
          </p:cNvSpPr>
          <p:nvPr/>
        </p:nvSpPr>
        <p:spPr bwMode="auto">
          <a:xfrm>
            <a:off x="6269038" y="3214688"/>
            <a:ext cx="539750" cy="414337"/>
          </a:xfrm>
          <a:prstGeom prst="ellipse">
            <a:avLst/>
          </a:prstGeom>
          <a:noFill/>
          <a:ln w="9525">
            <a:solidFill>
              <a:schemeClr val="tx1"/>
            </a:solidFill>
            <a:round/>
            <a:headEnd/>
            <a:tailEnd/>
          </a:ln>
        </p:spPr>
        <p:txBody>
          <a:bodyPr wrap="none" anchor="ctr"/>
          <a:lstStyle/>
          <a:p>
            <a:endParaRPr lang="en-CA"/>
          </a:p>
        </p:txBody>
      </p:sp>
      <p:sp>
        <p:nvSpPr>
          <p:cNvPr id="61480" name="Oval 40"/>
          <p:cNvSpPr>
            <a:spLocks noChangeArrowheads="1"/>
          </p:cNvSpPr>
          <p:nvPr/>
        </p:nvSpPr>
        <p:spPr bwMode="auto">
          <a:xfrm>
            <a:off x="8159750" y="2478088"/>
            <a:ext cx="539750" cy="414337"/>
          </a:xfrm>
          <a:prstGeom prst="ellipse">
            <a:avLst/>
          </a:prstGeom>
          <a:noFill/>
          <a:ln w="9525">
            <a:solidFill>
              <a:schemeClr val="tx1"/>
            </a:solidFill>
            <a:round/>
            <a:headEnd/>
            <a:tailEnd/>
          </a:ln>
        </p:spPr>
        <p:txBody>
          <a:bodyPr wrap="none" anchor="ctr"/>
          <a:lstStyle/>
          <a:p>
            <a:endParaRPr lang="en-CA"/>
          </a:p>
        </p:txBody>
      </p:sp>
      <p:sp>
        <p:nvSpPr>
          <p:cNvPr id="61481" name="Oval 41"/>
          <p:cNvSpPr>
            <a:spLocks noChangeArrowheads="1"/>
          </p:cNvSpPr>
          <p:nvPr/>
        </p:nvSpPr>
        <p:spPr bwMode="auto">
          <a:xfrm>
            <a:off x="7397750" y="2579688"/>
            <a:ext cx="539750" cy="414337"/>
          </a:xfrm>
          <a:prstGeom prst="ellipse">
            <a:avLst/>
          </a:prstGeom>
          <a:noFill/>
          <a:ln w="9525">
            <a:solidFill>
              <a:schemeClr val="tx1"/>
            </a:solidFill>
            <a:round/>
            <a:headEnd/>
            <a:tailEnd/>
          </a:ln>
        </p:spPr>
        <p:txBody>
          <a:bodyPr wrap="none" anchor="ctr"/>
          <a:lstStyle/>
          <a:p>
            <a:endParaRPr lang="en-CA"/>
          </a:p>
        </p:txBody>
      </p:sp>
      <p:sp>
        <p:nvSpPr>
          <p:cNvPr id="61482" name="Oval 42"/>
          <p:cNvSpPr>
            <a:spLocks noChangeArrowheads="1"/>
          </p:cNvSpPr>
          <p:nvPr/>
        </p:nvSpPr>
        <p:spPr bwMode="auto">
          <a:xfrm>
            <a:off x="5683250" y="3214688"/>
            <a:ext cx="539750" cy="414337"/>
          </a:xfrm>
          <a:prstGeom prst="ellipse">
            <a:avLst/>
          </a:prstGeom>
          <a:noFill/>
          <a:ln w="9525">
            <a:solidFill>
              <a:schemeClr val="tx1"/>
            </a:solidFill>
            <a:round/>
            <a:headEnd/>
            <a:tailEnd/>
          </a:ln>
        </p:spPr>
        <p:txBody>
          <a:bodyPr wrap="none" anchor="ctr"/>
          <a:lstStyle/>
          <a:p>
            <a:endParaRPr lang="en-CA"/>
          </a:p>
        </p:txBody>
      </p:sp>
      <p:sp>
        <p:nvSpPr>
          <p:cNvPr id="61483" name="Oval 43"/>
          <p:cNvSpPr>
            <a:spLocks noChangeArrowheads="1"/>
          </p:cNvSpPr>
          <p:nvPr/>
        </p:nvSpPr>
        <p:spPr bwMode="auto">
          <a:xfrm>
            <a:off x="4883150" y="3265488"/>
            <a:ext cx="539750" cy="414337"/>
          </a:xfrm>
          <a:prstGeom prst="ellipse">
            <a:avLst/>
          </a:prstGeom>
          <a:noFill/>
          <a:ln w="9525">
            <a:solidFill>
              <a:schemeClr val="tx1"/>
            </a:solidFill>
            <a:round/>
            <a:headEnd/>
            <a:tailEnd/>
          </a:ln>
        </p:spPr>
        <p:txBody>
          <a:bodyPr wrap="none" anchor="ctr"/>
          <a:lstStyle/>
          <a:p>
            <a:endParaRPr lang="en-CA"/>
          </a:p>
        </p:txBody>
      </p:sp>
      <p:sp>
        <p:nvSpPr>
          <p:cNvPr id="61484" name="Line 44"/>
          <p:cNvSpPr>
            <a:spLocks noChangeShapeType="1"/>
          </p:cNvSpPr>
          <p:nvPr/>
        </p:nvSpPr>
        <p:spPr bwMode="auto">
          <a:xfrm flipH="1">
            <a:off x="6448425" y="1789113"/>
            <a:ext cx="269875" cy="184150"/>
          </a:xfrm>
          <a:prstGeom prst="line">
            <a:avLst/>
          </a:prstGeom>
          <a:noFill/>
          <a:ln w="57150">
            <a:solidFill>
              <a:srgbClr val="FF0000"/>
            </a:solidFill>
            <a:round/>
            <a:headEnd/>
            <a:tailEnd/>
          </a:ln>
        </p:spPr>
        <p:txBody>
          <a:bodyPr wrap="none" anchor="ctr"/>
          <a:lstStyle/>
          <a:p>
            <a:endParaRPr lang="en-CA"/>
          </a:p>
        </p:txBody>
      </p:sp>
      <p:sp>
        <p:nvSpPr>
          <p:cNvPr id="61485" name="Line 45"/>
          <p:cNvSpPr>
            <a:spLocks noChangeShapeType="1"/>
          </p:cNvSpPr>
          <p:nvPr/>
        </p:nvSpPr>
        <p:spPr bwMode="auto">
          <a:xfrm>
            <a:off x="7259638" y="1789113"/>
            <a:ext cx="269875" cy="184150"/>
          </a:xfrm>
          <a:prstGeom prst="line">
            <a:avLst/>
          </a:prstGeom>
          <a:noFill/>
          <a:ln w="9525">
            <a:solidFill>
              <a:schemeClr val="tx1"/>
            </a:solidFill>
            <a:round/>
            <a:headEnd/>
            <a:tailEnd/>
          </a:ln>
        </p:spPr>
        <p:txBody>
          <a:bodyPr wrap="none" anchor="ctr"/>
          <a:lstStyle/>
          <a:p>
            <a:endParaRPr lang="en-CA"/>
          </a:p>
        </p:txBody>
      </p:sp>
      <p:sp>
        <p:nvSpPr>
          <p:cNvPr id="61486" name="Line 46"/>
          <p:cNvSpPr>
            <a:spLocks noChangeShapeType="1"/>
          </p:cNvSpPr>
          <p:nvPr/>
        </p:nvSpPr>
        <p:spPr bwMode="auto">
          <a:xfrm flipH="1">
            <a:off x="5818188" y="2247900"/>
            <a:ext cx="180975" cy="322263"/>
          </a:xfrm>
          <a:prstGeom prst="line">
            <a:avLst/>
          </a:prstGeom>
          <a:noFill/>
          <a:ln w="9525">
            <a:solidFill>
              <a:schemeClr val="tx1"/>
            </a:solidFill>
            <a:round/>
            <a:headEnd/>
            <a:tailEnd/>
          </a:ln>
        </p:spPr>
        <p:txBody>
          <a:bodyPr wrap="none" anchor="ctr"/>
          <a:lstStyle/>
          <a:p>
            <a:endParaRPr lang="en-CA"/>
          </a:p>
        </p:txBody>
      </p:sp>
      <p:sp>
        <p:nvSpPr>
          <p:cNvPr id="61487" name="Line 47"/>
          <p:cNvSpPr>
            <a:spLocks noChangeShapeType="1"/>
          </p:cNvSpPr>
          <p:nvPr/>
        </p:nvSpPr>
        <p:spPr bwMode="auto">
          <a:xfrm>
            <a:off x="6448425" y="2247900"/>
            <a:ext cx="225425" cy="276225"/>
          </a:xfrm>
          <a:prstGeom prst="line">
            <a:avLst/>
          </a:prstGeom>
          <a:noFill/>
          <a:ln w="9525">
            <a:solidFill>
              <a:schemeClr val="tx1"/>
            </a:solidFill>
            <a:round/>
            <a:headEnd/>
            <a:tailEnd/>
          </a:ln>
        </p:spPr>
        <p:txBody>
          <a:bodyPr wrap="none" anchor="ctr"/>
          <a:lstStyle/>
          <a:p>
            <a:endParaRPr lang="en-CA"/>
          </a:p>
        </p:txBody>
      </p:sp>
      <p:sp>
        <p:nvSpPr>
          <p:cNvPr id="61488" name="Line 48"/>
          <p:cNvSpPr>
            <a:spLocks noChangeShapeType="1"/>
          </p:cNvSpPr>
          <p:nvPr/>
        </p:nvSpPr>
        <p:spPr bwMode="auto">
          <a:xfrm>
            <a:off x="5727700" y="2938463"/>
            <a:ext cx="134938" cy="276225"/>
          </a:xfrm>
          <a:prstGeom prst="line">
            <a:avLst/>
          </a:prstGeom>
          <a:noFill/>
          <a:ln w="9525">
            <a:solidFill>
              <a:schemeClr val="tx1"/>
            </a:solidFill>
            <a:round/>
            <a:headEnd/>
            <a:tailEnd/>
          </a:ln>
        </p:spPr>
        <p:txBody>
          <a:bodyPr wrap="none" anchor="ctr"/>
          <a:lstStyle/>
          <a:p>
            <a:endParaRPr lang="en-CA"/>
          </a:p>
        </p:txBody>
      </p:sp>
      <p:sp>
        <p:nvSpPr>
          <p:cNvPr id="61489" name="Line 49"/>
          <p:cNvSpPr>
            <a:spLocks noChangeShapeType="1"/>
          </p:cNvSpPr>
          <p:nvPr/>
        </p:nvSpPr>
        <p:spPr bwMode="auto">
          <a:xfrm flipH="1">
            <a:off x="6629400" y="2938463"/>
            <a:ext cx="88900" cy="276225"/>
          </a:xfrm>
          <a:prstGeom prst="line">
            <a:avLst/>
          </a:prstGeom>
          <a:noFill/>
          <a:ln w="9525">
            <a:solidFill>
              <a:schemeClr val="tx1"/>
            </a:solidFill>
            <a:round/>
            <a:headEnd/>
            <a:tailEnd/>
          </a:ln>
        </p:spPr>
        <p:txBody>
          <a:bodyPr wrap="none" anchor="ctr"/>
          <a:lstStyle/>
          <a:p>
            <a:endParaRPr lang="en-CA"/>
          </a:p>
        </p:txBody>
      </p:sp>
      <p:sp>
        <p:nvSpPr>
          <p:cNvPr id="61490" name="Line 50"/>
          <p:cNvSpPr>
            <a:spLocks noChangeShapeType="1"/>
          </p:cNvSpPr>
          <p:nvPr/>
        </p:nvSpPr>
        <p:spPr bwMode="auto">
          <a:xfrm>
            <a:off x="7980363" y="2203450"/>
            <a:ext cx="314325" cy="320675"/>
          </a:xfrm>
          <a:prstGeom prst="line">
            <a:avLst/>
          </a:prstGeom>
          <a:noFill/>
          <a:ln w="9525">
            <a:solidFill>
              <a:schemeClr val="tx1"/>
            </a:solidFill>
            <a:round/>
            <a:headEnd/>
            <a:tailEnd/>
          </a:ln>
        </p:spPr>
        <p:txBody>
          <a:bodyPr wrap="none" anchor="ctr"/>
          <a:lstStyle/>
          <a:p>
            <a:endParaRPr lang="en-CA"/>
          </a:p>
        </p:txBody>
      </p:sp>
      <p:sp>
        <p:nvSpPr>
          <p:cNvPr id="61491" name="Text Box 51"/>
          <p:cNvSpPr txBox="1">
            <a:spLocks noChangeArrowheads="1"/>
          </p:cNvSpPr>
          <p:nvPr/>
        </p:nvSpPr>
        <p:spPr bwMode="auto">
          <a:xfrm>
            <a:off x="5935663" y="1951038"/>
            <a:ext cx="488950" cy="457200"/>
          </a:xfrm>
          <a:prstGeom prst="rect">
            <a:avLst/>
          </a:prstGeom>
          <a:noFill/>
          <a:ln w="9525">
            <a:noFill/>
            <a:miter lim="800000"/>
            <a:headEnd/>
            <a:tailEnd/>
          </a:ln>
        </p:spPr>
        <p:txBody>
          <a:bodyPr wrap="none">
            <a:spAutoFit/>
          </a:bodyPr>
          <a:lstStyle/>
          <a:p>
            <a:pPr algn="ctr"/>
            <a:r>
              <a:rPr lang="en-US" sz="2400">
                <a:solidFill>
                  <a:srgbClr val="CC0000"/>
                </a:solidFill>
                <a:latin typeface="Times New Roman" pitchFamily="18" charset="0"/>
              </a:rPr>
              <a:t>12</a:t>
            </a:r>
          </a:p>
        </p:txBody>
      </p:sp>
      <p:sp>
        <p:nvSpPr>
          <p:cNvPr id="61492" name="Text Box 52"/>
          <p:cNvSpPr txBox="1">
            <a:spLocks noChangeArrowheads="1"/>
          </p:cNvSpPr>
          <p:nvPr/>
        </p:nvSpPr>
        <p:spPr bwMode="auto">
          <a:xfrm>
            <a:off x="5440363"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61493" name="Text Box 53"/>
          <p:cNvSpPr txBox="1">
            <a:spLocks noChangeArrowheads="1"/>
          </p:cNvSpPr>
          <p:nvPr/>
        </p:nvSpPr>
        <p:spPr bwMode="auto">
          <a:xfrm>
            <a:off x="6565900"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61494" name="Text Box 54"/>
          <p:cNvSpPr txBox="1">
            <a:spLocks noChangeArrowheads="1"/>
          </p:cNvSpPr>
          <p:nvPr/>
        </p:nvSpPr>
        <p:spPr bwMode="auto">
          <a:xfrm>
            <a:off x="6254750" y="31892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61495" name="Text Box 55"/>
          <p:cNvSpPr txBox="1">
            <a:spLocks noChangeArrowheads="1"/>
          </p:cNvSpPr>
          <p:nvPr/>
        </p:nvSpPr>
        <p:spPr bwMode="auto">
          <a:xfrm>
            <a:off x="6781800" y="1524000"/>
            <a:ext cx="336550" cy="457200"/>
          </a:xfrm>
          <a:prstGeom prst="rect">
            <a:avLst/>
          </a:prstGeom>
          <a:noFill/>
          <a:ln w="9525">
            <a:noFill/>
            <a:miter lim="800000"/>
            <a:headEnd/>
            <a:tailEnd/>
          </a:ln>
        </p:spPr>
        <p:txBody>
          <a:bodyPr wrap="none">
            <a:spAutoFit/>
          </a:bodyPr>
          <a:lstStyle/>
          <a:p>
            <a:pPr algn="ctr"/>
            <a:r>
              <a:rPr lang="en-US" sz="2400">
                <a:solidFill>
                  <a:schemeClr val="accent2"/>
                </a:solidFill>
                <a:latin typeface="Times New Roman" pitchFamily="18" charset="0"/>
              </a:rPr>
              <a:t>8</a:t>
            </a:r>
          </a:p>
        </p:txBody>
      </p:sp>
      <p:sp>
        <p:nvSpPr>
          <p:cNvPr id="61496" name="Text Box 56"/>
          <p:cNvSpPr txBox="1">
            <a:spLocks noChangeArrowheads="1"/>
          </p:cNvSpPr>
          <p:nvPr/>
        </p:nvSpPr>
        <p:spPr bwMode="auto">
          <a:xfrm>
            <a:off x="7467600" y="1905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61497" name="Text Box 57"/>
          <p:cNvSpPr txBox="1">
            <a:spLocks noChangeArrowheads="1"/>
          </p:cNvSpPr>
          <p:nvPr/>
        </p:nvSpPr>
        <p:spPr bwMode="auto">
          <a:xfrm>
            <a:off x="8188325"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61498" name="Line 58"/>
          <p:cNvSpPr>
            <a:spLocks noChangeShapeType="1"/>
          </p:cNvSpPr>
          <p:nvPr/>
        </p:nvSpPr>
        <p:spPr bwMode="auto">
          <a:xfrm flipH="1">
            <a:off x="7626350" y="2274888"/>
            <a:ext cx="76200" cy="304800"/>
          </a:xfrm>
          <a:prstGeom prst="line">
            <a:avLst/>
          </a:prstGeom>
          <a:noFill/>
          <a:ln w="9525">
            <a:solidFill>
              <a:schemeClr val="tx1"/>
            </a:solidFill>
            <a:round/>
            <a:headEnd/>
            <a:tailEnd/>
          </a:ln>
        </p:spPr>
        <p:txBody>
          <a:bodyPr wrap="none" anchor="ctr"/>
          <a:lstStyle/>
          <a:p>
            <a:endParaRPr lang="en-CA"/>
          </a:p>
        </p:txBody>
      </p:sp>
      <p:sp>
        <p:nvSpPr>
          <p:cNvPr id="61499" name="Line 59"/>
          <p:cNvSpPr>
            <a:spLocks noChangeShapeType="1"/>
          </p:cNvSpPr>
          <p:nvPr/>
        </p:nvSpPr>
        <p:spPr bwMode="auto">
          <a:xfrm flipH="1">
            <a:off x="5187950" y="2884488"/>
            <a:ext cx="304800" cy="381000"/>
          </a:xfrm>
          <a:prstGeom prst="line">
            <a:avLst/>
          </a:prstGeom>
          <a:noFill/>
          <a:ln w="9525">
            <a:solidFill>
              <a:schemeClr val="tx1"/>
            </a:solidFill>
            <a:round/>
            <a:headEnd/>
            <a:tailEnd/>
          </a:ln>
        </p:spPr>
        <p:txBody>
          <a:bodyPr wrap="none" anchor="ctr"/>
          <a:lstStyle/>
          <a:p>
            <a:endParaRPr lang="en-CA"/>
          </a:p>
        </p:txBody>
      </p:sp>
      <p:sp>
        <p:nvSpPr>
          <p:cNvPr id="61500" name="Text Box 60"/>
          <p:cNvSpPr txBox="1">
            <a:spLocks noChangeArrowheads="1"/>
          </p:cNvSpPr>
          <p:nvPr/>
        </p:nvSpPr>
        <p:spPr bwMode="auto">
          <a:xfrm>
            <a:off x="4889500" y="32353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61501" name="Text Box 61"/>
          <p:cNvSpPr txBox="1">
            <a:spLocks noChangeArrowheads="1"/>
          </p:cNvSpPr>
          <p:nvPr/>
        </p:nvSpPr>
        <p:spPr bwMode="auto">
          <a:xfrm>
            <a:off x="7473950" y="25034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61502" name="Line 62"/>
          <p:cNvSpPr>
            <a:spLocks noChangeShapeType="1"/>
          </p:cNvSpPr>
          <p:nvPr/>
        </p:nvSpPr>
        <p:spPr bwMode="auto">
          <a:xfrm>
            <a:off x="4683125" y="2092325"/>
            <a:ext cx="1066800" cy="0"/>
          </a:xfrm>
          <a:prstGeom prst="line">
            <a:avLst/>
          </a:prstGeom>
          <a:noFill/>
          <a:ln w="38100">
            <a:solidFill>
              <a:srgbClr val="FF0000"/>
            </a:solidFill>
            <a:round/>
            <a:headEnd/>
            <a:tailEnd type="triangle" w="med" len="med"/>
          </a:ln>
        </p:spPr>
        <p:txBody>
          <a:bodyPr wrap="none" anchor="ctr"/>
          <a:lstStyle/>
          <a:p>
            <a:endParaRPr lang="en-CA"/>
          </a:p>
        </p:txBody>
      </p:sp>
      <p:sp>
        <p:nvSpPr>
          <p:cNvPr id="61503" name="Text Box 63"/>
          <p:cNvSpPr txBox="1">
            <a:spLocks noChangeArrowheads="1"/>
          </p:cNvSpPr>
          <p:nvPr/>
        </p:nvSpPr>
        <p:spPr bwMode="auto">
          <a:xfrm>
            <a:off x="1682750" y="56848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61504" name="Oval 64"/>
          <p:cNvSpPr>
            <a:spLocks noChangeArrowheads="1"/>
          </p:cNvSpPr>
          <p:nvPr/>
        </p:nvSpPr>
        <p:spPr bwMode="auto">
          <a:xfrm>
            <a:off x="2673350" y="4038600"/>
            <a:ext cx="541338" cy="414338"/>
          </a:xfrm>
          <a:prstGeom prst="ellipse">
            <a:avLst/>
          </a:prstGeom>
          <a:noFill/>
          <a:ln w="9525">
            <a:solidFill>
              <a:schemeClr val="tx1"/>
            </a:solidFill>
            <a:round/>
            <a:headEnd/>
            <a:tailEnd/>
          </a:ln>
        </p:spPr>
        <p:txBody>
          <a:bodyPr wrap="none" anchor="ctr"/>
          <a:lstStyle/>
          <a:p>
            <a:endParaRPr lang="en-CA"/>
          </a:p>
        </p:txBody>
      </p:sp>
      <p:sp>
        <p:nvSpPr>
          <p:cNvPr id="61505" name="Oval 65"/>
          <p:cNvSpPr>
            <a:spLocks noChangeArrowheads="1"/>
          </p:cNvSpPr>
          <p:nvPr/>
        </p:nvSpPr>
        <p:spPr bwMode="auto">
          <a:xfrm>
            <a:off x="3440113" y="4406900"/>
            <a:ext cx="539750" cy="412750"/>
          </a:xfrm>
          <a:prstGeom prst="ellipse">
            <a:avLst/>
          </a:prstGeom>
          <a:noFill/>
          <a:ln w="9525">
            <a:solidFill>
              <a:schemeClr val="tx1"/>
            </a:solidFill>
            <a:round/>
            <a:headEnd/>
            <a:tailEnd/>
          </a:ln>
        </p:spPr>
        <p:txBody>
          <a:bodyPr wrap="none" anchor="ctr"/>
          <a:lstStyle/>
          <a:p>
            <a:endParaRPr lang="en-CA"/>
          </a:p>
        </p:txBody>
      </p:sp>
      <p:sp>
        <p:nvSpPr>
          <p:cNvPr id="61506" name="Oval 66"/>
          <p:cNvSpPr>
            <a:spLocks noChangeArrowheads="1"/>
          </p:cNvSpPr>
          <p:nvPr/>
        </p:nvSpPr>
        <p:spPr bwMode="auto">
          <a:xfrm>
            <a:off x="2493963" y="5049838"/>
            <a:ext cx="539750" cy="414337"/>
          </a:xfrm>
          <a:prstGeom prst="ellipse">
            <a:avLst/>
          </a:prstGeom>
          <a:noFill/>
          <a:ln w="9525">
            <a:solidFill>
              <a:schemeClr val="tx1"/>
            </a:solidFill>
            <a:round/>
            <a:headEnd/>
            <a:tailEnd/>
          </a:ln>
        </p:spPr>
        <p:txBody>
          <a:bodyPr wrap="none" anchor="ctr"/>
          <a:lstStyle/>
          <a:p>
            <a:endParaRPr lang="en-CA"/>
          </a:p>
        </p:txBody>
      </p:sp>
      <p:sp>
        <p:nvSpPr>
          <p:cNvPr id="61507" name="Oval 67"/>
          <p:cNvSpPr>
            <a:spLocks noChangeArrowheads="1"/>
          </p:cNvSpPr>
          <p:nvPr/>
        </p:nvSpPr>
        <p:spPr bwMode="auto">
          <a:xfrm>
            <a:off x="1322388" y="5049838"/>
            <a:ext cx="541337" cy="414337"/>
          </a:xfrm>
          <a:prstGeom prst="ellipse">
            <a:avLst/>
          </a:prstGeom>
          <a:noFill/>
          <a:ln w="9525">
            <a:solidFill>
              <a:schemeClr val="tx1"/>
            </a:solidFill>
            <a:round/>
            <a:headEnd/>
            <a:tailEnd/>
          </a:ln>
        </p:spPr>
        <p:txBody>
          <a:bodyPr wrap="none" anchor="ctr"/>
          <a:lstStyle/>
          <a:p>
            <a:endParaRPr lang="en-CA"/>
          </a:p>
        </p:txBody>
      </p:sp>
      <p:sp>
        <p:nvSpPr>
          <p:cNvPr id="61508" name="Oval 68"/>
          <p:cNvSpPr>
            <a:spLocks noChangeArrowheads="1"/>
          </p:cNvSpPr>
          <p:nvPr/>
        </p:nvSpPr>
        <p:spPr bwMode="auto">
          <a:xfrm>
            <a:off x="1908175" y="4452938"/>
            <a:ext cx="541338" cy="412750"/>
          </a:xfrm>
          <a:prstGeom prst="ellipse">
            <a:avLst/>
          </a:prstGeom>
          <a:noFill/>
          <a:ln w="9525">
            <a:solidFill>
              <a:schemeClr val="tx1"/>
            </a:solidFill>
            <a:round/>
            <a:headEnd/>
            <a:tailEnd/>
          </a:ln>
        </p:spPr>
        <p:txBody>
          <a:bodyPr wrap="none" anchor="ctr"/>
          <a:lstStyle/>
          <a:p>
            <a:endParaRPr lang="en-CA"/>
          </a:p>
        </p:txBody>
      </p:sp>
      <p:sp>
        <p:nvSpPr>
          <p:cNvPr id="61509" name="Oval 69"/>
          <p:cNvSpPr>
            <a:spLocks noChangeArrowheads="1"/>
          </p:cNvSpPr>
          <p:nvPr/>
        </p:nvSpPr>
        <p:spPr bwMode="auto">
          <a:xfrm>
            <a:off x="2224088" y="5740400"/>
            <a:ext cx="539750" cy="414338"/>
          </a:xfrm>
          <a:prstGeom prst="ellipse">
            <a:avLst/>
          </a:prstGeom>
          <a:noFill/>
          <a:ln w="9525">
            <a:solidFill>
              <a:schemeClr val="tx1"/>
            </a:solidFill>
            <a:round/>
            <a:headEnd/>
            <a:tailEnd/>
          </a:ln>
        </p:spPr>
        <p:txBody>
          <a:bodyPr wrap="none" anchor="ctr"/>
          <a:lstStyle/>
          <a:p>
            <a:endParaRPr lang="en-CA"/>
          </a:p>
        </p:txBody>
      </p:sp>
      <p:sp>
        <p:nvSpPr>
          <p:cNvPr id="61510" name="Oval 70"/>
          <p:cNvSpPr>
            <a:spLocks noChangeArrowheads="1"/>
          </p:cNvSpPr>
          <p:nvPr/>
        </p:nvSpPr>
        <p:spPr bwMode="auto">
          <a:xfrm>
            <a:off x="4114800" y="5003800"/>
            <a:ext cx="539750" cy="414338"/>
          </a:xfrm>
          <a:prstGeom prst="ellipse">
            <a:avLst/>
          </a:prstGeom>
          <a:noFill/>
          <a:ln w="9525">
            <a:solidFill>
              <a:schemeClr val="tx1"/>
            </a:solidFill>
            <a:round/>
            <a:headEnd/>
            <a:tailEnd/>
          </a:ln>
        </p:spPr>
        <p:txBody>
          <a:bodyPr wrap="none" anchor="ctr"/>
          <a:lstStyle/>
          <a:p>
            <a:endParaRPr lang="en-CA"/>
          </a:p>
        </p:txBody>
      </p:sp>
      <p:sp>
        <p:nvSpPr>
          <p:cNvPr id="61511" name="Oval 71"/>
          <p:cNvSpPr>
            <a:spLocks noChangeArrowheads="1"/>
          </p:cNvSpPr>
          <p:nvPr/>
        </p:nvSpPr>
        <p:spPr bwMode="auto">
          <a:xfrm>
            <a:off x="3352800" y="5105400"/>
            <a:ext cx="539750" cy="414338"/>
          </a:xfrm>
          <a:prstGeom prst="ellipse">
            <a:avLst/>
          </a:prstGeom>
          <a:noFill/>
          <a:ln w="9525">
            <a:solidFill>
              <a:schemeClr val="tx1"/>
            </a:solidFill>
            <a:round/>
            <a:headEnd/>
            <a:tailEnd/>
          </a:ln>
        </p:spPr>
        <p:txBody>
          <a:bodyPr wrap="none" anchor="ctr"/>
          <a:lstStyle/>
          <a:p>
            <a:endParaRPr lang="en-CA"/>
          </a:p>
        </p:txBody>
      </p:sp>
      <p:sp>
        <p:nvSpPr>
          <p:cNvPr id="61512" name="Oval 72"/>
          <p:cNvSpPr>
            <a:spLocks noChangeArrowheads="1"/>
          </p:cNvSpPr>
          <p:nvPr/>
        </p:nvSpPr>
        <p:spPr bwMode="auto">
          <a:xfrm>
            <a:off x="1638300" y="5740400"/>
            <a:ext cx="539750" cy="414338"/>
          </a:xfrm>
          <a:prstGeom prst="ellipse">
            <a:avLst/>
          </a:prstGeom>
          <a:noFill/>
          <a:ln w="9525">
            <a:solidFill>
              <a:schemeClr val="tx1"/>
            </a:solidFill>
            <a:round/>
            <a:headEnd/>
            <a:tailEnd/>
          </a:ln>
        </p:spPr>
        <p:txBody>
          <a:bodyPr wrap="none" anchor="ctr"/>
          <a:lstStyle/>
          <a:p>
            <a:endParaRPr lang="en-CA"/>
          </a:p>
        </p:txBody>
      </p:sp>
      <p:sp>
        <p:nvSpPr>
          <p:cNvPr id="61513" name="Oval 73"/>
          <p:cNvSpPr>
            <a:spLocks noChangeArrowheads="1"/>
          </p:cNvSpPr>
          <p:nvPr/>
        </p:nvSpPr>
        <p:spPr bwMode="auto">
          <a:xfrm>
            <a:off x="838200" y="5791200"/>
            <a:ext cx="539750" cy="414338"/>
          </a:xfrm>
          <a:prstGeom prst="ellipse">
            <a:avLst/>
          </a:prstGeom>
          <a:noFill/>
          <a:ln w="9525">
            <a:solidFill>
              <a:schemeClr val="tx1"/>
            </a:solidFill>
            <a:round/>
            <a:headEnd/>
            <a:tailEnd/>
          </a:ln>
        </p:spPr>
        <p:txBody>
          <a:bodyPr wrap="none" anchor="ctr"/>
          <a:lstStyle/>
          <a:p>
            <a:endParaRPr lang="en-CA"/>
          </a:p>
        </p:txBody>
      </p:sp>
      <p:sp>
        <p:nvSpPr>
          <p:cNvPr id="61514" name="Line 74"/>
          <p:cNvSpPr>
            <a:spLocks noChangeShapeType="1"/>
          </p:cNvSpPr>
          <p:nvPr/>
        </p:nvSpPr>
        <p:spPr bwMode="auto">
          <a:xfrm flipH="1">
            <a:off x="2403475" y="4314825"/>
            <a:ext cx="269875" cy="184150"/>
          </a:xfrm>
          <a:prstGeom prst="line">
            <a:avLst/>
          </a:prstGeom>
          <a:noFill/>
          <a:ln w="9525">
            <a:solidFill>
              <a:schemeClr val="tx1"/>
            </a:solidFill>
            <a:round/>
            <a:headEnd/>
            <a:tailEnd/>
          </a:ln>
        </p:spPr>
        <p:txBody>
          <a:bodyPr wrap="none" anchor="ctr"/>
          <a:lstStyle/>
          <a:p>
            <a:endParaRPr lang="en-CA"/>
          </a:p>
        </p:txBody>
      </p:sp>
      <p:sp>
        <p:nvSpPr>
          <p:cNvPr id="61515" name="Line 75"/>
          <p:cNvSpPr>
            <a:spLocks noChangeShapeType="1"/>
          </p:cNvSpPr>
          <p:nvPr/>
        </p:nvSpPr>
        <p:spPr bwMode="auto">
          <a:xfrm>
            <a:off x="3214688" y="4314825"/>
            <a:ext cx="269875" cy="184150"/>
          </a:xfrm>
          <a:prstGeom prst="line">
            <a:avLst/>
          </a:prstGeom>
          <a:noFill/>
          <a:ln w="9525">
            <a:solidFill>
              <a:schemeClr val="tx1"/>
            </a:solidFill>
            <a:round/>
            <a:headEnd/>
            <a:tailEnd/>
          </a:ln>
        </p:spPr>
        <p:txBody>
          <a:bodyPr wrap="none" anchor="ctr"/>
          <a:lstStyle/>
          <a:p>
            <a:endParaRPr lang="en-CA"/>
          </a:p>
        </p:txBody>
      </p:sp>
      <p:sp>
        <p:nvSpPr>
          <p:cNvPr id="61516" name="Line 76"/>
          <p:cNvSpPr>
            <a:spLocks noChangeShapeType="1"/>
          </p:cNvSpPr>
          <p:nvPr/>
        </p:nvSpPr>
        <p:spPr bwMode="auto">
          <a:xfrm flipH="1">
            <a:off x="1773238" y="4773613"/>
            <a:ext cx="180975" cy="322262"/>
          </a:xfrm>
          <a:prstGeom prst="line">
            <a:avLst/>
          </a:prstGeom>
          <a:noFill/>
          <a:ln w="9525">
            <a:solidFill>
              <a:schemeClr val="tx1"/>
            </a:solidFill>
            <a:round/>
            <a:headEnd/>
            <a:tailEnd/>
          </a:ln>
        </p:spPr>
        <p:txBody>
          <a:bodyPr wrap="none" anchor="ctr"/>
          <a:lstStyle/>
          <a:p>
            <a:endParaRPr lang="en-CA"/>
          </a:p>
        </p:txBody>
      </p:sp>
      <p:sp>
        <p:nvSpPr>
          <p:cNvPr id="61517" name="Line 77"/>
          <p:cNvSpPr>
            <a:spLocks noChangeShapeType="1"/>
          </p:cNvSpPr>
          <p:nvPr/>
        </p:nvSpPr>
        <p:spPr bwMode="auto">
          <a:xfrm>
            <a:off x="2403475" y="4773613"/>
            <a:ext cx="225425" cy="276225"/>
          </a:xfrm>
          <a:prstGeom prst="line">
            <a:avLst/>
          </a:prstGeom>
          <a:noFill/>
          <a:ln w="57150">
            <a:solidFill>
              <a:srgbClr val="FF0000"/>
            </a:solidFill>
            <a:round/>
            <a:headEnd/>
            <a:tailEnd/>
          </a:ln>
        </p:spPr>
        <p:txBody>
          <a:bodyPr wrap="none" anchor="ctr"/>
          <a:lstStyle/>
          <a:p>
            <a:endParaRPr lang="en-CA"/>
          </a:p>
        </p:txBody>
      </p:sp>
      <p:sp>
        <p:nvSpPr>
          <p:cNvPr id="61518" name="Line 78"/>
          <p:cNvSpPr>
            <a:spLocks noChangeShapeType="1"/>
          </p:cNvSpPr>
          <p:nvPr/>
        </p:nvSpPr>
        <p:spPr bwMode="auto">
          <a:xfrm>
            <a:off x="1682750" y="5464175"/>
            <a:ext cx="134938" cy="276225"/>
          </a:xfrm>
          <a:prstGeom prst="line">
            <a:avLst/>
          </a:prstGeom>
          <a:noFill/>
          <a:ln w="9525">
            <a:solidFill>
              <a:schemeClr val="tx1"/>
            </a:solidFill>
            <a:round/>
            <a:headEnd/>
            <a:tailEnd/>
          </a:ln>
        </p:spPr>
        <p:txBody>
          <a:bodyPr wrap="none" anchor="ctr"/>
          <a:lstStyle/>
          <a:p>
            <a:endParaRPr lang="en-CA"/>
          </a:p>
        </p:txBody>
      </p:sp>
      <p:sp>
        <p:nvSpPr>
          <p:cNvPr id="61519" name="Line 79"/>
          <p:cNvSpPr>
            <a:spLocks noChangeShapeType="1"/>
          </p:cNvSpPr>
          <p:nvPr/>
        </p:nvSpPr>
        <p:spPr bwMode="auto">
          <a:xfrm flipH="1">
            <a:off x="2584450" y="5464175"/>
            <a:ext cx="88900" cy="276225"/>
          </a:xfrm>
          <a:prstGeom prst="line">
            <a:avLst/>
          </a:prstGeom>
          <a:noFill/>
          <a:ln w="9525">
            <a:solidFill>
              <a:schemeClr val="tx1"/>
            </a:solidFill>
            <a:round/>
            <a:headEnd/>
            <a:tailEnd/>
          </a:ln>
        </p:spPr>
        <p:txBody>
          <a:bodyPr wrap="none" anchor="ctr"/>
          <a:lstStyle/>
          <a:p>
            <a:endParaRPr lang="en-CA"/>
          </a:p>
        </p:txBody>
      </p:sp>
      <p:sp>
        <p:nvSpPr>
          <p:cNvPr id="61520" name="Line 80"/>
          <p:cNvSpPr>
            <a:spLocks noChangeShapeType="1"/>
          </p:cNvSpPr>
          <p:nvPr/>
        </p:nvSpPr>
        <p:spPr bwMode="auto">
          <a:xfrm>
            <a:off x="3935413" y="4729163"/>
            <a:ext cx="314325" cy="320675"/>
          </a:xfrm>
          <a:prstGeom prst="line">
            <a:avLst/>
          </a:prstGeom>
          <a:noFill/>
          <a:ln w="9525">
            <a:solidFill>
              <a:schemeClr val="tx1"/>
            </a:solidFill>
            <a:round/>
            <a:headEnd/>
            <a:tailEnd/>
          </a:ln>
        </p:spPr>
        <p:txBody>
          <a:bodyPr wrap="none" anchor="ctr"/>
          <a:lstStyle/>
          <a:p>
            <a:endParaRPr lang="en-CA"/>
          </a:p>
        </p:txBody>
      </p:sp>
      <p:sp>
        <p:nvSpPr>
          <p:cNvPr id="61521" name="Text Box 81"/>
          <p:cNvSpPr txBox="1">
            <a:spLocks noChangeArrowheads="1"/>
          </p:cNvSpPr>
          <p:nvPr/>
        </p:nvSpPr>
        <p:spPr bwMode="auto">
          <a:xfrm>
            <a:off x="1890713" y="4476750"/>
            <a:ext cx="488950" cy="457200"/>
          </a:xfrm>
          <a:prstGeom prst="rect">
            <a:avLst/>
          </a:prstGeom>
          <a:noFill/>
          <a:ln w="9525">
            <a:noFill/>
            <a:miter lim="800000"/>
            <a:headEnd/>
            <a:tailEnd/>
          </a:ln>
        </p:spPr>
        <p:txBody>
          <a:bodyPr wrap="none">
            <a:spAutoFit/>
          </a:bodyPr>
          <a:lstStyle/>
          <a:p>
            <a:pPr algn="ctr"/>
            <a:r>
              <a:rPr lang="en-US" sz="2400">
                <a:solidFill>
                  <a:schemeClr val="accent2"/>
                </a:solidFill>
                <a:latin typeface="Times New Roman" pitchFamily="18" charset="0"/>
              </a:rPr>
              <a:t>11</a:t>
            </a:r>
          </a:p>
        </p:txBody>
      </p:sp>
      <p:sp>
        <p:nvSpPr>
          <p:cNvPr id="61522" name="Text Box 82"/>
          <p:cNvSpPr txBox="1">
            <a:spLocks noChangeArrowheads="1"/>
          </p:cNvSpPr>
          <p:nvPr/>
        </p:nvSpPr>
        <p:spPr bwMode="auto">
          <a:xfrm>
            <a:off x="1395413" y="50752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61523" name="Text Box 83"/>
          <p:cNvSpPr txBox="1">
            <a:spLocks noChangeArrowheads="1"/>
          </p:cNvSpPr>
          <p:nvPr/>
        </p:nvSpPr>
        <p:spPr bwMode="auto">
          <a:xfrm>
            <a:off x="2520950" y="5075238"/>
            <a:ext cx="488950" cy="457200"/>
          </a:xfrm>
          <a:prstGeom prst="rect">
            <a:avLst/>
          </a:prstGeom>
          <a:noFill/>
          <a:ln w="9525">
            <a:noFill/>
            <a:miter lim="800000"/>
            <a:headEnd/>
            <a:tailEnd/>
          </a:ln>
        </p:spPr>
        <p:txBody>
          <a:bodyPr wrap="none">
            <a:spAutoFit/>
          </a:bodyPr>
          <a:lstStyle/>
          <a:p>
            <a:pPr algn="ctr"/>
            <a:r>
              <a:rPr lang="en-US" sz="2400">
                <a:solidFill>
                  <a:srgbClr val="CC0000"/>
                </a:solidFill>
                <a:latin typeface="Times New Roman" pitchFamily="18" charset="0"/>
              </a:rPr>
              <a:t>12</a:t>
            </a:r>
          </a:p>
        </p:txBody>
      </p:sp>
      <p:sp>
        <p:nvSpPr>
          <p:cNvPr id="61524" name="Text Box 84"/>
          <p:cNvSpPr txBox="1">
            <a:spLocks noChangeArrowheads="1"/>
          </p:cNvSpPr>
          <p:nvPr/>
        </p:nvSpPr>
        <p:spPr bwMode="auto">
          <a:xfrm>
            <a:off x="2209800" y="5715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61525" name="Text Box 85"/>
          <p:cNvSpPr txBox="1">
            <a:spLocks noChangeArrowheads="1"/>
          </p:cNvSpPr>
          <p:nvPr/>
        </p:nvSpPr>
        <p:spPr bwMode="auto">
          <a:xfrm>
            <a:off x="2736850" y="4049713"/>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61526" name="Text Box 86"/>
          <p:cNvSpPr txBox="1">
            <a:spLocks noChangeArrowheads="1"/>
          </p:cNvSpPr>
          <p:nvPr/>
        </p:nvSpPr>
        <p:spPr bwMode="auto">
          <a:xfrm>
            <a:off x="3422650" y="443071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61527" name="Text Box 87"/>
          <p:cNvSpPr txBox="1">
            <a:spLocks noChangeArrowheads="1"/>
          </p:cNvSpPr>
          <p:nvPr/>
        </p:nvSpPr>
        <p:spPr bwMode="auto">
          <a:xfrm>
            <a:off x="4143375" y="50752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61528" name="Line 88"/>
          <p:cNvSpPr>
            <a:spLocks noChangeShapeType="1"/>
          </p:cNvSpPr>
          <p:nvPr/>
        </p:nvSpPr>
        <p:spPr bwMode="auto">
          <a:xfrm flipH="1">
            <a:off x="3581400" y="4800600"/>
            <a:ext cx="76200" cy="304800"/>
          </a:xfrm>
          <a:prstGeom prst="line">
            <a:avLst/>
          </a:prstGeom>
          <a:noFill/>
          <a:ln w="9525">
            <a:solidFill>
              <a:schemeClr val="tx1"/>
            </a:solidFill>
            <a:round/>
            <a:headEnd/>
            <a:tailEnd/>
          </a:ln>
        </p:spPr>
        <p:txBody>
          <a:bodyPr wrap="none" anchor="ctr"/>
          <a:lstStyle/>
          <a:p>
            <a:endParaRPr lang="en-CA"/>
          </a:p>
        </p:txBody>
      </p:sp>
      <p:sp>
        <p:nvSpPr>
          <p:cNvPr id="61529" name="Line 89"/>
          <p:cNvSpPr>
            <a:spLocks noChangeShapeType="1"/>
          </p:cNvSpPr>
          <p:nvPr/>
        </p:nvSpPr>
        <p:spPr bwMode="auto">
          <a:xfrm flipH="1">
            <a:off x="1143000" y="5410200"/>
            <a:ext cx="304800" cy="381000"/>
          </a:xfrm>
          <a:prstGeom prst="line">
            <a:avLst/>
          </a:prstGeom>
          <a:noFill/>
          <a:ln w="9525">
            <a:solidFill>
              <a:schemeClr val="tx1"/>
            </a:solidFill>
            <a:round/>
            <a:headEnd/>
            <a:tailEnd/>
          </a:ln>
        </p:spPr>
        <p:txBody>
          <a:bodyPr wrap="none" anchor="ctr"/>
          <a:lstStyle/>
          <a:p>
            <a:endParaRPr lang="en-CA"/>
          </a:p>
        </p:txBody>
      </p:sp>
      <p:sp>
        <p:nvSpPr>
          <p:cNvPr id="61530" name="Text Box 90"/>
          <p:cNvSpPr txBox="1">
            <a:spLocks noChangeArrowheads="1"/>
          </p:cNvSpPr>
          <p:nvPr/>
        </p:nvSpPr>
        <p:spPr bwMode="auto">
          <a:xfrm>
            <a:off x="844550" y="57610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61531" name="Text Box 91"/>
          <p:cNvSpPr txBox="1">
            <a:spLocks noChangeArrowheads="1"/>
          </p:cNvSpPr>
          <p:nvPr/>
        </p:nvSpPr>
        <p:spPr bwMode="auto">
          <a:xfrm>
            <a:off x="3429000" y="5029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61532" name="Line 92"/>
          <p:cNvSpPr>
            <a:spLocks noChangeShapeType="1"/>
          </p:cNvSpPr>
          <p:nvPr/>
        </p:nvSpPr>
        <p:spPr bwMode="auto">
          <a:xfrm flipH="1">
            <a:off x="4267200" y="3886200"/>
            <a:ext cx="1447800" cy="609600"/>
          </a:xfrm>
          <a:prstGeom prst="line">
            <a:avLst/>
          </a:prstGeom>
          <a:noFill/>
          <a:ln w="57150">
            <a:solidFill>
              <a:srgbClr val="FF0000"/>
            </a:solidFill>
            <a:round/>
            <a:headEnd/>
            <a:tailEnd type="triangle" w="med" len="med"/>
          </a:ln>
        </p:spPr>
        <p:txBody>
          <a:bodyPr wrap="none" anchor="ctr"/>
          <a:lstStyle/>
          <a:p>
            <a:endParaRPr lang="en-CA"/>
          </a:p>
        </p:txBody>
      </p:sp>
      <p:sp>
        <p:nvSpPr>
          <p:cNvPr id="61533" name="Text Box 93"/>
          <p:cNvSpPr txBox="1">
            <a:spLocks noChangeArrowheads="1"/>
          </p:cNvSpPr>
          <p:nvPr/>
        </p:nvSpPr>
        <p:spPr bwMode="auto">
          <a:xfrm>
            <a:off x="3810000" y="5715000"/>
            <a:ext cx="3084513" cy="457200"/>
          </a:xfrm>
          <a:prstGeom prst="rect">
            <a:avLst/>
          </a:prstGeom>
          <a:noFill/>
          <a:ln w="9525">
            <a:noFill/>
            <a:miter lim="800000"/>
            <a:headEnd/>
            <a:tailEnd/>
          </a:ln>
        </p:spPr>
        <p:txBody>
          <a:bodyPr wrap="none">
            <a:spAutoFit/>
          </a:bodyPr>
          <a:lstStyle/>
          <a:p>
            <a:pPr algn="ctr"/>
            <a:r>
              <a:rPr lang="en-US" sz="2400">
                <a:latin typeface="Times New Roman" pitchFamily="18" charset="0"/>
              </a:rPr>
              <a:t>Now it is a correct heap</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custDataLst>
              <p:tags r:id="rId1"/>
            </p:custDataLst>
          </p:nvPr>
        </p:nvSpPr>
        <p:spPr/>
        <p:txBody>
          <a:bodyPr/>
          <a:lstStyle/>
          <a:p>
            <a:pPr>
              <a:defRPr/>
            </a:pPr>
            <a:fld id="{0C79B2B5-8285-4991-98C1-89A59D0DB23B}" type="slidenum">
              <a:rPr lang="en-US" smtClean="0"/>
              <a:pPr>
                <a:defRPr/>
              </a:pPr>
              <a:t>57</a:t>
            </a:fld>
            <a:endParaRPr lang="en-US"/>
          </a:p>
        </p:txBody>
      </p:sp>
      <p:sp>
        <p:nvSpPr>
          <p:cNvPr id="62467" name="Rectangle 2"/>
          <p:cNvSpPr>
            <a:spLocks noGrp="1" noChangeArrowheads="1"/>
          </p:cNvSpPr>
          <p:nvPr>
            <p:ph type="title"/>
            <p:custDataLst>
              <p:tags r:id="rId2"/>
            </p:custDataLst>
          </p:nvPr>
        </p:nvSpPr>
        <p:spPr>
          <a:xfrm>
            <a:off x="533400" y="152400"/>
            <a:ext cx="9144000" cy="1143000"/>
          </a:xfrm>
        </p:spPr>
        <p:txBody>
          <a:bodyPr/>
          <a:lstStyle/>
          <a:p>
            <a:pPr eaLnBrk="1" hangingPunct="1"/>
            <a:r>
              <a:rPr lang="en-US" dirty="0" err="1"/>
              <a:t>DeleteMin</a:t>
            </a:r>
            <a:r>
              <a:rPr lang="en-US" dirty="0"/>
              <a:t> Code </a:t>
            </a:r>
            <a:r>
              <a:rPr lang="en-US" sz="4000" dirty="0"/>
              <a:t>(Optimized)</a:t>
            </a:r>
          </a:p>
        </p:txBody>
      </p:sp>
      <p:sp>
        <p:nvSpPr>
          <p:cNvPr id="62468" name="Rectangle 3"/>
          <p:cNvSpPr>
            <a:spLocks noGrp="1" noChangeArrowheads="1"/>
          </p:cNvSpPr>
          <p:nvPr>
            <p:ph type="body" idx="1"/>
            <p:custDataLst>
              <p:tags r:id="rId3"/>
            </p:custDataLst>
          </p:nvPr>
        </p:nvSpPr>
        <p:spPr>
          <a:xfrm>
            <a:off x="152400" y="1219200"/>
            <a:ext cx="4648200" cy="4114800"/>
          </a:xfrm>
        </p:spPr>
        <p:txBody>
          <a:bodyPr/>
          <a:lstStyle/>
          <a:p>
            <a:pPr eaLnBrk="1" hangingPunct="1">
              <a:buFontTx/>
              <a:buNone/>
            </a:pPr>
            <a:r>
              <a:rPr lang="en-US" sz="2000" b="1">
                <a:latin typeface="Courier New" pitchFamily="49" charset="0"/>
              </a:rPr>
              <a:t>Object deleteMin() {</a:t>
            </a:r>
          </a:p>
          <a:p>
            <a:pPr eaLnBrk="1" hangingPunct="1">
              <a:buFontTx/>
              <a:buNone/>
            </a:pPr>
            <a:r>
              <a:rPr lang="en-US" sz="2000" b="1">
                <a:latin typeface="Courier New" pitchFamily="49" charset="0"/>
              </a:rPr>
              <a:t>  assert(!isEmpty());</a:t>
            </a:r>
          </a:p>
          <a:p>
            <a:pPr eaLnBrk="1" hangingPunct="1">
              <a:buFontTx/>
              <a:buNone/>
            </a:pPr>
            <a:r>
              <a:rPr lang="en-US" sz="2000" b="1">
                <a:latin typeface="Courier New" pitchFamily="49" charset="0"/>
              </a:rPr>
              <a:t>  returnVal = Heap[1];</a:t>
            </a:r>
          </a:p>
          <a:p>
            <a:pPr eaLnBrk="1" hangingPunct="1">
              <a:buFontTx/>
              <a:buNone/>
            </a:pPr>
            <a:r>
              <a:rPr lang="en-US" sz="2000" b="1">
                <a:latin typeface="Courier New" pitchFamily="49" charset="0"/>
              </a:rPr>
              <a:t>  size--;</a:t>
            </a:r>
          </a:p>
          <a:p>
            <a:pPr eaLnBrk="1" hangingPunct="1">
              <a:buFontTx/>
              <a:buNone/>
            </a:pPr>
            <a:r>
              <a:rPr lang="en-US" sz="2000" b="1">
                <a:latin typeface="Courier New" pitchFamily="49" charset="0"/>
              </a:rPr>
              <a:t>  newPos = </a:t>
            </a:r>
          </a:p>
          <a:p>
            <a:pPr eaLnBrk="1" hangingPunct="1">
              <a:buFontTx/>
              <a:buNone/>
            </a:pPr>
            <a:r>
              <a:rPr lang="en-US" sz="2000" b="1">
                <a:latin typeface="Courier New" pitchFamily="49" charset="0"/>
              </a:rPr>
              <a:t>    percolateDown(1,</a:t>
            </a:r>
          </a:p>
          <a:p>
            <a:pPr eaLnBrk="1" hangingPunct="1">
              <a:buFontTx/>
              <a:buNone/>
            </a:pPr>
            <a:r>
              <a:rPr lang="en-US" sz="2000" b="1">
                <a:latin typeface="Courier New" pitchFamily="49" charset="0"/>
              </a:rPr>
              <a:t>        Heap[size+1]);</a:t>
            </a:r>
          </a:p>
          <a:p>
            <a:pPr eaLnBrk="1" hangingPunct="1">
              <a:buFontTx/>
              <a:buNone/>
            </a:pPr>
            <a:r>
              <a:rPr lang="en-US" sz="2000" b="1">
                <a:latin typeface="Courier New" pitchFamily="49" charset="0"/>
              </a:rPr>
              <a:t>  Heap[newPos] = </a:t>
            </a:r>
          </a:p>
          <a:p>
            <a:pPr eaLnBrk="1" hangingPunct="1">
              <a:buFontTx/>
              <a:buNone/>
            </a:pPr>
            <a:r>
              <a:rPr lang="en-US" sz="2000" b="1">
                <a:latin typeface="Courier New" pitchFamily="49" charset="0"/>
              </a:rPr>
              <a:t>    Heap[size + 1];</a:t>
            </a:r>
          </a:p>
          <a:p>
            <a:pPr eaLnBrk="1" hangingPunct="1">
              <a:buFontTx/>
              <a:buNone/>
            </a:pPr>
            <a:r>
              <a:rPr lang="en-US" sz="2000" b="1">
                <a:latin typeface="Courier New" pitchFamily="49" charset="0"/>
              </a:rPr>
              <a:t>  return returnVal;</a:t>
            </a:r>
          </a:p>
          <a:p>
            <a:pPr eaLnBrk="1" hangingPunct="1">
              <a:buFontTx/>
              <a:buNone/>
            </a:pPr>
            <a:r>
              <a:rPr lang="en-US" sz="2000" b="1">
                <a:latin typeface="Courier New" pitchFamily="49" charset="0"/>
              </a:rPr>
              <a:t>}</a:t>
            </a:r>
          </a:p>
        </p:txBody>
      </p:sp>
      <p:sp>
        <p:nvSpPr>
          <p:cNvPr id="62469" name="Rectangle 4"/>
          <p:cNvSpPr>
            <a:spLocks noChangeArrowheads="1"/>
          </p:cNvSpPr>
          <p:nvPr>
            <p:custDataLst>
              <p:tags r:id="rId4"/>
            </p:custDataLst>
          </p:nvPr>
        </p:nvSpPr>
        <p:spPr bwMode="auto">
          <a:xfrm>
            <a:off x="4191000" y="1219200"/>
            <a:ext cx="4689475" cy="5584825"/>
          </a:xfrm>
          <a:prstGeom prst="rect">
            <a:avLst/>
          </a:prstGeom>
          <a:noFill/>
          <a:ln w="9525">
            <a:noFill/>
            <a:miter lim="800000"/>
            <a:headEnd/>
            <a:tailEnd/>
          </a:ln>
        </p:spPr>
        <p:txBody>
          <a:bodyPr wrap="none">
            <a:spAutoFit/>
          </a:bodyPr>
          <a:lstStyle/>
          <a:p>
            <a:pPr eaLnBrk="0" hangingPunct="0"/>
            <a:r>
              <a:rPr lang="en-US" b="1">
                <a:latin typeface="Courier New" pitchFamily="49" charset="0"/>
              </a:rPr>
              <a:t>int percolateDown(int hole,</a:t>
            </a:r>
          </a:p>
          <a:p>
            <a:pPr eaLnBrk="0" hangingPunct="0"/>
            <a:r>
              <a:rPr lang="en-US" b="1">
                <a:latin typeface="Courier New" pitchFamily="49" charset="0"/>
              </a:rPr>
              <a:t>                  Object val) {</a:t>
            </a:r>
          </a:p>
          <a:p>
            <a:pPr eaLnBrk="0" hangingPunct="0"/>
            <a:r>
              <a:rPr lang="en-US" b="1">
                <a:latin typeface="Courier New" pitchFamily="49" charset="0"/>
              </a:rPr>
              <a:t>while (2*hole &lt;= size) {</a:t>
            </a:r>
          </a:p>
          <a:p>
            <a:pPr eaLnBrk="0" hangingPunct="0"/>
            <a:r>
              <a:rPr lang="en-US" b="1">
                <a:solidFill>
                  <a:schemeClr val="accent2"/>
                </a:solidFill>
                <a:latin typeface="Courier New" pitchFamily="49" charset="0"/>
              </a:rPr>
              <a:t>    left = 2*hole; </a:t>
            </a:r>
          </a:p>
          <a:p>
            <a:pPr eaLnBrk="0" hangingPunct="0"/>
            <a:r>
              <a:rPr lang="en-US" b="1">
                <a:solidFill>
                  <a:schemeClr val="accent2"/>
                </a:solidFill>
                <a:latin typeface="Courier New" pitchFamily="49" charset="0"/>
              </a:rPr>
              <a:t>    right = left + 1;</a:t>
            </a:r>
          </a:p>
          <a:p>
            <a:pPr eaLnBrk="0" hangingPunct="0"/>
            <a:r>
              <a:rPr lang="en-US" b="1">
                <a:solidFill>
                  <a:schemeClr val="accent2"/>
                </a:solidFill>
                <a:latin typeface="Courier New" pitchFamily="49" charset="0"/>
              </a:rPr>
              <a:t>    if (right </a:t>
            </a:r>
            <a:r>
              <a:rPr lang="en-US" b="1">
                <a:solidFill>
                  <a:schemeClr val="accent2"/>
                </a:solidFill>
                <a:latin typeface="Courier New" pitchFamily="49" charset="0"/>
                <a:cs typeface="Courier New" pitchFamily="49" charset="0"/>
              </a:rPr>
              <a:t>≤</a:t>
            </a:r>
            <a:r>
              <a:rPr lang="en-US" b="1">
                <a:solidFill>
                  <a:schemeClr val="accent2"/>
                </a:solidFill>
                <a:latin typeface="Courier New" pitchFamily="49" charset="0"/>
              </a:rPr>
              <a:t> size &amp;&amp; </a:t>
            </a:r>
          </a:p>
          <a:p>
            <a:pPr eaLnBrk="0" hangingPunct="0"/>
            <a:r>
              <a:rPr lang="en-US" b="1">
                <a:solidFill>
                  <a:schemeClr val="accent2"/>
                </a:solidFill>
                <a:latin typeface="Courier New" pitchFamily="49" charset="0"/>
              </a:rPr>
              <a:t>        Heap[right] &lt; Heap[left])</a:t>
            </a:r>
          </a:p>
          <a:p>
            <a:pPr eaLnBrk="0" hangingPunct="0"/>
            <a:r>
              <a:rPr lang="en-US" b="1">
                <a:solidFill>
                  <a:schemeClr val="accent2"/>
                </a:solidFill>
                <a:latin typeface="Courier New" pitchFamily="49" charset="0"/>
              </a:rPr>
              <a:t>      target = right;</a:t>
            </a:r>
          </a:p>
          <a:p>
            <a:pPr eaLnBrk="0" hangingPunct="0"/>
            <a:r>
              <a:rPr lang="en-US" b="1">
                <a:solidFill>
                  <a:schemeClr val="accent2"/>
                </a:solidFill>
                <a:latin typeface="Courier New" pitchFamily="49" charset="0"/>
              </a:rPr>
              <a:t>    else</a:t>
            </a:r>
          </a:p>
          <a:p>
            <a:pPr eaLnBrk="0" hangingPunct="0"/>
            <a:r>
              <a:rPr lang="en-US" b="1">
                <a:solidFill>
                  <a:schemeClr val="accent2"/>
                </a:solidFill>
                <a:latin typeface="Courier New" pitchFamily="49" charset="0"/>
              </a:rPr>
              <a:t>      target = left;</a:t>
            </a:r>
          </a:p>
          <a:p>
            <a:pPr eaLnBrk="0" hangingPunct="0"/>
            <a:endParaRPr lang="en-US" b="1">
              <a:latin typeface="Courier New" pitchFamily="49" charset="0"/>
            </a:endParaRPr>
          </a:p>
          <a:p>
            <a:pPr eaLnBrk="0" hangingPunct="0"/>
            <a:r>
              <a:rPr lang="en-US" b="1">
                <a:solidFill>
                  <a:srgbClr val="339933"/>
                </a:solidFill>
                <a:latin typeface="Courier New" pitchFamily="49" charset="0"/>
              </a:rPr>
              <a:t>    if (Heap[target] &lt; val) {</a:t>
            </a:r>
          </a:p>
          <a:p>
            <a:pPr eaLnBrk="0" hangingPunct="0"/>
            <a:r>
              <a:rPr lang="en-US" b="1">
                <a:solidFill>
                  <a:srgbClr val="339933"/>
                </a:solidFill>
                <a:latin typeface="Courier New" pitchFamily="49" charset="0"/>
              </a:rPr>
              <a:t>      Heap[hole] = Heap[target];</a:t>
            </a:r>
          </a:p>
          <a:p>
            <a:pPr eaLnBrk="0" hangingPunct="0"/>
            <a:r>
              <a:rPr lang="en-US" b="1">
                <a:solidFill>
                  <a:srgbClr val="339933"/>
                </a:solidFill>
                <a:latin typeface="Courier New" pitchFamily="49" charset="0"/>
              </a:rPr>
              <a:t>      hole = target;</a:t>
            </a:r>
          </a:p>
          <a:p>
            <a:pPr eaLnBrk="0" hangingPunct="0"/>
            <a:r>
              <a:rPr lang="en-US" b="1">
                <a:solidFill>
                  <a:srgbClr val="339933"/>
                </a:solidFill>
                <a:latin typeface="Courier New" pitchFamily="49" charset="0"/>
              </a:rPr>
              <a:t>    }</a:t>
            </a:r>
          </a:p>
          <a:p>
            <a:pPr eaLnBrk="0" hangingPunct="0"/>
            <a:r>
              <a:rPr lang="en-US" b="1">
                <a:solidFill>
                  <a:srgbClr val="FF0000"/>
                </a:solidFill>
                <a:latin typeface="Courier New" pitchFamily="49" charset="0"/>
              </a:rPr>
              <a:t>    else</a:t>
            </a:r>
          </a:p>
          <a:p>
            <a:pPr eaLnBrk="0" hangingPunct="0"/>
            <a:r>
              <a:rPr lang="en-US" b="1">
                <a:solidFill>
                  <a:srgbClr val="FF0000"/>
                </a:solidFill>
                <a:latin typeface="Courier New" pitchFamily="49" charset="0"/>
              </a:rPr>
              <a:t>      break;</a:t>
            </a:r>
          </a:p>
          <a:p>
            <a:pPr eaLnBrk="0" hangingPunct="0"/>
            <a:r>
              <a:rPr lang="en-US" b="1">
                <a:latin typeface="Courier New" pitchFamily="49" charset="0"/>
              </a:rPr>
              <a:t>  }</a:t>
            </a:r>
          </a:p>
          <a:p>
            <a:pPr eaLnBrk="0" hangingPunct="0"/>
            <a:r>
              <a:rPr lang="en-US" b="1">
                <a:latin typeface="Courier New" pitchFamily="49" charset="0"/>
              </a:rPr>
              <a:t>  return hole;</a:t>
            </a:r>
          </a:p>
          <a:p>
            <a:pPr eaLnBrk="0" hangingPunct="0"/>
            <a:r>
              <a:rPr lang="en-US" b="1">
                <a:latin typeface="Courier New" pitchFamily="49" charset="0"/>
              </a:rPr>
              <a:t>}</a:t>
            </a:r>
          </a:p>
        </p:txBody>
      </p:sp>
      <p:sp>
        <p:nvSpPr>
          <p:cNvPr id="62470" name="Text Box 6" hidden="1"/>
          <p:cNvSpPr txBox="1">
            <a:spLocks noChangeArrowheads="1"/>
          </p:cNvSpPr>
          <p:nvPr>
            <p:custDataLst>
              <p:tags r:id="rId5"/>
            </p:custDataLst>
          </p:nvPr>
        </p:nvSpPr>
        <p:spPr bwMode="auto">
          <a:xfrm>
            <a:off x="1539875" y="5334000"/>
            <a:ext cx="2600325" cy="396875"/>
          </a:xfrm>
          <a:prstGeom prst="rect">
            <a:avLst/>
          </a:prstGeom>
          <a:solidFill>
            <a:schemeClr val="accent1"/>
          </a:solidFill>
          <a:ln w="9525">
            <a:noFill/>
            <a:miter lim="800000"/>
            <a:headEnd/>
            <a:tailEnd/>
          </a:ln>
        </p:spPr>
        <p:txBody>
          <a:bodyPr wrap="none">
            <a:spAutoFit/>
          </a:bodyPr>
          <a:lstStyle/>
          <a:p>
            <a:pPr eaLnBrk="0" hangingPunct="0"/>
            <a:r>
              <a:rPr lang="el-GR" sz="2000">
                <a:cs typeface="Times New Roman" pitchFamily="18" charset="0"/>
              </a:rPr>
              <a:t>Θ</a:t>
            </a:r>
            <a:r>
              <a:rPr lang="en-US" sz="2000">
                <a:cs typeface="Times New Roman" pitchFamily="18" charset="0"/>
              </a:rPr>
              <a:t>(log n) worst/ave case</a:t>
            </a:r>
            <a:endParaRPr lang="el-GR" sz="200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custDataLst>
              <p:tags r:id="rId1"/>
            </p:custDataLst>
          </p:nvPr>
        </p:nvSpPr>
        <p:spPr/>
        <p:txBody>
          <a:bodyPr/>
          <a:lstStyle/>
          <a:p>
            <a:pPr>
              <a:defRPr/>
            </a:pPr>
            <a:fld id="{70A60E20-D149-4B11-B0A7-511A6ECEC65B}" type="slidenum">
              <a:rPr lang="en-US" smtClean="0"/>
              <a:pPr>
                <a:defRPr/>
              </a:pPr>
              <a:t>58</a:t>
            </a:fld>
            <a:endParaRPr lang="en-US"/>
          </a:p>
        </p:txBody>
      </p:sp>
      <p:sp>
        <p:nvSpPr>
          <p:cNvPr id="63491" name="Rectangle 2"/>
          <p:cNvSpPr>
            <a:spLocks noGrp="1" noChangeArrowheads="1"/>
          </p:cNvSpPr>
          <p:nvPr>
            <p:ph type="title"/>
            <p:custDataLst>
              <p:tags r:id="rId2"/>
            </p:custDataLst>
          </p:nvPr>
        </p:nvSpPr>
        <p:spPr/>
        <p:txBody>
          <a:bodyPr/>
          <a:lstStyle/>
          <a:p>
            <a:pPr eaLnBrk="1" hangingPunct="1"/>
            <a:r>
              <a:rPr lang="en-US"/>
              <a:t>Heap – Insert(val)</a:t>
            </a:r>
          </a:p>
        </p:txBody>
      </p:sp>
      <p:sp>
        <p:nvSpPr>
          <p:cNvPr id="63492" name="Rectangle 3"/>
          <p:cNvSpPr>
            <a:spLocks noGrp="1" noChangeArrowheads="1"/>
          </p:cNvSpPr>
          <p:nvPr>
            <p:ph type="body" idx="1"/>
            <p:custDataLst>
              <p:tags r:id="rId3"/>
            </p:custDataLst>
          </p:nvPr>
        </p:nvSpPr>
        <p:spPr/>
        <p:txBody>
          <a:bodyPr/>
          <a:lstStyle/>
          <a:p>
            <a:pPr marL="609600" indent="-609600" eaLnBrk="1" hangingPunct="1">
              <a:buFontTx/>
              <a:buNone/>
            </a:pPr>
            <a:r>
              <a:rPr lang="en-US"/>
              <a:t>Basic Idea: </a:t>
            </a:r>
          </a:p>
          <a:p>
            <a:pPr marL="609600" indent="-609600" eaLnBrk="1" hangingPunct="1">
              <a:buFontTx/>
              <a:buAutoNum type="arabicPeriod"/>
            </a:pPr>
            <a:r>
              <a:rPr lang="en-US"/>
              <a:t>Put val at “next” leaf position</a:t>
            </a:r>
          </a:p>
          <a:p>
            <a:pPr marL="609600" indent="-609600" eaLnBrk="1" hangingPunct="1">
              <a:buFontTx/>
              <a:buAutoNum type="arabicPeriod"/>
            </a:pPr>
            <a:r>
              <a:rPr lang="en-US"/>
              <a:t>Percolate up by repeatedly exchanging node until no longer needed</a:t>
            </a:r>
          </a:p>
        </p:txBody>
      </p:sp>
      <p:sp>
        <p:nvSpPr>
          <p:cNvPr id="63493" name="Text Box 4" hidden="1"/>
          <p:cNvSpPr txBox="1">
            <a:spLocks noChangeArrowheads="1"/>
          </p:cNvSpPr>
          <p:nvPr>
            <p:custDataLst>
              <p:tags r:id="rId4"/>
            </p:custDataLst>
          </p:nvPr>
        </p:nvSpPr>
        <p:spPr bwMode="auto">
          <a:xfrm>
            <a:off x="4953000" y="2133600"/>
            <a:ext cx="3429000" cy="457200"/>
          </a:xfrm>
          <a:prstGeom prst="rect">
            <a:avLst/>
          </a:prstGeom>
          <a:noFill/>
          <a:ln w="9525">
            <a:noFill/>
            <a:miter lim="800000"/>
            <a:headEnd/>
            <a:tailEnd/>
          </a:ln>
        </p:spPr>
        <p:txBody>
          <a:bodyPr>
            <a:spAutoFit/>
          </a:bodyPr>
          <a:lstStyle/>
          <a:p>
            <a:pPr>
              <a:spcBef>
                <a:spcPct val="50000"/>
              </a:spcBef>
            </a:pPr>
            <a:r>
              <a:rPr lang="en-US">
                <a:solidFill>
                  <a:schemeClr val="accent1"/>
                </a:solidFill>
              </a:rPr>
              <a:t>How long does this take?</a:t>
            </a:r>
          </a:p>
        </p:txBody>
      </p:sp>
      <p:sp>
        <p:nvSpPr>
          <p:cNvPr id="63494" name="Text Box 5" hidden="1"/>
          <p:cNvSpPr txBox="1">
            <a:spLocks noChangeArrowheads="1"/>
          </p:cNvSpPr>
          <p:nvPr>
            <p:custDataLst>
              <p:tags r:id="rId5"/>
            </p:custDataLst>
          </p:nvPr>
        </p:nvSpPr>
        <p:spPr bwMode="auto">
          <a:xfrm>
            <a:off x="3200400" y="3733800"/>
            <a:ext cx="5029200" cy="1735138"/>
          </a:xfrm>
          <a:prstGeom prst="rect">
            <a:avLst/>
          </a:prstGeom>
          <a:noFill/>
          <a:ln w="9525">
            <a:noFill/>
            <a:miter lim="800000"/>
            <a:headEnd/>
            <a:tailEnd/>
          </a:ln>
        </p:spPr>
        <p:txBody>
          <a:bodyPr>
            <a:spAutoFit/>
          </a:bodyPr>
          <a:lstStyle/>
          <a:p>
            <a:pPr>
              <a:spcBef>
                <a:spcPct val="50000"/>
              </a:spcBef>
            </a:pPr>
            <a:r>
              <a:rPr lang="en-US">
                <a:solidFill>
                  <a:schemeClr val="accent1"/>
                </a:solidFill>
              </a:rPr>
              <a:t>How long does this take? – max # of exchanges = O(log N)</a:t>
            </a:r>
          </a:p>
          <a:p>
            <a:pPr>
              <a:spcBef>
                <a:spcPct val="50000"/>
              </a:spcBef>
            </a:pPr>
            <a:r>
              <a:rPr lang="en-US">
                <a:solidFill>
                  <a:schemeClr val="accent1"/>
                </a:solidFill>
              </a:rPr>
              <a:t>On “average” only need to move up 1.67 levels so get O(1)</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custDataLst>
              <p:tags r:id="rId1"/>
            </p:custDataLst>
          </p:nvPr>
        </p:nvSpPr>
        <p:spPr>
          <a:xfrm>
            <a:off x="457200" y="6226175"/>
            <a:ext cx="2133600" cy="476250"/>
          </a:xfrm>
        </p:spPr>
        <p:txBody>
          <a:bodyPr/>
          <a:lstStyle/>
          <a:p>
            <a:pPr>
              <a:defRPr/>
            </a:pPr>
            <a:fld id="{20B1B738-EA47-43AE-853E-8C9E56C9E60A}" type="slidenum">
              <a:rPr lang="en-US" smtClean="0"/>
              <a:pPr>
                <a:defRPr/>
              </a:pPr>
              <a:t>59</a:t>
            </a:fld>
            <a:endParaRPr lang="en-US"/>
          </a:p>
        </p:txBody>
      </p:sp>
      <p:sp>
        <p:nvSpPr>
          <p:cNvPr id="64515" name="Rectangle 2"/>
          <p:cNvSpPr>
            <a:spLocks noGrp="1" noChangeArrowheads="1"/>
          </p:cNvSpPr>
          <p:nvPr>
            <p:ph type="title"/>
            <p:custDataLst>
              <p:tags r:id="rId2"/>
            </p:custDataLst>
          </p:nvPr>
        </p:nvSpPr>
        <p:spPr>
          <a:xfrm>
            <a:off x="609600" y="409575"/>
            <a:ext cx="7772400" cy="685800"/>
          </a:xfrm>
        </p:spPr>
        <p:txBody>
          <a:bodyPr/>
          <a:lstStyle/>
          <a:p>
            <a:pPr eaLnBrk="1" hangingPunct="1"/>
            <a:r>
              <a:rPr lang="en-US"/>
              <a:t>Insert: percolate up</a:t>
            </a:r>
          </a:p>
        </p:txBody>
      </p:sp>
      <p:sp>
        <p:nvSpPr>
          <p:cNvPr id="64516" name="Oval 3"/>
          <p:cNvSpPr>
            <a:spLocks noChangeAspect="1" noChangeArrowheads="1"/>
          </p:cNvSpPr>
          <p:nvPr>
            <p:custDataLst>
              <p:tags r:id="rId3"/>
            </p:custDataLst>
          </p:nvPr>
        </p:nvSpPr>
        <p:spPr bwMode="auto">
          <a:xfrm>
            <a:off x="5994400" y="229552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64517" name="Oval 4"/>
          <p:cNvSpPr>
            <a:spLocks noChangeAspect="1" noChangeArrowheads="1"/>
          </p:cNvSpPr>
          <p:nvPr>
            <p:custDataLst>
              <p:tags r:id="rId4"/>
            </p:custDataLst>
          </p:nvPr>
        </p:nvSpPr>
        <p:spPr bwMode="auto">
          <a:xfrm>
            <a:off x="3759200" y="2295525"/>
            <a:ext cx="711200" cy="4000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64518" name="Oval 5"/>
          <p:cNvSpPr>
            <a:spLocks noChangeAspect="1" noChangeArrowheads="1"/>
          </p:cNvSpPr>
          <p:nvPr>
            <p:custDataLst>
              <p:tags r:id="rId5"/>
            </p:custDataLst>
          </p:nvPr>
        </p:nvSpPr>
        <p:spPr bwMode="auto">
          <a:xfrm>
            <a:off x="2235200" y="229552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64519" name="Oval 6"/>
          <p:cNvSpPr>
            <a:spLocks noChangeAspect="1" noChangeArrowheads="1"/>
          </p:cNvSpPr>
          <p:nvPr>
            <p:custDataLst>
              <p:tags r:id="rId6"/>
            </p:custDataLst>
          </p:nvPr>
        </p:nvSpPr>
        <p:spPr bwMode="auto">
          <a:xfrm>
            <a:off x="5283200" y="1666875"/>
            <a:ext cx="711200" cy="4000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64520" name="Oval 7"/>
          <p:cNvSpPr>
            <a:spLocks noChangeAspect="1" noChangeArrowheads="1"/>
          </p:cNvSpPr>
          <p:nvPr>
            <p:custDataLst>
              <p:tags r:id="rId7"/>
            </p:custDataLst>
          </p:nvPr>
        </p:nvSpPr>
        <p:spPr bwMode="auto">
          <a:xfrm>
            <a:off x="3251200" y="166687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64521" name="Oval 8"/>
          <p:cNvSpPr>
            <a:spLocks noChangeAspect="1" noChangeArrowheads="1"/>
          </p:cNvSpPr>
          <p:nvPr>
            <p:custDataLst>
              <p:tags r:id="rId8"/>
            </p:custDataLst>
          </p:nvPr>
        </p:nvSpPr>
        <p:spPr bwMode="auto">
          <a:xfrm>
            <a:off x="4165600" y="1038225"/>
            <a:ext cx="711200" cy="4000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64522" name="AutoShape 9"/>
          <p:cNvCxnSpPr>
            <a:cxnSpLocks noChangeShapeType="1"/>
            <a:stCxn id="64521" idx="3"/>
            <a:endCxn id="64520" idx="0"/>
          </p:cNvCxnSpPr>
          <p:nvPr>
            <p:custDataLst>
              <p:tags r:id="rId9"/>
            </p:custDataLst>
          </p:nvPr>
        </p:nvCxnSpPr>
        <p:spPr bwMode="auto">
          <a:xfrm flipH="1">
            <a:off x="3606800" y="1398588"/>
            <a:ext cx="663575" cy="249237"/>
          </a:xfrm>
          <a:prstGeom prst="straightConnector1">
            <a:avLst/>
          </a:prstGeom>
          <a:noFill/>
          <a:ln w="9525">
            <a:solidFill>
              <a:srgbClr val="008000"/>
            </a:solidFill>
            <a:round/>
            <a:headEnd/>
            <a:tailEnd type="triangle" w="med" len="med"/>
          </a:ln>
        </p:spPr>
      </p:cxnSp>
      <p:cxnSp>
        <p:nvCxnSpPr>
          <p:cNvPr id="64523" name="AutoShape 10"/>
          <p:cNvCxnSpPr>
            <a:cxnSpLocks noChangeShapeType="1"/>
            <a:stCxn id="64521" idx="5"/>
            <a:endCxn id="64519" idx="0"/>
          </p:cNvCxnSpPr>
          <p:nvPr>
            <p:custDataLst>
              <p:tags r:id="rId10"/>
            </p:custDataLst>
          </p:nvPr>
        </p:nvCxnSpPr>
        <p:spPr bwMode="auto">
          <a:xfrm>
            <a:off x="4772025" y="1398588"/>
            <a:ext cx="866775" cy="249237"/>
          </a:xfrm>
          <a:prstGeom prst="straightConnector1">
            <a:avLst/>
          </a:prstGeom>
          <a:noFill/>
          <a:ln w="9525">
            <a:solidFill>
              <a:srgbClr val="008000"/>
            </a:solidFill>
            <a:round/>
            <a:headEnd/>
            <a:tailEnd type="triangle" w="med" len="med"/>
          </a:ln>
        </p:spPr>
      </p:cxnSp>
      <p:cxnSp>
        <p:nvCxnSpPr>
          <p:cNvPr id="64524" name="AutoShape 11"/>
          <p:cNvCxnSpPr>
            <a:cxnSpLocks noChangeShapeType="1"/>
            <a:stCxn id="64519" idx="5"/>
            <a:endCxn id="64516" idx="0"/>
          </p:cNvCxnSpPr>
          <p:nvPr>
            <p:custDataLst>
              <p:tags r:id="rId11"/>
            </p:custDataLst>
          </p:nvPr>
        </p:nvCxnSpPr>
        <p:spPr bwMode="auto">
          <a:xfrm>
            <a:off x="5889625" y="2027238"/>
            <a:ext cx="460375" cy="249237"/>
          </a:xfrm>
          <a:prstGeom prst="straightConnector1">
            <a:avLst/>
          </a:prstGeom>
          <a:noFill/>
          <a:ln w="9525">
            <a:solidFill>
              <a:srgbClr val="008000"/>
            </a:solidFill>
            <a:round/>
            <a:headEnd/>
            <a:tailEnd type="triangle" w="med" len="med"/>
          </a:ln>
        </p:spPr>
      </p:cxnSp>
      <p:cxnSp>
        <p:nvCxnSpPr>
          <p:cNvPr id="64525" name="AutoShape 12"/>
          <p:cNvCxnSpPr>
            <a:cxnSpLocks noChangeShapeType="1"/>
            <a:stCxn id="64520" idx="3"/>
            <a:endCxn id="64518" idx="0"/>
          </p:cNvCxnSpPr>
          <p:nvPr>
            <p:custDataLst>
              <p:tags r:id="rId12"/>
            </p:custDataLst>
          </p:nvPr>
        </p:nvCxnSpPr>
        <p:spPr bwMode="auto">
          <a:xfrm flipH="1">
            <a:off x="2590800" y="2027238"/>
            <a:ext cx="765175" cy="249237"/>
          </a:xfrm>
          <a:prstGeom prst="straightConnector1">
            <a:avLst/>
          </a:prstGeom>
          <a:noFill/>
          <a:ln w="9525">
            <a:solidFill>
              <a:srgbClr val="008000"/>
            </a:solidFill>
            <a:round/>
            <a:headEnd/>
            <a:tailEnd type="triangle" w="med" len="med"/>
          </a:ln>
        </p:spPr>
      </p:cxnSp>
      <p:cxnSp>
        <p:nvCxnSpPr>
          <p:cNvPr id="64526" name="AutoShape 13"/>
          <p:cNvCxnSpPr>
            <a:cxnSpLocks noChangeShapeType="1"/>
            <a:stCxn id="64520" idx="5"/>
            <a:endCxn id="64517" idx="0"/>
          </p:cNvCxnSpPr>
          <p:nvPr>
            <p:custDataLst>
              <p:tags r:id="rId13"/>
            </p:custDataLst>
          </p:nvPr>
        </p:nvCxnSpPr>
        <p:spPr bwMode="auto">
          <a:xfrm>
            <a:off x="3857625" y="2027238"/>
            <a:ext cx="257175" cy="249237"/>
          </a:xfrm>
          <a:prstGeom prst="straightConnector1">
            <a:avLst/>
          </a:prstGeom>
          <a:noFill/>
          <a:ln w="9525">
            <a:solidFill>
              <a:srgbClr val="008000"/>
            </a:solidFill>
            <a:round/>
            <a:headEnd/>
            <a:tailEnd type="triangle" w="med" len="med"/>
          </a:ln>
        </p:spPr>
      </p:cxnSp>
      <p:sp>
        <p:nvSpPr>
          <p:cNvPr id="64527" name="Oval 14"/>
          <p:cNvSpPr>
            <a:spLocks noChangeAspect="1" noChangeArrowheads="1"/>
          </p:cNvSpPr>
          <p:nvPr>
            <p:custDataLst>
              <p:tags r:id="rId14"/>
            </p:custDataLst>
          </p:nvPr>
        </p:nvSpPr>
        <p:spPr bwMode="auto">
          <a:xfrm>
            <a:off x="1422400" y="292417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64528" name="AutoShape 15"/>
          <p:cNvCxnSpPr>
            <a:cxnSpLocks noChangeShapeType="1"/>
            <a:stCxn id="64518" idx="3"/>
            <a:endCxn id="64527" idx="0"/>
          </p:cNvCxnSpPr>
          <p:nvPr>
            <p:custDataLst>
              <p:tags r:id="rId15"/>
            </p:custDataLst>
          </p:nvPr>
        </p:nvCxnSpPr>
        <p:spPr bwMode="auto">
          <a:xfrm flipH="1">
            <a:off x="1752600" y="2655888"/>
            <a:ext cx="587375" cy="249237"/>
          </a:xfrm>
          <a:prstGeom prst="straightConnector1">
            <a:avLst/>
          </a:prstGeom>
          <a:noFill/>
          <a:ln w="9525">
            <a:solidFill>
              <a:srgbClr val="008000"/>
            </a:solidFill>
            <a:round/>
            <a:headEnd/>
            <a:tailEnd type="triangle" w="med" len="med"/>
          </a:ln>
        </p:spPr>
      </p:cxnSp>
      <p:sp>
        <p:nvSpPr>
          <p:cNvPr id="64529" name="Oval 16"/>
          <p:cNvSpPr>
            <a:spLocks noChangeAspect="1" noChangeArrowheads="1"/>
          </p:cNvSpPr>
          <p:nvPr>
            <p:custDataLst>
              <p:tags r:id="rId16"/>
            </p:custDataLst>
          </p:nvPr>
        </p:nvSpPr>
        <p:spPr bwMode="auto">
          <a:xfrm>
            <a:off x="2540000" y="292417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64530" name="AutoShape 17"/>
          <p:cNvCxnSpPr>
            <a:cxnSpLocks noChangeShapeType="1"/>
            <a:stCxn id="64518" idx="5"/>
            <a:endCxn id="64529" idx="0"/>
          </p:cNvCxnSpPr>
          <p:nvPr>
            <p:custDataLst>
              <p:tags r:id="rId17"/>
            </p:custDataLst>
          </p:nvPr>
        </p:nvCxnSpPr>
        <p:spPr bwMode="auto">
          <a:xfrm>
            <a:off x="2841625" y="2655888"/>
            <a:ext cx="28575" cy="249237"/>
          </a:xfrm>
          <a:prstGeom prst="straightConnector1">
            <a:avLst/>
          </a:prstGeom>
          <a:noFill/>
          <a:ln w="9525">
            <a:solidFill>
              <a:srgbClr val="008000"/>
            </a:solidFill>
            <a:round/>
            <a:headEnd/>
            <a:tailEnd type="triangle" w="med" len="med"/>
          </a:ln>
        </p:spPr>
      </p:cxnSp>
      <p:sp>
        <p:nvSpPr>
          <p:cNvPr id="64531" name="Oval 18"/>
          <p:cNvSpPr>
            <a:spLocks noChangeAspect="1" noChangeArrowheads="1"/>
          </p:cNvSpPr>
          <p:nvPr>
            <p:custDataLst>
              <p:tags r:id="rId18"/>
            </p:custDataLst>
          </p:nvPr>
        </p:nvSpPr>
        <p:spPr bwMode="auto">
          <a:xfrm>
            <a:off x="4978400" y="229552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64532" name="AutoShape 19"/>
          <p:cNvCxnSpPr>
            <a:cxnSpLocks noChangeShapeType="1"/>
            <a:stCxn id="64519" idx="3"/>
            <a:endCxn id="64531" idx="0"/>
          </p:cNvCxnSpPr>
          <p:nvPr>
            <p:custDataLst>
              <p:tags r:id="rId19"/>
            </p:custDataLst>
          </p:nvPr>
        </p:nvCxnSpPr>
        <p:spPr bwMode="auto">
          <a:xfrm flipH="1">
            <a:off x="5334000" y="2027238"/>
            <a:ext cx="53975" cy="249237"/>
          </a:xfrm>
          <a:prstGeom prst="straightConnector1">
            <a:avLst/>
          </a:prstGeom>
          <a:noFill/>
          <a:ln w="9525">
            <a:solidFill>
              <a:srgbClr val="008000"/>
            </a:solidFill>
            <a:round/>
            <a:headEnd/>
            <a:tailEnd type="triangle" w="med" len="med"/>
          </a:ln>
        </p:spPr>
      </p:cxnSp>
      <p:sp>
        <p:nvSpPr>
          <p:cNvPr id="64533" name="Oval 20"/>
          <p:cNvSpPr>
            <a:spLocks noChangeAspect="1" noChangeArrowheads="1"/>
          </p:cNvSpPr>
          <p:nvPr>
            <p:custDataLst>
              <p:tags r:id="rId20"/>
            </p:custDataLst>
          </p:nvPr>
        </p:nvSpPr>
        <p:spPr bwMode="auto">
          <a:xfrm>
            <a:off x="3454400" y="2924175"/>
            <a:ext cx="660400" cy="371475"/>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64534" name="AutoShape 21"/>
          <p:cNvCxnSpPr>
            <a:cxnSpLocks noChangeShapeType="1"/>
            <a:stCxn id="64517" idx="3"/>
            <a:endCxn id="64533" idx="0"/>
          </p:cNvCxnSpPr>
          <p:nvPr>
            <p:custDataLst>
              <p:tags r:id="rId21"/>
            </p:custDataLst>
          </p:nvPr>
        </p:nvCxnSpPr>
        <p:spPr bwMode="auto">
          <a:xfrm flipH="1">
            <a:off x="3784600" y="2655888"/>
            <a:ext cx="79375" cy="249237"/>
          </a:xfrm>
          <a:prstGeom prst="straightConnector1">
            <a:avLst/>
          </a:prstGeom>
          <a:noFill/>
          <a:ln w="9525">
            <a:solidFill>
              <a:srgbClr val="008000"/>
            </a:solidFill>
            <a:round/>
            <a:headEnd/>
            <a:tailEnd type="triangle" w="med" len="med"/>
          </a:ln>
        </p:spPr>
      </p:cxnSp>
      <p:sp>
        <p:nvSpPr>
          <p:cNvPr id="64535" name="Oval 22"/>
          <p:cNvSpPr>
            <a:spLocks noChangeAspect="1" noChangeArrowheads="1"/>
          </p:cNvSpPr>
          <p:nvPr>
            <p:custDataLst>
              <p:tags r:id="rId22"/>
            </p:custDataLst>
          </p:nvPr>
        </p:nvSpPr>
        <p:spPr bwMode="auto">
          <a:xfrm>
            <a:off x="4368800" y="2924175"/>
            <a:ext cx="711200" cy="400050"/>
          </a:xfrm>
          <a:prstGeom prst="ellipse">
            <a:avLst/>
          </a:prstGeom>
          <a:noFill/>
          <a:ln w="44450">
            <a:solidFill>
              <a:srgbClr val="FF0000"/>
            </a:solidFill>
            <a:prstDash val="sysDot"/>
            <a:round/>
            <a:headEnd/>
            <a:tailEnd/>
          </a:ln>
        </p:spPr>
        <p:txBody>
          <a:bodyPr wrap="none" anchor="ctr"/>
          <a:lstStyle/>
          <a:p>
            <a:pPr algn="ctr" eaLnBrk="0" hangingPunct="0"/>
            <a:r>
              <a:rPr lang="en-US"/>
              <a:t>15</a:t>
            </a:r>
          </a:p>
        </p:txBody>
      </p:sp>
      <p:cxnSp>
        <p:nvCxnSpPr>
          <p:cNvPr id="64536" name="AutoShape 23"/>
          <p:cNvCxnSpPr>
            <a:cxnSpLocks noChangeShapeType="1"/>
            <a:stCxn id="64517" idx="5"/>
            <a:endCxn id="64535" idx="0"/>
          </p:cNvCxnSpPr>
          <p:nvPr>
            <p:custDataLst>
              <p:tags r:id="rId23"/>
            </p:custDataLst>
          </p:nvPr>
        </p:nvCxnSpPr>
        <p:spPr bwMode="auto">
          <a:xfrm>
            <a:off x="4365625" y="2655888"/>
            <a:ext cx="358775" cy="246062"/>
          </a:xfrm>
          <a:prstGeom prst="straightConnector1">
            <a:avLst/>
          </a:prstGeom>
          <a:noFill/>
          <a:ln w="9525">
            <a:solidFill>
              <a:srgbClr val="008000"/>
            </a:solidFill>
            <a:round/>
            <a:headEnd/>
            <a:tailEnd type="triangle" w="med" len="med"/>
          </a:ln>
        </p:spPr>
      </p:cxnSp>
      <p:sp>
        <p:nvSpPr>
          <p:cNvPr id="64537" name="Oval 24"/>
          <p:cNvSpPr>
            <a:spLocks noChangeAspect="1" noChangeArrowheads="1"/>
          </p:cNvSpPr>
          <p:nvPr>
            <p:custDataLst>
              <p:tags r:id="rId24"/>
            </p:custDataLst>
          </p:nvPr>
        </p:nvSpPr>
        <p:spPr bwMode="auto">
          <a:xfrm>
            <a:off x="7289800" y="511492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64538" name="Oval 25"/>
          <p:cNvSpPr>
            <a:spLocks noChangeAspect="1" noChangeArrowheads="1"/>
          </p:cNvSpPr>
          <p:nvPr>
            <p:custDataLst>
              <p:tags r:id="rId25"/>
            </p:custDataLst>
          </p:nvPr>
        </p:nvSpPr>
        <p:spPr bwMode="auto">
          <a:xfrm>
            <a:off x="3962400" y="509587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64539" name="Oval 26"/>
          <p:cNvSpPr>
            <a:spLocks noChangeAspect="1" noChangeArrowheads="1"/>
          </p:cNvSpPr>
          <p:nvPr>
            <p:custDataLst>
              <p:tags r:id="rId26"/>
            </p:custDataLst>
          </p:nvPr>
        </p:nvSpPr>
        <p:spPr bwMode="auto">
          <a:xfrm>
            <a:off x="2438400" y="509587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64540" name="Oval 27"/>
          <p:cNvSpPr>
            <a:spLocks noChangeAspect="1" noChangeArrowheads="1"/>
          </p:cNvSpPr>
          <p:nvPr>
            <p:custDataLst>
              <p:tags r:id="rId27"/>
            </p:custDataLst>
          </p:nvPr>
        </p:nvSpPr>
        <p:spPr bwMode="auto">
          <a:xfrm>
            <a:off x="6527800" y="4467225"/>
            <a:ext cx="711200" cy="4000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64541" name="Oval 28"/>
          <p:cNvSpPr>
            <a:spLocks noChangeAspect="1" noChangeArrowheads="1"/>
          </p:cNvSpPr>
          <p:nvPr>
            <p:custDataLst>
              <p:tags r:id="rId28"/>
            </p:custDataLst>
          </p:nvPr>
        </p:nvSpPr>
        <p:spPr bwMode="auto">
          <a:xfrm>
            <a:off x="3454400" y="4467225"/>
            <a:ext cx="711200" cy="400050"/>
          </a:xfrm>
          <a:prstGeom prst="ellipse">
            <a:avLst/>
          </a:prstGeom>
          <a:noFill/>
          <a:ln w="38100">
            <a:solidFill>
              <a:srgbClr val="008000"/>
            </a:solidFill>
            <a:round/>
            <a:headEnd/>
            <a:tailEnd/>
          </a:ln>
        </p:spPr>
        <p:txBody>
          <a:bodyPr wrap="none" anchor="ctr"/>
          <a:lstStyle/>
          <a:p>
            <a:pPr algn="ctr" eaLnBrk="0" hangingPunct="0"/>
            <a:r>
              <a:rPr lang="en-US"/>
              <a:t>15</a:t>
            </a:r>
          </a:p>
        </p:txBody>
      </p:sp>
      <p:sp>
        <p:nvSpPr>
          <p:cNvPr id="64542" name="Oval 29"/>
          <p:cNvSpPr>
            <a:spLocks noChangeAspect="1" noChangeArrowheads="1"/>
          </p:cNvSpPr>
          <p:nvPr>
            <p:custDataLst>
              <p:tags r:id="rId29"/>
            </p:custDataLst>
          </p:nvPr>
        </p:nvSpPr>
        <p:spPr bwMode="auto">
          <a:xfrm>
            <a:off x="4622800" y="3838575"/>
            <a:ext cx="711200" cy="4000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64543" name="AutoShape 30"/>
          <p:cNvCxnSpPr>
            <a:cxnSpLocks noChangeShapeType="1"/>
            <a:stCxn id="64542" idx="3"/>
            <a:endCxn id="64541" idx="0"/>
          </p:cNvCxnSpPr>
          <p:nvPr>
            <p:custDataLst>
              <p:tags r:id="rId30"/>
            </p:custDataLst>
          </p:nvPr>
        </p:nvCxnSpPr>
        <p:spPr bwMode="auto">
          <a:xfrm flipH="1">
            <a:off x="3810000" y="4198938"/>
            <a:ext cx="917575" cy="249237"/>
          </a:xfrm>
          <a:prstGeom prst="straightConnector1">
            <a:avLst/>
          </a:prstGeom>
          <a:noFill/>
          <a:ln w="9525">
            <a:solidFill>
              <a:srgbClr val="008000"/>
            </a:solidFill>
            <a:round/>
            <a:headEnd/>
            <a:tailEnd type="triangle" w="med" len="med"/>
          </a:ln>
        </p:spPr>
      </p:cxnSp>
      <p:cxnSp>
        <p:nvCxnSpPr>
          <p:cNvPr id="64544" name="AutoShape 31"/>
          <p:cNvCxnSpPr>
            <a:cxnSpLocks noChangeShapeType="1"/>
            <a:stCxn id="64542" idx="5"/>
            <a:endCxn id="64540" idx="0"/>
          </p:cNvCxnSpPr>
          <p:nvPr>
            <p:custDataLst>
              <p:tags r:id="rId31"/>
            </p:custDataLst>
          </p:nvPr>
        </p:nvCxnSpPr>
        <p:spPr bwMode="auto">
          <a:xfrm>
            <a:off x="5229225" y="4198938"/>
            <a:ext cx="1654175" cy="249237"/>
          </a:xfrm>
          <a:prstGeom prst="straightConnector1">
            <a:avLst/>
          </a:prstGeom>
          <a:noFill/>
          <a:ln w="9525">
            <a:solidFill>
              <a:srgbClr val="008000"/>
            </a:solidFill>
            <a:round/>
            <a:headEnd/>
            <a:tailEnd type="triangle" w="med" len="med"/>
          </a:ln>
        </p:spPr>
      </p:cxnSp>
      <p:cxnSp>
        <p:nvCxnSpPr>
          <p:cNvPr id="64545" name="AutoShape 32"/>
          <p:cNvCxnSpPr>
            <a:cxnSpLocks noChangeShapeType="1"/>
            <a:stCxn id="64540" idx="5"/>
            <a:endCxn id="64537" idx="0"/>
          </p:cNvCxnSpPr>
          <p:nvPr>
            <p:custDataLst>
              <p:tags r:id="rId32"/>
            </p:custDataLst>
          </p:nvPr>
        </p:nvCxnSpPr>
        <p:spPr bwMode="auto">
          <a:xfrm>
            <a:off x="7134225" y="4827588"/>
            <a:ext cx="511175" cy="268287"/>
          </a:xfrm>
          <a:prstGeom prst="straightConnector1">
            <a:avLst/>
          </a:prstGeom>
          <a:noFill/>
          <a:ln w="9525">
            <a:solidFill>
              <a:srgbClr val="008000"/>
            </a:solidFill>
            <a:round/>
            <a:headEnd/>
            <a:tailEnd type="triangle" w="med" len="med"/>
          </a:ln>
        </p:spPr>
      </p:cxnSp>
      <p:cxnSp>
        <p:nvCxnSpPr>
          <p:cNvPr id="64546" name="AutoShape 33"/>
          <p:cNvCxnSpPr>
            <a:cxnSpLocks noChangeShapeType="1"/>
            <a:stCxn id="64541" idx="3"/>
            <a:endCxn id="64539" idx="0"/>
          </p:cNvCxnSpPr>
          <p:nvPr>
            <p:custDataLst>
              <p:tags r:id="rId33"/>
            </p:custDataLst>
          </p:nvPr>
        </p:nvCxnSpPr>
        <p:spPr bwMode="auto">
          <a:xfrm flipH="1">
            <a:off x="2794000" y="4827588"/>
            <a:ext cx="765175" cy="249237"/>
          </a:xfrm>
          <a:prstGeom prst="straightConnector1">
            <a:avLst/>
          </a:prstGeom>
          <a:noFill/>
          <a:ln w="9525">
            <a:solidFill>
              <a:srgbClr val="008000"/>
            </a:solidFill>
            <a:round/>
            <a:headEnd/>
            <a:tailEnd type="triangle" w="med" len="med"/>
          </a:ln>
        </p:spPr>
      </p:cxnSp>
      <p:cxnSp>
        <p:nvCxnSpPr>
          <p:cNvPr id="64547" name="AutoShape 34"/>
          <p:cNvCxnSpPr>
            <a:cxnSpLocks noChangeShapeType="1"/>
            <a:stCxn id="64541" idx="5"/>
            <a:endCxn id="64538" idx="0"/>
          </p:cNvCxnSpPr>
          <p:nvPr>
            <p:custDataLst>
              <p:tags r:id="rId34"/>
            </p:custDataLst>
          </p:nvPr>
        </p:nvCxnSpPr>
        <p:spPr bwMode="auto">
          <a:xfrm>
            <a:off x="4060825" y="4827588"/>
            <a:ext cx="257175" cy="249237"/>
          </a:xfrm>
          <a:prstGeom prst="straightConnector1">
            <a:avLst/>
          </a:prstGeom>
          <a:noFill/>
          <a:ln w="9525">
            <a:solidFill>
              <a:srgbClr val="008000"/>
            </a:solidFill>
            <a:round/>
            <a:headEnd/>
            <a:tailEnd type="triangle" w="med" len="med"/>
          </a:ln>
        </p:spPr>
      </p:cxnSp>
      <p:sp>
        <p:nvSpPr>
          <p:cNvPr id="64548" name="Oval 35"/>
          <p:cNvSpPr>
            <a:spLocks noChangeAspect="1" noChangeArrowheads="1"/>
          </p:cNvSpPr>
          <p:nvPr>
            <p:custDataLst>
              <p:tags r:id="rId35"/>
            </p:custDataLst>
          </p:nvPr>
        </p:nvSpPr>
        <p:spPr bwMode="auto">
          <a:xfrm>
            <a:off x="1625600" y="572452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64549" name="AutoShape 36"/>
          <p:cNvCxnSpPr>
            <a:cxnSpLocks noChangeShapeType="1"/>
            <a:stCxn id="64539" idx="3"/>
            <a:endCxn id="64548" idx="0"/>
          </p:cNvCxnSpPr>
          <p:nvPr>
            <p:custDataLst>
              <p:tags r:id="rId36"/>
            </p:custDataLst>
          </p:nvPr>
        </p:nvCxnSpPr>
        <p:spPr bwMode="auto">
          <a:xfrm flipH="1">
            <a:off x="1955800" y="5456238"/>
            <a:ext cx="587375" cy="249237"/>
          </a:xfrm>
          <a:prstGeom prst="straightConnector1">
            <a:avLst/>
          </a:prstGeom>
          <a:noFill/>
          <a:ln w="9525">
            <a:solidFill>
              <a:srgbClr val="008000"/>
            </a:solidFill>
            <a:round/>
            <a:headEnd/>
            <a:tailEnd type="triangle" w="med" len="med"/>
          </a:ln>
        </p:spPr>
      </p:cxnSp>
      <p:sp>
        <p:nvSpPr>
          <p:cNvPr id="64550" name="Oval 37"/>
          <p:cNvSpPr>
            <a:spLocks noChangeAspect="1" noChangeArrowheads="1"/>
          </p:cNvSpPr>
          <p:nvPr>
            <p:custDataLst>
              <p:tags r:id="rId37"/>
            </p:custDataLst>
          </p:nvPr>
        </p:nvSpPr>
        <p:spPr bwMode="auto">
          <a:xfrm>
            <a:off x="2743200" y="572452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64551" name="AutoShape 38"/>
          <p:cNvCxnSpPr>
            <a:cxnSpLocks noChangeShapeType="1"/>
            <a:stCxn id="64539" idx="5"/>
            <a:endCxn id="64550" idx="0"/>
          </p:cNvCxnSpPr>
          <p:nvPr>
            <p:custDataLst>
              <p:tags r:id="rId38"/>
            </p:custDataLst>
          </p:nvPr>
        </p:nvCxnSpPr>
        <p:spPr bwMode="auto">
          <a:xfrm>
            <a:off x="3044825" y="5456238"/>
            <a:ext cx="28575" cy="249237"/>
          </a:xfrm>
          <a:prstGeom prst="straightConnector1">
            <a:avLst/>
          </a:prstGeom>
          <a:noFill/>
          <a:ln w="9525">
            <a:solidFill>
              <a:srgbClr val="008000"/>
            </a:solidFill>
            <a:round/>
            <a:headEnd/>
            <a:tailEnd type="triangle" w="med" len="med"/>
          </a:ln>
        </p:spPr>
      </p:cxnSp>
      <p:sp>
        <p:nvSpPr>
          <p:cNvPr id="64552" name="Oval 39"/>
          <p:cNvSpPr>
            <a:spLocks noChangeAspect="1" noChangeArrowheads="1"/>
          </p:cNvSpPr>
          <p:nvPr>
            <p:custDataLst>
              <p:tags r:id="rId39"/>
            </p:custDataLst>
          </p:nvPr>
        </p:nvSpPr>
        <p:spPr bwMode="auto">
          <a:xfrm>
            <a:off x="6070600" y="509587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64553" name="AutoShape 40"/>
          <p:cNvCxnSpPr>
            <a:cxnSpLocks noChangeShapeType="1"/>
            <a:stCxn id="64540" idx="3"/>
            <a:endCxn id="64552" idx="0"/>
          </p:cNvCxnSpPr>
          <p:nvPr>
            <p:custDataLst>
              <p:tags r:id="rId40"/>
            </p:custDataLst>
          </p:nvPr>
        </p:nvCxnSpPr>
        <p:spPr bwMode="auto">
          <a:xfrm flipH="1">
            <a:off x="6426200" y="4827588"/>
            <a:ext cx="206375" cy="249237"/>
          </a:xfrm>
          <a:prstGeom prst="straightConnector1">
            <a:avLst/>
          </a:prstGeom>
          <a:noFill/>
          <a:ln w="9525">
            <a:solidFill>
              <a:srgbClr val="008000"/>
            </a:solidFill>
            <a:round/>
            <a:headEnd/>
            <a:tailEnd type="triangle" w="med" len="med"/>
          </a:ln>
        </p:spPr>
      </p:cxnSp>
      <p:sp>
        <p:nvSpPr>
          <p:cNvPr id="64554" name="Oval 41"/>
          <p:cNvSpPr>
            <a:spLocks noChangeAspect="1" noChangeArrowheads="1"/>
          </p:cNvSpPr>
          <p:nvPr>
            <p:custDataLst>
              <p:tags r:id="rId41"/>
            </p:custDataLst>
          </p:nvPr>
        </p:nvSpPr>
        <p:spPr bwMode="auto">
          <a:xfrm>
            <a:off x="3657600" y="5724525"/>
            <a:ext cx="660400" cy="371475"/>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64555" name="AutoShape 42"/>
          <p:cNvCxnSpPr>
            <a:cxnSpLocks noChangeShapeType="1"/>
            <a:stCxn id="64538" idx="3"/>
            <a:endCxn id="64554" idx="0"/>
          </p:cNvCxnSpPr>
          <p:nvPr>
            <p:custDataLst>
              <p:tags r:id="rId42"/>
            </p:custDataLst>
          </p:nvPr>
        </p:nvCxnSpPr>
        <p:spPr bwMode="auto">
          <a:xfrm flipH="1">
            <a:off x="3987800" y="5456238"/>
            <a:ext cx="79375" cy="249237"/>
          </a:xfrm>
          <a:prstGeom prst="straightConnector1">
            <a:avLst/>
          </a:prstGeom>
          <a:noFill/>
          <a:ln w="9525">
            <a:solidFill>
              <a:srgbClr val="008000"/>
            </a:solidFill>
            <a:round/>
            <a:headEnd/>
            <a:tailEnd type="triangle" w="med" len="med"/>
          </a:ln>
        </p:spPr>
      </p:cxnSp>
      <p:sp>
        <p:nvSpPr>
          <p:cNvPr id="64556" name="Oval 43"/>
          <p:cNvSpPr>
            <a:spLocks noChangeAspect="1" noChangeArrowheads="1"/>
          </p:cNvSpPr>
          <p:nvPr>
            <p:custDataLst>
              <p:tags r:id="rId43"/>
            </p:custDataLst>
          </p:nvPr>
        </p:nvSpPr>
        <p:spPr bwMode="auto">
          <a:xfrm>
            <a:off x="4572000" y="5724525"/>
            <a:ext cx="609600" cy="342900"/>
          </a:xfrm>
          <a:prstGeom prst="ellipse">
            <a:avLst/>
          </a:prstGeom>
          <a:noFill/>
          <a:ln w="38100">
            <a:solidFill>
              <a:srgbClr val="008000"/>
            </a:solidFill>
            <a:round/>
            <a:headEnd/>
            <a:tailEnd/>
          </a:ln>
        </p:spPr>
        <p:txBody>
          <a:bodyPr wrap="none" anchor="ctr"/>
          <a:lstStyle/>
          <a:p>
            <a:pPr algn="ctr" eaLnBrk="0" hangingPunct="0"/>
            <a:r>
              <a:rPr lang="en-US"/>
              <a:t>60</a:t>
            </a:r>
          </a:p>
        </p:txBody>
      </p:sp>
      <p:cxnSp>
        <p:nvCxnSpPr>
          <p:cNvPr id="64557" name="AutoShape 44"/>
          <p:cNvCxnSpPr>
            <a:cxnSpLocks noChangeShapeType="1"/>
            <a:stCxn id="64538" idx="5"/>
            <a:endCxn id="64556" idx="0"/>
          </p:cNvCxnSpPr>
          <p:nvPr>
            <p:custDataLst>
              <p:tags r:id="rId44"/>
            </p:custDataLst>
          </p:nvPr>
        </p:nvCxnSpPr>
        <p:spPr bwMode="auto">
          <a:xfrm>
            <a:off x="4568825" y="5456238"/>
            <a:ext cx="307975" cy="249237"/>
          </a:xfrm>
          <a:prstGeom prst="straightConnector1">
            <a:avLst/>
          </a:prstGeom>
          <a:noFill/>
          <a:ln w="9525">
            <a:solidFill>
              <a:srgbClr val="008000"/>
            </a:solidFill>
            <a:round/>
            <a:headEnd/>
            <a:tailEnd type="triangle" w="med" len="med"/>
          </a:ln>
        </p:spPr>
      </p:cxnSp>
      <p:sp>
        <p:nvSpPr>
          <p:cNvPr id="64558" name="AutoShape 45"/>
          <p:cNvSpPr>
            <a:spLocks noChangeArrowheads="1"/>
          </p:cNvSpPr>
          <p:nvPr>
            <p:custDataLst>
              <p:tags r:id="rId45"/>
            </p:custDataLst>
          </p:nvPr>
        </p:nvSpPr>
        <p:spPr bwMode="auto">
          <a:xfrm flipH="1">
            <a:off x="4470400" y="2352675"/>
            <a:ext cx="508000" cy="5365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3503 h 21600"/>
              <a:gd name="T14" fmla="*/ 17786 w 21600"/>
              <a:gd name="T15" fmla="*/ 8655 h 21600"/>
            </a:gdLst>
            <a:ahLst/>
            <a:cxnLst>
              <a:cxn ang="T8">
                <a:pos x="T0" y="T1"/>
              </a:cxn>
              <a:cxn ang="T9">
                <a:pos x="T2" y="T3"/>
              </a:cxn>
              <a:cxn ang="T10">
                <a:pos x="T4" y="T5"/>
              </a:cxn>
              <a:cxn ang="T11">
                <a:pos x="T6" y="T7"/>
              </a:cxn>
            </a:cxnLst>
            <a:rect l="T12" t="T13" r="T14" b="T15"/>
            <a:pathLst>
              <a:path w="21600" h="21600">
                <a:moveTo>
                  <a:pt x="21600" y="6079"/>
                </a:moveTo>
                <a:lnTo>
                  <a:pt x="12600" y="0"/>
                </a:lnTo>
                <a:lnTo>
                  <a:pt x="12600" y="3503"/>
                </a:lnTo>
                <a:lnTo>
                  <a:pt x="12427" y="3503"/>
                </a:lnTo>
                <a:cubicBezTo>
                  <a:pt x="5564" y="3503"/>
                  <a:pt x="0" y="7378"/>
                  <a:pt x="0" y="12158"/>
                </a:cubicBezTo>
                <a:lnTo>
                  <a:pt x="0" y="21600"/>
                </a:lnTo>
                <a:lnTo>
                  <a:pt x="5266" y="21600"/>
                </a:lnTo>
                <a:lnTo>
                  <a:pt x="5266" y="12158"/>
                </a:lnTo>
                <a:cubicBezTo>
                  <a:pt x="5266" y="10223"/>
                  <a:pt x="8472" y="8655"/>
                  <a:pt x="12427" y="8655"/>
                </a:cubicBezTo>
                <a:lnTo>
                  <a:pt x="12600" y="8655"/>
                </a:lnTo>
                <a:lnTo>
                  <a:pt x="12600" y="12158"/>
                </a:lnTo>
                <a:close/>
              </a:path>
            </a:pathLst>
          </a:custGeom>
          <a:solidFill>
            <a:schemeClr val="accent1"/>
          </a:solidFill>
          <a:ln w="9525">
            <a:solidFill>
              <a:schemeClr val="tx1"/>
            </a:solidFill>
            <a:miter lim="800000"/>
            <a:headEnd/>
            <a:tailEnd/>
          </a:ln>
        </p:spPr>
        <p:txBody>
          <a:bodyPr wrap="none" anchor="ctr"/>
          <a:lstStyle/>
          <a:p>
            <a:endParaRPr lang="en-CA"/>
          </a:p>
        </p:txBody>
      </p:sp>
      <p:sp>
        <p:nvSpPr>
          <p:cNvPr id="64559" name="AutoShape 46"/>
          <p:cNvSpPr>
            <a:spLocks noChangeArrowheads="1"/>
          </p:cNvSpPr>
          <p:nvPr>
            <p:custDataLst>
              <p:tags r:id="rId46"/>
            </p:custDataLst>
          </p:nvPr>
        </p:nvSpPr>
        <p:spPr bwMode="auto">
          <a:xfrm flipH="1">
            <a:off x="4064000" y="1724025"/>
            <a:ext cx="508000" cy="5365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3503 h 21600"/>
              <a:gd name="T14" fmla="*/ 17786 w 21600"/>
              <a:gd name="T15" fmla="*/ 8655 h 21600"/>
            </a:gdLst>
            <a:ahLst/>
            <a:cxnLst>
              <a:cxn ang="T8">
                <a:pos x="T0" y="T1"/>
              </a:cxn>
              <a:cxn ang="T9">
                <a:pos x="T2" y="T3"/>
              </a:cxn>
              <a:cxn ang="T10">
                <a:pos x="T4" y="T5"/>
              </a:cxn>
              <a:cxn ang="T11">
                <a:pos x="T6" y="T7"/>
              </a:cxn>
            </a:cxnLst>
            <a:rect l="T12" t="T13" r="T14" b="T15"/>
            <a:pathLst>
              <a:path w="21600" h="21600">
                <a:moveTo>
                  <a:pt x="21600" y="6079"/>
                </a:moveTo>
                <a:lnTo>
                  <a:pt x="12600" y="0"/>
                </a:lnTo>
                <a:lnTo>
                  <a:pt x="12600" y="3503"/>
                </a:lnTo>
                <a:lnTo>
                  <a:pt x="12427" y="3503"/>
                </a:lnTo>
                <a:cubicBezTo>
                  <a:pt x="5564" y="3503"/>
                  <a:pt x="0" y="7378"/>
                  <a:pt x="0" y="12158"/>
                </a:cubicBezTo>
                <a:lnTo>
                  <a:pt x="0" y="21600"/>
                </a:lnTo>
                <a:lnTo>
                  <a:pt x="5266" y="21600"/>
                </a:lnTo>
                <a:lnTo>
                  <a:pt x="5266" y="12158"/>
                </a:lnTo>
                <a:cubicBezTo>
                  <a:pt x="5266" y="10223"/>
                  <a:pt x="8472" y="8655"/>
                  <a:pt x="12427" y="8655"/>
                </a:cubicBezTo>
                <a:lnTo>
                  <a:pt x="12600" y="8655"/>
                </a:lnTo>
                <a:lnTo>
                  <a:pt x="12600" y="12158"/>
                </a:lnTo>
                <a:close/>
              </a:path>
            </a:pathLst>
          </a:custGeom>
          <a:solidFill>
            <a:schemeClr val="accent1"/>
          </a:solidFill>
          <a:ln w="9525">
            <a:solidFill>
              <a:schemeClr val="tx1"/>
            </a:solidFill>
            <a:miter lim="800000"/>
            <a:headEnd/>
            <a:tailEnd/>
          </a:ln>
        </p:spPr>
        <p:txBody>
          <a:bodyPr wrap="none" anchor="ctr"/>
          <a:lstStyle/>
          <a:p>
            <a:endParaRPr lang="en-CA"/>
          </a:p>
        </p:txBody>
      </p:sp>
      <p:sp>
        <p:nvSpPr>
          <p:cNvPr id="64560" name="Text Box 47" hidden="1"/>
          <p:cNvSpPr txBox="1">
            <a:spLocks noChangeArrowheads="1"/>
          </p:cNvSpPr>
          <p:nvPr>
            <p:custDataLst>
              <p:tags r:id="rId47"/>
            </p:custDataLst>
          </p:nvPr>
        </p:nvSpPr>
        <p:spPr bwMode="auto">
          <a:xfrm>
            <a:off x="6858000" y="838200"/>
            <a:ext cx="1828800" cy="1920875"/>
          </a:xfrm>
          <a:prstGeom prst="rect">
            <a:avLst/>
          </a:prstGeom>
          <a:noFill/>
          <a:ln w="9525">
            <a:noFill/>
            <a:miter lim="800000"/>
            <a:headEnd/>
            <a:tailEnd/>
          </a:ln>
        </p:spPr>
        <p:txBody>
          <a:bodyPr>
            <a:spAutoFit/>
          </a:bodyPr>
          <a:lstStyle/>
          <a:p>
            <a:r>
              <a:rPr lang="en-US" sz="2000">
                <a:solidFill>
                  <a:schemeClr val="accent1"/>
                </a:solidFill>
              </a:rPr>
              <a:t>Now insert 90. (no swaps, even though 99 is larger!)</a:t>
            </a:r>
          </a:p>
          <a:p>
            <a:endParaRPr lang="en-US" sz="2000">
              <a:solidFill>
                <a:schemeClr val="accent1"/>
              </a:solidFill>
            </a:endParaRPr>
          </a:p>
          <a:p>
            <a:r>
              <a:rPr lang="en-US" sz="2000">
                <a:solidFill>
                  <a:schemeClr val="accent1"/>
                </a:solidFill>
              </a:rPr>
              <a:t>Now insert 7.</a:t>
            </a:r>
          </a:p>
        </p:txBody>
      </p:sp>
      <p:sp>
        <p:nvSpPr>
          <p:cNvPr id="64561" name="Text Box 48" hidden="1"/>
          <p:cNvSpPr txBox="1">
            <a:spLocks noChangeArrowheads="1"/>
          </p:cNvSpPr>
          <p:nvPr>
            <p:custDataLst>
              <p:tags r:id="rId48"/>
            </p:custDataLst>
          </p:nvPr>
        </p:nvSpPr>
        <p:spPr bwMode="auto">
          <a:xfrm>
            <a:off x="228600" y="3276600"/>
            <a:ext cx="1981200" cy="1917700"/>
          </a:xfrm>
          <a:prstGeom prst="rect">
            <a:avLst/>
          </a:prstGeom>
          <a:noFill/>
          <a:ln w="9525">
            <a:noFill/>
            <a:miter lim="800000"/>
            <a:headEnd/>
            <a:tailEnd/>
          </a:ln>
        </p:spPr>
        <p:txBody>
          <a:bodyPr>
            <a:spAutoFit/>
          </a:bodyPr>
          <a:lstStyle/>
          <a:p>
            <a:pPr>
              <a:spcBef>
                <a:spcPct val="50000"/>
              </a:spcBef>
            </a:pPr>
            <a:r>
              <a:rPr lang="en-US">
                <a:solidFill>
                  <a:schemeClr val="accent1"/>
                </a:solidFill>
              </a:rPr>
              <a:t>Optimization, bubble up an empty space to reduce # of swaps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1371600"/>
          </a:xfrm>
        </p:spPr>
        <p:txBody>
          <a:bodyPr/>
          <a:lstStyle/>
          <a:p>
            <a:pPr eaLnBrk="1" hangingPunct="1"/>
            <a:r>
              <a:rPr lang="en-US" dirty="0"/>
              <a:t>Iterative Search of Binary Tree</a:t>
            </a:r>
          </a:p>
        </p:txBody>
      </p:sp>
      <p:sp>
        <p:nvSpPr>
          <p:cNvPr id="10243" name="Rectangle 3"/>
          <p:cNvSpPr>
            <a:spLocks noGrp="1" noChangeArrowheads="1"/>
          </p:cNvSpPr>
          <p:nvPr>
            <p:ph type="body" idx="1"/>
          </p:nvPr>
        </p:nvSpPr>
        <p:spPr>
          <a:xfrm>
            <a:off x="304800" y="990600"/>
            <a:ext cx="8610600" cy="5562600"/>
          </a:xfrm>
        </p:spPr>
        <p:txBody>
          <a:bodyPr/>
          <a:lstStyle/>
          <a:p>
            <a:pPr marL="533400" indent="-533400" eaLnBrk="1" hangingPunct="1">
              <a:lnSpc>
                <a:spcPct val="80000"/>
              </a:lnSpc>
              <a:buFont typeface="Wingdings" pitchFamily="2" charset="2"/>
              <a:buNone/>
            </a:pPr>
            <a:r>
              <a:rPr lang="en-US" dirty="0"/>
              <a:t>Node *Find( Node *n, int </a:t>
            </a:r>
            <a:r>
              <a:rPr lang="en-US" dirty="0">
                <a:solidFill>
                  <a:srgbClr val="FF3300"/>
                </a:solidFill>
              </a:rPr>
              <a:t>key</a:t>
            </a:r>
            <a:r>
              <a:rPr lang="en-US" dirty="0"/>
              <a:t>) { </a:t>
            </a:r>
          </a:p>
          <a:p>
            <a:pPr marL="533400" indent="-533400" eaLnBrk="1" hangingPunct="1">
              <a:lnSpc>
                <a:spcPct val="80000"/>
              </a:lnSpc>
              <a:buFont typeface="Wingdings" pitchFamily="2" charset="2"/>
              <a:buNone/>
            </a:pPr>
            <a:r>
              <a:rPr lang="en-US" dirty="0">
                <a:solidFill>
                  <a:srgbClr val="0000CC"/>
                </a:solidFill>
              </a:rPr>
              <a:t>	while (n != NULL) {</a:t>
            </a:r>
          </a:p>
          <a:p>
            <a:pPr marL="533400" indent="-533400" eaLnBrk="1" hangingPunct="1">
              <a:lnSpc>
                <a:spcPct val="80000"/>
              </a:lnSpc>
              <a:buFont typeface="Wingdings" pitchFamily="2" charset="2"/>
              <a:buNone/>
            </a:pPr>
            <a:r>
              <a:rPr lang="en-US" dirty="0">
                <a:solidFill>
                  <a:srgbClr val="0000CC"/>
                </a:solidFill>
              </a:rPr>
              <a:t>      	</a:t>
            </a:r>
            <a:r>
              <a:rPr lang="en-US" dirty="0">
                <a:solidFill>
                  <a:schemeClr val="tx2"/>
                </a:solidFill>
              </a:rPr>
              <a:t>if (n-&gt;data == </a:t>
            </a:r>
            <a:r>
              <a:rPr lang="en-US" dirty="0">
                <a:solidFill>
                  <a:srgbClr val="FF3300"/>
                </a:solidFill>
              </a:rPr>
              <a:t>key</a:t>
            </a:r>
            <a:r>
              <a:rPr lang="en-US" dirty="0">
                <a:solidFill>
                  <a:schemeClr val="tx2"/>
                </a:solidFill>
              </a:rPr>
              <a:t>)  	// Found it</a:t>
            </a:r>
          </a:p>
          <a:p>
            <a:pPr marL="533400" indent="-533400" eaLnBrk="1" hangingPunct="1">
              <a:lnSpc>
                <a:spcPct val="80000"/>
              </a:lnSpc>
              <a:buFont typeface="Wingdings" pitchFamily="2" charset="2"/>
              <a:buNone/>
            </a:pPr>
            <a:r>
              <a:rPr lang="en-US" dirty="0">
                <a:solidFill>
                  <a:schemeClr val="tx2"/>
                </a:solidFill>
              </a:rPr>
              <a:t>		    </a:t>
            </a:r>
            <a:r>
              <a:rPr lang="en-US" dirty="0"/>
              <a:t>return n;</a:t>
            </a:r>
          </a:p>
          <a:p>
            <a:pPr marL="533400" indent="-533400" eaLnBrk="1" hangingPunct="1">
              <a:lnSpc>
                <a:spcPct val="80000"/>
              </a:lnSpc>
              <a:buFont typeface="Wingdings" pitchFamily="2" charset="2"/>
              <a:buNone/>
            </a:pPr>
            <a:r>
              <a:rPr lang="en-US" dirty="0">
                <a:solidFill>
                  <a:schemeClr val="tx2"/>
                </a:solidFill>
              </a:rPr>
              <a:t>		if (n-&gt;data &gt; </a:t>
            </a:r>
            <a:r>
              <a:rPr lang="en-US" dirty="0">
                <a:solidFill>
                  <a:srgbClr val="FF3300"/>
                </a:solidFill>
              </a:rPr>
              <a:t>key</a:t>
            </a:r>
            <a:r>
              <a:rPr lang="en-US" dirty="0">
                <a:solidFill>
                  <a:schemeClr val="tx2"/>
                </a:solidFill>
              </a:rPr>
              <a:t>)	   	// In left subtree</a:t>
            </a:r>
          </a:p>
          <a:p>
            <a:pPr marL="533400" indent="-533400" eaLnBrk="1" hangingPunct="1">
              <a:lnSpc>
                <a:spcPct val="80000"/>
              </a:lnSpc>
              <a:buFont typeface="Wingdings" pitchFamily="2" charset="2"/>
              <a:buNone/>
            </a:pPr>
            <a:r>
              <a:rPr lang="en-US" dirty="0">
                <a:solidFill>
                  <a:schemeClr val="tx2"/>
                </a:solidFill>
              </a:rPr>
              <a:t>		    </a:t>
            </a:r>
            <a:r>
              <a:rPr lang="en-US" dirty="0"/>
              <a:t>n = n-&gt;left;</a:t>
            </a:r>
          </a:p>
          <a:p>
            <a:pPr marL="533400" indent="-533400" eaLnBrk="1" hangingPunct="1">
              <a:lnSpc>
                <a:spcPct val="80000"/>
              </a:lnSpc>
              <a:buFont typeface="Wingdings" pitchFamily="2" charset="2"/>
              <a:buNone/>
            </a:pPr>
            <a:r>
              <a:rPr lang="en-US" dirty="0">
                <a:solidFill>
                  <a:schemeClr val="tx2"/>
                </a:solidFill>
              </a:rPr>
              <a:t>		else	                      	// In right subtree</a:t>
            </a:r>
          </a:p>
          <a:p>
            <a:pPr marL="533400" indent="-533400" eaLnBrk="1" hangingPunct="1">
              <a:lnSpc>
                <a:spcPct val="80000"/>
              </a:lnSpc>
              <a:buFont typeface="Wingdings" pitchFamily="2" charset="2"/>
              <a:buNone/>
            </a:pPr>
            <a:r>
              <a:rPr lang="en-US" dirty="0">
                <a:solidFill>
                  <a:schemeClr val="tx2"/>
                </a:solidFill>
              </a:rPr>
              <a:t>		    </a:t>
            </a:r>
            <a:r>
              <a:rPr lang="en-US" dirty="0"/>
              <a:t>n = n-&gt;right;</a:t>
            </a:r>
          </a:p>
          <a:p>
            <a:pPr marL="533400" indent="-533400" eaLnBrk="1" hangingPunct="1">
              <a:lnSpc>
                <a:spcPct val="80000"/>
              </a:lnSpc>
              <a:buFont typeface="Wingdings" pitchFamily="2" charset="2"/>
              <a:buNone/>
            </a:pPr>
            <a:r>
              <a:rPr lang="en-US" dirty="0">
                <a:solidFill>
                  <a:srgbClr val="0000CC"/>
                </a:solidFill>
              </a:rPr>
              <a:t>      } </a:t>
            </a:r>
          </a:p>
          <a:p>
            <a:pPr marL="533400" indent="-533400" eaLnBrk="1" hangingPunct="1">
              <a:lnSpc>
                <a:spcPct val="80000"/>
              </a:lnSpc>
              <a:buFont typeface="Wingdings" pitchFamily="2" charset="2"/>
              <a:buNone/>
            </a:pPr>
            <a:r>
              <a:rPr lang="en-US" dirty="0">
                <a:solidFill>
                  <a:srgbClr val="0000CC"/>
                </a:solidFill>
              </a:rPr>
              <a:t>	return null;</a:t>
            </a:r>
          </a:p>
          <a:p>
            <a:pPr marL="533400" indent="-533400" eaLnBrk="1" hangingPunct="1">
              <a:lnSpc>
                <a:spcPct val="80000"/>
              </a:lnSpc>
              <a:buFont typeface="Wingdings" pitchFamily="2" charset="2"/>
              <a:buNone/>
            </a:pPr>
            <a:r>
              <a:rPr lang="en-US" dirty="0"/>
              <a:t>}</a:t>
            </a:r>
          </a:p>
          <a:p>
            <a:pPr marL="533400" indent="-533400" eaLnBrk="1" hangingPunct="1">
              <a:lnSpc>
                <a:spcPct val="80000"/>
              </a:lnSpc>
              <a:buFont typeface="Wingdings" pitchFamily="2" charset="2"/>
              <a:buNone/>
            </a:pPr>
            <a:r>
              <a:rPr lang="en-US" dirty="0"/>
              <a:t>Node * n = Find( root, 5);</a:t>
            </a:r>
          </a:p>
        </p:txBody>
      </p:sp>
      <p:sp>
        <p:nvSpPr>
          <p:cNvPr id="10244" name="Rectangle 36"/>
          <p:cNvSpPr>
            <a:spLocks noChangeArrowheads="1"/>
          </p:cNvSpPr>
          <p:nvPr/>
        </p:nvSpPr>
        <p:spPr bwMode="auto">
          <a:xfrm>
            <a:off x="7620000" y="1216025"/>
            <a:ext cx="609600" cy="609600"/>
          </a:xfrm>
          <a:prstGeom prst="rect">
            <a:avLst/>
          </a:prstGeom>
          <a:solidFill>
            <a:schemeClr val="accent1"/>
          </a:solidFill>
          <a:ln w="28575">
            <a:solidFill>
              <a:schemeClr val="tx1"/>
            </a:solidFill>
            <a:miter lim="800000"/>
            <a:headEnd/>
            <a:tailEnd/>
          </a:ln>
        </p:spPr>
        <p:txBody>
          <a:bodyPr wrap="none" anchor="ctr"/>
          <a:lstStyle/>
          <a:p>
            <a:r>
              <a:rPr lang="en-US"/>
              <a:t>right</a:t>
            </a:r>
            <a:endParaRPr lang="en-CA"/>
          </a:p>
        </p:txBody>
      </p:sp>
      <p:grpSp>
        <p:nvGrpSpPr>
          <p:cNvPr id="10245" name="Group 37"/>
          <p:cNvGrpSpPr>
            <a:grpSpLocks/>
          </p:cNvGrpSpPr>
          <p:nvPr/>
        </p:nvGrpSpPr>
        <p:grpSpPr bwMode="auto">
          <a:xfrm>
            <a:off x="7005638" y="1216025"/>
            <a:ext cx="633412" cy="609600"/>
            <a:chOff x="1725" y="2880"/>
            <a:chExt cx="399" cy="384"/>
          </a:xfrm>
        </p:grpSpPr>
        <p:sp>
          <p:nvSpPr>
            <p:cNvPr id="10248"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CA"/>
            </a:p>
          </p:txBody>
        </p:sp>
        <p:sp>
          <p:nvSpPr>
            <p:cNvPr id="10249" name="Text Box 39"/>
            <p:cNvSpPr txBox="1">
              <a:spLocks noChangeArrowheads="1"/>
            </p:cNvSpPr>
            <p:nvPr/>
          </p:nvSpPr>
          <p:spPr bwMode="auto">
            <a:xfrm>
              <a:off x="1725" y="2966"/>
              <a:ext cx="399" cy="233"/>
            </a:xfrm>
            <a:prstGeom prst="rect">
              <a:avLst/>
            </a:prstGeom>
            <a:noFill/>
            <a:ln w="9525">
              <a:noFill/>
              <a:miter lim="800000"/>
              <a:headEnd/>
              <a:tailEnd/>
            </a:ln>
          </p:spPr>
          <p:txBody>
            <a:bodyPr wrap="none">
              <a:spAutoFit/>
            </a:bodyPr>
            <a:lstStyle/>
            <a:p>
              <a:pPr algn="ctr"/>
              <a:r>
                <a:rPr lang="en-US" altLang="zh-CN">
                  <a:solidFill>
                    <a:schemeClr val="bg1"/>
                  </a:solidFill>
                  <a:latin typeface="Tahoma" pitchFamily="34" charset="0"/>
                  <a:ea typeface="宋体" pitchFamily="2" charset="-122"/>
                </a:rPr>
                <a:t>data</a:t>
              </a:r>
            </a:p>
          </p:txBody>
        </p:sp>
      </p:grpSp>
      <p:sp>
        <p:nvSpPr>
          <p:cNvPr id="10246" name="Rectangle 40"/>
          <p:cNvSpPr>
            <a:spLocks noChangeArrowheads="1"/>
          </p:cNvSpPr>
          <p:nvPr/>
        </p:nvSpPr>
        <p:spPr bwMode="auto">
          <a:xfrm>
            <a:off x="6386513" y="1219200"/>
            <a:ext cx="609600" cy="609600"/>
          </a:xfrm>
          <a:prstGeom prst="rect">
            <a:avLst/>
          </a:prstGeom>
          <a:solidFill>
            <a:schemeClr val="accent1"/>
          </a:solidFill>
          <a:ln w="28575">
            <a:solidFill>
              <a:schemeClr val="tx1"/>
            </a:solidFill>
            <a:miter lim="800000"/>
            <a:headEnd/>
            <a:tailEnd/>
          </a:ln>
        </p:spPr>
        <p:txBody>
          <a:bodyPr wrap="none" anchor="ctr"/>
          <a:lstStyle/>
          <a:p>
            <a:r>
              <a:rPr lang="en-US"/>
              <a:t>left</a:t>
            </a:r>
            <a:endParaRPr lang="en-CA"/>
          </a:p>
        </p:txBody>
      </p:sp>
      <p:sp>
        <p:nvSpPr>
          <p:cNvPr id="10247" name="Oval 40"/>
          <p:cNvSpPr>
            <a:spLocks noChangeArrowheads="1"/>
          </p:cNvSpPr>
          <p:nvPr/>
        </p:nvSpPr>
        <p:spPr bwMode="auto">
          <a:xfrm>
            <a:off x="8305800" y="1216025"/>
            <a:ext cx="762000" cy="571500"/>
          </a:xfrm>
          <a:prstGeom prst="ellipse">
            <a:avLst/>
          </a:prstGeom>
          <a:noFill/>
          <a:ln w="57150">
            <a:solidFill>
              <a:srgbClr val="008080"/>
            </a:solidFill>
            <a:round/>
            <a:headEnd/>
            <a:tailEnd/>
          </a:ln>
        </p:spPr>
        <p:txBody>
          <a:bodyPr wrap="none" anchor="ctr"/>
          <a:lstStyle/>
          <a:p>
            <a:endParaRPr lang="en-CA"/>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custDataLst>
              <p:tags r:id="rId1"/>
            </p:custDataLst>
          </p:nvPr>
        </p:nvSpPr>
        <p:spPr>
          <a:xfrm>
            <a:off x="457200" y="6245225"/>
            <a:ext cx="2133600" cy="476250"/>
          </a:xfrm>
        </p:spPr>
        <p:txBody>
          <a:bodyPr/>
          <a:lstStyle/>
          <a:p>
            <a:pPr>
              <a:defRPr/>
            </a:pPr>
            <a:fld id="{14904755-CD40-44FE-B7CC-1A7E158ADE34}" type="slidenum">
              <a:rPr lang="en-US" smtClean="0"/>
              <a:pPr>
                <a:defRPr/>
              </a:pPr>
              <a:t>60</a:t>
            </a:fld>
            <a:endParaRPr lang="en-US"/>
          </a:p>
        </p:txBody>
      </p:sp>
      <p:sp>
        <p:nvSpPr>
          <p:cNvPr id="65539" name="Rectangle 2"/>
          <p:cNvSpPr>
            <a:spLocks noGrp="1" noChangeArrowheads="1"/>
          </p:cNvSpPr>
          <p:nvPr>
            <p:ph type="title"/>
            <p:custDataLst>
              <p:tags r:id="rId2"/>
            </p:custDataLst>
          </p:nvPr>
        </p:nvSpPr>
        <p:spPr>
          <a:xfrm>
            <a:off x="685800" y="179387"/>
            <a:ext cx="7772400" cy="1143000"/>
          </a:xfrm>
        </p:spPr>
        <p:txBody>
          <a:bodyPr/>
          <a:lstStyle/>
          <a:p>
            <a:pPr eaLnBrk="1" hangingPunct="1"/>
            <a:r>
              <a:rPr lang="en-US"/>
              <a:t>Insert Code (optimized)</a:t>
            </a:r>
          </a:p>
        </p:txBody>
      </p:sp>
      <p:sp>
        <p:nvSpPr>
          <p:cNvPr id="65540" name="Rectangle 3"/>
          <p:cNvSpPr>
            <a:spLocks noGrp="1" noChangeArrowheads="1"/>
          </p:cNvSpPr>
          <p:nvPr>
            <p:ph type="body" idx="1"/>
            <p:custDataLst>
              <p:tags r:id="rId3"/>
            </p:custDataLst>
          </p:nvPr>
        </p:nvSpPr>
        <p:spPr>
          <a:xfrm>
            <a:off x="152400" y="1398587"/>
            <a:ext cx="5257800" cy="4114800"/>
          </a:xfrm>
        </p:spPr>
        <p:txBody>
          <a:bodyPr/>
          <a:lstStyle/>
          <a:p>
            <a:pPr eaLnBrk="1" hangingPunct="1">
              <a:buFontTx/>
              <a:buNone/>
            </a:pPr>
            <a:r>
              <a:rPr lang="en-US" sz="2000" b="1">
                <a:latin typeface="Courier New" pitchFamily="49" charset="0"/>
              </a:rPr>
              <a:t>void insert(int o) {</a:t>
            </a:r>
          </a:p>
          <a:p>
            <a:pPr eaLnBrk="1" hangingPunct="1">
              <a:buFontTx/>
              <a:buNone/>
            </a:pPr>
            <a:r>
              <a:rPr lang="en-US" sz="2000" b="1">
                <a:latin typeface="Courier New" pitchFamily="49" charset="0"/>
              </a:rPr>
              <a:t>  if(!isFull());</a:t>
            </a:r>
          </a:p>
          <a:p>
            <a:pPr eaLnBrk="1" hangingPunct="1">
              <a:buFontTx/>
              <a:buNone/>
            </a:pPr>
            <a:r>
              <a:rPr lang="en-US" sz="2000" b="1">
                <a:latin typeface="Courier New" pitchFamily="49" charset="0"/>
              </a:rPr>
              <a:t>  	size++;</a:t>
            </a:r>
          </a:p>
          <a:p>
            <a:pPr eaLnBrk="1" hangingPunct="1">
              <a:buFontTx/>
              <a:buNone/>
            </a:pPr>
            <a:r>
              <a:rPr lang="en-US" sz="2000" b="1">
                <a:latin typeface="Courier New" pitchFamily="49" charset="0"/>
              </a:rPr>
              <a:t>  	newPos =  percolateUp(size,o);</a:t>
            </a:r>
          </a:p>
          <a:p>
            <a:pPr eaLnBrk="1" hangingPunct="1">
              <a:buFontTx/>
              <a:buNone/>
            </a:pPr>
            <a:r>
              <a:rPr lang="en-US" sz="2000" b="1">
                <a:latin typeface="Courier New" pitchFamily="49" charset="0"/>
              </a:rPr>
              <a:t>  Heap[newPos] = o;</a:t>
            </a:r>
          </a:p>
          <a:p>
            <a:pPr eaLnBrk="1" hangingPunct="1">
              <a:buFontTx/>
              <a:buNone/>
            </a:pPr>
            <a:r>
              <a:rPr lang="en-US" sz="2000" b="1">
                <a:latin typeface="Courier New" pitchFamily="49" charset="0"/>
              </a:rPr>
              <a:t>}</a:t>
            </a:r>
          </a:p>
        </p:txBody>
      </p:sp>
      <p:sp>
        <p:nvSpPr>
          <p:cNvPr id="65541" name="Rectangle 4"/>
          <p:cNvSpPr>
            <a:spLocks noChangeArrowheads="1"/>
          </p:cNvSpPr>
          <p:nvPr>
            <p:custDataLst>
              <p:tags r:id="rId4"/>
            </p:custDataLst>
          </p:nvPr>
        </p:nvSpPr>
        <p:spPr bwMode="auto">
          <a:xfrm>
            <a:off x="4191000" y="3760787"/>
            <a:ext cx="4279900" cy="2563813"/>
          </a:xfrm>
          <a:prstGeom prst="rect">
            <a:avLst/>
          </a:prstGeom>
          <a:noFill/>
          <a:ln w="9525">
            <a:noFill/>
            <a:miter lim="800000"/>
            <a:headEnd/>
            <a:tailEnd/>
          </a:ln>
        </p:spPr>
        <p:txBody>
          <a:bodyPr wrap="none">
            <a:spAutoFit/>
          </a:bodyPr>
          <a:lstStyle/>
          <a:p>
            <a:pPr eaLnBrk="0" hangingPunct="0"/>
            <a:r>
              <a:rPr lang="en-US" b="1">
                <a:latin typeface="Courier New" pitchFamily="49" charset="0"/>
              </a:rPr>
              <a:t>int percolateUp(int hole, </a:t>
            </a:r>
          </a:p>
          <a:p>
            <a:pPr eaLnBrk="0" hangingPunct="0"/>
            <a:r>
              <a:rPr lang="en-US" b="1">
                <a:latin typeface="Courier New" pitchFamily="49" charset="0"/>
              </a:rPr>
              <a:t>                int val) {</a:t>
            </a:r>
          </a:p>
          <a:p>
            <a:pPr eaLnBrk="0" hangingPunct="0"/>
            <a:r>
              <a:rPr lang="en-US" b="1">
                <a:latin typeface="Courier New" pitchFamily="49" charset="0"/>
              </a:rPr>
              <a:t>  while (hole &gt; 1 &amp;&amp;</a:t>
            </a:r>
          </a:p>
          <a:p>
            <a:pPr eaLnBrk="0" hangingPunct="0"/>
            <a:r>
              <a:rPr lang="en-US" b="1">
                <a:latin typeface="Courier New" pitchFamily="49" charset="0"/>
              </a:rPr>
              <a:t>         val &lt; Heap[hole/2])</a:t>
            </a:r>
          </a:p>
          <a:p>
            <a:pPr eaLnBrk="0" hangingPunct="0"/>
            <a:r>
              <a:rPr lang="en-US" b="1">
                <a:latin typeface="Courier New" pitchFamily="49" charset="0"/>
              </a:rPr>
              <a:t>    Heap[hole] = Heap[hole/2];</a:t>
            </a:r>
          </a:p>
          <a:p>
            <a:pPr eaLnBrk="0" hangingPunct="0"/>
            <a:r>
              <a:rPr lang="en-US" b="1">
                <a:latin typeface="Courier New" pitchFamily="49" charset="0"/>
              </a:rPr>
              <a:t>    hole /= 2;</a:t>
            </a:r>
          </a:p>
          <a:p>
            <a:pPr eaLnBrk="0" hangingPunct="0"/>
            <a:r>
              <a:rPr lang="en-US" b="1">
                <a:latin typeface="Courier New" pitchFamily="49" charset="0"/>
              </a:rPr>
              <a:t>  }</a:t>
            </a:r>
          </a:p>
          <a:p>
            <a:pPr eaLnBrk="0" hangingPunct="0"/>
            <a:r>
              <a:rPr lang="en-US" b="1">
                <a:latin typeface="Courier New" pitchFamily="49" charset="0"/>
              </a:rPr>
              <a:t>  return hole;</a:t>
            </a:r>
          </a:p>
          <a:p>
            <a:pPr eaLnBrk="0" hangingPunct="0"/>
            <a:r>
              <a:rPr lang="en-US" b="1">
                <a:latin typeface="Courier New" pitchFamily="49" charset="0"/>
              </a:rPr>
              <a:t>}</a:t>
            </a:r>
          </a:p>
        </p:txBody>
      </p:sp>
      <p:sp>
        <p:nvSpPr>
          <p:cNvPr id="65542" name="Text Box 6" hidden="1"/>
          <p:cNvSpPr txBox="1">
            <a:spLocks noChangeArrowheads="1"/>
          </p:cNvSpPr>
          <p:nvPr>
            <p:custDataLst>
              <p:tags r:id="rId5"/>
            </p:custDataLst>
          </p:nvPr>
        </p:nvSpPr>
        <p:spPr bwMode="auto">
          <a:xfrm>
            <a:off x="3022600" y="4205288"/>
            <a:ext cx="5130800" cy="701675"/>
          </a:xfrm>
          <a:prstGeom prst="rect">
            <a:avLst/>
          </a:prstGeom>
          <a:solidFill>
            <a:schemeClr val="accent1"/>
          </a:solidFill>
          <a:ln w="9525">
            <a:noFill/>
            <a:miter lim="800000"/>
            <a:headEnd/>
            <a:tailEnd/>
          </a:ln>
        </p:spPr>
        <p:txBody>
          <a:bodyPr wrap="none">
            <a:spAutoFit/>
          </a:bodyPr>
          <a:lstStyle/>
          <a:p>
            <a:pPr eaLnBrk="0" hangingPunct="0"/>
            <a:r>
              <a:rPr lang="el-GR" sz="2000">
                <a:cs typeface="Times New Roman" pitchFamily="18" charset="0"/>
              </a:rPr>
              <a:t>Θ</a:t>
            </a:r>
            <a:r>
              <a:rPr lang="en-US" sz="2000">
                <a:cs typeface="Times New Roman" pitchFamily="18" charset="0"/>
              </a:rPr>
              <a:t>(log n) worst case</a:t>
            </a:r>
          </a:p>
          <a:p>
            <a:pPr eaLnBrk="0" hangingPunct="0"/>
            <a:r>
              <a:rPr lang="el-GR" sz="2000">
                <a:cs typeface="Times New Roman" pitchFamily="18" charset="0"/>
              </a:rPr>
              <a:t>Θ</a:t>
            </a:r>
            <a:r>
              <a:rPr lang="en-US" sz="2000">
                <a:cs typeface="Times New Roman" pitchFamily="18" charset="0"/>
              </a:rPr>
              <a:t>(1) on average: only have to go up a few levels</a:t>
            </a:r>
            <a:endParaRPr lang="el-GR" sz="200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t>Heap Insertion</a:t>
            </a:r>
          </a:p>
        </p:txBody>
      </p:sp>
      <p:sp>
        <p:nvSpPr>
          <p:cNvPr id="66563" name="Rectangle 3"/>
          <p:cNvSpPr>
            <a:spLocks noGrp="1" noChangeArrowheads="1"/>
          </p:cNvSpPr>
          <p:nvPr>
            <p:ph type="body" idx="1"/>
          </p:nvPr>
        </p:nvSpPr>
        <p:spPr/>
        <p:txBody>
          <a:bodyPr/>
          <a:lstStyle/>
          <a:p>
            <a:pPr eaLnBrk="1" hangingPunct="1"/>
            <a:r>
              <a:rPr lang="en-US"/>
              <a:t>Insert 6 </a:t>
            </a:r>
          </a:p>
        </p:txBody>
      </p:sp>
      <p:pic>
        <p:nvPicPr>
          <p:cNvPr id="60420" name="Picture 4"/>
          <p:cNvPicPr>
            <a:picLocks noChangeAspect="1" noChangeArrowheads="1"/>
          </p:cNvPicPr>
          <p:nvPr/>
        </p:nvPicPr>
        <p:blipFill>
          <a:blip r:embed="rId2" cstate="print"/>
          <a:srcRect/>
          <a:stretch>
            <a:fillRect/>
          </a:stretch>
        </p:blipFill>
        <p:spPr bwMode="auto">
          <a:xfrm>
            <a:off x="2552700" y="1981200"/>
            <a:ext cx="6134100" cy="4200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dissolve">
                                      <p:cBhvr>
                                        <p:cTn id="7"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t>Heap Insertion</a:t>
            </a:r>
          </a:p>
        </p:txBody>
      </p:sp>
      <p:sp>
        <p:nvSpPr>
          <p:cNvPr id="1028" name="Rectangle 3"/>
          <p:cNvSpPr>
            <a:spLocks noGrp="1" noChangeArrowheads="1"/>
          </p:cNvSpPr>
          <p:nvPr>
            <p:ph type="body" idx="1"/>
          </p:nvPr>
        </p:nvSpPr>
        <p:spPr/>
        <p:txBody>
          <a:bodyPr/>
          <a:lstStyle/>
          <a:p>
            <a:pPr eaLnBrk="1" hangingPunct="1"/>
            <a:r>
              <a:rPr lang="en-US"/>
              <a:t>Add key in next available position</a:t>
            </a:r>
          </a:p>
          <a:p>
            <a:pPr eaLnBrk="1" hangingPunct="1">
              <a:buFont typeface="Wingdings" pitchFamily="2" charset="2"/>
              <a:buNone/>
            </a:pPr>
            <a:endParaRPr lang="en-US"/>
          </a:p>
        </p:txBody>
      </p:sp>
      <p:graphicFrame>
        <p:nvGraphicFramePr>
          <p:cNvPr id="1026" name="Object 4"/>
          <p:cNvGraphicFramePr>
            <a:graphicFrameLocks noChangeAspect="1"/>
          </p:cNvGraphicFramePr>
          <p:nvPr/>
        </p:nvGraphicFramePr>
        <p:xfrm>
          <a:off x="1828800" y="2590800"/>
          <a:ext cx="5905500" cy="3733800"/>
        </p:xfrm>
        <a:graphic>
          <a:graphicData uri="http://schemas.openxmlformats.org/presentationml/2006/ole">
            <mc:AlternateContent xmlns:mc="http://schemas.openxmlformats.org/markup-compatibility/2006">
              <mc:Choice xmlns:v="urn:schemas-microsoft-com:vml" Requires="v">
                <p:oleObj name="Bitmap Image" r:id="rId2" imgW="5904762" imgH="3734321" progId="Paint.Picture">
                  <p:embed/>
                </p:oleObj>
              </mc:Choice>
              <mc:Fallback>
                <p:oleObj name="Bitmap Image" r:id="rId2" imgW="5904762" imgH="3734321" progId="Paint.Picture">
                  <p:embed/>
                  <p:pic>
                    <p:nvPicPr>
                      <p:cNvPr id="102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590800"/>
                        <a:ext cx="59055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0"/>
            <a:ext cx="8229600" cy="1371600"/>
          </a:xfrm>
        </p:spPr>
        <p:txBody>
          <a:bodyPr/>
          <a:lstStyle/>
          <a:p>
            <a:pPr eaLnBrk="1" hangingPunct="1"/>
            <a:r>
              <a:rPr lang="en-US"/>
              <a:t>Heap Insertion</a:t>
            </a:r>
          </a:p>
        </p:txBody>
      </p:sp>
      <p:sp>
        <p:nvSpPr>
          <p:cNvPr id="67587" name="Rectangle 3"/>
          <p:cNvSpPr>
            <a:spLocks noGrp="1" noChangeArrowheads="1"/>
          </p:cNvSpPr>
          <p:nvPr>
            <p:ph type="body" idx="1"/>
          </p:nvPr>
        </p:nvSpPr>
        <p:spPr>
          <a:xfrm>
            <a:off x="457200" y="1066800"/>
            <a:ext cx="8229600" cy="3886200"/>
          </a:xfrm>
        </p:spPr>
        <p:txBody>
          <a:bodyPr/>
          <a:lstStyle/>
          <a:p>
            <a:pPr eaLnBrk="1" hangingPunct="1"/>
            <a:r>
              <a:rPr lang="en-US" dirty="0"/>
              <a:t>Begin </a:t>
            </a:r>
            <a:r>
              <a:rPr lang="en-US" dirty="0" err="1"/>
              <a:t>Unheap</a:t>
            </a:r>
            <a:endParaRPr lang="en-US" dirty="0"/>
          </a:p>
        </p:txBody>
      </p:sp>
      <p:pic>
        <p:nvPicPr>
          <p:cNvPr id="62468" name="Picture 4"/>
          <p:cNvPicPr>
            <a:picLocks noChangeAspect="1" noChangeArrowheads="1"/>
          </p:cNvPicPr>
          <p:nvPr/>
        </p:nvPicPr>
        <p:blipFill>
          <a:blip r:embed="rId2" cstate="print"/>
          <a:srcRect/>
          <a:stretch>
            <a:fillRect/>
          </a:stretch>
        </p:blipFill>
        <p:spPr bwMode="auto">
          <a:xfrm>
            <a:off x="3429000" y="1676400"/>
            <a:ext cx="5410200" cy="4679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dissolve">
                                      <p:cBhvr>
                                        <p:cTn id="7"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t>Heap Insertion</a:t>
            </a:r>
          </a:p>
        </p:txBody>
      </p:sp>
      <p:pic>
        <p:nvPicPr>
          <p:cNvPr id="63491" name="Picture 3"/>
          <p:cNvPicPr>
            <a:picLocks noGrp="1" noChangeAspect="1" noChangeArrowheads="1"/>
          </p:cNvPicPr>
          <p:nvPr>
            <p:ph type="body" idx="1"/>
          </p:nvPr>
        </p:nvPicPr>
        <p:blipFill>
          <a:blip r:embed="rId2" cstate="print"/>
          <a:srcRect/>
          <a:stretch>
            <a:fillRect/>
          </a:stretch>
        </p:blipFill>
        <p:spPr>
          <a:xfrm>
            <a:off x="1639888" y="1600200"/>
            <a:ext cx="5864225" cy="45307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dissolve">
                                      <p:cBhvr>
                                        <p:cTn id="7"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t>Heap Insertion</a:t>
            </a:r>
          </a:p>
        </p:txBody>
      </p:sp>
      <p:sp>
        <p:nvSpPr>
          <p:cNvPr id="69635" name="Rectangle 3"/>
          <p:cNvSpPr>
            <a:spLocks noGrp="1" noChangeArrowheads="1"/>
          </p:cNvSpPr>
          <p:nvPr>
            <p:ph type="body" idx="1"/>
          </p:nvPr>
        </p:nvSpPr>
        <p:spPr/>
        <p:txBody>
          <a:bodyPr/>
          <a:lstStyle/>
          <a:p>
            <a:pPr eaLnBrk="1" hangingPunct="1"/>
            <a:r>
              <a:rPr lang="en-US"/>
              <a:t>Terminate unheap when</a:t>
            </a:r>
          </a:p>
          <a:p>
            <a:pPr lvl="1" eaLnBrk="1" hangingPunct="1"/>
            <a:r>
              <a:rPr lang="en-US"/>
              <a:t>reach root</a:t>
            </a:r>
          </a:p>
          <a:p>
            <a:pPr lvl="1" eaLnBrk="1" hangingPunct="1"/>
            <a:r>
              <a:rPr lang="en-US"/>
              <a:t>key child is greater than key parent</a:t>
            </a:r>
          </a:p>
        </p:txBody>
      </p:sp>
      <p:pic>
        <p:nvPicPr>
          <p:cNvPr id="64516" name="Picture 4"/>
          <p:cNvPicPr>
            <a:picLocks noChangeAspect="1" noChangeArrowheads="1"/>
          </p:cNvPicPr>
          <p:nvPr/>
        </p:nvPicPr>
        <p:blipFill>
          <a:blip r:embed="rId2" cstate="print"/>
          <a:srcRect/>
          <a:stretch>
            <a:fillRect/>
          </a:stretch>
        </p:blipFill>
        <p:spPr bwMode="auto">
          <a:xfrm>
            <a:off x="762000" y="3200400"/>
            <a:ext cx="7239000" cy="3289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dissolve">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custDataLst>
              <p:tags r:id="rId1"/>
            </p:custDataLst>
          </p:nvPr>
        </p:nvSpPr>
        <p:spPr/>
        <p:txBody>
          <a:bodyPr/>
          <a:lstStyle/>
          <a:p>
            <a:pPr>
              <a:defRPr/>
            </a:pPr>
            <a:fld id="{81388919-8DA6-4E19-A051-1543A2B52135}" type="slidenum">
              <a:rPr lang="en-US" smtClean="0"/>
              <a:pPr>
                <a:defRPr/>
              </a:pPr>
              <a:t>66</a:t>
            </a:fld>
            <a:endParaRPr lang="en-US"/>
          </a:p>
        </p:txBody>
      </p:sp>
      <p:sp>
        <p:nvSpPr>
          <p:cNvPr id="70659"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Building a Heap</a:t>
            </a:r>
          </a:p>
        </p:txBody>
      </p:sp>
      <p:grpSp>
        <p:nvGrpSpPr>
          <p:cNvPr id="70660" name="Group 3"/>
          <p:cNvGrpSpPr>
            <a:grpSpLocks/>
          </p:cNvGrpSpPr>
          <p:nvPr>
            <p:custDataLst>
              <p:tags r:id="rId3"/>
            </p:custDataLst>
          </p:nvPr>
        </p:nvGrpSpPr>
        <p:grpSpPr bwMode="auto">
          <a:xfrm>
            <a:off x="990600" y="1600200"/>
            <a:ext cx="7010400" cy="584200"/>
            <a:chOff x="240" y="1152"/>
            <a:chExt cx="4416" cy="368"/>
          </a:xfrm>
        </p:grpSpPr>
        <p:sp>
          <p:nvSpPr>
            <p:cNvPr id="70664" name="Rectangle 4"/>
            <p:cNvSpPr>
              <a:spLocks noChangeArrowheads="1"/>
            </p:cNvSpPr>
            <p:nvPr>
              <p:custDataLst>
                <p:tags r:id="rId7"/>
              </p:custDataLst>
            </p:nvPr>
          </p:nvSpPr>
          <p:spPr bwMode="auto">
            <a:xfrm>
              <a:off x="608" y="1152"/>
              <a:ext cx="368" cy="368"/>
            </a:xfrm>
            <a:prstGeom prst="rect">
              <a:avLst/>
            </a:prstGeom>
            <a:noFill/>
            <a:ln w="9525">
              <a:solidFill>
                <a:schemeClr val="tx1"/>
              </a:solidFill>
              <a:miter lim="800000"/>
              <a:headEnd/>
              <a:tailEnd/>
            </a:ln>
          </p:spPr>
          <p:txBody>
            <a:bodyPr wrap="none" anchor="ctr"/>
            <a:lstStyle/>
            <a:p>
              <a:pPr algn="ctr" eaLnBrk="0" hangingPunct="0"/>
              <a:r>
                <a:rPr lang="en-US"/>
                <a:t>5</a:t>
              </a:r>
            </a:p>
          </p:txBody>
        </p:sp>
        <p:sp>
          <p:nvSpPr>
            <p:cNvPr id="70665" name="Rectangle 5"/>
            <p:cNvSpPr>
              <a:spLocks noChangeArrowheads="1"/>
            </p:cNvSpPr>
            <p:nvPr>
              <p:custDataLst>
                <p:tags r:id="rId8"/>
              </p:custDataLst>
            </p:nvPr>
          </p:nvSpPr>
          <p:spPr bwMode="auto">
            <a:xfrm>
              <a:off x="976" y="1152"/>
              <a:ext cx="368" cy="368"/>
            </a:xfrm>
            <a:prstGeom prst="rect">
              <a:avLst/>
            </a:prstGeom>
            <a:noFill/>
            <a:ln w="9525">
              <a:solidFill>
                <a:schemeClr val="tx1"/>
              </a:solidFill>
              <a:miter lim="800000"/>
              <a:headEnd/>
              <a:tailEnd/>
            </a:ln>
          </p:spPr>
          <p:txBody>
            <a:bodyPr wrap="none" anchor="ctr"/>
            <a:lstStyle/>
            <a:p>
              <a:pPr algn="ctr" eaLnBrk="0" hangingPunct="0"/>
              <a:r>
                <a:rPr lang="en-US"/>
                <a:t>11</a:t>
              </a:r>
            </a:p>
          </p:txBody>
        </p:sp>
        <p:sp>
          <p:nvSpPr>
            <p:cNvPr id="70666" name="Rectangle 6"/>
            <p:cNvSpPr>
              <a:spLocks noChangeArrowheads="1"/>
            </p:cNvSpPr>
            <p:nvPr>
              <p:custDataLst>
                <p:tags r:id="rId9"/>
              </p:custDataLst>
            </p:nvPr>
          </p:nvSpPr>
          <p:spPr bwMode="auto">
            <a:xfrm>
              <a:off x="1344" y="1152"/>
              <a:ext cx="368" cy="368"/>
            </a:xfrm>
            <a:prstGeom prst="rect">
              <a:avLst/>
            </a:prstGeom>
            <a:noFill/>
            <a:ln w="9525">
              <a:solidFill>
                <a:schemeClr val="tx1"/>
              </a:solidFill>
              <a:miter lim="800000"/>
              <a:headEnd/>
              <a:tailEnd/>
            </a:ln>
          </p:spPr>
          <p:txBody>
            <a:bodyPr wrap="none" anchor="ctr"/>
            <a:lstStyle/>
            <a:p>
              <a:pPr algn="ctr" eaLnBrk="0" hangingPunct="0"/>
              <a:r>
                <a:rPr lang="en-US"/>
                <a:t>3</a:t>
              </a:r>
            </a:p>
          </p:txBody>
        </p:sp>
        <p:sp>
          <p:nvSpPr>
            <p:cNvPr id="70667" name="Rectangle 7"/>
            <p:cNvSpPr>
              <a:spLocks noChangeArrowheads="1"/>
            </p:cNvSpPr>
            <p:nvPr>
              <p:custDataLst>
                <p:tags r:id="rId10"/>
              </p:custDataLst>
            </p:nvPr>
          </p:nvSpPr>
          <p:spPr bwMode="auto">
            <a:xfrm>
              <a:off x="1712" y="1152"/>
              <a:ext cx="368" cy="368"/>
            </a:xfrm>
            <a:prstGeom prst="rect">
              <a:avLst/>
            </a:prstGeom>
            <a:noFill/>
            <a:ln w="9525">
              <a:solidFill>
                <a:schemeClr val="tx1"/>
              </a:solidFill>
              <a:miter lim="800000"/>
              <a:headEnd/>
              <a:tailEnd/>
            </a:ln>
          </p:spPr>
          <p:txBody>
            <a:bodyPr wrap="none" anchor="ctr"/>
            <a:lstStyle/>
            <a:p>
              <a:pPr algn="ctr" eaLnBrk="0" hangingPunct="0"/>
              <a:r>
                <a:rPr lang="en-US"/>
                <a:t>10</a:t>
              </a:r>
            </a:p>
          </p:txBody>
        </p:sp>
        <p:sp>
          <p:nvSpPr>
            <p:cNvPr id="70668" name="Rectangle 8"/>
            <p:cNvSpPr>
              <a:spLocks noChangeArrowheads="1"/>
            </p:cNvSpPr>
            <p:nvPr>
              <p:custDataLst>
                <p:tags r:id="rId11"/>
              </p:custDataLst>
            </p:nvPr>
          </p:nvSpPr>
          <p:spPr bwMode="auto">
            <a:xfrm>
              <a:off x="2080" y="1152"/>
              <a:ext cx="368" cy="368"/>
            </a:xfrm>
            <a:prstGeom prst="rect">
              <a:avLst/>
            </a:prstGeom>
            <a:noFill/>
            <a:ln w="9525">
              <a:solidFill>
                <a:schemeClr val="tx1"/>
              </a:solidFill>
              <a:miter lim="800000"/>
              <a:headEnd/>
              <a:tailEnd/>
            </a:ln>
          </p:spPr>
          <p:txBody>
            <a:bodyPr wrap="none" anchor="ctr"/>
            <a:lstStyle/>
            <a:p>
              <a:pPr algn="ctr" eaLnBrk="0" hangingPunct="0"/>
              <a:r>
                <a:rPr lang="en-US"/>
                <a:t>6</a:t>
              </a:r>
            </a:p>
          </p:txBody>
        </p:sp>
        <p:sp>
          <p:nvSpPr>
            <p:cNvPr id="70669" name="Rectangle 9"/>
            <p:cNvSpPr>
              <a:spLocks noChangeArrowheads="1"/>
            </p:cNvSpPr>
            <p:nvPr>
              <p:custDataLst>
                <p:tags r:id="rId12"/>
              </p:custDataLst>
            </p:nvPr>
          </p:nvSpPr>
          <p:spPr bwMode="auto">
            <a:xfrm>
              <a:off x="2448" y="1152"/>
              <a:ext cx="368" cy="368"/>
            </a:xfrm>
            <a:prstGeom prst="rect">
              <a:avLst/>
            </a:prstGeom>
            <a:noFill/>
            <a:ln w="9525">
              <a:solidFill>
                <a:schemeClr val="tx1"/>
              </a:solidFill>
              <a:miter lim="800000"/>
              <a:headEnd/>
              <a:tailEnd/>
            </a:ln>
          </p:spPr>
          <p:txBody>
            <a:bodyPr wrap="none" anchor="ctr"/>
            <a:lstStyle/>
            <a:p>
              <a:pPr algn="ctr" eaLnBrk="0" hangingPunct="0"/>
              <a:r>
                <a:rPr lang="en-US"/>
                <a:t>9</a:t>
              </a:r>
            </a:p>
          </p:txBody>
        </p:sp>
        <p:sp>
          <p:nvSpPr>
            <p:cNvPr id="70670" name="Rectangle 10"/>
            <p:cNvSpPr>
              <a:spLocks noChangeArrowheads="1"/>
            </p:cNvSpPr>
            <p:nvPr>
              <p:custDataLst>
                <p:tags r:id="rId13"/>
              </p:custDataLst>
            </p:nvPr>
          </p:nvSpPr>
          <p:spPr bwMode="auto">
            <a:xfrm>
              <a:off x="2816" y="1152"/>
              <a:ext cx="368" cy="368"/>
            </a:xfrm>
            <a:prstGeom prst="rect">
              <a:avLst/>
            </a:prstGeom>
            <a:noFill/>
            <a:ln w="9525">
              <a:solidFill>
                <a:schemeClr val="tx1"/>
              </a:solidFill>
              <a:miter lim="800000"/>
              <a:headEnd/>
              <a:tailEnd/>
            </a:ln>
          </p:spPr>
          <p:txBody>
            <a:bodyPr wrap="none" anchor="ctr"/>
            <a:lstStyle/>
            <a:p>
              <a:pPr algn="ctr" eaLnBrk="0" hangingPunct="0"/>
              <a:r>
                <a:rPr lang="en-US"/>
                <a:t>4</a:t>
              </a:r>
            </a:p>
          </p:txBody>
        </p:sp>
        <p:sp>
          <p:nvSpPr>
            <p:cNvPr id="70671" name="Rectangle 11"/>
            <p:cNvSpPr>
              <a:spLocks noChangeArrowheads="1"/>
            </p:cNvSpPr>
            <p:nvPr>
              <p:custDataLst>
                <p:tags r:id="rId14"/>
              </p:custDataLst>
            </p:nvPr>
          </p:nvSpPr>
          <p:spPr bwMode="auto">
            <a:xfrm>
              <a:off x="3184" y="1152"/>
              <a:ext cx="368" cy="368"/>
            </a:xfrm>
            <a:prstGeom prst="rect">
              <a:avLst/>
            </a:prstGeom>
            <a:noFill/>
            <a:ln w="9525">
              <a:solidFill>
                <a:schemeClr val="tx1"/>
              </a:solidFill>
              <a:miter lim="800000"/>
              <a:headEnd/>
              <a:tailEnd/>
            </a:ln>
          </p:spPr>
          <p:txBody>
            <a:bodyPr wrap="none" anchor="ctr"/>
            <a:lstStyle/>
            <a:p>
              <a:pPr algn="ctr" eaLnBrk="0" hangingPunct="0"/>
              <a:r>
                <a:rPr lang="en-US"/>
                <a:t>8</a:t>
              </a:r>
            </a:p>
          </p:txBody>
        </p:sp>
        <p:sp>
          <p:nvSpPr>
            <p:cNvPr id="70672" name="Rectangle 12"/>
            <p:cNvSpPr>
              <a:spLocks noChangeArrowheads="1"/>
            </p:cNvSpPr>
            <p:nvPr>
              <p:custDataLst>
                <p:tags r:id="rId15"/>
              </p:custDataLst>
            </p:nvPr>
          </p:nvSpPr>
          <p:spPr bwMode="auto">
            <a:xfrm>
              <a:off x="3552" y="1152"/>
              <a:ext cx="368" cy="368"/>
            </a:xfrm>
            <a:prstGeom prst="rect">
              <a:avLst/>
            </a:prstGeom>
            <a:noFill/>
            <a:ln w="9525">
              <a:solidFill>
                <a:schemeClr val="tx1"/>
              </a:solidFill>
              <a:miter lim="800000"/>
              <a:headEnd/>
              <a:tailEnd/>
            </a:ln>
          </p:spPr>
          <p:txBody>
            <a:bodyPr wrap="none" anchor="ctr"/>
            <a:lstStyle/>
            <a:p>
              <a:pPr algn="ctr" eaLnBrk="0" hangingPunct="0"/>
              <a:r>
                <a:rPr lang="en-US"/>
                <a:t>1</a:t>
              </a:r>
            </a:p>
          </p:txBody>
        </p:sp>
        <p:sp>
          <p:nvSpPr>
            <p:cNvPr id="70673" name="Rectangle 13"/>
            <p:cNvSpPr>
              <a:spLocks noChangeArrowheads="1"/>
            </p:cNvSpPr>
            <p:nvPr>
              <p:custDataLst>
                <p:tags r:id="rId16"/>
              </p:custDataLst>
            </p:nvPr>
          </p:nvSpPr>
          <p:spPr bwMode="auto">
            <a:xfrm>
              <a:off x="3920" y="1152"/>
              <a:ext cx="368" cy="368"/>
            </a:xfrm>
            <a:prstGeom prst="rect">
              <a:avLst/>
            </a:prstGeom>
            <a:noFill/>
            <a:ln w="9525">
              <a:solidFill>
                <a:schemeClr val="tx1"/>
              </a:solidFill>
              <a:miter lim="800000"/>
              <a:headEnd/>
              <a:tailEnd/>
            </a:ln>
          </p:spPr>
          <p:txBody>
            <a:bodyPr wrap="none" anchor="ctr"/>
            <a:lstStyle/>
            <a:p>
              <a:pPr algn="ctr" eaLnBrk="0" hangingPunct="0"/>
              <a:r>
                <a:rPr lang="en-US"/>
                <a:t>7</a:t>
              </a:r>
            </a:p>
          </p:txBody>
        </p:sp>
        <p:sp>
          <p:nvSpPr>
            <p:cNvPr id="70674" name="Rectangle 14"/>
            <p:cNvSpPr>
              <a:spLocks noChangeArrowheads="1"/>
            </p:cNvSpPr>
            <p:nvPr>
              <p:custDataLst>
                <p:tags r:id="rId17"/>
              </p:custDataLst>
            </p:nvPr>
          </p:nvSpPr>
          <p:spPr bwMode="auto">
            <a:xfrm>
              <a:off x="4288" y="1152"/>
              <a:ext cx="368" cy="368"/>
            </a:xfrm>
            <a:prstGeom prst="rect">
              <a:avLst/>
            </a:prstGeom>
            <a:noFill/>
            <a:ln w="9525">
              <a:solidFill>
                <a:schemeClr val="tx1"/>
              </a:solidFill>
              <a:miter lim="800000"/>
              <a:headEnd/>
              <a:tailEnd/>
            </a:ln>
          </p:spPr>
          <p:txBody>
            <a:bodyPr wrap="none" anchor="ctr"/>
            <a:lstStyle/>
            <a:p>
              <a:pPr algn="ctr" eaLnBrk="0" hangingPunct="0"/>
              <a:r>
                <a:rPr lang="en-US"/>
                <a:t>2</a:t>
              </a:r>
            </a:p>
          </p:txBody>
        </p:sp>
        <p:sp>
          <p:nvSpPr>
            <p:cNvPr id="70675" name="Rectangle 15"/>
            <p:cNvSpPr>
              <a:spLocks noChangeArrowheads="1"/>
            </p:cNvSpPr>
            <p:nvPr>
              <p:custDataLst>
                <p:tags r:id="rId18"/>
              </p:custDataLst>
            </p:nvPr>
          </p:nvSpPr>
          <p:spPr bwMode="auto">
            <a:xfrm>
              <a:off x="240" y="1152"/>
              <a:ext cx="368" cy="368"/>
            </a:xfrm>
            <a:prstGeom prst="rect">
              <a:avLst/>
            </a:prstGeom>
            <a:noFill/>
            <a:ln w="9525">
              <a:solidFill>
                <a:schemeClr val="tx1"/>
              </a:solidFill>
              <a:miter lim="800000"/>
              <a:headEnd/>
              <a:tailEnd/>
            </a:ln>
          </p:spPr>
          <p:txBody>
            <a:bodyPr wrap="none" anchor="ctr"/>
            <a:lstStyle/>
            <a:p>
              <a:pPr algn="ctr" eaLnBrk="0" hangingPunct="0"/>
              <a:r>
                <a:rPr lang="en-US"/>
                <a:t>12</a:t>
              </a:r>
            </a:p>
          </p:txBody>
        </p:sp>
      </p:grpSp>
      <p:sp>
        <p:nvSpPr>
          <p:cNvPr id="70661" name="Text Box 16" hidden="1"/>
          <p:cNvSpPr txBox="1">
            <a:spLocks noChangeArrowheads="1"/>
          </p:cNvSpPr>
          <p:nvPr>
            <p:custDataLst>
              <p:tags r:id="rId4"/>
            </p:custDataLst>
          </p:nvPr>
        </p:nvSpPr>
        <p:spPr bwMode="auto">
          <a:xfrm>
            <a:off x="304800" y="3581400"/>
            <a:ext cx="2133600" cy="701675"/>
          </a:xfrm>
          <a:prstGeom prst="rect">
            <a:avLst/>
          </a:prstGeom>
          <a:noFill/>
          <a:ln w="9525">
            <a:noFill/>
            <a:miter lim="800000"/>
            <a:headEnd/>
            <a:tailEnd/>
          </a:ln>
        </p:spPr>
        <p:txBody>
          <a:bodyPr>
            <a:spAutoFit/>
          </a:bodyPr>
          <a:lstStyle/>
          <a:p>
            <a:pPr>
              <a:spcBef>
                <a:spcPct val="50000"/>
              </a:spcBef>
            </a:pPr>
            <a:r>
              <a:rPr lang="en-US" sz="2000">
                <a:solidFill>
                  <a:schemeClr val="accent1"/>
                </a:solidFill>
              </a:rPr>
              <a:t>Red nodes need to percolate down</a:t>
            </a:r>
          </a:p>
        </p:txBody>
      </p:sp>
      <p:sp>
        <p:nvSpPr>
          <p:cNvPr id="70662" name="Text Box 17" hidden="1"/>
          <p:cNvSpPr txBox="1">
            <a:spLocks noChangeArrowheads="1"/>
          </p:cNvSpPr>
          <p:nvPr>
            <p:custDataLst>
              <p:tags r:id="rId5"/>
            </p:custDataLst>
          </p:nvPr>
        </p:nvSpPr>
        <p:spPr bwMode="auto">
          <a:xfrm>
            <a:off x="1371600" y="1143000"/>
            <a:ext cx="2286000" cy="457200"/>
          </a:xfrm>
          <a:prstGeom prst="rect">
            <a:avLst/>
          </a:prstGeom>
          <a:noFill/>
          <a:ln w="9525">
            <a:noFill/>
            <a:miter lim="800000"/>
            <a:headEnd/>
            <a:tailEnd/>
          </a:ln>
        </p:spPr>
        <p:txBody>
          <a:bodyPr>
            <a:spAutoFit/>
          </a:bodyPr>
          <a:lstStyle/>
          <a:p>
            <a:pPr>
              <a:spcBef>
                <a:spcPct val="50000"/>
              </a:spcBef>
            </a:pPr>
            <a:r>
              <a:rPr lang="en-US"/>
              <a:t>0     1      2      3</a:t>
            </a:r>
          </a:p>
        </p:txBody>
      </p:sp>
      <p:sp>
        <p:nvSpPr>
          <p:cNvPr id="70663" name="Text Box 18" hidden="1"/>
          <p:cNvSpPr txBox="1">
            <a:spLocks noChangeArrowheads="1"/>
          </p:cNvSpPr>
          <p:nvPr>
            <p:custDataLst>
              <p:tags r:id="rId6"/>
            </p:custDataLst>
          </p:nvPr>
        </p:nvSpPr>
        <p:spPr bwMode="auto">
          <a:xfrm>
            <a:off x="7010400" y="1066800"/>
            <a:ext cx="1752600" cy="457200"/>
          </a:xfrm>
          <a:prstGeom prst="rect">
            <a:avLst/>
          </a:prstGeom>
          <a:noFill/>
          <a:ln w="9525">
            <a:noFill/>
            <a:miter lim="800000"/>
            <a:headEnd/>
            <a:tailEnd/>
          </a:ln>
        </p:spPr>
        <p:txBody>
          <a:bodyPr>
            <a:spAutoFit/>
          </a:bodyPr>
          <a:lstStyle/>
          <a:p>
            <a:pPr>
              <a:spcBef>
                <a:spcPct val="50000"/>
              </a:spcBef>
            </a:pPr>
            <a:r>
              <a:rPr lang="en-US"/>
              <a:t> 10    11   12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custDataLst>
              <p:tags r:id="rId1"/>
            </p:custDataLst>
          </p:nvPr>
        </p:nvSpPr>
        <p:spPr/>
        <p:txBody>
          <a:bodyPr/>
          <a:lstStyle/>
          <a:p>
            <a:pPr>
              <a:defRPr/>
            </a:pPr>
            <a:fld id="{BAA624D2-065F-4FA3-AEA6-19B02DED1545}" type="slidenum">
              <a:rPr lang="en-US" smtClean="0"/>
              <a:pPr>
                <a:defRPr/>
              </a:pPr>
              <a:t>67</a:t>
            </a:fld>
            <a:endParaRPr lang="en-US" dirty="0"/>
          </a:p>
        </p:txBody>
      </p:sp>
      <p:sp>
        <p:nvSpPr>
          <p:cNvPr id="71683" name="Rectangle 2"/>
          <p:cNvSpPr>
            <a:spLocks noGrp="1" noChangeArrowheads="1"/>
          </p:cNvSpPr>
          <p:nvPr>
            <p:ph type="title"/>
            <p:custDataLst>
              <p:tags r:id="rId2"/>
            </p:custDataLst>
          </p:nvPr>
        </p:nvSpPr>
        <p:spPr/>
        <p:txBody>
          <a:bodyPr/>
          <a:lstStyle/>
          <a:p>
            <a:pPr eaLnBrk="1" hangingPunct="1"/>
            <a:r>
              <a:rPr lang="en-US"/>
              <a:t>Building Heaps</a:t>
            </a:r>
          </a:p>
        </p:txBody>
      </p:sp>
      <p:sp>
        <p:nvSpPr>
          <p:cNvPr id="71684" name="Rectangle 3"/>
          <p:cNvSpPr>
            <a:spLocks noGrp="1" noChangeArrowheads="1"/>
          </p:cNvSpPr>
          <p:nvPr>
            <p:ph type="body" idx="1"/>
            <p:custDataLst>
              <p:tags r:id="rId3"/>
            </p:custDataLst>
          </p:nvPr>
        </p:nvSpPr>
        <p:spPr/>
        <p:txBody>
          <a:bodyPr/>
          <a:lstStyle/>
          <a:p>
            <a:pPr eaLnBrk="1" hangingPunct="1"/>
            <a:r>
              <a:rPr lang="en-US"/>
              <a:t>What are the two properties of a heap?</a:t>
            </a:r>
          </a:p>
          <a:p>
            <a:pPr lvl="1" eaLnBrk="1" hangingPunct="1"/>
            <a:r>
              <a:rPr lang="en-US"/>
              <a:t>Structure Property</a:t>
            </a:r>
          </a:p>
          <a:p>
            <a:pPr lvl="1" eaLnBrk="1" hangingPunct="1"/>
            <a:r>
              <a:rPr lang="en-US"/>
              <a:t>Order Property</a:t>
            </a:r>
          </a:p>
          <a:p>
            <a:pPr eaLnBrk="1" hangingPunct="1"/>
            <a:endParaRPr lang="en-US"/>
          </a:p>
          <a:p>
            <a:pPr eaLnBrk="1" hangingPunct="1"/>
            <a:r>
              <a:rPr lang="en-US"/>
              <a:t>How do we work on heaps?</a:t>
            </a:r>
          </a:p>
          <a:p>
            <a:pPr lvl="1" eaLnBrk="1" hangingPunct="1"/>
            <a:r>
              <a:rPr lang="en-US"/>
              <a:t>Fix the structure</a:t>
            </a:r>
          </a:p>
          <a:p>
            <a:pPr lvl="1" eaLnBrk="1" hangingPunct="1"/>
            <a:r>
              <a:rPr lang="en-US"/>
              <a:t>Fix the order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custDataLst>
              <p:tags r:id="rId1"/>
            </p:custDataLst>
          </p:nvPr>
        </p:nvSpPr>
        <p:spPr/>
        <p:txBody>
          <a:bodyPr/>
          <a:lstStyle/>
          <a:p>
            <a:pPr>
              <a:defRPr/>
            </a:pPr>
            <a:fld id="{DAE4305E-9050-4350-8828-BD712AB4647C}" type="slidenum">
              <a:rPr lang="en-US" smtClean="0"/>
              <a:pPr>
                <a:defRPr/>
              </a:pPr>
              <a:t>68</a:t>
            </a:fld>
            <a:endParaRPr lang="en-US"/>
          </a:p>
        </p:txBody>
      </p:sp>
      <p:sp>
        <p:nvSpPr>
          <p:cNvPr id="72707"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BuildHeap: Floyd’s Method</a:t>
            </a:r>
          </a:p>
        </p:txBody>
      </p:sp>
      <p:grpSp>
        <p:nvGrpSpPr>
          <p:cNvPr id="72708" name="Group 3"/>
          <p:cNvGrpSpPr>
            <a:grpSpLocks/>
          </p:cNvGrpSpPr>
          <p:nvPr>
            <p:custDataLst>
              <p:tags r:id="rId3"/>
            </p:custDataLst>
          </p:nvPr>
        </p:nvGrpSpPr>
        <p:grpSpPr bwMode="auto">
          <a:xfrm>
            <a:off x="1828800" y="1600200"/>
            <a:ext cx="7010400" cy="584200"/>
            <a:chOff x="240" y="1152"/>
            <a:chExt cx="4416" cy="368"/>
          </a:xfrm>
        </p:grpSpPr>
        <p:sp>
          <p:nvSpPr>
            <p:cNvPr id="72737" name="Rectangle 4"/>
            <p:cNvSpPr>
              <a:spLocks noChangeArrowheads="1"/>
            </p:cNvSpPr>
            <p:nvPr>
              <p:custDataLst>
                <p:tags r:id="rId32"/>
              </p:custDataLst>
            </p:nvPr>
          </p:nvSpPr>
          <p:spPr bwMode="auto">
            <a:xfrm>
              <a:off x="608" y="1152"/>
              <a:ext cx="368" cy="368"/>
            </a:xfrm>
            <a:prstGeom prst="rect">
              <a:avLst/>
            </a:prstGeom>
            <a:noFill/>
            <a:ln w="9525">
              <a:solidFill>
                <a:schemeClr val="tx1"/>
              </a:solidFill>
              <a:miter lim="800000"/>
              <a:headEnd/>
              <a:tailEnd/>
            </a:ln>
          </p:spPr>
          <p:txBody>
            <a:bodyPr wrap="none" anchor="ctr"/>
            <a:lstStyle/>
            <a:p>
              <a:pPr algn="ctr" eaLnBrk="0" hangingPunct="0"/>
              <a:r>
                <a:rPr lang="en-US"/>
                <a:t>5</a:t>
              </a:r>
            </a:p>
          </p:txBody>
        </p:sp>
        <p:sp>
          <p:nvSpPr>
            <p:cNvPr id="72738" name="Rectangle 5"/>
            <p:cNvSpPr>
              <a:spLocks noChangeArrowheads="1"/>
            </p:cNvSpPr>
            <p:nvPr>
              <p:custDataLst>
                <p:tags r:id="rId33"/>
              </p:custDataLst>
            </p:nvPr>
          </p:nvSpPr>
          <p:spPr bwMode="auto">
            <a:xfrm>
              <a:off x="976" y="1152"/>
              <a:ext cx="368" cy="368"/>
            </a:xfrm>
            <a:prstGeom prst="rect">
              <a:avLst/>
            </a:prstGeom>
            <a:noFill/>
            <a:ln w="9525">
              <a:solidFill>
                <a:schemeClr val="tx1"/>
              </a:solidFill>
              <a:miter lim="800000"/>
              <a:headEnd/>
              <a:tailEnd/>
            </a:ln>
          </p:spPr>
          <p:txBody>
            <a:bodyPr wrap="none" anchor="ctr"/>
            <a:lstStyle/>
            <a:p>
              <a:pPr algn="ctr" eaLnBrk="0" hangingPunct="0"/>
              <a:r>
                <a:rPr lang="en-US"/>
                <a:t>11</a:t>
              </a:r>
            </a:p>
          </p:txBody>
        </p:sp>
        <p:sp>
          <p:nvSpPr>
            <p:cNvPr id="72739" name="Rectangle 6"/>
            <p:cNvSpPr>
              <a:spLocks noChangeArrowheads="1"/>
            </p:cNvSpPr>
            <p:nvPr>
              <p:custDataLst>
                <p:tags r:id="rId34"/>
              </p:custDataLst>
            </p:nvPr>
          </p:nvSpPr>
          <p:spPr bwMode="auto">
            <a:xfrm>
              <a:off x="1344" y="1152"/>
              <a:ext cx="368" cy="368"/>
            </a:xfrm>
            <a:prstGeom prst="rect">
              <a:avLst/>
            </a:prstGeom>
            <a:noFill/>
            <a:ln w="9525">
              <a:solidFill>
                <a:schemeClr val="tx1"/>
              </a:solidFill>
              <a:miter lim="800000"/>
              <a:headEnd/>
              <a:tailEnd/>
            </a:ln>
          </p:spPr>
          <p:txBody>
            <a:bodyPr wrap="none" anchor="ctr"/>
            <a:lstStyle/>
            <a:p>
              <a:pPr algn="ctr" eaLnBrk="0" hangingPunct="0"/>
              <a:r>
                <a:rPr lang="en-US"/>
                <a:t>3</a:t>
              </a:r>
            </a:p>
          </p:txBody>
        </p:sp>
        <p:sp>
          <p:nvSpPr>
            <p:cNvPr id="72740" name="Rectangle 7"/>
            <p:cNvSpPr>
              <a:spLocks noChangeArrowheads="1"/>
            </p:cNvSpPr>
            <p:nvPr>
              <p:custDataLst>
                <p:tags r:id="rId35"/>
              </p:custDataLst>
            </p:nvPr>
          </p:nvSpPr>
          <p:spPr bwMode="auto">
            <a:xfrm>
              <a:off x="1712" y="1152"/>
              <a:ext cx="368" cy="368"/>
            </a:xfrm>
            <a:prstGeom prst="rect">
              <a:avLst/>
            </a:prstGeom>
            <a:noFill/>
            <a:ln w="9525">
              <a:solidFill>
                <a:schemeClr val="tx1"/>
              </a:solidFill>
              <a:miter lim="800000"/>
              <a:headEnd/>
              <a:tailEnd/>
            </a:ln>
          </p:spPr>
          <p:txBody>
            <a:bodyPr wrap="none" anchor="ctr"/>
            <a:lstStyle/>
            <a:p>
              <a:pPr algn="ctr" eaLnBrk="0" hangingPunct="0"/>
              <a:r>
                <a:rPr lang="en-US"/>
                <a:t>10</a:t>
              </a:r>
            </a:p>
          </p:txBody>
        </p:sp>
        <p:sp>
          <p:nvSpPr>
            <p:cNvPr id="72741" name="Rectangle 8"/>
            <p:cNvSpPr>
              <a:spLocks noChangeArrowheads="1"/>
            </p:cNvSpPr>
            <p:nvPr>
              <p:custDataLst>
                <p:tags r:id="rId36"/>
              </p:custDataLst>
            </p:nvPr>
          </p:nvSpPr>
          <p:spPr bwMode="auto">
            <a:xfrm>
              <a:off x="2080" y="1152"/>
              <a:ext cx="368" cy="368"/>
            </a:xfrm>
            <a:prstGeom prst="rect">
              <a:avLst/>
            </a:prstGeom>
            <a:noFill/>
            <a:ln w="9525">
              <a:solidFill>
                <a:schemeClr val="tx1"/>
              </a:solidFill>
              <a:miter lim="800000"/>
              <a:headEnd/>
              <a:tailEnd/>
            </a:ln>
          </p:spPr>
          <p:txBody>
            <a:bodyPr wrap="none" anchor="ctr"/>
            <a:lstStyle/>
            <a:p>
              <a:pPr algn="ctr" eaLnBrk="0" hangingPunct="0"/>
              <a:r>
                <a:rPr lang="en-US"/>
                <a:t>6</a:t>
              </a:r>
            </a:p>
          </p:txBody>
        </p:sp>
        <p:sp>
          <p:nvSpPr>
            <p:cNvPr id="72742" name="Rectangle 9"/>
            <p:cNvSpPr>
              <a:spLocks noChangeArrowheads="1"/>
            </p:cNvSpPr>
            <p:nvPr>
              <p:custDataLst>
                <p:tags r:id="rId37"/>
              </p:custDataLst>
            </p:nvPr>
          </p:nvSpPr>
          <p:spPr bwMode="auto">
            <a:xfrm>
              <a:off x="2448" y="1152"/>
              <a:ext cx="368" cy="368"/>
            </a:xfrm>
            <a:prstGeom prst="rect">
              <a:avLst/>
            </a:prstGeom>
            <a:noFill/>
            <a:ln w="9525">
              <a:solidFill>
                <a:schemeClr val="tx1"/>
              </a:solidFill>
              <a:miter lim="800000"/>
              <a:headEnd/>
              <a:tailEnd/>
            </a:ln>
          </p:spPr>
          <p:txBody>
            <a:bodyPr wrap="none" anchor="ctr"/>
            <a:lstStyle/>
            <a:p>
              <a:pPr algn="ctr" eaLnBrk="0" hangingPunct="0"/>
              <a:r>
                <a:rPr lang="en-US"/>
                <a:t>9</a:t>
              </a:r>
            </a:p>
          </p:txBody>
        </p:sp>
        <p:sp>
          <p:nvSpPr>
            <p:cNvPr id="72743" name="Rectangle 10"/>
            <p:cNvSpPr>
              <a:spLocks noChangeArrowheads="1"/>
            </p:cNvSpPr>
            <p:nvPr>
              <p:custDataLst>
                <p:tags r:id="rId38"/>
              </p:custDataLst>
            </p:nvPr>
          </p:nvSpPr>
          <p:spPr bwMode="auto">
            <a:xfrm>
              <a:off x="2816" y="1152"/>
              <a:ext cx="368" cy="368"/>
            </a:xfrm>
            <a:prstGeom prst="rect">
              <a:avLst/>
            </a:prstGeom>
            <a:noFill/>
            <a:ln w="9525">
              <a:solidFill>
                <a:schemeClr val="tx1"/>
              </a:solidFill>
              <a:miter lim="800000"/>
              <a:headEnd/>
              <a:tailEnd/>
            </a:ln>
          </p:spPr>
          <p:txBody>
            <a:bodyPr wrap="none" anchor="ctr"/>
            <a:lstStyle/>
            <a:p>
              <a:pPr algn="ctr" eaLnBrk="0" hangingPunct="0"/>
              <a:r>
                <a:rPr lang="en-US"/>
                <a:t>4</a:t>
              </a:r>
            </a:p>
          </p:txBody>
        </p:sp>
        <p:sp>
          <p:nvSpPr>
            <p:cNvPr id="72744" name="Rectangle 11"/>
            <p:cNvSpPr>
              <a:spLocks noChangeArrowheads="1"/>
            </p:cNvSpPr>
            <p:nvPr>
              <p:custDataLst>
                <p:tags r:id="rId39"/>
              </p:custDataLst>
            </p:nvPr>
          </p:nvSpPr>
          <p:spPr bwMode="auto">
            <a:xfrm>
              <a:off x="3184" y="1152"/>
              <a:ext cx="368" cy="368"/>
            </a:xfrm>
            <a:prstGeom prst="rect">
              <a:avLst/>
            </a:prstGeom>
            <a:noFill/>
            <a:ln w="9525">
              <a:solidFill>
                <a:schemeClr val="tx1"/>
              </a:solidFill>
              <a:miter lim="800000"/>
              <a:headEnd/>
              <a:tailEnd/>
            </a:ln>
          </p:spPr>
          <p:txBody>
            <a:bodyPr wrap="none" anchor="ctr"/>
            <a:lstStyle/>
            <a:p>
              <a:pPr algn="ctr" eaLnBrk="0" hangingPunct="0"/>
              <a:r>
                <a:rPr lang="en-US"/>
                <a:t>8</a:t>
              </a:r>
            </a:p>
          </p:txBody>
        </p:sp>
        <p:sp>
          <p:nvSpPr>
            <p:cNvPr id="72745" name="Rectangle 12"/>
            <p:cNvSpPr>
              <a:spLocks noChangeArrowheads="1"/>
            </p:cNvSpPr>
            <p:nvPr>
              <p:custDataLst>
                <p:tags r:id="rId40"/>
              </p:custDataLst>
            </p:nvPr>
          </p:nvSpPr>
          <p:spPr bwMode="auto">
            <a:xfrm>
              <a:off x="3552" y="1152"/>
              <a:ext cx="368" cy="368"/>
            </a:xfrm>
            <a:prstGeom prst="rect">
              <a:avLst/>
            </a:prstGeom>
            <a:noFill/>
            <a:ln w="9525">
              <a:solidFill>
                <a:schemeClr val="tx1"/>
              </a:solidFill>
              <a:miter lim="800000"/>
              <a:headEnd/>
              <a:tailEnd/>
            </a:ln>
          </p:spPr>
          <p:txBody>
            <a:bodyPr wrap="none" anchor="ctr"/>
            <a:lstStyle/>
            <a:p>
              <a:pPr algn="ctr" eaLnBrk="0" hangingPunct="0"/>
              <a:r>
                <a:rPr lang="en-US"/>
                <a:t>1</a:t>
              </a:r>
            </a:p>
          </p:txBody>
        </p:sp>
        <p:sp>
          <p:nvSpPr>
            <p:cNvPr id="72746" name="Rectangle 13"/>
            <p:cNvSpPr>
              <a:spLocks noChangeArrowheads="1"/>
            </p:cNvSpPr>
            <p:nvPr>
              <p:custDataLst>
                <p:tags r:id="rId41"/>
              </p:custDataLst>
            </p:nvPr>
          </p:nvSpPr>
          <p:spPr bwMode="auto">
            <a:xfrm>
              <a:off x="3920" y="1152"/>
              <a:ext cx="368" cy="368"/>
            </a:xfrm>
            <a:prstGeom prst="rect">
              <a:avLst/>
            </a:prstGeom>
            <a:noFill/>
            <a:ln w="9525">
              <a:solidFill>
                <a:schemeClr val="tx1"/>
              </a:solidFill>
              <a:miter lim="800000"/>
              <a:headEnd/>
              <a:tailEnd/>
            </a:ln>
          </p:spPr>
          <p:txBody>
            <a:bodyPr wrap="none" anchor="ctr"/>
            <a:lstStyle/>
            <a:p>
              <a:pPr algn="ctr" eaLnBrk="0" hangingPunct="0"/>
              <a:r>
                <a:rPr lang="en-US"/>
                <a:t>7</a:t>
              </a:r>
            </a:p>
          </p:txBody>
        </p:sp>
        <p:sp>
          <p:nvSpPr>
            <p:cNvPr id="72747" name="Rectangle 14"/>
            <p:cNvSpPr>
              <a:spLocks noChangeArrowheads="1"/>
            </p:cNvSpPr>
            <p:nvPr>
              <p:custDataLst>
                <p:tags r:id="rId42"/>
              </p:custDataLst>
            </p:nvPr>
          </p:nvSpPr>
          <p:spPr bwMode="auto">
            <a:xfrm>
              <a:off x="4288" y="1152"/>
              <a:ext cx="368" cy="368"/>
            </a:xfrm>
            <a:prstGeom prst="rect">
              <a:avLst/>
            </a:prstGeom>
            <a:noFill/>
            <a:ln w="9525">
              <a:solidFill>
                <a:schemeClr val="tx1"/>
              </a:solidFill>
              <a:miter lim="800000"/>
              <a:headEnd/>
              <a:tailEnd/>
            </a:ln>
          </p:spPr>
          <p:txBody>
            <a:bodyPr wrap="none" anchor="ctr"/>
            <a:lstStyle/>
            <a:p>
              <a:pPr algn="ctr" eaLnBrk="0" hangingPunct="0"/>
              <a:r>
                <a:rPr lang="en-US"/>
                <a:t>2</a:t>
              </a:r>
            </a:p>
          </p:txBody>
        </p:sp>
        <p:sp>
          <p:nvSpPr>
            <p:cNvPr id="72748" name="Rectangle 15"/>
            <p:cNvSpPr>
              <a:spLocks noChangeArrowheads="1"/>
            </p:cNvSpPr>
            <p:nvPr>
              <p:custDataLst>
                <p:tags r:id="rId43"/>
              </p:custDataLst>
            </p:nvPr>
          </p:nvSpPr>
          <p:spPr bwMode="auto">
            <a:xfrm>
              <a:off x="240" y="1152"/>
              <a:ext cx="368" cy="368"/>
            </a:xfrm>
            <a:prstGeom prst="rect">
              <a:avLst/>
            </a:prstGeom>
            <a:noFill/>
            <a:ln w="9525">
              <a:solidFill>
                <a:schemeClr val="tx1"/>
              </a:solidFill>
              <a:miter lim="800000"/>
              <a:headEnd/>
              <a:tailEnd/>
            </a:ln>
          </p:spPr>
          <p:txBody>
            <a:bodyPr wrap="none" anchor="ctr"/>
            <a:lstStyle/>
            <a:p>
              <a:pPr algn="ctr" eaLnBrk="0" hangingPunct="0"/>
              <a:r>
                <a:rPr lang="en-US"/>
                <a:t>12</a:t>
              </a:r>
            </a:p>
          </p:txBody>
        </p:sp>
      </p:grpSp>
      <p:sp>
        <p:nvSpPr>
          <p:cNvPr id="72709" name="Text Box 16"/>
          <p:cNvSpPr txBox="1">
            <a:spLocks noChangeArrowheads="1"/>
          </p:cNvSpPr>
          <p:nvPr>
            <p:custDataLst>
              <p:tags r:id="rId4"/>
            </p:custDataLst>
          </p:nvPr>
        </p:nvSpPr>
        <p:spPr bwMode="auto">
          <a:xfrm>
            <a:off x="304800" y="2286000"/>
            <a:ext cx="6424613" cy="822325"/>
          </a:xfrm>
          <a:prstGeom prst="rect">
            <a:avLst/>
          </a:prstGeom>
          <a:noFill/>
          <a:ln w="9525">
            <a:noFill/>
            <a:miter lim="800000"/>
            <a:headEnd/>
            <a:tailEnd/>
          </a:ln>
        </p:spPr>
        <p:txBody>
          <a:bodyPr wrap="none">
            <a:spAutoFit/>
          </a:bodyPr>
          <a:lstStyle/>
          <a:p>
            <a:pPr eaLnBrk="0" hangingPunct="0"/>
            <a:r>
              <a:rPr lang="en-US">
                <a:solidFill>
                  <a:srgbClr val="339933"/>
                </a:solidFill>
              </a:rPr>
              <a:t>Add elements arbitrarily to form a complete tree.</a:t>
            </a:r>
          </a:p>
          <a:p>
            <a:pPr eaLnBrk="0" hangingPunct="0"/>
            <a:r>
              <a:rPr lang="en-US">
                <a:solidFill>
                  <a:srgbClr val="339933"/>
                </a:solidFill>
              </a:rPr>
              <a:t>Pretend it’s a heap and fix the heap-order property!</a:t>
            </a:r>
          </a:p>
        </p:txBody>
      </p:sp>
      <p:cxnSp>
        <p:nvCxnSpPr>
          <p:cNvPr id="72710" name="AutoShape 17"/>
          <p:cNvCxnSpPr>
            <a:cxnSpLocks noChangeShapeType="1"/>
          </p:cNvCxnSpPr>
          <p:nvPr>
            <p:custDataLst>
              <p:tags r:id="rId5"/>
            </p:custDataLst>
          </p:nvPr>
        </p:nvCxnSpPr>
        <p:spPr bwMode="auto">
          <a:xfrm flipH="1">
            <a:off x="6265863" y="2895600"/>
            <a:ext cx="463550" cy="609600"/>
          </a:xfrm>
          <a:prstGeom prst="curvedConnector4">
            <a:avLst>
              <a:gd name="adj1" fmla="val -49315"/>
              <a:gd name="adj2" fmla="val 68750"/>
            </a:avLst>
          </a:prstGeom>
          <a:noFill/>
          <a:ln w="9525">
            <a:solidFill>
              <a:srgbClr val="339933"/>
            </a:solidFill>
            <a:round/>
            <a:headEnd/>
            <a:tailEnd type="triangle" w="med" len="med"/>
          </a:ln>
        </p:spPr>
      </p:cxnSp>
      <p:sp>
        <p:nvSpPr>
          <p:cNvPr id="72711" name="Oval 18"/>
          <p:cNvSpPr>
            <a:spLocks noChangeAspect="1" noChangeArrowheads="1"/>
          </p:cNvSpPr>
          <p:nvPr>
            <p:custDataLst>
              <p:tags r:id="rId6"/>
            </p:custDataLst>
          </p:nvPr>
        </p:nvSpPr>
        <p:spPr bwMode="auto">
          <a:xfrm>
            <a:off x="5334000" y="6019800"/>
            <a:ext cx="381000" cy="381000"/>
          </a:xfrm>
          <a:prstGeom prst="ellipse">
            <a:avLst/>
          </a:prstGeom>
          <a:noFill/>
          <a:ln w="38100">
            <a:solidFill>
              <a:schemeClr val="tx1"/>
            </a:solidFill>
            <a:round/>
            <a:headEnd/>
            <a:tailEnd/>
          </a:ln>
        </p:spPr>
        <p:txBody>
          <a:bodyPr wrap="none" anchor="ctr"/>
          <a:lstStyle/>
          <a:p>
            <a:pPr algn="ctr" eaLnBrk="0" hangingPunct="0"/>
            <a:r>
              <a:rPr lang="en-US"/>
              <a:t>2</a:t>
            </a:r>
          </a:p>
        </p:txBody>
      </p:sp>
      <p:sp>
        <p:nvSpPr>
          <p:cNvPr id="72712" name="Oval 19"/>
          <p:cNvSpPr>
            <a:spLocks noChangeAspect="1" noChangeArrowheads="1"/>
          </p:cNvSpPr>
          <p:nvPr>
            <p:custDataLst>
              <p:tags r:id="rId7"/>
            </p:custDataLst>
          </p:nvPr>
        </p:nvSpPr>
        <p:spPr bwMode="auto">
          <a:xfrm>
            <a:off x="4800600" y="60198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2713" name="Oval 20"/>
          <p:cNvSpPr>
            <a:spLocks noChangeAspect="1" noChangeArrowheads="1"/>
          </p:cNvSpPr>
          <p:nvPr>
            <p:custDataLst>
              <p:tags r:id="rId8"/>
            </p:custDataLst>
          </p:nvPr>
        </p:nvSpPr>
        <p:spPr bwMode="auto">
          <a:xfrm>
            <a:off x="4267200" y="60198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2714" name="Oval 21"/>
          <p:cNvSpPr>
            <a:spLocks noChangeAspect="1" noChangeArrowheads="1"/>
          </p:cNvSpPr>
          <p:nvPr>
            <p:custDataLst>
              <p:tags r:id="rId9"/>
            </p:custDataLst>
          </p:nvPr>
        </p:nvSpPr>
        <p:spPr bwMode="auto">
          <a:xfrm>
            <a:off x="3733800" y="60198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2715" name="Oval 22"/>
          <p:cNvSpPr>
            <a:spLocks noChangeAspect="1" noChangeArrowheads="1"/>
          </p:cNvSpPr>
          <p:nvPr>
            <p:custDataLst>
              <p:tags r:id="rId10"/>
            </p:custDataLst>
          </p:nvPr>
        </p:nvSpPr>
        <p:spPr bwMode="auto">
          <a:xfrm>
            <a:off x="3200400" y="60198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2716" name="Oval 23"/>
          <p:cNvSpPr>
            <a:spLocks noChangeAspect="1" noChangeArrowheads="1"/>
          </p:cNvSpPr>
          <p:nvPr>
            <p:custDataLst>
              <p:tags r:id="rId11"/>
            </p:custDataLst>
          </p:nvPr>
        </p:nvSpPr>
        <p:spPr bwMode="auto">
          <a:xfrm>
            <a:off x="6667500" y="51308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2717" name="Oval 24"/>
          <p:cNvSpPr>
            <a:spLocks noChangeAspect="1" noChangeArrowheads="1"/>
          </p:cNvSpPr>
          <p:nvPr>
            <p:custDataLst>
              <p:tags r:id="rId12"/>
            </p:custDataLst>
          </p:nvPr>
        </p:nvSpPr>
        <p:spPr bwMode="auto">
          <a:xfrm>
            <a:off x="5600700" y="5130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6</a:t>
            </a:r>
          </a:p>
        </p:txBody>
      </p:sp>
      <p:sp>
        <p:nvSpPr>
          <p:cNvPr id="72718" name="Oval 25"/>
          <p:cNvSpPr>
            <a:spLocks noChangeAspect="1" noChangeArrowheads="1"/>
          </p:cNvSpPr>
          <p:nvPr>
            <p:custDataLst>
              <p:tags r:id="rId13"/>
            </p:custDataLst>
          </p:nvPr>
        </p:nvSpPr>
        <p:spPr bwMode="auto">
          <a:xfrm>
            <a:off x="4533900" y="5130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2719" name="Oval 26"/>
          <p:cNvSpPr>
            <a:spLocks noChangeAspect="1" noChangeArrowheads="1"/>
          </p:cNvSpPr>
          <p:nvPr>
            <p:custDataLst>
              <p:tags r:id="rId14"/>
            </p:custDataLst>
          </p:nvPr>
        </p:nvSpPr>
        <p:spPr bwMode="auto">
          <a:xfrm>
            <a:off x="3467100" y="51308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2720" name="Oval 27"/>
          <p:cNvSpPr>
            <a:spLocks noChangeAspect="1" noChangeArrowheads="1"/>
          </p:cNvSpPr>
          <p:nvPr>
            <p:custDataLst>
              <p:tags r:id="rId15"/>
            </p:custDataLst>
          </p:nvPr>
        </p:nvSpPr>
        <p:spPr bwMode="auto">
          <a:xfrm>
            <a:off x="6134100" y="4241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2721" name="Oval 28"/>
          <p:cNvSpPr>
            <a:spLocks noChangeAspect="1" noChangeArrowheads="1"/>
          </p:cNvSpPr>
          <p:nvPr>
            <p:custDataLst>
              <p:tags r:id="rId16"/>
            </p:custDataLst>
          </p:nvPr>
        </p:nvSpPr>
        <p:spPr bwMode="auto">
          <a:xfrm>
            <a:off x="4000500" y="4241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2722" name="Oval 29"/>
          <p:cNvSpPr>
            <a:spLocks noChangeAspect="1" noChangeArrowheads="1"/>
          </p:cNvSpPr>
          <p:nvPr>
            <p:custDataLst>
              <p:tags r:id="rId17"/>
            </p:custDataLst>
          </p:nvPr>
        </p:nvSpPr>
        <p:spPr bwMode="auto">
          <a:xfrm>
            <a:off x="5067300" y="3352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2723" name="AutoShape 30"/>
          <p:cNvCxnSpPr>
            <a:cxnSpLocks noChangeShapeType="1"/>
            <a:stCxn id="72722" idx="3"/>
            <a:endCxn id="72721" idx="0"/>
          </p:cNvCxnSpPr>
          <p:nvPr>
            <p:custDataLst>
              <p:tags r:id="rId18"/>
            </p:custDataLst>
          </p:nvPr>
        </p:nvCxnSpPr>
        <p:spPr bwMode="auto">
          <a:xfrm flipH="1">
            <a:off x="4191000" y="3697288"/>
            <a:ext cx="931863" cy="525462"/>
          </a:xfrm>
          <a:prstGeom prst="straightConnector1">
            <a:avLst/>
          </a:prstGeom>
          <a:noFill/>
          <a:ln w="9525">
            <a:solidFill>
              <a:schemeClr val="tx1"/>
            </a:solidFill>
            <a:round/>
            <a:headEnd/>
            <a:tailEnd type="triangle" w="med" len="med"/>
          </a:ln>
        </p:spPr>
      </p:cxnSp>
      <p:cxnSp>
        <p:nvCxnSpPr>
          <p:cNvPr id="72724" name="AutoShape 31"/>
          <p:cNvCxnSpPr>
            <a:cxnSpLocks noChangeShapeType="1"/>
            <a:stCxn id="72722" idx="5"/>
            <a:endCxn id="72720" idx="0"/>
          </p:cNvCxnSpPr>
          <p:nvPr>
            <p:custDataLst>
              <p:tags r:id="rId19"/>
            </p:custDataLst>
          </p:nvPr>
        </p:nvCxnSpPr>
        <p:spPr bwMode="auto">
          <a:xfrm>
            <a:off x="5392738" y="3697288"/>
            <a:ext cx="931862" cy="525462"/>
          </a:xfrm>
          <a:prstGeom prst="straightConnector1">
            <a:avLst/>
          </a:prstGeom>
          <a:noFill/>
          <a:ln w="9525">
            <a:solidFill>
              <a:schemeClr val="tx1"/>
            </a:solidFill>
            <a:round/>
            <a:headEnd/>
            <a:tailEnd type="triangle" w="med" len="med"/>
          </a:ln>
        </p:spPr>
      </p:cxnSp>
      <p:cxnSp>
        <p:nvCxnSpPr>
          <p:cNvPr id="72725" name="AutoShape 32"/>
          <p:cNvCxnSpPr>
            <a:cxnSpLocks noChangeShapeType="1"/>
            <a:stCxn id="72720" idx="3"/>
            <a:endCxn id="72717" idx="0"/>
          </p:cNvCxnSpPr>
          <p:nvPr>
            <p:custDataLst>
              <p:tags r:id="rId20"/>
            </p:custDataLst>
          </p:nvPr>
        </p:nvCxnSpPr>
        <p:spPr bwMode="auto">
          <a:xfrm flipH="1">
            <a:off x="5791200" y="4586288"/>
            <a:ext cx="398463" cy="525462"/>
          </a:xfrm>
          <a:prstGeom prst="straightConnector1">
            <a:avLst/>
          </a:prstGeom>
          <a:noFill/>
          <a:ln w="9525">
            <a:solidFill>
              <a:schemeClr val="tx1"/>
            </a:solidFill>
            <a:round/>
            <a:headEnd/>
            <a:tailEnd type="triangle" w="med" len="med"/>
          </a:ln>
        </p:spPr>
      </p:cxnSp>
      <p:cxnSp>
        <p:nvCxnSpPr>
          <p:cNvPr id="72726" name="AutoShape 33"/>
          <p:cNvCxnSpPr>
            <a:cxnSpLocks noChangeShapeType="1"/>
            <a:stCxn id="72720" idx="5"/>
            <a:endCxn id="72716" idx="0"/>
          </p:cNvCxnSpPr>
          <p:nvPr>
            <p:custDataLst>
              <p:tags r:id="rId21"/>
            </p:custDataLst>
          </p:nvPr>
        </p:nvCxnSpPr>
        <p:spPr bwMode="auto">
          <a:xfrm>
            <a:off x="6459538" y="4586288"/>
            <a:ext cx="398462" cy="525462"/>
          </a:xfrm>
          <a:prstGeom prst="straightConnector1">
            <a:avLst/>
          </a:prstGeom>
          <a:noFill/>
          <a:ln w="9525">
            <a:solidFill>
              <a:schemeClr val="tx1"/>
            </a:solidFill>
            <a:round/>
            <a:headEnd/>
            <a:tailEnd type="triangle" w="med" len="med"/>
          </a:ln>
        </p:spPr>
      </p:cxnSp>
      <p:cxnSp>
        <p:nvCxnSpPr>
          <p:cNvPr id="72727" name="AutoShape 34"/>
          <p:cNvCxnSpPr>
            <a:cxnSpLocks noChangeShapeType="1"/>
            <a:stCxn id="72717" idx="3"/>
            <a:endCxn id="72711" idx="0"/>
          </p:cNvCxnSpPr>
          <p:nvPr>
            <p:custDataLst>
              <p:tags r:id="rId22"/>
            </p:custDataLst>
          </p:nvPr>
        </p:nvCxnSpPr>
        <p:spPr bwMode="auto">
          <a:xfrm flipH="1">
            <a:off x="5524500" y="5475288"/>
            <a:ext cx="131763" cy="525462"/>
          </a:xfrm>
          <a:prstGeom prst="straightConnector1">
            <a:avLst/>
          </a:prstGeom>
          <a:noFill/>
          <a:ln w="9525">
            <a:solidFill>
              <a:schemeClr val="tx1"/>
            </a:solidFill>
            <a:round/>
            <a:headEnd/>
            <a:tailEnd type="triangle" w="med" len="med"/>
          </a:ln>
        </p:spPr>
      </p:cxnSp>
      <p:cxnSp>
        <p:nvCxnSpPr>
          <p:cNvPr id="72728" name="AutoShape 35"/>
          <p:cNvCxnSpPr>
            <a:cxnSpLocks noChangeShapeType="1"/>
            <a:stCxn id="72721" idx="3"/>
            <a:endCxn id="72719" idx="0"/>
          </p:cNvCxnSpPr>
          <p:nvPr>
            <p:custDataLst>
              <p:tags r:id="rId23"/>
            </p:custDataLst>
          </p:nvPr>
        </p:nvCxnSpPr>
        <p:spPr bwMode="auto">
          <a:xfrm flipH="1">
            <a:off x="3657600" y="4586288"/>
            <a:ext cx="398463" cy="525462"/>
          </a:xfrm>
          <a:prstGeom prst="straightConnector1">
            <a:avLst/>
          </a:prstGeom>
          <a:noFill/>
          <a:ln w="9525">
            <a:solidFill>
              <a:schemeClr val="tx1"/>
            </a:solidFill>
            <a:round/>
            <a:headEnd/>
            <a:tailEnd type="triangle" w="med" len="med"/>
          </a:ln>
        </p:spPr>
      </p:cxnSp>
      <p:cxnSp>
        <p:nvCxnSpPr>
          <p:cNvPr id="72729" name="AutoShape 36"/>
          <p:cNvCxnSpPr>
            <a:cxnSpLocks noChangeShapeType="1"/>
            <a:stCxn id="72721" idx="5"/>
            <a:endCxn id="72718" idx="0"/>
          </p:cNvCxnSpPr>
          <p:nvPr>
            <p:custDataLst>
              <p:tags r:id="rId24"/>
            </p:custDataLst>
          </p:nvPr>
        </p:nvCxnSpPr>
        <p:spPr bwMode="auto">
          <a:xfrm>
            <a:off x="4325938" y="4586288"/>
            <a:ext cx="398462" cy="525462"/>
          </a:xfrm>
          <a:prstGeom prst="straightConnector1">
            <a:avLst/>
          </a:prstGeom>
          <a:noFill/>
          <a:ln w="9525">
            <a:solidFill>
              <a:schemeClr val="tx1"/>
            </a:solidFill>
            <a:round/>
            <a:headEnd/>
            <a:tailEnd type="triangle" w="med" len="med"/>
          </a:ln>
        </p:spPr>
      </p:cxnSp>
      <p:cxnSp>
        <p:nvCxnSpPr>
          <p:cNvPr id="72730" name="AutoShape 37"/>
          <p:cNvCxnSpPr>
            <a:cxnSpLocks noChangeShapeType="1"/>
            <a:stCxn id="72719" idx="3"/>
            <a:endCxn id="72715" idx="0"/>
          </p:cNvCxnSpPr>
          <p:nvPr>
            <p:custDataLst>
              <p:tags r:id="rId25"/>
            </p:custDataLst>
          </p:nvPr>
        </p:nvCxnSpPr>
        <p:spPr bwMode="auto">
          <a:xfrm flipH="1">
            <a:off x="3390900" y="5475288"/>
            <a:ext cx="131763" cy="525462"/>
          </a:xfrm>
          <a:prstGeom prst="straightConnector1">
            <a:avLst/>
          </a:prstGeom>
          <a:noFill/>
          <a:ln w="9525">
            <a:solidFill>
              <a:schemeClr val="tx1"/>
            </a:solidFill>
            <a:round/>
            <a:headEnd/>
            <a:tailEnd type="triangle" w="med" len="med"/>
          </a:ln>
        </p:spPr>
      </p:cxnSp>
      <p:cxnSp>
        <p:nvCxnSpPr>
          <p:cNvPr id="72731" name="AutoShape 38"/>
          <p:cNvCxnSpPr>
            <a:cxnSpLocks noChangeShapeType="1"/>
            <a:stCxn id="72719" idx="5"/>
            <a:endCxn id="72714" idx="0"/>
          </p:cNvCxnSpPr>
          <p:nvPr>
            <p:custDataLst>
              <p:tags r:id="rId26"/>
            </p:custDataLst>
          </p:nvPr>
        </p:nvCxnSpPr>
        <p:spPr bwMode="auto">
          <a:xfrm>
            <a:off x="3792538" y="5475288"/>
            <a:ext cx="131762" cy="525462"/>
          </a:xfrm>
          <a:prstGeom prst="straightConnector1">
            <a:avLst/>
          </a:prstGeom>
          <a:noFill/>
          <a:ln w="9525">
            <a:solidFill>
              <a:schemeClr val="tx1"/>
            </a:solidFill>
            <a:round/>
            <a:headEnd/>
            <a:tailEnd type="triangle" w="med" len="med"/>
          </a:ln>
        </p:spPr>
      </p:cxnSp>
      <p:cxnSp>
        <p:nvCxnSpPr>
          <p:cNvPr id="72732" name="AutoShape 39"/>
          <p:cNvCxnSpPr>
            <a:cxnSpLocks noChangeShapeType="1"/>
            <a:stCxn id="72718" idx="3"/>
            <a:endCxn id="72713" idx="0"/>
          </p:cNvCxnSpPr>
          <p:nvPr>
            <p:custDataLst>
              <p:tags r:id="rId27"/>
            </p:custDataLst>
          </p:nvPr>
        </p:nvCxnSpPr>
        <p:spPr bwMode="auto">
          <a:xfrm flipH="1">
            <a:off x="4457700" y="5475288"/>
            <a:ext cx="131763" cy="525462"/>
          </a:xfrm>
          <a:prstGeom prst="straightConnector1">
            <a:avLst/>
          </a:prstGeom>
          <a:noFill/>
          <a:ln w="9525">
            <a:solidFill>
              <a:schemeClr val="tx1"/>
            </a:solidFill>
            <a:round/>
            <a:headEnd/>
            <a:tailEnd type="triangle" w="med" len="med"/>
          </a:ln>
        </p:spPr>
      </p:cxnSp>
      <p:cxnSp>
        <p:nvCxnSpPr>
          <p:cNvPr id="72733" name="AutoShape 40"/>
          <p:cNvCxnSpPr>
            <a:cxnSpLocks noChangeShapeType="1"/>
            <a:stCxn id="72718" idx="5"/>
            <a:endCxn id="72712" idx="0"/>
          </p:cNvCxnSpPr>
          <p:nvPr>
            <p:custDataLst>
              <p:tags r:id="rId28"/>
            </p:custDataLst>
          </p:nvPr>
        </p:nvCxnSpPr>
        <p:spPr bwMode="auto">
          <a:xfrm>
            <a:off x="4859338" y="5475288"/>
            <a:ext cx="131762" cy="525462"/>
          </a:xfrm>
          <a:prstGeom prst="straightConnector1">
            <a:avLst/>
          </a:prstGeom>
          <a:noFill/>
          <a:ln w="9525">
            <a:solidFill>
              <a:schemeClr val="tx1"/>
            </a:solidFill>
            <a:round/>
            <a:headEnd/>
            <a:tailEnd type="triangle" w="med" len="med"/>
          </a:ln>
        </p:spPr>
      </p:cxnSp>
      <p:sp>
        <p:nvSpPr>
          <p:cNvPr id="72734" name="Text Box 41" hidden="1"/>
          <p:cNvSpPr txBox="1">
            <a:spLocks noChangeArrowheads="1"/>
          </p:cNvSpPr>
          <p:nvPr>
            <p:custDataLst>
              <p:tags r:id="rId29"/>
            </p:custDataLst>
          </p:nvPr>
        </p:nvSpPr>
        <p:spPr bwMode="auto">
          <a:xfrm>
            <a:off x="304800" y="3581400"/>
            <a:ext cx="2133600" cy="701675"/>
          </a:xfrm>
          <a:prstGeom prst="rect">
            <a:avLst/>
          </a:prstGeom>
          <a:noFill/>
          <a:ln w="9525">
            <a:noFill/>
            <a:miter lim="800000"/>
            <a:headEnd/>
            <a:tailEnd/>
          </a:ln>
        </p:spPr>
        <p:txBody>
          <a:bodyPr>
            <a:spAutoFit/>
          </a:bodyPr>
          <a:lstStyle/>
          <a:p>
            <a:pPr>
              <a:spcBef>
                <a:spcPct val="50000"/>
              </a:spcBef>
            </a:pPr>
            <a:r>
              <a:rPr lang="en-US" sz="2000">
                <a:solidFill>
                  <a:schemeClr val="accent1"/>
                </a:solidFill>
              </a:rPr>
              <a:t>Red nodes need to percolate down</a:t>
            </a:r>
          </a:p>
        </p:txBody>
      </p:sp>
      <p:sp>
        <p:nvSpPr>
          <p:cNvPr id="72735" name="Text Box 42" hidden="1"/>
          <p:cNvSpPr txBox="1">
            <a:spLocks noChangeArrowheads="1"/>
          </p:cNvSpPr>
          <p:nvPr>
            <p:custDataLst>
              <p:tags r:id="rId30"/>
            </p:custDataLst>
          </p:nvPr>
        </p:nvSpPr>
        <p:spPr bwMode="auto">
          <a:xfrm>
            <a:off x="1371600" y="1143000"/>
            <a:ext cx="2286000" cy="457200"/>
          </a:xfrm>
          <a:prstGeom prst="rect">
            <a:avLst/>
          </a:prstGeom>
          <a:noFill/>
          <a:ln w="9525">
            <a:noFill/>
            <a:miter lim="800000"/>
            <a:headEnd/>
            <a:tailEnd/>
          </a:ln>
        </p:spPr>
        <p:txBody>
          <a:bodyPr>
            <a:spAutoFit/>
          </a:bodyPr>
          <a:lstStyle/>
          <a:p>
            <a:pPr>
              <a:spcBef>
                <a:spcPct val="50000"/>
              </a:spcBef>
            </a:pPr>
            <a:r>
              <a:rPr lang="en-US"/>
              <a:t>0     1      2      3</a:t>
            </a:r>
          </a:p>
        </p:txBody>
      </p:sp>
      <p:sp>
        <p:nvSpPr>
          <p:cNvPr id="72736" name="Text Box 43" hidden="1"/>
          <p:cNvSpPr txBox="1">
            <a:spLocks noChangeArrowheads="1"/>
          </p:cNvSpPr>
          <p:nvPr>
            <p:custDataLst>
              <p:tags r:id="rId31"/>
            </p:custDataLst>
          </p:nvPr>
        </p:nvSpPr>
        <p:spPr bwMode="auto">
          <a:xfrm>
            <a:off x="7010400" y="1066800"/>
            <a:ext cx="1752600" cy="457200"/>
          </a:xfrm>
          <a:prstGeom prst="rect">
            <a:avLst/>
          </a:prstGeom>
          <a:noFill/>
          <a:ln w="9525">
            <a:noFill/>
            <a:miter lim="800000"/>
            <a:headEnd/>
            <a:tailEnd/>
          </a:ln>
        </p:spPr>
        <p:txBody>
          <a:bodyPr>
            <a:spAutoFit/>
          </a:bodyPr>
          <a:lstStyle/>
          <a:p>
            <a:pPr>
              <a:spcBef>
                <a:spcPct val="50000"/>
              </a:spcBef>
            </a:pPr>
            <a:r>
              <a:rPr lang="en-US"/>
              <a:t> 10    11   12</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custDataLst>
              <p:tags r:id="rId1"/>
            </p:custDataLst>
          </p:nvPr>
        </p:nvSpPr>
        <p:spPr/>
        <p:txBody>
          <a:bodyPr/>
          <a:lstStyle/>
          <a:p>
            <a:pPr>
              <a:defRPr/>
            </a:pPr>
            <a:fld id="{79FE599E-6885-41A6-B460-E7C2AC17EE1C}" type="slidenum">
              <a:rPr lang="en-US" smtClean="0"/>
              <a:pPr>
                <a:defRPr/>
              </a:pPr>
              <a:t>69</a:t>
            </a:fld>
            <a:endParaRPr lang="en-US"/>
          </a:p>
        </p:txBody>
      </p:sp>
      <p:sp>
        <p:nvSpPr>
          <p:cNvPr id="73731" name="Rectangle 2"/>
          <p:cNvSpPr>
            <a:spLocks noGrp="1" noChangeArrowheads="1"/>
          </p:cNvSpPr>
          <p:nvPr>
            <p:ph type="title"/>
            <p:custDataLst>
              <p:tags r:id="rId2"/>
            </p:custDataLst>
          </p:nvPr>
        </p:nvSpPr>
        <p:spPr>
          <a:xfrm>
            <a:off x="685800" y="190500"/>
            <a:ext cx="7772400" cy="1143000"/>
          </a:xfrm>
        </p:spPr>
        <p:txBody>
          <a:bodyPr/>
          <a:lstStyle/>
          <a:p>
            <a:pPr eaLnBrk="1" hangingPunct="1"/>
            <a:r>
              <a:rPr lang="en-US"/>
              <a:t>Buildheap pseudocode</a:t>
            </a:r>
          </a:p>
        </p:txBody>
      </p:sp>
      <p:sp>
        <p:nvSpPr>
          <p:cNvPr id="73732" name="Rectangle 3"/>
          <p:cNvSpPr>
            <a:spLocks noGrp="1" noChangeArrowheads="1"/>
          </p:cNvSpPr>
          <p:nvPr>
            <p:ph type="body" idx="1"/>
            <p:custDataLst>
              <p:tags r:id="rId3"/>
            </p:custDataLst>
          </p:nvPr>
        </p:nvSpPr>
        <p:spPr>
          <a:xfrm>
            <a:off x="457200" y="1752600"/>
            <a:ext cx="8458200" cy="3429000"/>
          </a:xfrm>
        </p:spPr>
        <p:txBody>
          <a:bodyPr/>
          <a:lstStyle/>
          <a:p>
            <a:pPr eaLnBrk="1" hangingPunct="1">
              <a:buFontTx/>
              <a:buNone/>
            </a:pPr>
            <a:r>
              <a:rPr lang="en-US" sz="2400" b="1">
                <a:latin typeface="Courier New" pitchFamily="49" charset="0"/>
              </a:rPr>
              <a:t>private void buildHeap() {</a:t>
            </a:r>
          </a:p>
          <a:p>
            <a:pPr eaLnBrk="1" hangingPunct="1">
              <a:buFontTx/>
              <a:buNone/>
            </a:pPr>
            <a:r>
              <a:rPr lang="en-US" sz="2400" b="1">
                <a:latin typeface="Courier New" pitchFamily="49" charset="0"/>
              </a:rPr>
              <a:t>	for ( int i = currentSize/2; i &gt; 0; i-- )</a:t>
            </a:r>
          </a:p>
          <a:p>
            <a:pPr eaLnBrk="1" hangingPunct="1">
              <a:buFontTx/>
              <a:buNone/>
            </a:pPr>
            <a:r>
              <a:rPr lang="en-US" sz="2400" b="1">
                <a:latin typeface="Courier New" pitchFamily="49" charset="0"/>
              </a:rPr>
              <a:t>		percolateDown( i );</a:t>
            </a:r>
          </a:p>
          <a:p>
            <a:pPr eaLnBrk="1" hangingPunct="1">
              <a:buFontTx/>
              <a:buNone/>
            </a:pPr>
            <a:r>
              <a:rPr lang="en-US" sz="2400" b="1">
                <a:latin typeface="Courier New" pitchFamily="49" charset="0"/>
              </a:rPr>
              <a:t>}</a:t>
            </a:r>
          </a:p>
        </p:txBody>
      </p:sp>
      <p:sp>
        <p:nvSpPr>
          <p:cNvPr id="31749" name="Text Box 4"/>
          <p:cNvSpPr txBox="1">
            <a:spLocks noChangeArrowheads="1"/>
          </p:cNvSpPr>
          <p:nvPr>
            <p:custDataLst>
              <p:tags r:id="rId4"/>
            </p:custDataLst>
          </p:nvPr>
        </p:nvSpPr>
        <p:spPr bwMode="auto">
          <a:xfrm>
            <a:off x="457200" y="5029200"/>
            <a:ext cx="1296988" cy="461963"/>
          </a:xfrm>
          <a:prstGeom prst="rect">
            <a:avLst/>
          </a:prstGeom>
          <a:noFill/>
          <a:ln w="9525">
            <a:noFill/>
            <a:miter lim="800000"/>
            <a:headEnd/>
            <a:tailEnd/>
          </a:ln>
        </p:spPr>
        <p:txBody>
          <a:bodyPr wrap="none">
            <a:spAutoFit/>
          </a:bodyPr>
          <a:lstStyle/>
          <a:p>
            <a:pPr eaLnBrk="0" hangingPunct="0">
              <a:defRPr/>
            </a:pPr>
            <a:r>
              <a:rPr lang="en-US" i="1" dirty="0">
                <a:solidFill>
                  <a:schemeClr val="accent2"/>
                </a:solidFill>
                <a:latin typeface="+mj-lt"/>
              </a:rPr>
              <a:t>runtime:</a:t>
            </a:r>
            <a:endParaRPr lang="en-US"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371600"/>
          </a:xfrm>
        </p:spPr>
        <p:txBody>
          <a:bodyPr/>
          <a:lstStyle/>
          <a:p>
            <a:pPr eaLnBrk="1" hangingPunct="1"/>
            <a:r>
              <a:rPr lang="en-US" dirty="0"/>
              <a:t>Example Binary Searches</a:t>
            </a:r>
          </a:p>
        </p:txBody>
      </p:sp>
      <p:sp>
        <p:nvSpPr>
          <p:cNvPr id="11267" name="Rectangle 3"/>
          <p:cNvSpPr>
            <a:spLocks noGrp="1" noChangeArrowheads="1"/>
          </p:cNvSpPr>
          <p:nvPr>
            <p:ph type="body" idx="1"/>
          </p:nvPr>
        </p:nvSpPr>
        <p:spPr>
          <a:xfrm>
            <a:off x="457200" y="1295400"/>
            <a:ext cx="8229600" cy="4530725"/>
          </a:xfrm>
        </p:spPr>
        <p:txBody>
          <a:bodyPr/>
          <a:lstStyle/>
          <a:p>
            <a:pPr eaLnBrk="1" hangingPunct="1"/>
            <a:r>
              <a:rPr lang="en-US" dirty="0"/>
              <a:t>Find ( root, 2 )</a:t>
            </a:r>
          </a:p>
          <a:p>
            <a:pPr eaLnBrk="1" hangingPunct="1"/>
            <a:endParaRPr lang="en-US" dirty="0"/>
          </a:p>
        </p:txBody>
      </p:sp>
      <p:sp>
        <p:nvSpPr>
          <p:cNvPr id="11268" name="Oval 4"/>
          <p:cNvSpPr>
            <a:spLocks noChangeArrowheads="1"/>
          </p:cNvSpPr>
          <p:nvPr/>
        </p:nvSpPr>
        <p:spPr bwMode="auto">
          <a:xfrm>
            <a:off x="1219200" y="2724150"/>
            <a:ext cx="762000" cy="571500"/>
          </a:xfrm>
          <a:prstGeom prst="ellipse">
            <a:avLst/>
          </a:prstGeom>
          <a:noFill/>
          <a:ln w="57150">
            <a:solidFill>
              <a:srgbClr val="008080"/>
            </a:solidFill>
            <a:round/>
            <a:headEnd/>
            <a:tailEnd/>
          </a:ln>
        </p:spPr>
        <p:txBody>
          <a:bodyPr wrap="none" anchor="ctr"/>
          <a:lstStyle/>
          <a:p>
            <a:endParaRPr lang="en-CA"/>
          </a:p>
        </p:txBody>
      </p:sp>
      <p:sp>
        <p:nvSpPr>
          <p:cNvPr id="11269" name="Oval 5"/>
          <p:cNvSpPr>
            <a:spLocks noChangeArrowheads="1"/>
          </p:cNvSpPr>
          <p:nvPr/>
        </p:nvSpPr>
        <p:spPr bwMode="auto">
          <a:xfrm>
            <a:off x="685800" y="3514725"/>
            <a:ext cx="762000" cy="571500"/>
          </a:xfrm>
          <a:prstGeom prst="ellipse">
            <a:avLst/>
          </a:prstGeom>
          <a:noFill/>
          <a:ln w="57150">
            <a:solidFill>
              <a:srgbClr val="008080"/>
            </a:solidFill>
            <a:round/>
            <a:headEnd/>
            <a:tailEnd/>
          </a:ln>
        </p:spPr>
        <p:txBody>
          <a:bodyPr wrap="none" anchor="ctr"/>
          <a:lstStyle/>
          <a:p>
            <a:endParaRPr lang="en-CA"/>
          </a:p>
        </p:txBody>
      </p:sp>
      <p:sp>
        <p:nvSpPr>
          <p:cNvPr id="11270" name="Oval 6"/>
          <p:cNvSpPr>
            <a:spLocks noChangeArrowheads="1"/>
          </p:cNvSpPr>
          <p:nvPr/>
        </p:nvSpPr>
        <p:spPr bwMode="auto">
          <a:xfrm>
            <a:off x="1676400" y="3514725"/>
            <a:ext cx="762000" cy="571500"/>
          </a:xfrm>
          <a:prstGeom prst="ellipse">
            <a:avLst/>
          </a:prstGeom>
          <a:noFill/>
          <a:ln w="57150">
            <a:solidFill>
              <a:srgbClr val="008080"/>
            </a:solidFill>
            <a:round/>
            <a:headEnd/>
            <a:tailEnd/>
          </a:ln>
        </p:spPr>
        <p:txBody>
          <a:bodyPr wrap="none" anchor="ctr"/>
          <a:lstStyle/>
          <a:p>
            <a:endParaRPr lang="en-CA"/>
          </a:p>
        </p:txBody>
      </p:sp>
      <p:sp>
        <p:nvSpPr>
          <p:cNvPr id="11271" name="Oval 7"/>
          <p:cNvSpPr>
            <a:spLocks noChangeArrowheads="1"/>
          </p:cNvSpPr>
          <p:nvPr/>
        </p:nvSpPr>
        <p:spPr bwMode="auto">
          <a:xfrm>
            <a:off x="381000" y="4352925"/>
            <a:ext cx="762000" cy="571500"/>
          </a:xfrm>
          <a:prstGeom prst="ellipse">
            <a:avLst/>
          </a:prstGeom>
          <a:noFill/>
          <a:ln w="57150">
            <a:solidFill>
              <a:srgbClr val="008080"/>
            </a:solidFill>
            <a:round/>
            <a:headEnd/>
            <a:tailEnd/>
          </a:ln>
        </p:spPr>
        <p:txBody>
          <a:bodyPr wrap="none" anchor="ctr"/>
          <a:lstStyle/>
          <a:p>
            <a:endParaRPr lang="en-CA"/>
          </a:p>
        </p:txBody>
      </p:sp>
      <p:sp>
        <p:nvSpPr>
          <p:cNvPr id="11272" name="Oval 8"/>
          <p:cNvSpPr>
            <a:spLocks noChangeArrowheads="1"/>
          </p:cNvSpPr>
          <p:nvPr/>
        </p:nvSpPr>
        <p:spPr bwMode="auto">
          <a:xfrm>
            <a:off x="1295400" y="4352925"/>
            <a:ext cx="762000" cy="571500"/>
          </a:xfrm>
          <a:prstGeom prst="ellipse">
            <a:avLst/>
          </a:prstGeom>
          <a:noFill/>
          <a:ln w="57150">
            <a:solidFill>
              <a:srgbClr val="008080"/>
            </a:solidFill>
            <a:round/>
            <a:headEnd/>
            <a:tailEnd/>
          </a:ln>
        </p:spPr>
        <p:txBody>
          <a:bodyPr wrap="none" anchor="ctr"/>
          <a:lstStyle/>
          <a:p>
            <a:endParaRPr lang="en-CA"/>
          </a:p>
        </p:txBody>
      </p:sp>
      <p:cxnSp>
        <p:nvCxnSpPr>
          <p:cNvPr id="11273" name="AutoShape 9"/>
          <p:cNvCxnSpPr>
            <a:cxnSpLocks noChangeShapeType="1"/>
            <a:stCxn id="11269" idx="4"/>
            <a:endCxn id="11271" idx="0"/>
          </p:cNvCxnSpPr>
          <p:nvPr/>
        </p:nvCxnSpPr>
        <p:spPr bwMode="auto">
          <a:xfrm flipH="1">
            <a:off x="762000" y="4114800"/>
            <a:ext cx="304800" cy="209550"/>
          </a:xfrm>
          <a:prstGeom prst="straightConnector1">
            <a:avLst/>
          </a:prstGeom>
          <a:noFill/>
          <a:ln w="50800">
            <a:solidFill>
              <a:srgbClr val="0000FF"/>
            </a:solidFill>
            <a:round/>
            <a:headEnd/>
            <a:tailEnd type="triangle" w="med" len="med"/>
          </a:ln>
        </p:spPr>
      </p:cxnSp>
      <p:cxnSp>
        <p:nvCxnSpPr>
          <p:cNvPr id="11274" name="AutoShape 10"/>
          <p:cNvCxnSpPr>
            <a:cxnSpLocks noChangeShapeType="1"/>
            <a:stCxn id="11270" idx="4"/>
            <a:endCxn id="11272" idx="0"/>
          </p:cNvCxnSpPr>
          <p:nvPr/>
        </p:nvCxnSpPr>
        <p:spPr bwMode="auto">
          <a:xfrm flipH="1">
            <a:off x="1676400" y="4114800"/>
            <a:ext cx="381000" cy="209550"/>
          </a:xfrm>
          <a:prstGeom prst="straightConnector1">
            <a:avLst/>
          </a:prstGeom>
          <a:noFill/>
          <a:ln w="50800">
            <a:solidFill>
              <a:srgbClr val="0000FF"/>
            </a:solidFill>
            <a:round/>
            <a:headEnd/>
            <a:tailEnd type="triangle" w="med" len="med"/>
          </a:ln>
        </p:spPr>
      </p:cxnSp>
      <p:cxnSp>
        <p:nvCxnSpPr>
          <p:cNvPr id="11275" name="AutoShape 11"/>
          <p:cNvCxnSpPr>
            <a:cxnSpLocks noChangeShapeType="1"/>
            <a:stCxn id="11268" idx="4"/>
            <a:endCxn id="11270" idx="0"/>
          </p:cNvCxnSpPr>
          <p:nvPr/>
        </p:nvCxnSpPr>
        <p:spPr bwMode="auto">
          <a:xfrm>
            <a:off x="1600200" y="3324225"/>
            <a:ext cx="457200" cy="161925"/>
          </a:xfrm>
          <a:prstGeom prst="straightConnector1">
            <a:avLst/>
          </a:prstGeom>
          <a:noFill/>
          <a:ln w="50800">
            <a:solidFill>
              <a:srgbClr val="0000FF"/>
            </a:solidFill>
            <a:round/>
            <a:headEnd/>
            <a:tailEnd type="triangle" w="med" len="med"/>
          </a:ln>
        </p:spPr>
      </p:cxnSp>
      <p:cxnSp>
        <p:nvCxnSpPr>
          <p:cNvPr id="11276" name="AutoShape 12"/>
          <p:cNvCxnSpPr>
            <a:cxnSpLocks noChangeShapeType="1"/>
            <a:stCxn id="11268" idx="4"/>
            <a:endCxn id="11269" idx="0"/>
          </p:cNvCxnSpPr>
          <p:nvPr/>
        </p:nvCxnSpPr>
        <p:spPr bwMode="auto">
          <a:xfrm flipH="1">
            <a:off x="1066800" y="3324225"/>
            <a:ext cx="533400" cy="161925"/>
          </a:xfrm>
          <a:prstGeom prst="straightConnector1">
            <a:avLst/>
          </a:prstGeom>
          <a:noFill/>
          <a:ln w="50800">
            <a:solidFill>
              <a:srgbClr val="0000FF"/>
            </a:solidFill>
            <a:round/>
            <a:headEnd/>
            <a:tailEnd type="triangle" w="med" len="med"/>
          </a:ln>
        </p:spPr>
      </p:cxnSp>
      <p:cxnSp>
        <p:nvCxnSpPr>
          <p:cNvPr id="11277" name="AutoShape 13"/>
          <p:cNvCxnSpPr>
            <a:cxnSpLocks noChangeShapeType="1"/>
            <a:stCxn id="11270" idx="4"/>
            <a:endCxn id="11278" idx="0"/>
          </p:cNvCxnSpPr>
          <p:nvPr/>
        </p:nvCxnSpPr>
        <p:spPr bwMode="auto">
          <a:xfrm>
            <a:off x="2057400" y="4114800"/>
            <a:ext cx="533400" cy="209550"/>
          </a:xfrm>
          <a:prstGeom prst="straightConnector1">
            <a:avLst/>
          </a:prstGeom>
          <a:noFill/>
          <a:ln w="50800">
            <a:solidFill>
              <a:srgbClr val="0000FF"/>
            </a:solidFill>
            <a:round/>
            <a:headEnd/>
            <a:tailEnd type="triangle" w="med" len="med"/>
          </a:ln>
        </p:spPr>
      </p:cxnSp>
      <p:sp>
        <p:nvSpPr>
          <p:cNvPr id="11278" name="Oval 14"/>
          <p:cNvSpPr>
            <a:spLocks noChangeArrowheads="1"/>
          </p:cNvSpPr>
          <p:nvPr/>
        </p:nvSpPr>
        <p:spPr bwMode="auto">
          <a:xfrm>
            <a:off x="2209800" y="4352925"/>
            <a:ext cx="762000" cy="571500"/>
          </a:xfrm>
          <a:prstGeom prst="ellipse">
            <a:avLst/>
          </a:prstGeom>
          <a:noFill/>
          <a:ln w="57150">
            <a:solidFill>
              <a:srgbClr val="008080"/>
            </a:solidFill>
            <a:round/>
            <a:headEnd/>
            <a:tailEnd/>
          </a:ln>
        </p:spPr>
        <p:txBody>
          <a:bodyPr wrap="none" anchor="ctr"/>
          <a:lstStyle/>
          <a:p>
            <a:endParaRPr lang="en-CA"/>
          </a:p>
        </p:txBody>
      </p:sp>
      <p:sp>
        <p:nvSpPr>
          <p:cNvPr id="11279" name="Text Box 15"/>
          <p:cNvSpPr txBox="1">
            <a:spLocks noChangeArrowheads="1"/>
          </p:cNvSpPr>
          <p:nvPr/>
        </p:nvSpPr>
        <p:spPr bwMode="auto">
          <a:xfrm>
            <a:off x="838200" y="351472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11280" name="Text Box 16"/>
          <p:cNvSpPr txBox="1">
            <a:spLocks noChangeArrowheads="1"/>
          </p:cNvSpPr>
          <p:nvPr/>
        </p:nvSpPr>
        <p:spPr bwMode="auto">
          <a:xfrm>
            <a:off x="1295400" y="275272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11281" name="Text Box 17"/>
          <p:cNvSpPr txBox="1">
            <a:spLocks noChangeArrowheads="1"/>
          </p:cNvSpPr>
          <p:nvPr/>
        </p:nvSpPr>
        <p:spPr bwMode="auto">
          <a:xfrm>
            <a:off x="1752600" y="35147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11282" name="Text Box 18"/>
          <p:cNvSpPr txBox="1">
            <a:spLocks noChangeArrowheads="1"/>
          </p:cNvSpPr>
          <p:nvPr/>
        </p:nvSpPr>
        <p:spPr bwMode="auto">
          <a:xfrm>
            <a:off x="533400" y="442912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11283" name="Text Box 19"/>
          <p:cNvSpPr txBox="1">
            <a:spLocks noChangeArrowheads="1"/>
          </p:cNvSpPr>
          <p:nvPr/>
        </p:nvSpPr>
        <p:spPr bwMode="auto">
          <a:xfrm>
            <a:off x="1371600" y="44291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11284" name="Text Box 20"/>
          <p:cNvSpPr txBox="1">
            <a:spLocks noChangeArrowheads="1"/>
          </p:cNvSpPr>
          <p:nvPr/>
        </p:nvSpPr>
        <p:spPr bwMode="auto">
          <a:xfrm>
            <a:off x="2362200" y="44291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11285" name="Oval 21"/>
          <p:cNvSpPr>
            <a:spLocks noChangeArrowheads="1"/>
          </p:cNvSpPr>
          <p:nvPr/>
        </p:nvSpPr>
        <p:spPr bwMode="auto">
          <a:xfrm>
            <a:off x="5562600" y="2676525"/>
            <a:ext cx="762000" cy="571500"/>
          </a:xfrm>
          <a:prstGeom prst="ellipse">
            <a:avLst/>
          </a:prstGeom>
          <a:noFill/>
          <a:ln w="57150">
            <a:solidFill>
              <a:srgbClr val="008080"/>
            </a:solidFill>
            <a:round/>
            <a:headEnd/>
            <a:tailEnd/>
          </a:ln>
        </p:spPr>
        <p:txBody>
          <a:bodyPr wrap="none" anchor="ctr"/>
          <a:lstStyle/>
          <a:p>
            <a:endParaRPr lang="en-CA"/>
          </a:p>
        </p:txBody>
      </p:sp>
      <p:sp>
        <p:nvSpPr>
          <p:cNvPr id="11286" name="Oval 22"/>
          <p:cNvSpPr>
            <a:spLocks noChangeArrowheads="1"/>
          </p:cNvSpPr>
          <p:nvPr/>
        </p:nvSpPr>
        <p:spPr bwMode="auto">
          <a:xfrm>
            <a:off x="5029200" y="3467100"/>
            <a:ext cx="762000" cy="571500"/>
          </a:xfrm>
          <a:prstGeom prst="ellipse">
            <a:avLst/>
          </a:prstGeom>
          <a:noFill/>
          <a:ln w="57150">
            <a:solidFill>
              <a:srgbClr val="008080"/>
            </a:solidFill>
            <a:round/>
            <a:headEnd/>
            <a:tailEnd/>
          </a:ln>
        </p:spPr>
        <p:txBody>
          <a:bodyPr wrap="none" anchor="ctr"/>
          <a:lstStyle/>
          <a:p>
            <a:endParaRPr lang="en-CA"/>
          </a:p>
        </p:txBody>
      </p:sp>
      <p:sp>
        <p:nvSpPr>
          <p:cNvPr id="11287" name="Oval 23"/>
          <p:cNvSpPr>
            <a:spLocks noChangeArrowheads="1"/>
          </p:cNvSpPr>
          <p:nvPr/>
        </p:nvSpPr>
        <p:spPr bwMode="auto">
          <a:xfrm>
            <a:off x="6019800" y="3467100"/>
            <a:ext cx="762000" cy="571500"/>
          </a:xfrm>
          <a:prstGeom prst="ellipse">
            <a:avLst/>
          </a:prstGeom>
          <a:noFill/>
          <a:ln w="57150">
            <a:solidFill>
              <a:srgbClr val="008080"/>
            </a:solidFill>
            <a:round/>
            <a:headEnd/>
            <a:tailEnd/>
          </a:ln>
        </p:spPr>
        <p:txBody>
          <a:bodyPr wrap="none" anchor="ctr"/>
          <a:lstStyle/>
          <a:p>
            <a:endParaRPr lang="en-CA"/>
          </a:p>
        </p:txBody>
      </p:sp>
      <p:sp>
        <p:nvSpPr>
          <p:cNvPr id="11288" name="Oval 24"/>
          <p:cNvSpPr>
            <a:spLocks noChangeArrowheads="1"/>
          </p:cNvSpPr>
          <p:nvPr/>
        </p:nvSpPr>
        <p:spPr bwMode="auto">
          <a:xfrm>
            <a:off x="5638800" y="4305300"/>
            <a:ext cx="762000" cy="571500"/>
          </a:xfrm>
          <a:prstGeom prst="ellipse">
            <a:avLst/>
          </a:prstGeom>
          <a:noFill/>
          <a:ln w="57150">
            <a:solidFill>
              <a:srgbClr val="008080"/>
            </a:solidFill>
            <a:round/>
            <a:headEnd/>
            <a:tailEnd/>
          </a:ln>
        </p:spPr>
        <p:txBody>
          <a:bodyPr wrap="none" anchor="ctr"/>
          <a:lstStyle/>
          <a:p>
            <a:endParaRPr lang="en-CA"/>
          </a:p>
        </p:txBody>
      </p:sp>
      <p:cxnSp>
        <p:nvCxnSpPr>
          <p:cNvPr id="11289" name="AutoShape 25"/>
          <p:cNvCxnSpPr>
            <a:cxnSpLocks noChangeShapeType="1"/>
            <a:stCxn id="11287" idx="4"/>
            <a:endCxn id="11288" idx="0"/>
          </p:cNvCxnSpPr>
          <p:nvPr/>
        </p:nvCxnSpPr>
        <p:spPr bwMode="auto">
          <a:xfrm flipH="1">
            <a:off x="6019800" y="4067175"/>
            <a:ext cx="381000" cy="209550"/>
          </a:xfrm>
          <a:prstGeom prst="straightConnector1">
            <a:avLst/>
          </a:prstGeom>
          <a:noFill/>
          <a:ln w="50800">
            <a:solidFill>
              <a:srgbClr val="0000FF"/>
            </a:solidFill>
            <a:round/>
            <a:headEnd/>
            <a:tailEnd type="triangle" w="med" len="med"/>
          </a:ln>
        </p:spPr>
      </p:cxnSp>
      <p:cxnSp>
        <p:nvCxnSpPr>
          <p:cNvPr id="11290" name="AutoShape 26"/>
          <p:cNvCxnSpPr>
            <a:cxnSpLocks noChangeShapeType="1"/>
            <a:stCxn id="11285" idx="4"/>
            <a:endCxn id="11287" idx="0"/>
          </p:cNvCxnSpPr>
          <p:nvPr/>
        </p:nvCxnSpPr>
        <p:spPr bwMode="auto">
          <a:xfrm>
            <a:off x="5943600" y="3276600"/>
            <a:ext cx="457200" cy="161925"/>
          </a:xfrm>
          <a:prstGeom prst="straightConnector1">
            <a:avLst/>
          </a:prstGeom>
          <a:noFill/>
          <a:ln w="50800">
            <a:solidFill>
              <a:srgbClr val="0000FF"/>
            </a:solidFill>
            <a:round/>
            <a:headEnd/>
            <a:tailEnd type="triangle" w="med" len="med"/>
          </a:ln>
        </p:spPr>
      </p:cxnSp>
      <p:cxnSp>
        <p:nvCxnSpPr>
          <p:cNvPr id="11291" name="AutoShape 27"/>
          <p:cNvCxnSpPr>
            <a:cxnSpLocks noChangeShapeType="1"/>
            <a:stCxn id="11285" idx="4"/>
            <a:endCxn id="11286" idx="0"/>
          </p:cNvCxnSpPr>
          <p:nvPr/>
        </p:nvCxnSpPr>
        <p:spPr bwMode="auto">
          <a:xfrm flipH="1">
            <a:off x="5410200" y="3276600"/>
            <a:ext cx="533400" cy="161925"/>
          </a:xfrm>
          <a:prstGeom prst="straightConnector1">
            <a:avLst/>
          </a:prstGeom>
          <a:noFill/>
          <a:ln w="50800">
            <a:solidFill>
              <a:srgbClr val="0000FF"/>
            </a:solidFill>
            <a:round/>
            <a:headEnd/>
            <a:tailEnd type="triangle" w="med" len="med"/>
          </a:ln>
        </p:spPr>
      </p:cxnSp>
      <p:cxnSp>
        <p:nvCxnSpPr>
          <p:cNvPr id="11292" name="AutoShape 28"/>
          <p:cNvCxnSpPr>
            <a:cxnSpLocks noChangeShapeType="1"/>
            <a:stCxn id="11288" idx="4"/>
            <a:endCxn id="11293" idx="0"/>
          </p:cNvCxnSpPr>
          <p:nvPr/>
        </p:nvCxnSpPr>
        <p:spPr bwMode="auto">
          <a:xfrm flipH="1">
            <a:off x="5334000" y="4905375"/>
            <a:ext cx="685800" cy="209550"/>
          </a:xfrm>
          <a:prstGeom prst="straightConnector1">
            <a:avLst/>
          </a:prstGeom>
          <a:noFill/>
          <a:ln w="50800">
            <a:solidFill>
              <a:srgbClr val="0000FF"/>
            </a:solidFill>
            <a:round/>
            <a:headEnd/>
            <a:tailEnd type="triangle" w="med" len="med"/>
          </a:ln>
        </p:spPr>
      </p:cxnSp>
      <p:sp>
        <p:nvSpPr>
          <p:cNvPr id="11293" name="Oval 29"/>
          <p:cNvSpPr>
            <a:spLocks noChangeArrowheads="1"/>
          </p:cNvSpPr>
          <p:nvPr/>
        </p:nvSpPr>
        <p:spPr bwMode="auto">
          <a:xfrm>
            <a:off x="4953000" y="5143500"/>
            <a:ext cx="762000" cy="571500"/>
          </a:xfrm>
          <a:prstGeom prst="ellipse">
            <a:avLst/>
          </a:prstGeom>
          <a:noFill/>
          <a:ln w="57150">
            <a:solidFill>
              <a:srgbClr val="008080"/>
            </a:solidFill>
            <a:round/>
            <a:headEnd/>
            <a:tailEnd/>
          </a:ln>
        </p:spPr>
        <p:txBody>
          <a:bodyPr wrap="none" anchor="ctr"/>
          <a:lstStyle/>
          <a:p>
            <a:endParaRPr lang="en-CA"/>
          </a:p>
        </p:txBody>
      </p:sp>
      <p:sp>
        <p:nvSpPr>
          <p:cNvPr id="11294" name="Text Box 30"/>
          <p:cNvSpPr txBox="1">
            <a:spLocks noChangeArrowheads="1"/>
          </p:cNvSpPr>
          <p:nvPr/>
        </p:nvSpPr>
        <p:spPr bwMode="auto">
          <a:xfrm>
            <a:off x="5715000" y="27051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11295" name="Text Box 31"/>
          <p:cNvSpPr txBox="1">
            <a:spLocks noChangeArrowheads="1"/>
          </p:cNvSpPr>
          <p:nvPr/>
        </p:nvSpPr>
        <p:spPr bwMode="auto">
          <a:xfrm>
            <a:off x="5029200" y="5143500"/>
            <a:ext cx="533400" cy="457200"/>
          </a:xfrm>
          <a:prstGeom prst="rect">
            <a:avLst/>
          </a:prstGeom>
          <a:noFill/>
          <a:ln w="12700">
            <a:noFill/>
            <a:miter lim="800000"/>
            <a:headEnd/>
            <a:tailEnd/>
          </a:ln>
        </p:spPr>
        <p:txBody>
          <a:bodyPr>
            <a:spAutoFit/>
          </a:bodyPr>
          <a:lstStyle/>
          <a:p>
            <a:pPr algn="ctr" eaLnBrk="0" hangingPunct="0"/>
            <a:r>
              <a:rPr lang="en-US" sz="2400" b="1"/>
              <a:t>10</a:t>
            </a:r>
          </a:p>
        </p:txBody>
      </p:sp>
      <p:sp>
        <p:nvSpPr>
          <p:cNvPr id="11296" name="Text Box 32"/>
          <p:cNvSpPr txBox="1">
            <a:spLocks noChangeArrowheads="1"/>
          </p:cNvSpPr>
          <p:nvPr/>
        </p:nvSpPr>
        <p:spPr bwMode="auto">
          <a:xfrm>
            <a:off x="5715000" y="4381500"/>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11297" name="Text Box 33"/>
          <p:cNvSpPr txBox="1">
            <a:spLocks noChangeArrowheads="1"/>
          </p:cNvSpPr>
          <p:nvPr/>
        </p:nvSpPr>
        <p:spPr bwMode="auto">
          <a:xfrm>
            <a:off x="5181600" y="34671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11298" name="Text Box 34"/>
          <p:cNvSpPr txBox="1">
            <a:spLocks noChangeArrowheads="1"/>
          </p:cNvSpPr>
          <p:nvPr/>
        </p:nvSpPr>
        <p:spPr bwMode="auto">
          <a:xfrm>
            <a:off x="5638800" y="5981700"/>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11299" name="Text Box 35"/>
          <p:cNvSpPr txBox="1">
            <a:spLocks noChangeArrowheads="1"/>
          </p:cNvSpPr>
          <p:nvPr/>
        </p:nvSpPr>
        <p:spPr bwMode="auto">
          <a:xfrm>
            <a:off x="6096000" y="3467100"/>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11300" name="Oval 36"/>
          <p:cNvSpPr>
            <a:spLocks noChangeArrowheads="1"/>
          </p:cNvSpPr>
          <p:nvPr/>
        </p:nvSpPr>
        <p:spPr bwMode="auto">
          <a:xfrm>
            <a:off x="5562600" y="5981700"/>
            <a:ext cx="762000" cy="571500"/>
          </a:xfrm>
          <a:prstGeom prst="ellipse">
            <a:avLst/>
          </a:prstGeom>
          <a:noFill/>
          <a:ln w="57150">
            <a:solidFill>
              <a:srgbClr val="008080"/>
            </a:solidFill>
            <a:round/>
            <a:headEnd/>
            <a:tailEnd/>
          </a:ln>
        </p:spPr>
        <p:txBody>
          <a:bodyPr wrap="none" anchor="ctr"/>
          <a:lstStyle/>
          <a:p>
            <a:endParaRPr lang="en-CA"/>
          </a:p>
        </p:txBody>
      </p:sp>
      <p:cxnSp>
        <p:nvCxnSpPr>
          <p:cNvPr id="11301" name="AutoShape 37"/>
          <p:cNvCxnSpPr>
            <a:cxnSpLocks noChangeShapeType="1"/>
            <a:stCxn id="11293" idx="4"/>
            <a:endCxn id="11300" idx="0"/>
          </p:cNvCxnSpPr>
          <p:nvPr/>
        </p:nvCxnSpPr>
        <p:spPr bwMode="auto">
          <a:xfrm>
            <a:off x="5334000" y="5743575"/>
            <a:ext cx="609600" cy="209550"/>
          </a:xfrm>
          <a:prstGeom prst="straightConnector1">
            <a:avLst/>
          </a:prstGeom>
          <a:noFill/>
          <a:ln w="50800">
            <a:solidFill>
              <a:srgbClr val="0000FF"/>
            </a:solidFill>
            <a:round/>
            <a:headEnd/>
            <a:tailEnd type="triangle" w="med" len="med"/>
          </a:ln>
        </p:spPr>
      </p:cxnSp>
      <p:sp>
        <p:nvSpPr>
          <p:cNvPr id="11302" name="Text Box 38"/>
          <p:cNvSpPr txBox="1">
            <a:spLocks noChangeArrowheads="1"/>
          </p:cNvSpPr>
          <p:nvPr/>
        </p:nvSpPr>
        <p:spPr bwMode="auto">
          <a:xfrm>
            <a:off x="2971800" y="2981325"/>
            <a:ext cx="2286000" cy="1552575"/>
          </a:xfrm>
          <a:prstGeom prst="rect">
            <a:avLst/>
          </a:prstGeom>
          <a:noFill/>
          <a:ln w="12700">
            <a:noFill/>
            <a:miter lim="800000"/>
            <a:headEnd/>
            <a:tailEnd/>
          </a:ln>
        </p:spPr>
        <p:txBody>
          <a:bodyPr>
            <a:spAutoFit/>
          </a:bodyPr>
          <a:lstStyle/>
          <a:p>
            <a:pPr eaLnBrk="0" hangingPunct="0">
              <a:spcBef>
                <a:spcPct val="50000"/>
              </a:spcBef>
            </a:pPr>
            <a:r>
              <a:rPr lang="en-US" sz="2400" b="1"/>
              <a:t>10 &gt; 2, left</a:t>
            </a:r>
          </a:p>
          <a:p>
            <a:pPr eaLnBrk="0" hangingPunct="0">
              <a:spcBef>
                <a:spcPct val="50000"/>
              </a:spcBef>
            </a:pPr>
            <a:r>
              <a:rPr lang="en-US" sz="2400" b="1"/>
              <a:t>5 &gt; 2, left</a:t>
            </a:r>
          </a:p>
          <a:p>
            <a:pPr eaLnBrk="0" hangingPunct="0">
              <a:spcBef>
                <a:spcPct val="50000"/>
              </a:spcBef>
            </a:pPr>
            <a:r>
              <a:rPr lang="en-US" sz="2400" b="1"/>
              <a:t>2 = 2, found</a:t>
            </a:r>
          </a:p>
        </p:txBody>
      </p:sp>
      <p:sp>
        <p:nvSpPr>
          <p:cNvPr id="11303" name="Text Box 39"/>
          <p:cNvSpPr txBox="1">
            <a:spLocks noChangeArrowheads="1"/>
          </p:cNvSpPr>
          <p:nvPr/>
        </p:nvSpPr>
        <p:spPr bwMode="auto">
          <a:xfrm>
            <a:off x="6858000" y="2971800"/>
            <a:ext cx="2286000" cy="1004888"/>
          </a:xfrm>
          <a:prstGeom prst="rect">
            <a:avLst/>
          </a:prstGeom>
          <a:noFill/>
          <a:ln w="12700">
            <a:noFill/>
            <a:miter lim="800000"/>
            <a:headEnd/>
            <a:tailEnd/>
          </a:ln>
        </p:spPr>
        <p:txBody>
          <a:bodyPr>
            <a:spAutoFit/>
          </a:bodyPr>
          <a:lstStyle/>
          <a:p>
            <a:pPr eaLnBrk="0" hangingPunct="0">
              <a:spcBef>
                <a:spcPct val="50000"/>
              </a:spcBef>
            </a:pPr>
            <a:r>
              <a:rPr lang="en-US" sz="2400" b="1"/>
              <a:t>5 &gt; 2, left</a:t>
            </a:r>
          </a:p>
          <a:p>
            <a:pPr eaLnBrk="0" hangingPunct="0">
              <a:spcBef>
                <a:spcPct val="50000"/>
              </a:spcBef>
            </a:pPr>
            <a:r>
              <a:rPr lang="en-US" sz="2400" b="1"/>
              <a:t>2 = 2, found</a:t>
            </a:r>
          </a:p>
        </p:txBody>
      </p:sp>
      <p:sp>
        <p:nvSpPr>
          <p:cNvPr id="11304" name="Text Box 40"/>
          <p:cNvSpPr txBox="1">
            <a:spLocks noChangeArrowheads="1"/>
          </p:cNvSpPr>
          <p:nvPr/>
        </p:nvSpPr>
        <p:spPr bwMode="auto">
          <a:xfrm>
            <a:off x="381000" y="2905125"/>
            <a:ext cx="184150" cy="366713"/>
          </a:xfrm>
          <a:prstGeom prst="rect">
            <a:avLst/>
          </a:prstGeom>
          <a:noFill/>
          <a:ln w="9525">
            <a:noFill/>
            <a:miter lim="800000"/>
            <a:headEnd/>
            <a:tailEnd/>
          </a:ln>
        </p:spPr>
        <p:txBody>
          <a:bodyPr wrap="none">
            <a:spAutoFit/>
          </a:bodyPr>
          <a:lstStyle/>
          <a:p>
            <a:endParaRPr lang="en-CA"/>
          </a:p>
        </p:txBody>
      </p:sp>
      <p:sp>
        <p:nvSpPr>
          <p:cNvPr id="11305" name="Text Box 41"/>
          <p:cNvSpPr txBox="1">
            <a:spLocks noChangeArrowheads="1"/>
          </p:cNvSpPr>
          <p:nvPr/>
        </p:nvSpPr>
        <p:spPr bwMode="auto">
          <a:xfrm>
            <a:off x="228600" y="2362200"/>
            <a:ext cx="709613" cy="457200"/>
          </a:xfrm>
          <a:prstGeom prst="rect">
            <a:avLst/>
          </a:prstGeom>
          <a:noFill/>
          <a:ln w="9525">
            <a:noFill/>
            <a:miter lim="800000"/>
            <a:headEnd/>
            <a:tailEnd/>
          </a:ln>
        </p:spPr>
        <p:txBody>
          <a:bodyPr wrap="none">
            <a:spAutoFit/>
          </a:bodyPr>
          <a:lstStyle/>
          <a:p>
            <a:r>
              <a:rPr lang="en-US" sz="2400"/>
              <a:t>root</a:t>
            </a:r>
          </a:p>
        </p:txBody>
      </p:sp>
      <p:sp>
        <p:nvSpPr>
          <p:cNvPr id="11306" name="Line 42"/>
          <p:cNvSpPr>
            <a:spLocks noChangeShapeType="1"/>
          </p:cNvSpPr>
          <p:nvPr/>
        </p:nvSpPr>
        <p:spPr bwMode="auto">
          <a:xfrm>
            <a:off x="609600" y="2286000"/>
            <a:ext cx="838200" cy="381000"/>
          </a:xfrm>
          <a:prstGeom prst="line">
            <a:avLst/>
          </a:prstGeom>
          <a:noFill/>
          <a:ln w="9525">
            <a:solidFill>
              <a:schemeClr val="tx1"/>
            </a:solidFill>
            <a:round/>
            <a:headEnd/>
            <a:tailEnd type="triangle" w="med" len="med"/>
          </a:ln>
        </p:spPr>
        <p:txBody>
          <a:bodyPr/>
          <a:lstStyle/>
          <a:p>
            <a:endParaRPr lang="en-CA"/>
          </a:p>
        </p:txBody>
      </p:sp>
      <p:sp>
        <p:nvSpPr>
          <p:cNvPr id="11307" name="Rectangle 43"/>
          <p:cNvSpPr>
            <a:spLocks noChangeArrowheads="1"/>
          </p:cNvSpPr>
          <p:nvPr/>
        </p:nvSpPr>
        <p:spPr bwMode="auto">
          <a:xfrm>
            <a:off x="304800" y="2133600"/>
            <a:ext cx="533400" cy="304800"/>
          </a:xfrm>
          <a:prstGeom prst="rect">
            <a:avLst/>
          </a:prstGeom>
          <a:noFill/>
          <a:ln w="9525">
            <a:solidFill>
              <a:schemeClr val="tx1"/>
            </a:solidFill>
            <a:miter lim="800000"/>
            <a:headEnd/>
            <a:tailEnd/>
          </a:ln>
        </p:spPr>
        <p:txBody>
          <a:bodyPr wrap="none" anchor="ctr"/>
          <a:lstStyle/>
          <a:p>
            <a:endParaRPr lang="en-CA"/>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custDataLst>
              <p:tags r:id="rId1"/>
            </p:custDataLst>
          </p:nvPr>
        </p:nvSpPr>
        <p:spPr/>
        <p:txBody>
          <a:bodyPr/>
          <a:lstStyle/>
          <a:p>
            <a:pPr>
              <a:defRPr/>
            </a:pPr>
            <a:fld id="{8DA3DEB5-61AA-43CD-A9A0-D9FF52209512}" type="slidenum">
              <a:rPr lang="en-US" smtClean="0"/>
              <a:pPr>
                <a:defRPr/>
              </a:pPr>
              <a:t>70</a:t>
            </a:fld>
            <a:endParaRPr lang="en-US"/>
          </a:p>
        </p:txBody>
      </p:sp>
      <p:sp>
        <p:nvSpPr>
          <p:cNvPr id="74755"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BuildHeap: Floyd’s Method</a:t>
            </a:r>
          </a:p>
        </p:txBody>
      </p:sp>
      <p:sp>
        <p:nvSpPr>
          <p:cNvPr id="74756" name="Oval 18"/>
          <p:cNvSpPr>
            <a:spLocks noChangeAspect="1" noChangeArrowheads="1"/>
          </p:cNvSpPr>
          <p:nvPr>
            <p:custDataLst>
              <p:tags r:id="rId3"/>
            </p:custDataLst>
          </p:nvPr>
        </p:nvSpPr>
        <p:spPr bwMode="auto">
          <a:xfrm>
            <a:off x="4686300" y="4851400"/>
            <a:ext cx="381000" cy="381000"/>
          </a:xfrm>
          <a:prstGeom prst="ellipse">
            <a:avLst/>
          </a:prstGeom>
          <a:noFill/>
          <a:ln w="38100">
            <a:solidFill>
              <a:schemeClr val="tx1"/>
            </a:solidFill>
            <a:round/>
            <a:headEnd/>
            <a:tailEnd/>
          </a:ln>
        </p:spPr>
        <p:txBody>
          <a:bodyPr wrap="none" anchor="ctr"/>
          <a:lstStyle/>
          <a:p>
            <a:pPr algn="ctr" eaLnBrk="0" hangingPunct="0"/>
            <a:r>
              <a:rPr lang="en-US"/>
              <a:t>2</a:t>
            </a:r>
          </a:p>
        </p:txBody>
      </p:sp>
      <p:sp>
        <p:nvSpPr>
          <p:cNvPr id="74757" name="Oval 19"/>
          <p:cNvSpPr>
            <a:spLocks noChangeAspect="1" noChangeArrowheads="1"/>
          </p:cNvSpPr>
          <p:nvPr>
            <p:custDataLst>
              <p:tags r:id="rId4"/>
            </p:custDataLst>
          </p:nvPr>
        </p:nvSpPr>
        <p:spPr bwMode="auto">
          <a:xfrm>
            <a:off x="4152900" y="48514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4758" name="Oval 20"/>
          <p:cNvSpPr>
            <a:spLocks noChangeAspect="1" noChangeArrowheads="1"/>
          </p:cNvSpPr>
          <p:nvPr>
            <p:custDataLst>
              <p:tags r:id="rId5"/>
            </p:custDataLst>
          </p:nvPr>
        </p:nvSpPr>
        <p:spPr bwMode="auto">
          <a:xfrm>
            <a:off x="3619500" y="48514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4759" name="Oval 21"/>
          <p:cNvSpPr>
            <a:spLocks noChangeAspect="1" noChangeArrowheads="1"/>
          </p:cNvSpPr>
          <p:nvPr>
            <p:custDataLst>
              <p:tags r:id="rId6"/>
            </p:custDataLst>
          </p:nvPr>
        </p:nvSpPr>
        <p:spPr bwMode="auto">
          <a:xfrm>
            <a:off x="3086100" y="48514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4760" name="Oval 22"/>
          <p:cNvSpPr>
            <a:spLocks noChangeAspect="1" noChangeArrowheads="1"/>
          </p:cNvSpPr>
          <p:nvPr>
            <p:custDataLst>
              <p:tags r:id="rId7"/>
            </p:custDataLst>
          </p:nvPr>
        </p:nvSpPr>
        <p:spPr bwMode="auto">
          <a:xfrm>
            <a:off x="2552700" y="48514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4761" name="Oval 23"/>
          <p:cNvSpPr>
            <a:spLocks noChangeAspect="1" noChangeArrowheads="1"/>
          </p:cNvSpPr>
          <p:nvPr>
            <p:custDataLst>
              <p:tags r:id="rId8"/>
            </p:custDataLst>
          </p:nvPr>
        </p:nvSpPr>
        <p:spPr bwMode="auto">
          <a:xfrm>
            <a:off x="6019800" y="39624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4762" name="Oval 24"/>
          <p:cNvSpPr>
            <a:spLocks noChangeAspect="1" noChangeArrowheads="1"/>
          </p:cNvSpPr>
          <p:nvPr>
            <p:custDataLst>
              <p:tags r:id="rId9"/>
            </p:custDataLst>
          </p:nvPr>
        </p:nvSpPr>
        <p:spPr bwMode="auto">
          <a:xfrm>
            <a:off x="4953000" y="3962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6</a:t>
            </a:r>
          </a:p>
        </p:txBody>
      </p:sp>
      <p:sp>
        <p:nvSpPr>
          <p:cNvPr id="74763" name="Oval 25"/>
          <p:cNvSpPr>
            <a:spLocks noChangeAspect="1" noChangeArrowheads="1"/>
          </p:cNvSpPr>
          <p:nvPr>
            <p:custDataLst>
              <p:tags r:id="rId10"/>
            </p:custDataLst>
          </p:nvPr>
        </p:nvSpPr>
        <p:spPr bwMode="auto">
          <a:xfrm>
            <a:off x="3886200" y="3962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4764" name="Oval 26"/>
          <p:cNvSpPr>
            <a:spLocks noChangeAspect="1" noChangeArrowheads="1"/>
          </p:cNvSpPr>
          <p:nvPr>
            <p:custDataLst>
              <p:tags r:id="rId11"/>
            </p:custDataLst>
          </p:nvPr>
        </p:nvSpPr>
        <p:spPr bwMode="auto">
          <a:xfrm>
            <a:off x="2819400" y="39624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4765" name="Oval 27"/>
          <p:cNvSpPr>
            <a:spLocks noChangeAspect="1" noChangeArrowheads="1"/>
          </p:cNvSpPr>
          <p:nvPr>
            <p:custDataLst>
              <p:tags r:id="rId12"/>
            </p:custDataLst>
          </p:nvPr>
        </p:nvSpPr>
        <p:spPr bwMode="auto">
          <a:xfrm>
            <a:off x="5486400" y="3073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4766" name="Oval 28"/>
          <p:cNvSpPr>
            <a:spLocks noChangeAspect="1" noChangeArrowheads="1"/>
          </p:cNvSpPr>
          <p:nvPr>
            <p:custDataLst>
              <p:tags r:id="rId13"/>
            </p:custDataLst>
          </p:nvPr>
        </p:nvSpPr>
        <p:spPr bwMode="auto">
          <a:xfrm>
            <a:off x="3352800" y="3073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4767" name="Oval 29"/>
          <p:cNvSpPr>
            <a:spLocks noChangeAspect="1" noChangeArrowheads="1"/>
          </p:cNvSpPr>
          <p:nvPr>
            <p:custDataLst>
              <p:tags r:id="rId14"/>
            </p:custDataLst>
          </p:nvPr>
        </p:nvSpPr>
        <p:spPr bwMode="auto">
          <a:xfrm>
            <a:off x="4419600" y="2184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4768" name="AutoShape 30"/>
          <p:cNvCxnSpPr>
            <a:cxnSpLocks noChangeShapeType="1"/>
            <a:stCxn id="74767" idx="3"/>
            <a:endCxn id="74766" idx="0"/>
          </p:cNvCxnSpPr>
          <p:nvPr>
            <p:custDataLst>
              <p:tags r:id="rId15"/>
            </p:custDataLst>
          </p:nvPr>
        </p:nvCxnSpPr>
        <p:spPr bwMode="auto">
          <a:xfrm flipH="1">
            <a:off x="3543300" y="2528888"/>
            <a:ext cx="931863" cy="525462"/>
          </a:xfrm>
          <a:prstGeom prst="straightConnector1">
            <a:avLst/>
          </a:prstGeom>
          <a:noFill/>
          <a:ln w="9525">
            <a:solidFill>
              <a:schemeClr val="tx1"/>
            </a:solidFill>
            <a:round/>
            <a:headEnd/>
            <a:tailEnd type="triangle" w="med" len="med"/>
          </a:ln>
        </p:spPr>
      </p:cxnSp>
      <p:cxnSp>
        <p:nvCxnSpPr>
          <p:cNvPr id="74769" name="AutoShape 31"/>
          <p:cNvCxnSpPr>
            <a:cxnSpLocks noChangeShapeType="1"/>
            <a:stCxn id="74767" idx="5"/>
            <a:endCxn id="74765" idx="0"/>
          </p:cNvCxnSpPr>
          <p:nvPr>
            <p:custDataLst>
              <p:tags r:id="rId16"/>
            </p:custDataLst>
          </p:nvPr>
        </p:nvCxnSpPr>
        <p:spPr bwMode="auto">
          <a:xfrm>
            <a:off x="4745038" y="2528888"/>
            <a:ext cx="931862" cy="525462"/>
          </a:xfrm>
          <a:prstGeom prst="straightConnector1">
            <a:avLst/>
          </a:prstGeom>
          <a:noFill/>
          <a:ln w="9525">
            <a:solidFill>
              <a:schemeClr val="tx1"/>
            </a:solidFill>
            <a:round/>
            <a:headEnd/>
            <a:tailEnd type="triangle" w="med" len="med"/>
          </a:ln>
        </p:spPr>
      </p:cxnSp>
      <p:cxnSp>
        <p:nvCxnSpPr>
          <p:cNvPr id="74770" name="AutoShape 32"/>
          <p:cNvCxnSpPr>
            <a:cxnSpLocks noChangeShapeType="1"/>
            <a:stCxn id="74765" idx="3"/>
            <a:endCxn id="74762" idx="0"/>
          </p:cNvCxnSpPr>
          <p:nvPr>
            <p:custDataLst>
              <p:tags r:id="rId17"/>
            </p:custDataLst>
          </p:nvPr>
        </p:nvCxnSpPr>
        <p:spPr bwMode="auto">
          <a:xfrm flipH="1">
            <a:off x="5143500" y="3417888"/>
            <a:ext cx="398463" cy="525462"/>
          </a:xfrm>
          <a:prstGeom prst="straightConnector1">
            <a:avLst/>
          </a:prstGeom>
          <a:noFill/>
          <a:ln w="9525">
            <a:solidFill>
              <a:schemeClr val="tx1"/>
            </a:solidFill>
            <a:round/>
            <a:headEnd/>
            <a:tailEnd type="triangle" w="med" len="med"/>
          </a:ln>
        </p:spPr>
      </p:cxnSp>
      <p:cxnSp>
        <p:nvCxnSpPr>
          <p:cNvPr id="74771" name="AutoShape 33"/>
          <p:cNvCxnSpPr>
            <a:cxnSpLocks noChangeShapeType="1"/>
            <a:stCxn id="74765" idx="5"/>
            <a:endCxn id="74761" idx="0"/>
          </p:cNvCxnSpPr>
          <p:nvPr>
            <p:custDataLst>
              <p:tags r:id="rId18"/>
            </p:custDataLst>
          </p:nvPr>
        </p:nvCxnSpPr>
        <p:spPr bwMode="auto">
          <a:xfrm>
            <a:off x="5811838" y="3417888"/>
            <a:ext cx="398462" cy="525462"/>
          </a:xfrm>
          <a:prstGeom prst="straightConnector1">
            <a:avLst/>
          </a:prstGeom>
          <a:noFill/>
          <a:ln w="9525">
            <a:solidFill>
              <a:schemeClr val="tx1"/>
            </a:solidFill>
            <a:round/>
            <a:headEnd/>
            <a:tailEnd type="triangle" w="med" len="med"/>
          </a:ln>
        </p:spPr>
      </p:cxnSp>
      <p:cxnSp>
        <p:nvCxnSpPr>
          <p:cNvPr id="74772" name="AutoShape 34"/>
          <p:cNvCxnSpPr>
            <a:cxnSpLocks noChangeShapeType="1"/>
            <a:stCxn id="74762" idx="3"/>
            <a:endCxn id="74756" idx="0"/>
          </p:cNvCxnSpPr>
          <p:nvPr>
            <p:custDataLst>
              <p:tags r:id="rId19"/>
            </p:custDataLst>
          </p:nvPr>
        </p:nvCxnSpPr>
        <p:spPr bwMode="auto">
          <a:xfrm flipH="1">
            <a:off x="4876800" y="4306888"/>
            <a:ext cx="131763" cy="525462"/>
          </a:xfrm>
          <a:prstGeom prst="straightConnector1">
            <a:avLst/>
          </a:prstGeom>
          <a:noFill/>
          <a:ln w="9525">
            <a:solidFill>
              <a:schemeClr val="tx1"/>
            </a:solidFill>
            <a:round/>
            <a:headEnd/>
            <a:tailEnd type="triangle" w="med" len="med"/>
          </a:ln>
        </p:spPr>
      </p:cxnSp>
      <p:cxnSp>
        <p:nvCxnSpPr>
          <p:cNvPr id="74773" name="AutoShape 35"/>
          <p:cNvCxnSpPr>
            <a:cxnSpLocks noChangeShapeType="1"/>
            <a:stCxn id="74766" idx="3"/>
            <a:endCxn id="74764" idx="0"/>
          </p:cNvCxnSpPr>
          <p:nvPr>
            <p:custDataLst>
              <p:tags r:id="rId20"/>
            </p:custDataLst>
          </p:nvPr>
        </p:nvCxnSpPr>
        <p:spPr bwMode="auto">
          <a:xfrm flipH="1">
            <a:off x="3009900" y="3417888"/>
            <a:ext cx="398463" cy="525462"/>
          </a:xfrm>
          <a:prstGeom prst="straightConnector1">
            <a:avLst/>
          </a:prstGeom>
          <a:noFill/>
          <a:ln w="9525">
            <a:solidFill>
              <a:schemeClr val="tx1"/>
            </a:solidFill>
            <a:round/>
            <a:headEnd/>
            <a:tailEnd type="triangle" w="med" len="med"/>
          </a:ln>
        </p:spPr>
      </p:cxnSp>
      <p:cxnSp>
        <p:nvCxnSpPr>
          <p:cNvPr id="74774" name="AutoShape 36"/>
          <p:cNvCxnSpPr>
            <a:cxnSpLocks noChangeShapeType="1"/>
            <a:stCxn id="74766" idx="5"/>
            <a:endCxn id="74763" idx="0"/>
          </p:cNvCxnSpPr>
          <p:nvPr>
            <p:custDataLst>
              <p:tags r:id="rId21"/>
            </p:custDataLst>
          </p:nvPr>
        </p:nvCxnSpPr>
        <p:spPr bwMode="auto">
          <a:xfrm>
            <a:off x="3678238" y="3417888"/>
            <a:ext cx="398462" cy="525462"/>
          </a:xfrm>
          <a:prstGeom prst="straightConnector1">
            <a:avLst/>
          </a:prstGeom>
          <a:noFill/>
          <a:ln w="9525">
            <a:solidFill>
              <a:schemeClr val="tx1"/>
            </a:solidFill>
            <a:round/>
            <a:headEnd/>
            <a:tailEnd type="triangle" w="med" len="med"/>
          </a:ln>
        </p:spPr>
      </p:cxnSp>
      <p:cxnSp>
        <p:nvCxnSpPr>
          <p:cNvPr id="74775" name="AutoShape 37"/>
          <p:cNvCxnSpPr>
            <a:cxnSpLocks noChangeShapeType="1"/>
            <a:stCxn id="74764" idx="3"/>
            <a:endCxn id="74760" idx="0"/>
          </p:cNvCxnSpPr>
          <p:nvPr>
            <p:custDataLst>
              <p:tags r:id="rId22"/>
            </p:custDataLst>
          </p:nvPr>
        </p:nvCxnSpPr>
        <p:spPr bwMode="auto">
          <a:xfrm flipH="1">
            <a:off x="2743200" y="4306888"/>
            <a:ext cx="131763" cy="525462"/>
          </a:xfrm>
          <a:prstGeom prst="straightConnector1">
            <a:avLst/>
          </a:prstGeom>
          <a:noFill/>
          <a:ln w="9525">
            <a:solidFill>
              <a:schemeClr val="tx1"/>
            </a:solidFill>
            <a:round/>
            <a:headEnd/>
            <a:tailEnd type="triangle" w="med" len="med"/>
          </a:ln>
        </p:spPr>
      </p:cxnSp>
      <p:cxnSp>
        <p:nvCxnSpPr>
          <p:cNvPr id="74776" name="AutoShape 38"/>
          <p:cNvCxnSpPr>
            <a:cxnSpLocks noChangeShapeType="1"/>
            <a:stCxn id="74764" idx="5"/>
            <a:endCxn id="74759" idx="0"/>
          </p:cNvCxnSpPr>
          <p:nvPr>
            <p:custDataLst>
              <p:tags r:id="rId23"/>
            </p:custDataLst>
          </p:nvPr>
        </p:nvCxnSpPr>
        <p:spPr bwMode="auto">
          <a:xfrm>
            <a:off x="3144838" y="4306888"/>
            <a:ext cx="131762" cy="525462"/>
          </a:xfrm>
          <a:prstGeom prst="straightConnector1">
            <a:avLst/>
          </a:prstGeom>
          <a:noFill/>
          <a:ln w="9525">
            <a:solidFill>
              <a:schemeClr val="tx1"/>
            </a:solidFill>
            <a:round/>
            <a:headEnd/>
            <a:tailEnd type="triangle" w="med" len="med"/>
          </a:ln>
        </p:spPr>
      </p:cxnSp>
      <p:cxnSp>
        <p:nvCxnSpPr>
          <p:cNvPr id="74777" name="AutoShape 39"/>
          <p:cNvCxnSpPr>
            <a:cxnSpLocks noChangeShapeType="1"/>
            <a:stCxn id="74763" idx="3"/>
            <a:endCxn id="74758" idx="0"/>
          </p:cNvCxnSpPr>
          <p:nvPr>
            <p:custDataLst>
              <p:tags r:id="rId24"/>
            </p:custDataLst>
          </p:nvPr>
        </p:nvCxnSpPr>
        <p:spPr bwMode="auto">
          <a:xfrm flipH="1">
            <a:off x="3810000" y="4306888"/>
            <a:ext cx="131763" cy="525462"/>
          </a:xfrm>
          <a:prstGeom prst="straightConnector1">
            <a:avLst/>
          </a:prstGeom>
          <a:noFill/>
          <a:ln w="9525">
            <a:solidFill>
              <a:schemeClr val="tx1"/>
            </a:solidFill>
            <a:round/>
            <a:headEnd/>
            <a:tailEnd type="triangle" w="med" len="med"/>
          </a:ln>
        </p:spPr>
      </p:cxnSp>
      <p:cxnSp>
        <p:nvCxnSpPr>
          <p:cNvPr id="74778" name="AutoShape 40"/>
          <p:cNvCxnSpPr>
            <a:cxnSpLocks noChangeShapeType="1"/>
            <a:stCxn id="74763" idx="5"/>
            <a:endCxn id="74757" idx="0"/>
          </p:cNvCxnSpPr>
          <p:nvPr>
            <p:custDataLst>
              <p:tags r:id="rId25"/>
            </p:custDataLst>
          </p:nvPr>
        </p:nvCxnSpPr>
        <p:spPr bwMode="auto">
          <a:xfrm>
            <a:off x="4211638" y="4306888"/>
            <a:ext cx="131762" cy="525462"/>
          </a:xfrm>
          <a:prstGeom prst="straightConnector1">
            <a:avLst/>
          </a:prstGeom>
          <a:noFill/>
          <a:ln w="9525">
            <a:solidFill>
              <a:schemeClr val="tx1"/>
            </a:solidFill>
            <a:round/>
            <a:headEnd/>
            <a:tailEnd type="triangle" w="med" len="med"/>
          </a:ln>
        </p:spPr>
      </p:cxnSp>
      <p:sp>
        <p:nvSpPr>
          <p:cNvPr id="74779" name="Text Box 41" hidden="1"/>
          <p:cNvSpPr txBox="1">
            <a:spLocks noChangeArrowheads="1"/>
          </p:cNvSpPr>
          <p:nvPr>
            <p:custDataLst>
              <p:tags r:id="rId26"/>
            </p:custDataLst>
          </p:nvPr>
        </p:nvSpPr>
        <p:spPr bwMode="auto">
          <a:xfrm>
            <a:off x="304800" y="3581400"/>
            <a:ext cx="2133600" cy="701675"/>
          </a:xfrm>
          <a:prstGeom prst="rect">
            <a:avLst/>
          </a:prstGeom>
          <a:noFill/>
          <a:ln w="9525">
            <a:noFill/>
            <a:miter lim="800000"/>
            <a:headEnd/>
            <a:tailEnd/>
          </a:ln>
        </p:spPr>
        <p:txBody>
          <a:bodyPr>
            <a:spAutoFit/>
          </a:bodyPr>
          <a:lstStyle/>
          <a:p>
            <a:pPr>
              <a:spcBef>
                <a:spcPct val="50000"/>
              </a:spcBef>
            </a:pPr>
            <a:r>
              <a:rPr lang="en-US" sz="2000">
                <a:solidFill>
                  <a:schemeClr val="accent1"/>
                </a:solidFill>
              </a:rPr>
              <a:t>Red nodes need to percolate down</a:t>
            </a:r>
          </a:p>
        </p:txBody>
      </p:sp>
      <p:sp>
        <p:nvSpPr>
          <p:cNvPr id="74780" name="Text Box 42" hidden="1"/>
          <p:cNvSpPr txBox="1">
            <a:spLocks noChangeArrowheads="1"/>
          </p:cNvSpPr>
          <p:nvPr>
            <p:custDataLst>
              <p:tags r:id="rId27"/>
            </p:custDataLst>
          </p:nvPr>
        </p:nvSpPr>
        <p:spPr bwMode="auto">
          <a:xfrm>
            <a:off x="1371600" y="1143000"/>
            <a:ext cx="2286000" cy="457200"/>
          </a:xfrm>
          <a:prstGeom prst="rect">
            <a:avLst/>
          </a:prstGeom>
          <a:noFill/>
          <a:ln w="9525">
            <a:noFill/>
            <a:miter lim="800000"/>
            <a:headEnd/>
            <a:tailEnd/>
          </a:ln>
        </p:spPr>
        <p:txBody>
          <a:bodyPr>
            <a:spAutoFit/>
          </a:bodyPr>
          <a:lstStyle/>
          <a:p>
            <a:pPr>
              <a:spcBef>
                <a:spcPct val="50000"/>
              </a:spcBef>
            </a:pPr>
            <a:r>
              <a:rPr lang="en-US"/>
              <a:t>0     1      2      3</a:t>
            </a:r>
          </a:p>
        </p:txBody>
      </p:sp>
      <p:sp>
        <p:nvSpPr>
          <p:cNvPr id="74781" name="Text Box 43" hidden="1"/>
          <p:cNvSpPr txBox="1">
            <a:spLocks noChangeArrowheads="1"/>
          </p:cNvSpPr>
          <p:nvPr>
            <p:custDataLst>
              <p:tags r:id="rId28"/>
            </p:custDataLst>
          </p:nvPr>
        </p:nvSpPr>
        <p:spPr bwMode="auto">
          <a:xfrm>
            <a:off x="7010400" y="1066800"/>
            <a:ext cx="1752600" cy="457200"/>
          </a:xfrm>
          <a:prstGeom prst="rect">
            <a:avLst/>
          </a:prstGeom>
          <a:noFill/>
          <a:ln w="9525">
            <a:noFill/>
            <a:miter lim="800000"/>
            <a:headEnd/>
            <a:tailEnd/>
          </a:ln>
        </p:spPr>
        <p:txBody>
          <a:bodyPr>
            <a:spAutoFit/>
          </a:bodyPr>
          <a:lstStyle/>
          <a:p>
            <a:pPr>
              <a:spcBef>
                <a:spcPct val="50000"/>
              </a:spcBef>
            </a:pPr>
            <a:r>
              <a:rPr lang="en-US"/>
              <a:t> 10    11   12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custDataLst>
              <p:tags r:id="rId1"/>
            </p:custDataLst>
          </p:nvPr>
        </p:nvSpPr>
        <p:spPr>
          <a:xfrm>
            <a:off x="457200" y="6245225"/>
            <a:ext cx="2133600" cy="476250"/>
          </a:xfrm>
        </p:spPr>
        <p:txBody>
          <a:bodyPr/>
          <a:lstStyle/>
          <a:p>
            <a:pPr>
              <a:defRPr/>
            </a:pPr>
            <a:fld id="{156F4BFF-11EC-4531-B2F4-C384699CFF1B}" type="slidenum">
              <a:rPr lang="en-US" smtClean="0"/>
              <a:pPr>
                <a:defRPr/>
              </a:pPr>
              <a:t>71</a:t>
            </a:fld>
            <a:endParaRPr lang="en-US"/>
          </a:p>
        </p:txBody>
      </p:sp>
      <p:sp>
        <p:nvSpPr>
          <p:cNvPr id="75779"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BuildHeap: Floyd’s Method</a:t>
            </a:r>
          </a:p>
        </p:txBody>
      </p:sp>
      <p:sp>
        <p:nvSpPr>
          <p:cNvPr id="75780" name="Oval 3"/>
          <p:cNvSpPr>
            <a:spLocks noChangeAspect="1" noChangeArrowheads="1"/>
          </p:cNvSpPr>
          <p:nvPr>
            <p:custDataLst>
              <p:tags r:id="rId3"/>
            </p:custDataLst>
          </p:nvPr>
        </p:nvSpPr>
        <p:spPr bwMode="auto">
          <a:xfrm>
            <a:off x="23622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5781" name="Oval 4"/>
          <p:cNvSpPr>
            <a:spLocks noChangeAspect="1" noChangeArrowheads="1"/>
          </p:cNvSpPr>
          <p:nvPr>
            <p:custDataLst>
              <p:tags r:id="rId4"/>
            </p:custDataLst>
          </p:nvPr>
        </p:nvSpPr>
        <p:spPr bwMode="auto">
          <a:xfrm>
            <a:off x="18288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5782" name="Oval 5"/>
          <p:cNvSpPr>
            <a:spLocks noChangeAspect="1" noChangeArrowheads="1"/>
          </p:cNvSpPr>
          <p:nvPr>
            <p:custDataLst>
              <p:tags r:id="rId5"/>
            </p:custDataLst>
          </p:nvPr>
        </p:nvSpPr>
        <p:spPr bwMode="auto">
          <a:xfrm>
            <a:off x="1295400" y="38100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5783" name="Oval 6"/>
          <p:cNvSpPr>
            <a:spLocks noChangeAspect="1" noChangeArrowheads="1"/>
          </p:cNvSpPr>
          <p:nvPr>
            <p:custDataLst>
              <p:tags r:id="rId6"/>
            </p:custDataLst>
          </p:nvPr>
        </p:nvSpPr>
        <p:spPr bwMode="auto">
          <a:xfrm>
            <a:off x="7620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5784" name="Oval 7"/>
          <p:cNvSpPr>
            <a:spLocks noChangeAspect="1" noChangeArrowheads="1"/>
          </p:cNvSpPr>
          <p:nvPr>
            <p:custDataLst>
              <p:tags r:id="rId7"/>
            </p:custDataLst>
          </p:nvPr>
        </p:nvSpPr>
        <p:spPr bwMode="auto">
          <a:xfrm>
            <a:off x="2286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5785" name="Oval 8"/>
          <p:cNvSpPr>
            <a:spLocks noChangeAspect="1" noChangeArrowheads="1"/>
          </p:cNvSpPr>
          <p:nvPr>
            <p:custDataLst>
              <p:tags r:id="rId8"/>
            </p:custDataLst>
          </p:nvPr>
        </p:nvSpPr>
        <p:spPr bwMode="auto">
          <a:xfrm>
            <a:off x="36957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5786" name="Oval 9"/>
          <p:cNvSpPr>
            <a:spLocks noChangeAspect="1" noChangeArrowheads="1"/>
          </p:cNvSpPr>
          <p:nvPr>
            <p:custDataLst>
              <p:tags r:id="rId9"/>
            </p:custDataLst>
          </p:nvPr>
        </p:nvSpPr>
        <p:spPr bwMode="auto">
          <a:xfrm>
            <a:off x="26289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5787" name="Oval 10"/>
          <p:cNvSpPr>
            <a:spLocks noChangeAspect="1" noChangeArrowheads="1"/>
          </p:cNvSpPr>
          <p:nvPr>
            <p:custDataLst>
              <p:tags r:id="rId10"/>
            </p:custDataLst>
          </p:nvPr>
        </p:nvSpPr>
        <p:spPr bwMode="auto">
          <a:xfrm>
            <a:off x="1562100" y="2921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5788" name="Oval 11"/>
          <p:cNvSpPr>
            <a:spLocks noChangeAspect="1" noChangeArrowheads="1"/>
          </p:cNvSpPr>
          <p:nvPr>
            <p:custDataLst>
              <p:tags r:id="rId11"/>
            </p:custDataLst>
          </p:nvPr>
        </p:nvSpPr>
        <p:spPr bwMode="auto">
          <a:xfrm>
            <a:off x="4953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5789" name="Oval 12"/>
          <p:cNvSpPr>
            <a:spLocks noChangeAspect="1" noChangeArrowheads="1"/>
          </p:cNvSpPr>
          <p:nvPr>
            <p:custDataLst>
              <p:tags r:id="rId12"/>
            </p:custDataLst>
          </p:nvPr>
        </p:nvSpPr>
        <p:spPr bwMode="auto">
          <a:xfrm>
            <a:off x="31623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5790" name="Oval 13"/>
          <p:cNvSpPr>
            <a:spLocks noChangeAspect="1" noChangeArrowheads="1"/>
          </p:cNvSpPr>
          <p:nvPr>
            <p:custDataLst>
              <p:tags r:id="rId13"/>
            </p:custDataLst>
          </p:nvPr>
        </p:nvSpPr>
        <p:spPr bwMode="auto">
          <a:xfrm>
            <a:off x="10287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5791" name="Oval 14"/>
          <p:cNvSpPr>
            <a:spLocks noChangeAspect="1" noChangeArrowheads="1"/>
          </p:cNvSpPr>
          <p:nvPr>
            <p:custDataLst>
              <p:tags r:id="rId14"/>
            </p:custDataLst>
          </p:nvPr>
        </p:nvSpPr>
        <p:spPr bwMode="auto">
          <a:xfrm>
            <a:off x="20955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5792" name="AutoShape 15"/>
          <p:cNvCxnSpPr>
            <a:cxnSpLocks noChangeShapeType="1"/>
            <a:stCxn id="75791" idx="3"/>
            <a:endCxn id="75790" idx="0"/>
          </p:cNvCxnSpPr>
          <p:nvPr>
            <p:custDataLst>
              <p:tags r:id="rId15"/>
            </p:custDataLst>
          </p:nvPr>
        </p:nvCxnSpPr>
        <p:spPr bwMode="auto">
          <a:xfrm flipH="1">
            <a:off x="1219200" y="1487488"/>
            <a:ext cx="931863" cy="525462"/>
          </a:xfrm>
          <a:prstGeom prst="straightConnector1">
            <a:avLst/>
          </a:prstGeom>
          <a:noFill/>
          <a:ln w="9525">
            <a:solidFill>
              <a:schemeClr val="tx1"/>
            </a:solidFill>
            <a:round/>
            <a:headEnd/>
            <a:tailEnd type="triangle" w="med" len="med"/>
          </a:ln>
        </p:spPr>
      </p:cxnSp>
      <p:cxnSp>
        <p:nvCxnSpPr>
          <p:cNvPr id="75793" name="AutoShape 16"/>
          <p:cNvCxnSpPr>
            <a:cxnSpLocks noChangeShapeType="1"/>
            <a:stCxn id="75791" idx="5"/>
            <a:endCxn id="75789" idx="0"/>
          </p:cNvCxnSpPr>
          <p:nvPr>
            <p:custDataLst>
              <p:tags r:id="rId16"/>
            </p:custDataLst>
          </p:nvPr>
        </p:nvCxnSpPr>
        <p:spPr bwMode="auto">
          <a:xfrm>
            <a:off x="2420938" y="1487488"/>
            <a:ext cx="931862" cy="525462"/>
          </a:xfrm>
          <a:prstGeom prst="straightConnector1">
            <a:avLst/>
          </a:prstGeom>
          <a:noFill/>
          <a:ln w="9525">
            <a:solidFill>
              <a:schemeClr val="tx1"/>
            </a:solidFill>
            <a:round/>
            <a:headEnd/>
            <a:tailEnd type="triangle" w="med" len="med"/>
          </a:ln>
        </p:spPr>
      </p:cxnSp>
      <p:cxnSp>
        <p:nvCxnSpPr>
          <p:cNvPr id="75794" name="AutoShape 17"/>
          <p:cNvCxnSpPr>
            <a:cxnSpLocks noChangeShapeType="1"/>
            <a:stCxn id="75789" idx="3"/>
            <a:endCxn id="75786" idx="0"/>
          </p:cNvCxnSpPr>
          <p:nvPr>
            <p:custDataLst>
              <p:tags r:id="rId17"/>
            </p:custDataLst>
          </p:nvPr>
        </p:nvCxnSpPr>
        <p:spPr bwMode="auto">
          <a:xfrm flipH="1">
            <a:off x="2819400" y="2376488"/>
            <a:ext cx="398463" cy="525462"/>
          </a:xfrm>
          <a:prstGeom prst="straightConnector1">
            <a:avLst/>
          </a:prstGeom>
          <a:noFill/>
          <a:ln w="9525">
            <a:solidFill>
              <a:schemeClr val="tx1"/>
            </a:solidFill>
            <a:round/>
            <a:headEnd/>
            <a:tailEnd type="triangle" w="med" len="med"/>
          </a:ln>
        </p:spPr>
      </p:cxnSp>
      <p:cxnSp>
        <p:nvCxnSpPr>
          <p:cNvPr id="75795" name="AutoShape 18"/>
          <p:cNvCxnSpPr>
            <a:cxnSpLocks noChangeShapeType="1"/>
            <a:stCxn id="75789" idx="5"/>
            <a:endCxn id="75785" idx="0"/>
          </p:cNvCxnSpPr>
          <p:nvPr>
            <p:custDataLst>
              <p:tags r:id="rId18"/>
            </p:custDataLst>
          </p:nvPr>
        </p:nvCxnSpPr>
        <p:spPr bwMode="auto">
          <a:xfrm>
            <a:off x="3487738" y="2376488"/>
            <a:ext cx="398462" cy="525462"/>
          </a:xfrm>
          <a:prstGeom prst="straightConnector1">
            <a:avLst/>
          </a:prstGeom>
          <a:noFill/>
          <a:ln w="9525">
            <a:solidFill>
              <a:schemeClr val="tx1"/>
            </a:solidFill>
            <a:round/>
            <a:headEnd/>
            <a:tailEnd type="triangle" w="med" len="med"/>
          </a:ln>
        </p:spPr>
      </p:cxnSp>
      <p:cxnSp>
        <p:nvCxnSpPr>
          <p:cNvPr id="75796" name="AutoShape 19"/>
          <p:cNvCxnSpPr>
            <a:cxnSpLocks noChangeShapeType="1"/>
            <a:stCxn id="75786" idx="3"/>
            <a:endCxn id="75780" idx="0"/>
          </p:cNvCxnSpPr>
          <p:nvPr>
            <p:custDataLst>
              <p:tags r:id="rId19"/>
            </p:custDataLst>
          </p:nvPr>
        </p:nvCxnSpPr>
        <p:spPr bwMode="auto">
          <a:xfrm flipH="1">
            <a:off x="2552700" y="3265488"/>
            <a:ext cx="131763" cy="525462"/>
          </a:xfrm>
          <a:prstGeom prst="straightConnector1">
            <a:avLst/>
          </a:prstGeom>
          <a:noFill/>
          <a:ln w="9525">
            <a:solidFill>
              <a:srgbClr val="339933"/>
            </a:solidFill>
            <a:round/>
            <a:headEnd/>
            <a:tailEnd type="triangle" w="med" len="med"/>
          </a:ln>
        </p:spPr>
      </p:cxnSp>
      <p:cxnSp>
        <p:nvCxnSpPr>
          <p:cNvPr id="75797" name="AutoShape 20"/>
          <p:cNvCxnSpPr>
            <a:cxnSpLocks noChangeShapeType="1"/>
            <a:stCxn id="75790" idx="3"/>
            <a:endCxn id="75788" idx="0"/>
          </p:cNvCxnSpPr>
          <p:nvPr>
            <p:custDataLst>
              <p:tags r:id="rId20"/>
            </p:custDataLst>
          </p:nvPr>
        </p:nvCxnSpPr>
        <p:spPr bwMode="auto">
          <a:xfrm flipH="1">
            <a:off x="685800" y="2376488"/>
            <a:ext cx="398463" cy="525462"/>
          </a:xfrm>
          <a:prstGeom prst="straightConnector1">
            <a:avLst/>
          </a:prstGeom>
          <a:noFill/>
          <a:ln w="9525">
            <a:solidFill>
              <a:schemeClr val="tx1"/>
            </a:solidFill>
            <a:round/>
            <a:headEnd/>
            <a:tailEnd type="triangle" w="med" len="med"/>
          </a:ln>
        </p:spPr>
      </p:cxnSp>
      <p:cxnSp>
        <p:nvCxnSpPr>
          <p:cNvPr id="75798" name="AutoShape 21"/>
          <p:cNvCxnSpPr>
            <a:cxnSpLocks noChangeShapeType="1"/>
            <a:stCxn id="75790" idx="5"/>
            <a:endCxn id="75787" idx="0"/>
          </p:cNvCxnSpPr>
          <p:nvPr>
            <p:custDataLst>
              <p:tags r:id="rId21"/>
            </p:custDataLst>
          </p:nvPr>
        </p:nvCxnSpPr>
        <p:spPr bwMode="auto">
          <a:xfrm>
            <a:off x="1354138" y="2376488"/>
            <a:ext cx="398462" cy="525462"/>
          </a:xfrm>
          <a:prstGeom prst="straightConnector1">
            <a:avLst/>
          </a:prstGeom>
          <a:noFill/>
          <a:ln w="9525">
            <a:solidFill>
              <a:schemeClr val="tx1"/>
            </a:solidFill>
            <a:round/>
            <a:headEnd/>
            <a:tailEnd type="triangle" w="med" len="med"/>
          </a:ln>
        </p:spPr>
      </p:cxnSp>
      <p:cxnSp>
        <p:nvCxnSpPr>
          <p:cNvPr id="75799" name="AutoShape 22"/>
          <p:cNvCxnSpPr>
            <a:cxnSpLocks noChangeShapeType="1"/>
            <a:stCxn id="75788" idx="3"/>
            <a:endCxn id="75784" idx="0"/>
          </p:cNvCxnSpPr>
          <p:nvPr>
            <p:custDataLst>
              <p:tags r:id="rId22"/>
            </p:custDataLst>
          </p:nvPr>
        </p:nvCxnSpPr>
        <p:spPr bwMode="auto">
          <a:xfrm flipH="1">
            <a:off x="419100" y="3265488"/>
            <a:ext cx="131763" cy="525462"/>
          </a:xfrm>
          <a:prstGeom prst="straightConnector1">
            <a:avLst/>
          </a:prstGeom>
          <a:noFill/>
          <a:ln w="9525">
            <a:solidFill>
              <a:schemeClr val="tx1"/>
            </a:solidFill>
            <a:round/>
            <a:headEnd/>
            <a:tailEnd type="triangle" w="med" len="med"/>
          </a:ln>
        </p:spPr>
      </p:cxnSp>
      <p:cxnSp>
        <p:nvCxnSpPr>
          <p:cNvPr id="75800" name="AutoShape 23"/>
          <p:cNvCxnSpPr>
            <a:cxnSpLocks noChangeShapeType="1"/>
            <a:stCxn id="75788" idx="5"/>
            <a:endCxn id="75783" idx="0"/>
          </p:cNvCxnSpPr>
          <p:nvPr>
            <p:custDataLst>
              <p:tags r:id="rId23"/>
            </p:custDataLst>
          </p:nvPr>
        </p:nvCxnSpPr>
        <p:spPr bwMode="auto">
          <a:xfrm>
            <a:off x="820738" y="3265488"/>
            <a:ext cx="131762" cy="525462"/>
          </a:xfrm>
          <a:prstGeom prst="straightConnector1">
            <a:avLst/>
          </a:prstGeom>
          <a:noFill/>
          <a:ln w="9525">
            <a:solidFill>
              <a:schemeClr val="tx1"/>
            </a:solidFill>
            <a:round/>
            <a:headEnd/>
            <a:tailEnd type="triangle" w="med" len="med"/>
          </a:ln>
        </p:spPr>
      </p:cxnSp>
      <p:cxnSp>
        <p:nvCxnSpPr>
          <p:cNvPr id="75801" name="AutoShape 24"/>
          <p:cNvCxnSpPr>
            <a:cxnSpLocks noChangeShapeType="1"/>
            <a:stCxn id="75787" idx="3"/>
            <a:endCxn id="75782" idx="0"/>
          </p:cNvCxnSpPr>
          <p:nvPr>
            <p:custDataLst>
              <p:tags r:id="rId24"/>
            </p:custDataLst>
          </p:nvPr>
        </p:nvCxnSpPr>
        <p:spPr bwMode="auto">
          <a:xfrm flipH="1">
            <a:off x="1485900" y="3265488"/>
            <a:ext cx="131763" cy="525462"/>
          </a:xfrm>
          <a:prstGeom prst="straightConnector1">
            <a:avLst/>
          </a:prstGeom>
          <a:noFill/>
          <a:ln w="9525">
            <a:solidFill>
              <a:schemeClr val="tx1"/>
            </a:solidFill>
            <a:round/>
            <a:headEnd/>
            <a:tailEnd type="triangle" w="med" len="med"/>
          </a:ln>
        </p:spPr>
      </p:cxnSp>
      <p:cxnSp>
        <p:nvCxnSpPr>
          <p:cNvPr id="75802" name="AutoShape 25"/>
          <p:cNvCxnSpPr>
            <a:cxnSpLocks noChangeShapeType="1"/>
            <a:stCxn id="75787" idx="5"/>
            <a:endCxn id="75781" idx="0"/>
          </p:cNvCxnSpPr>
          <p:nvPr>
            <p:custDataLst>
              <p:tags r:id="rId25"/>
            </p:custDataLst>
          </p:nvPr>
        </p:nvCxnSpPr>
        <p:spPr bwMode="auto">
          <a:xfrm>
            <a:off x="1887538" y="3265488"/>
            <a:ext cx="131762" cy="525462"/>
          </a:xfrm>
          <a:prstGeom prst="straightConnector1">
            <a:avLst/>
          </a:prstGeom>
          <a:noFill/>
          <a:ln w="9525">
            <a:solidFill>
              <a:schemeClr val="tx1"/>
            </a:solidFill>
            <a:round/>
            <a:headEnd/>
            <a:tailEnd type="triangle" w="med" len="med"/>
          </a:ln>
        </p:spPr>
      </p:cxnSp>
      <p:sp>
        <p:nvSpPr>
          <p:cNvPr id="75803" name="Line 26"/>
          <p:cNvSpPr>
            <a:spLocks noChangeShapeType="1"/>
          </p:cNvSpPr>
          <p:nvPr>
            <p:custDataLst>
              <p:tags r:id="rId26"/>
            </p:custDataLst>
          </p:nvPr>
        </p:nvSpPr>
        <p:spPr bwMode="auto">
          <a:xfrm>
            <a:off x="39624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custDataLst>
              <p:tags r:id="rId1"/>
            </p:custDataLst>
          </p:nvPr>
        </p:nvSpPr>
        <p:spPr/>
        <p:txBody>
          <a:bodyPr/>
          <a:lstStyle/>
          <a:p>
            <a:pPr>
              <a:defRPr/>
            </a:pPr>
            <a:fld id="{725912F4-02B1-4302-B98D-E105A2CE7F0E}" type="slidenum">
              <a:rPr lang="en-US" smtClean="0"/>
              <a:pPr>
                <a:defRPr/>
              </a:pPr>
              <a:t>72</a:t>
            </a:fld>
            <a:endParaRPr lang="en-US"/>
          </a:p>
        </p:txBody>
      </p:sp>
      <p:sp>
        <p:nvSpPr>
          <p:cNvPr id="76803"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BuildHeap: Floyd’s Method</a:t>
            </a:r>
          </a:p>
        </p:txBody>
      </p:sp>
      <p:sp>
        <p:nvSpPr>
          <p:cNvPr id="76804" name="Oval 3"/>
          <p:cNvSpPr>
            <a:spLocks noChangeAspect="1" noChangeArrowheads="1"/>
          </p:cNvSpPr>
          <p:nvPr>
            <p:custDataLst>
              <p:tags r:id="rId3"/>
            </p:custDataLst>
          </p:nvPr>
        </p:nvSpPr>
        <p:spPr bwMode="auto">
          <a:xfrm>
            <a:off x="23622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6805" name="Oval 4"/>
          <p:cNvSpPr>
            <a:spLocks noChangeAspect="1" noChangeArrowheads="1"/>
          </p:cNvSpPr>
          <p:nvPr>
            <p:custDataLst>
              <p:tags r:id="rId4"/>
            </p:custDataLst>
          </p:nvPr>
        </p:nvSpPr>
        <p:spPr bwMode="auto">
          <a:xfrm>
            <a:off x="18288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6806" name="Oval 5"/>
          <p:cNvSpPr>
            <a:spLocks noChangeAspect="1" noChangeArrowheads="1"/>
          </p:cNvSpPr>
          <p:nvPr>
            <p:custDataLst>
              <p:tags r:id="rId5"/>
            </p:custDataLst>
          </p:nvPr>
        </p:nvSpPr>
        <p:spPr bwMode="auto">
          <a:xfrm>
            <a:off x="1295400" y="38100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6807" name="Oval 6"/>
          <p:cNvSpPr>
            <a:spLocks noChangeAspect="1" noChangeArrowheads="1"/>
          </p:cNvSpPr>
          <p:nvPr>
            <p:custDataLst>
              <p:tags r:id="rId6"/>
            </p:custDataLst>
          </p:nvPr>
        </p:nvSpPr>
        <p:spPr bwMode="auto">
          <a:xfrm>
            <a:off x="7620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6808" name="Oval 7"/>
          <p:cNvSpPr>
            <a:spLocks noChangeAspect="1" noChangeArrowheads="1"/>
          </p:cNvSpPr>
          <p:nvPr>
            <p:custDataLst>
              <p:tags r:id="rId7"/>
            </p:custDataLst>
          </p:nvPr>
        </p:nvSpPr>
        <p:spPr bwMode="auto">
          <a:xfrm>
            <a:off x="2286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6809" name="Oval 8"/>
          <p:cNvSpPr>
            <a:spLocks noChangeAspect="1" noChangeArrowheads="1"/>
          </p:cNvSpPr>
          <p:nvPr>
            <p:custDataLst>
              <p:tags r:id="rId8"/>
            </p:custDataLst>
          </p:nvPr>
        </p:nvSpPr>
        <p:spPr bwMode="auto">
          <a:xfrm>
            <a:off x="36957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6810" name="Oval 9"/>
          <p:cNvSpPr>
            <a:spLocks noChangeAspect="1" noChangeArrowheads="1"/>
          </p:cNvSpPr>
          <p:nvPr>
            <p:custDataLst>
              <p:tags r:id="rId9"/>
            </p:custDataLst>
          </p:nvPr>
        </p:nvSpPr>
        <p:spPr bwMode="auto">
          <a:xfrm>
            <a:off x="26289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6811" name="Oval 10"/>
          <p:cNvSpPr>
            <a:spLocks noChangeAspect="1" noChangeArrowheads="1"/>
          </p:cNvSpPr>
          <p:nvPr>
            <p:custDataLst>
              <p:tags r:id="rId10"/>
            </p:custDataLst>
          </p:nvPr>
        </p:nvSpPr>
        <p:spPr bwMode="auto">
          <a:xfrm>
            <a:off x="1562100" y="2921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6812" name="Oval 11"/>
          <p:cNvSpPr>
            <a:spLocks noChangeAspect="1" noChangeArrowheads="1"/>
          </p:cNvSpPr>
          <p:nvPr>
            <p:custDataLst>
              <p:tags r:id="rId11"/>
            </p:custDataLst>
          </p:nvPr>
        </p:nvSpPr>
        <p:spPr bwMode="auto">
          <a:xfrm>
            <a:off x="4953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6813" name="Oval 12"/>
          <p:cNvSpPr>
            <a:spLocks noChangeAspect="1" noChangeArrowheads="1"/>
          </p:cNvSpPr>
          <p:nvPr>
            <p:custDataLst>
              <p:tags r:id="rId12"/>
            </p:custDataLst>
          </p:nvPr>
        </p:nvSpPr>
        <p:spPr bwMode="auto">
          <a:xfrm>
            <a:off x="31623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6814" name="Oval 13"/>
          <p:cNvSpPr>
            <a:spLocks noChangeAspect="1" noChangeArrowheads="1"/>
          </p:cNvSpPr>
          <p:nvPr>
            <p:custDataLst>
              <p:tags r:id="rId13"/>
            </p:custDataLst>
          </p:nvPr>
        </p:nvSpPr>
        <p:spPr bwMode="auto">
          <a:xfrm>
            <a:off x="10287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6815" name="Oval 14"/>
          <p:cNvSpPr>
            <a:spLocks noChangeAspect="1" noChangeArrowheads="1"/>
          </p:cNvSpPr>
          <p:nvPr>
            <p:custDataLst>
              <p:tags r:id="rId14"/>
            </p:custDataLst>
          </p:nvPr>
        </p:nvSpPr>
        <p:spPr bwMode="auto">
          <a:xfrm>
            <a:off x="20955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6816" name="AutoShape 15"/>
          <p:cNvCxnSpPr>
            <a:cxnSpLocks noChangeShapeType="1"/>
            <a:stCxn id="76815" idx="3"/>
            <a:endCxn id="76814" idx="0"/>
          </p:cNvCxnSpPr>
          <p:nvPr>
            <p:custDataLst>
              <p:tags r:id="rId15"/>
            </p:custDataLst>
          </p:nvPr>
        </p:nvCxnSpPr>
        <p:spPr bwMode="auto">
          <a:xfrm flipH="1">
            <a:off x="1219200" y="1487488"/>
            <a:ext cx="931863" cy="525462"/>
          </a:xfrm>
          <a:prstGeom prst="straightConnector1">
            <a:avLst/>
          </a:prstGeom>
          <a:noFill/>
          <a:ln w="9525">
            <a:solidFill>
              <a:schemeClr val="tx1"/>
            </a:solidFill>
            <a:round/>
            <a:headEnd/>
            <a:tailEnd type="triangle" w="med" len="med"/>
          </a:ln>
        </p:spPr>
      </p:cxnSp>
      <p:cxnSp>
        <p:nvCxnSpPr>
          <p:cNvPr id="76817" name="AutoShape 16"/>
          <p:cNvCxnSpPr>
            <a:cxnSpLocks noChangeShapeType="1"/>
            <a:stCxn id="76815" idx="5"/>
            <a:endCxn id="76813" idx="0"/>
          </p:cNvCxnSpPr>
          <p:nvPr>
            <p:custDataLst>
              <p:tags r:id="rId16"/>
            </p:custDataLst>
          </p:nvPr>
        </p:nvCxnSpPr>
        <p:spPr bwMode="auto">
          <a:xfrm>
            <a:off x="2420938" y="1487488"/>
            <a:ext cx="931862" cy="525462"/>
          </a:xfrm>
          <a:prstGeom prst="straightConnector1">
            <a:avLst/>
          </a:prstGeom>
          <a:noFill/>
          <a:ln w="9525">
            <a:solidFill>
              <a:schemeClr val="tx1"/>
            </a:solidFill>
            <a:round/>
            <a:headEnd/>
            <a:tailEnd type="triangle" w="med" len="med"/>
          </a:ln>
        </p:spPr>
      </p:cxnSp>
      <p:cxnSp>
        <p:nvCxnSpPr>
          <p:cNvPr id="76818" name="AutoShape 17"/>
          <p:cNvCxnSpPr>
            <a:cxnSpLocks noChangeShapeType="1"/>
            <a:stCxn id="76813" idx="3"/>
            <a:endCxn id="76810" idx="0"/>
          </p:cNvCxnSpPr>
          <p:nvPr>
            <p:custDataLst>
              <p:tags r:id="rId17"/>
            </p:custDataLst>
          </p:nvPr>
        </p:nvCxnSpPr>
        <p:spPr bwMode="auto">
          <a:xfrm flipH="1">
            <a:off x="2819400" y="2376488"/>
            <a:ext cx="398463" cy="525462"/>
          </a:xfrm>
          <a:prstGeom prst="straightConnector1">
            <a:avLst/>
          </a:prstGeom>
          <a:noFill/>
          <a:ln w="9525">
            <a:solidFill>
              <a:schemeClr val="tx1"/>
            </a:solidFill>
            <a:round/>
            <a:headEnd/>
            <a:tailEnd type="triangle" w="med" len="med"/>
          </a:ln>
        </p:spPr>
      </p:cxnSp>
      <p:cxnSp>
        <p:nvCxnSpPr>
          <p:cNvPr id="76819" name="AutoShape 18"/>
          <p:cNvCxnSpPr>
            <a:cxnSpLocks noChangeShapeType="1"/>
            <a:stCxn id="76813" idx="5"/>
            <a:endCxn id="76809" idx="0"/>
          </p:cNvCxnSpPr>
          <p:nvPr>
            <p:custDataLst>
              <p:tags r:id="rId18"/>
            </p:custDataLst>
          </p:nvPr>
        </p:nvCxnSpPr>
        <p:spPr bwMode="auto">
          <a:xfrm>
            <a:off x="3487738" y="2376488"/>
            <a:ext cx="398462" cy="525462"/>
          </a:xfrm>
          <a:prstGeom prst="straightConnector1">
            <a:avLst/>
          </a:prstGeom>
          <a:noFill/>
          <a:ln w="9525">
            <a:solidFill>
              <a:schemeClr val="tx1"/>
            </a:solidFill>
            <a:round/>
            <a:headEnd/>
            <a:tailEnd type="triangle" w="med" len="med"/>
          </a:ln>
        </p:spPr>
      </p:cxnSp>
      <p:cxnSp>
        <p:nvCxnSpPr>
          <p:cNvPr id="76820" name="AutoShape 19"/>
          <p:cNvCxnSpPr>
            <a:cxnSpLocks noChangeShapeType="1"/>
            <a:stCxn id="76810" idx="3"/>
            <a:endCxn id="76804" idx="0"/>
          </p:cNvCxnSpPr>
          <p:nvPr>
            <p:custDataLst>
              <p:tags r:id="rId19"/>
            </p:custDataLst>
          </p:nvPr>
        </p:nvCxnSpPr>
        <p:spPr bwMode="auto">
          <a:xfrm flipH="1">
            <a:off x="2552700" y="3265488"/>
            <a:ext cx="131763" cy="525462"/>
          </a:xfrm>
          <a:prstGeom prst="straightConnector1">
            <a:avLst/>
          </a:prstGeom>
          <a:noFill/>
          <a:ln w="9525">
            <a:solidFill>
              <a:srgbClr val="339933"/>
            </a:solidFill>
            <a:round/>
            <a:headEnd/>
            <a:tailEnd type="triangle" w="med" len="med"/>
          </a:ln>
        </p:spPr>
      </p:cxnSp>
      <p:cxnSp>
        <p:nvCxnSpPr>
          <p:cNvPr id="76821" name="AutoShape 20"/>
          <p:cNvCxnSpPr>
            <a:cxnSpLocks noChangeShapeType="1"/>
            <a:stCxn id="76814" idx="3"/>
            <a:endCxn id="76812" idx="0"/>
          </p:cNvCxnSpPr>
          <p:nvPr>
            <p:custDataLst>
              <p:tags r:id="rId20"/>
            </p:custDataLst>
          </p:nvPr>
        </p:nvCxnSpPr>
        <p:spPr bwMode="auto">
          <a:xfrm flipH="1">
            <a:off x="685800" y="2376488"/>
            <a:ext cx="398463" cy="525462"/>
          </a:xfrm>
          <a:prstGeom prst="straightConnector1">
            <a:avLst/>
          </a:prstGeom>
          <a:noFill/>
          <a:ln w="9525">
            <a:solidFill>
              <a:schemeClr val="tx1"/>
            </a:solidFill>
            <a:round/>
            <a:headEnd/>
            <a:tailEnd type="triangle" w="med" len="med"/>
          </a:ln>
        </p:spPr>
      </p:cxnSp>
      <p:cxnSp>
        <p:nvCxnSpPr>
          <p:cNvPr id="76822" name="AutoShape 21"/>
          <p:cNvCxnSpPr>
            <a:cxnSpLocks noChangeShapeType="1"/>
            <a:stCxn id="76814" idx="5"/>
            <a:endCxn id="76811" idx="0"/>
          </p:cNvCxnSpPr>
          <p:nvPr>
            <p:custDataLst>
              <p:tags r:id="rId21"/>
            </p:custDataLst>
          </p:nvPr>
        </p:nvCxnSpPr>
        <p:spPr bwMode="auto">
          <a:xfrm>
            <a:off x="1354138" y="2376488"/>
            <a:ext cx="398462" cy="525462"/>
          </a:xfrm>
          <a:prstGeom prst="straightConnector1">
            <a:avLst/>
          </a:prstGeom>
          <a:noFill/>
          <a:ln w="9525">
            <a:solidFill>
              <a:schemeClr val="tx1"/>
            </a:solidFill>
            <a:round/>
            <a:headEnd/>
            <a:tailEnd type="triangle" w="med" len="med"/>
          </a:ln>
        </p:spPr>
      </p:cxnSp>
      <p:cxnSp>
        <p:nvCxnSpPr>
          <p:cNvPr id="76823" name="AutoShape 22"/>
          <p:cNvCxnSpPr>
            <a:cxnSpLocks noChangeShapeType="1"/>
            <a:stCxn id="76812" idx="3"/>
            <a:endCxn id="76808" idx="0"/>
          </p:cNvCxnSpPr>
          <p:nvPr>
            <p:custDataLst>
              <p:tags r:id="rId22"/>
            </p:custDataLst>
          </p:nvPr>
        </p:nvCxnSpPr>
        <p:spPr bwMode="auto">
          <a:xfrm flipH="1">
            <a:off x="419100" y="3265488"/>
            <a:ext cx="131763" cy="525462"/>
          </a:xfrm>
          <a:prstGeom prst="straightConnector1">
            <a:avLst/>
          </a:prstGeom>
          <a:noFill/>
          <a:ln w="9525">
            <a:solidFill>
              <a:schemeClr val="tx1"/>
            </a:solidFill>
            <a:round/>
            <a:headEnd/>
            <a:tailEnd type="triangle" w="med" len="med"/>
          </a:ln>
        </p:spPr>
      </p:cxnSp>
      <p:cxnSp>
        <p:nvCxnSpPr>
          <p:cNvPr id="76824" name="AutoShape 23"/>
          <p:cNvCxnSpPr>
            <a:cxnSpLocks noChangeShapeType="1"/>
            <a:stCxn id="76812" idx="5"/>
            <a:endCxn id="76807" idx="0"/>
          </p:cNvCxnSpPr>
          <p:nvPr>
            <p:custDataLst>
              <p:tags r:id="rId23"/>
            </p:custDataLst>
          </p:nvPr>
        </p:nvCxnSpPr>
        <p:spPr bwMode="auto">
          <a:xfrm>
            <a:off x="820738" y="3265488"/>
            <a:ext cx="131762" cy="525462"/>
          </a:xfrm>
          <a:prstGeom prst="straightConnector1">
            <a:avLst/>
          </a:prstGeom>
          <a:noFill/>
          <a:ln w="9525">
            <a:solidFill>
              <a:schemeClr val="tx1"/>
            </a:solidFill>
            <a:round/>
            <a:headEnd/>
            <a:tailEnd type="triangle" w="med" len="med"/>
          </a:ln>
        </p:spPr>
      </p:cxnSp>
      <p:cxnSp>
        <p:nvCxnSpPr>
          <p:cNvPr id="76825" name="AutoShape 24"/>
          <p:cNvCxnSpPr>
            <a:cxnSpLocks noChangeShapeType="1"/>
            <a:stCxn id="76811" idx="3"/>
            <a:endCxn id="76806" idx="0"/>
          </p:cNvCxnSpPr>
          <p:nvPr>
            <p:custDataLst>
              <p:tags r:id="rId24"/>
            </p:custDataLst>
          </p:nvPr>
        </p:nvCxnSpPr>
        <p:spPr bwMode="auto">
          <a:xfrm flipH="1">
            <a:off x="1485900" y="3265488"/>
            <a:ext cx="131763" cy="525462"/>
          </a:xfrm>
          <a:prstGeom prst="straightConnector1">
            <a:avLst/>
          </a:prstGeom>
          <a:noFill/>
          <a:ln w="9525">
            <a:solidFill>
              <a:schemeClr val="tx1"/>
            </a:solidFill>
            <a:round/>
            <a:headEnd/>
            <a:tailEnd type="triangle" w="med" len="med"/>
          </a:ln>
        </p:spPr>
      </p:cxnSp>
      <p:cxnSp>
        <p:nvCxnSpPr>
          <p:cNvPr id="76826" name="AutoShape 25"/>
          <p:cNvCxnSpPr>
            <a:cxnSpLocks noChangeShapeType="1"/>
            <a:stCxn id="76811" idx="5"/>
            <a:endCxn id="76805" idx="0"/>
          </p:cNvCxnSpPr>
          <p:nvPr>
            <p:custDataLst>
              <p:tags r:id="rId25"/>
            </p:custDataLst>
          </p:nvPr>
        </p:nvCxnSpPr>
        <p:spPr bwMode="auto">
          <a:xfrm>
            <a:off x="1887538" y="3265488"/>
            <a:ext cx="131762" cy="525462"/>
          </a:xfrm>
          <a:prstGeom prst="straightConnector1">
            <a:avLst/>
          </a:prstGeom>
          <a:noFill/>
          <a:ln w="9525">
            <a:solidFill>
              <a:schemeClr val="tx1"/>
            </a:solidFill>
            <a:round/>
            <a:headEnd/>
            <a:tailEnd type="triangle" w="med" len="med"/>
          </a:ln>
        </p:spPr>
      </p:cxnSp>
      <p:sp>
        <p:nvSpPr>
          <p:cNvPr id="76827" name="Line 26"/>
          <p:cNvSpPr>
            <a:spLocks noChangeShapeType="1"/>
          </p:cNvSpPr>
          <p:nvPr>
            <p:custDataLst>
              <p:tags r:id="rId26"/>
            </p:custDataLst>
          </p:nvPr>
        </p:nvSpPr>
        <p:spPr bwMode="auto">
          <a:xfrm>
            <a:off x="39624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6828" name="Oval 27"/>
          <p:cNvSpPr>
            <a:spLocks noChangeAspect="1" noChangeArrowheads="1"/>
          </p:cNvSpPr>
          <p:nvPr>
            <p:custDataLst>
              <p:tags r:id="rId27"/>
            </p:custDataLst>
          </p:nvPr>
        </p:nvSpPr>
        <p:spPr bwMode="auto">
          <a:xfrm>
            <a:off x="66675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6829" name="Oval 28"/>
          <p:cNvSpPr>
            <a:spLocks noChangeAspect="1" noChangeArrowheads="1"/>
          </p:cNvSpPr>
          <p:nvPr>
            <p:custDataLst>
              <p:tags r:id="rId28"/>
            </p:custDataLst>
          </p:nvPr>
        </p:nvSpPr>
        <p:spPr bwMode="auto">
          <a:xfrm>
            <a:off x="61341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6830" name="Oval 29"/>
          <p:cNvSpPr>
            <a:spLocks noChangeAspect="1" noChangeArrowheads="1"/>
          </p:cNvSpPr>
          <p:nvPr>
            <p:custDataLst>
              <p:tags r:id="rId29"/>
            </p:custDataLst>
          </p:nvPr>
        </p:nvSpPr>
        <p:spPr bwMode="auto">
          <a:xfrm>
            <a:off x="56007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6831" name="Oval 30"/>
          <p:cNvSpPr>
            <a:spLocks noChangeAspect="1" noChangeArrowheads="1"/>
          </p:cNvSpPr>
          <p:nvPr>
            <p:custDataLst>
              <p:tags r:id="rId30"/>
            </p:custDataLst>
          </p:nvPr>
        </p:nvSpPr>
        <p:spPr bwMode="auto">
          <a:xfrm>
            <a:off x="50673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6832" name="Oval 31"/>
          <p:cNvSpPr>
            <a:spLocks noChangeAspect="1" noChangeArrowheads="1"/>
          </p:cNvSpPr>
          <p:nvPr>
            <p:custDataLst>
              <p:tags r:id="rId31"/>
            </p:custDataLst>
          </p:nvPr>
        </p:nvSpPr>
        <p:spPr bwMode="auto">
          <a:xfrm>
            <a:off x="45339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6833" name="Oval 32"/>
          <p:cNvSpPr>
            <a:spLocks noChangeAspect="1" noChangeArrowheads="1"/>
          </p:cNvSpPr>
          <p:nvPr>
            <p:custDataLst>
              <p:tags r:id="rId32"/>
            </p:custDataLst>
          </p:nvPr>
        </p:nvSpPr>
        <p:spPr bwMode="auto">
          <a:xfrm>
            <a:off x="80010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6834" name="Oval 33"/>
          <p:cNvSpPr>
            <a:spLocks noChangeAspect="1" noChangeArrowheads="1"/>
          </p:cNvSpPr>
          <p:nvPr>
            <p:custDataLst>
              <p:tags r:id="rId33"/>
            </p:custDataLst>
          </p:nvPr>
        </p:nvSpPr>
        <p:spPr bwMode="auto">
          <a:xfrm>
            <a:off x="69342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6835" name="Oval 34"/>
          <p:cNvSpPr>
            <a:spLocks noChangeAspect="1" noChangeArrowheads="1"/>
          </p:cNvSpPr>
          <p:nvPr>
            <p:custDataLst>
              <p:tags r:id="rId34"/>
            </p:custDataLst>
          </p:nvPr>
        </p:nvSpPr>
        <p:spPr bwMode="auto">
          <a:xfrm>
            <a:off x="58674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6836" name="Oval 35"/>
          <p:cNvSpPr>
            <a:spLocks noChangeAspect="1" noChangeArrowheads="1"/>
          </p:cNvSpPr>
          <p:nvPr>
            <p:custDataLst>
              <p:tags r:id="rId35"/>
            </p:custDataLst>
          </p:nvPr>
        </p:nvSpPr>
        <p:spPr bwMode="auto">
          <a:xfrm>
            <a:off x="48006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6837" name="Oval 36"/>
          <p:cNvSpPr>
            <a:spLocks noChangeAspect="1" noChangeArrowheads="1"/>
          </p:cNvSpPr>
          <p:nvPr>
            <p:custDataLst>
              <p:tags r:id="rId36"/>
            </p:custDataLst>
          </p:nvPr>
        </p:nvSpPr>
        <p:spPr bwMode="auto">
          <a:xfrm>
            <a:off x="74676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6838" name="Oval 37"/>
          <p:cNvSpPr>
            <a:spLocks noChangeAspect="1" noChangeArrowheads="1"/>
          </p:cNvSpPr>
          <p:nvPr>
            <p:custDataLst>
              <p:tags r:id="rId37"/>
            </p:custDataLst>
          </p:nvPr>
        </p:nvSpPr>
        <p:spPr bwMode="auto">
          <a:xfrm>
            <a:off x="53340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6839" name="Oval 38"/>
          <p:cNvSpPr>
            <a:spLocks noChangeAspect="1" noChangeArrowheads="1"/>
          </p:cNvSpPr>
          <p:nvPr>
            <p:custDataLst>
              <p:tags r:id="rId38"/>
            </p:custDataLst>
          </p:nvPr>
        </p:nvSpPr>
        <p:spPr bwMode="auto">
          <a:xfrm>
            <a:off x="64008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6840" name="AutoShape 39"/>
          <p:cNvCxnSpPr>
            <a:cxnSpLocks noChangeShapeType="1"/>
            <a:stCxn id="76839" idx="3"/>
            <a:endCxn id="76838" idx="0"/>
          </p:cNvCxnSpPr>
          <p:nvPr>
            <p:custDataLst>
              <p:tags r:id="rId39"/>
            </p:custDataLst>
          </p:nvPr>
        </p:nvCxnSpPr>
        <p:spPr bwMode="auto">
          <a:xfrm flipH="1">
            <a:off x="5524500" y="1487488"/>
            <a:ext cx="931863" cy="525462"/>
          </a:xfrm>
          <a:prstGeom prst="straightConnector1">
            <a:avLst/>
          </a:prstGeom>
          <a:noFill/>
          <a:ln w="9525">
            <a:solidFill>
              <a:schemeClr val="tx1"/>
            </a:solidFill>
            <a:round/>
            <a:headEnd/>
            <a:tailEnd type="triangle" w="med" len="med"/>
          </a:ln>
        </p:spPr>
      </p:cxnSp>
      <p:cxnSp>
        <p:nvCxnSpPr>
          <p:cNvPr id="76841" name="AutoShape 40"/>
          <p:cNvCxnSpPr>
            <a:cxnSpLocks noChangeShapeType="1"/>
            <a:stCxn id="76839" idx="5"/>
            <a:endCxn id="76837" idx="0"/>
          </p:cNvCxnSpPr>
          <p:nvPr>
            <p:custDataLst>
              <p:tags r:id="rId40"/>
            </p:custDataLst>
          </p:nvPr>
        </p:nvCxnSpPr>
        <p:spPr bwMode="auto">
          <a:xfrm>
            <a:off x="6726238" y="1487488"/>
            <a:ext cx="931862" cy="525462"/>
          </a:xfrm>
          <a:prstGeom prst="straightConnector1">
            <a:avLst/>
          </a:prstGeom>
          <a:noFill/>
          <a:ln w="9525">
            <a:solidFill>
              <a:schemeClr val="tx1"/>
            </a:solidFill>
            <a:round/>
            <a:headEnd/>
            <a:tailEnd type="triangle" w="med" len="med"/>
          </a:ln>
        </p:spPr>
      </p:cxnSp>
      <p:cxnSp>
        <p:nvCxnSpPr>
          <p:cNvPr id="76842" name="AutoShape 41"/>
          <p:cNvCxnSpPr>
            <a:cxnSpLocks noChangeShapeType="1"/>
            <a:stCxn id="76837" idx="3"/>
            <a:endCxn id="76834" idx="0"/>
          </p:cNvCxnSpPr>
          <p:nvPr>
            <p:custDataLst>
              <p:tags r:id="rId41"/>
            </p:custDataLst>
          </p:nvPr>
        </p:nvCxnSpPr>
        <p:spPr bwMode="auto">
          <a:xfrm flipH="1">
            <a:off x="7124700" y="2376488"/>
            <a:ext cx="398463" cy="525462"/>
          </a:xfrm>
          <a:prstGeom prst="straightConnector1">
            <a:avLst/>
          </a:prstGeom>
          <a:noFill/>
          <a:ln w="9525">
            <a:solidFill>
              <a:schemeClr val="tx1"/>
            </a:solidFill>
            <a:round/>
            <a:headEnd/>
            <a:tailEnd type="triangle" w="med" len="med"/>
          </a:ln>
        </p:spPr>
      </p:cxnSp>
      <p:cxnSp>
        <p:nvCxnSpPr>
          <p:cNvPr id="76843" name="AutoShape 42"/>
          <p:cNvCxnSpPr>
            <a:cxnSpLocks noChangeShapeType="1"/>
            <a:stCxn id="76837" idx="5"/>
            <a:endCxn id="76833" idx="0"/>
          </p:cNvCxnSpPr>
          <p:nvPr>
            <p:custDataLst>
              <p:tags r:id="rId42"/>
            </p:custDataLst>
          </p:nvPr>
        </p:nvCxnSpPr>
        <p:spPr bwMode="auto">
          <a:xfrm>
            <a:off x="7793038" y="2376488"/>
            <a:ext cx="398462" cy="525462"/>
          </a:xfrm>
          <a:prstGeom prst="straightConnector1">
            <a:avLst/>
          </a:prstGeom>
          <a:noFill/>
          <a:ln w="9525">
            <a:solidFill>
              <a:schemeClr val="tx1"/>
            </a:solidFill>
            <a:round/>
            <a:headEnd/>
            <a:tailEnd type="triangle" w="med" len="med"/>
          </a:ln>
        </p:spPr>
      </p:cxnSp>
      <p:cxnSp>
        <p:nvCxnSpPr>
          <p:cNvPr id="76844" name="AutoShape 43"/>
          <p:cNvCxnSpPr>
            <a:cxnSpLocks noChangeShapeType="1"/>
            <a:stCxn id="76834" idx="3"/>
            <a:endCxn id="76828" idx="0"/>
          </p:cNvCxnSpPr>
          <p:nvPr>
            <p:custDataLst>
              <p:tags r:id="rId43"/>
            </p:custDataLst>
          </p:nvPr>
        </p:nvCxnSpPr>
        <p:spPr bwMode="auto">
          <a:xfrm flipH="1">
            <a:off x="6858000" y="3265488"/>
            <a:ext cx="131763" cy="525462"/>
          </a:xfrm>
          <a:prstGeom prst="straightConnector1">
            <a:avLst/>
          </a:prstGeom>
          <a:noFill/>
          <a:ln w="9525">
            <a:solidFill>
              <a:srgbClr val="339933"/>
            </a:solidFill>
            <a:round/>
            <a:headEnd/>
            <a:tailEnd type="triangle" w="med" len="med"/>
          </a:ln>
        </p:spPr>
      </p:cxnSp>
      <p:cxnSp>
        <p:nvCxnSpPr>
          <p:cNvPr id="76845" name="AutoShape 44"/>
          <p:cNvCxnSpPr>
            <a:cxnSpLocks noChangeShapeType="1"/>
            <a:stCxn id="76838" idx="3"/>
            <a:endCxn id="76836" idx="0"/>
          </p:cNvCxnSpPr>
          <p:nvPr>
            <p:custDataLst>
              <p:tags r:id="rId44"/>
            </p:custDataLst>
          </p:nvPr>
        </p:nvCxnSpPr>
        <p:spPr bwMode="auto">
          <a:xfrm flipH="1">
            <a:off x="4991100" y="2376488"/>
            <a:ext cx="398463" cy="525462"/>
          </a:xfrm>
          <a:prstGeom prst="straightConnector1">
            <a:avLst/>
          </a:prstGeom>
          <a:noFill/>
          <a:ln w="9525">
            <a:solidFill>
              <a:schemeClr val="tx1"/>
            </a:solidFill>
            <a:round/>
            <a:headEnd/>
            <a:tailEnd type="triangle" w="med" len="med"/>
          </a:ln>
        </p:spPr>
      </p:cxnSp>
      <p:cxnSp>
        <p:nvCxnSpPr>
          <p:cNvPr id="76846" name="AutoShape 45"/>
          <p:cNvCxnSpPr>
            <a:cxnSpLocks noChangeShapeType="1"/>
            <a:stCxn id="76838" idx="5"/>
            <a:endCxn id="76835" idx="0"/>
          </p:cNvCxnSpPr>
          <p:nvPr>
            <p:custDataLst>
              <p:tags r:id="rId45"/>
            </p:custDataLst>
          </p:nvPr>
        </p:nvCxnSpPr>
        <p:spPr bwMode="auto">
          <a:xfrm>
            <a:off x="5659438" y="2376488"/>
            <a:ext cx="398462" cy="525462"/>
          </a:xfrm>
          <a:prstGeom prst="straightConnector1">
            <a:avLst/>
          </a:prstGeom>
          <a:noFill/>
          <a:ln w="9525">
            <a:solidFill>
              <a:schemeClr val="tx1"/>
            </a:solidFill>
            <a:round/>
            <a:headEnd/>
            <a:tailEnd type="triangle" w="med" len="med"/>
          </a:ln>
        </p:spPr>
      </p:cxnSp>
      <p:cxnSp>
        <p:nvCxnSpPr>
          <p:cNvPr id="76847" name="AutoShape 46"/>
          <p:cNvCxnSpPr>
            <a:cxnSpLocks noChangeShapeType="1"/>
            <a:stCxn id="76836" idx="3"/>
            <a:endCxn id="76832" idx="0"/>
          </p:cNvCxnSpPr>
          <p:nvPr>
            <p:custDataLst>
              <p:tags r:id="rId46"/>
            </p:custDataLst>
          </p:nvPr>
        </p:nvCxnSpPr>
        <p:spPr bwMode="auto">
          <a:xfrm flipH="1">
            <a:off x="4724400" y="3265488"/>
            <a:ext cx="131763" cy="525462"/>
          </a:xfrm>
          <a:prstGeom prst="straightConnector1">
            <a:avLst/>
          </a:prstGeom>
          <a:noFill/>
          <a:ln w="9525">
            <a:solidFill>
              <a:schemeClr val="tx1"/>
            </a:solidFill>
            <a:round/>
            <a:headEnd/>
            <a:tailEnd type="triangle" w="med" len="med"/>
          </a:ln>
        </p:spPr>
      </p:cxnSp>
      <p:cxnSp>
        <p:nvCxnSpPr>
          <p:cNvPr id="76848" name="AutoShape 47"/>
          <p:cNvCxnSpPr>
            <a:cxnSpLocks noChangeShapeType="1"/>
            <a:stCxn id="76836" idx="5"/>
            <a:endCxn id="76831" idx="0"/>
          </p:cNvCxnSpPr>
          <p:nvPr>
            <p:custDataLst>
              <p:tags r:id="rId47"/>
            </p:custDataLst>
          </p:nvPr>
        </p:nvCxnSpPr>
        <p:spPr bwMode="auto">
          <a:xfrm>
            <a:off x="5126038" y="3265488"/>
            <a:ext cx="131762" cy="525462"/>
          </a:xfrm>
          <a:prstGeom prst="straightConnector1">
            <a:avLst/>
          </a:prstGeom>
          <a:noFill/>
          <a:ln w="9525">
            <a:solidFill>
              <a:schemeClr val="tx1"/>
            </a:solidFill>
            <a:round/>
            <a:headEnd/>
            <a:tailEnd type="triangle" w="med" len="med"/>
          </a:ln>
        </p:spPr>
      </p:cxnSp>
      <p:cxnSp>
        <p:nvCxnSpPr>
          <p:cNvPr id="76849" name="AutoShape 48"/>
          <p:cNvCxnSpPr>
            <a:cxnSpLocks noChangeShapeType="1"/>
            <a:stCxn id="76835" idx="3"/>
            <a:endCxn id="76830" idx="0"/>
          </p:cNvCxnSpPr>
          <p:nvPr>
            <p:custDataLst>
              <p:tags r:id="rId48"/>
            </p:custDataLst>
          </p:nvPr>
        </p:nvCxnSpPr>
        <p:spPr bwMode="auto">
          <a:xfrm flipH="1">
            <a:off x="5791200" y="3265488"/>
            <a:ext cx="131763" cy="525462"/>
          </a:xfrm>
          <a:prstGeom prst="straightConnector1">
            <a:avLst/>
          </a:prstGeom>
          <a:noFill/>
          <a:ln w="9525">
            <a:solidFill>
              <a:srgbClr val="339933"/>
            </a:solidFill>
            <a:round/>
            <a:headEnd/>
            <a:tailEnd type="triangle" w="med" len="med"/>
          </a:ln>
        </p:spPr>
      </p:cxnSp>
      <p:cxnSp>
        <p:nvCxnSpPr>
          <p:cNvPr id="76850" name="AutoShape 49"/>
          <p:cNvCxnSpPr>
            <a:cxnSpLocks noChangeShapeType="1"/>
            <a:stCxn id="76835" idx="5"/>
            <a:endCxn id="76829" idx="0"/>
          </p:cNvCxnSpPr>
          <p:nvPr>
            <p:custDataLst>
              <p:tags r:id="rId49"/>
            </p:custDataLst>
          </p:nvPr>
        </p:nvCxnSpPr>
        <p:spPr bwMode="auto">
          <a:xfrm>
            <a:off x="6192838" y="3265488"/>
            <a:ext cx="131762" cy="525462"/>
          </a:xfrm>
          <a:prstGeom prst="straightConnector1">
            <a:avLst/>
          </a:prstGeom>
          <a:noFill/>
          <a:ln w="9525">
            <a:solidFill>
              <a:schemeClr val="tx1"/>
            </a:solidFill>
            <a:round/>
            <a:headEnd/>
            <a:tailEnd type="triangle" w="med" len="med"/>
          </a:ln>
        </p:spPr>
      </p:cxnSp>
      <p:sp>
        <p:nvSpPr>
          <p:cNvPr id="76851" name="Line 97"/>
          <p:cNvSpPr>
            <a:spLocks noChangeShapeType="1"/>
          </p:cNvSpPr>
          <p:nvPr>
            <p:custDataLst>
              <p:tags r:id="rId50"/>
            </p:custDataLst>
          </p:nvPr>
        </p:nvSpPr>
        <p:spPr bwMode="auto">
          <a:xfrm>
            <a:off x="81534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custDataLst>
              <p:tags r:id="rId1"/>
            </p:custDataLst>
          </p:nvPr>
        </p:nvSpPr>
        <p:spPr>
          <a:xfrm>
            <a:off x="304800" y="6076950"/>
            <a:ext cx="2133600" cy="476250"/>
          </a:xfrm>
        </p:spPr>
        <p:txBody>
          <a:bodyPr/>
          <a:lstStyle/>
          <a:p>
            <a:pPr>
              <a:defRPr/>
            </a:pPr>
            <a:fld id="{5F7373C9-084C-4461-A93A-7A29F4D66EED}" type="slidenum">
              <a:rPr lang="en-US" smtClean="0"/>
              <a:pPr>
                <a:defRPr/>
              </a:pPr>
              <a:t>73</a:t>
            </a:fld>
            <a:endParaRPr lang="en-US" dirty="0"/>
          </a:p>
        </p:txBody>
      </p:sp>
      <p:sp>
        <p:nvSpPr>
          <p:cNvPr id="77827" name="Rectangle 2"/>
          <p:cNvSpPr>
            <a:spLocks noGrp="1" noChangeArrowheads="1"/>
          </p:cNvSpPr>
          <p:nvPr>
            <p:ph type="title"/>
            <p:custDataLst>
              <p:tags r:id="rId2"/>
            </p:custDataLst>
          </p:nvPr>
        </p:nvSpPr>
        <p:spPr>
          <a:xfrm>
            <a:off x="685800" y="152400"/>
            <a:ext cx="7772400" cy="1143000"/>
          </a:xfrm>
        </p:spPr>
        <p:txBody>
          <a:bodyPr/>
          <a:lstStyle/>
          <a:p>
            <a:pPr eaLnBrk="1" hangingPunct="1"/>
            <a:r>
              <a:rPr lang="en-US" dirty="0" err="1"/>
              <a:t>BuildHeap</a:t>
            </a:r>
            <a:r>
              <a:rPr lang="en-US" dirty="0"/>
              <a:t>: Floyd’s Method</a:t>
            </a:r>
          </a:p>
        </p:txBody>
      </p:sp>
      <p:sp>
        <p:nvSpPr>
          <p:cNvPr id="77828" name="Oval 3"/>
          <p:cNvSpPr>
            <a:spLocks noChangeAspect="1" noChangeArrowheads="1"/>
          </p:cNvSpPr>
          <p:nvPr>
            <p:custDataLst>
              <p:tags r:id="rId3"/>
            </p:custDataLst>
          </p:nvPr>
        </p:nvSpPr>
        <p:spPr bwMode="auto">
          <a:xfrm>
            <a:off x="22860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7829" name="Oval 4"/>
          <p:cNvSpPr>
            <a:spLocks noChangeAspect="1" noChangeArrowheads="1"/>
          </p:cNvSpPr>
          <p:nvPr>
            <p:custDataLst>
              <p:tags r:id="rId4"/>
            </p:custDataLst>
          </p:nvPr>
        </p:nvSpPr>
        <p:spPr bwMode="auto">
          <a:xfrm>
            <a:off x="17526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7830" name="Oval 5"/>
          <p:cNvSpPr>
            <a:spLocks noChangeAspect="1" noChangeArrowheads="1"/>
          </p:cNvSpPr>
          <p:nvPr>
            <p:custDataLst>
              <p:tags r:id="rId5"/>
            </p:custDataLst>
          </p:nvPr>
        </p:nvSpPr>
        <p:spPr bwMode="auto">
          <a:xfrm>
            <a:off x="1219200" y="38100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7831" name="Oval 6"/>
          <p:cNvSpPr>
            <a:spLocks noChangeAspect="1" noChangeArrowheads="1"/>
          </p:cNvSpPr>
          <p:nvPr>
            <p:custDataLst>
              <p:tags r:id="rId6"/>
            </p:custDataLst>
          </p:nvPr>
        </p:nvSpPr>
        <p:spPr bwMode="auto">
          <a:xfrm>
            <a:off x="6858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7832" name="Oval 7"/>
          <p:cNvSpPr>
            <a:spLocks noChangeAspect="1" noChangeArrowheads="1"/>
          </p:cNvSpPr>
          <p:nvPr>
            <p:custDataLst>
              <p:tags r:id="rId7"/>
            </p:custDataLst>
          </p:nvPr>
        </p:nvSpPr>
        <p:spPr bwMode="auto">
          <a:xfrm>
            <a:off x="1524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7833" name="Oval 8"/>
          <p:cNvSpPr>
            <a:spLocks noChangeAspect="1" noChangeArrowheads="1"/>
          </p:cNvSpPr>
          <p:nvPr>
            <p:custDataLst>
              <p:tags r:id="rId8"/>
            </p:custDataLst>
          </p:nvPr>
        </p:nvSpPr>
        <p:spPr bwMode="auto">
          <a:xfrm>
            <a:off x="36195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7834" name="Oval 9"/>
          <p:cNvSpPr>
            <a:spLocks noChangeAspect="1" noChangeArrowheads="1"/>
          </p:cNvSpPr>
          <p:nvPr>
            <p:custDataLst>
              <p:tags r:id="rId9"/>
            </p:custDataLst>
          </p:nvPr>
        </p:nvSpPr>
        <p:spPr bwMode="auto">
          <a:xfrm>
            <a:off x="25527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7835" name="Oval 10"/>
          <p:cNvSpPr>
            <a:spLocks noChangeAspect="1" noChangeArrowheads="1"/>
          </p:cNvSpPr>
          <p:nvPr>
            <p:custDataLst>
              <p:tags r:id="rId10"/>
            </p:custDataLst>
          </p:nvPr>
        </p:nvSpPr>
        <p:spPr bwMode="auto">
          <a:xfrm>
            <a:off x="1485900" y="2921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7836" name="Oval 11"/>
          <p:cNvSpPr>
            <a:spLocks noChangeAspect="1" noChangeArrowheads="1"/>
          </p:cNvSpPr>
          <p:nvPr>
            <p:custDataLst>
              <p:tags r:id="rId11"/>
            </p:custDataLst>
          </p:nvPr>
        </p:nvSpPr>
        <p:spPr bwMode="auto">
          <a:xfrm>
            <a:off x="4191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7837" name="Oval 12"/>
          <p:cNvSpPr>
            <a:spLocks noChangeAspect="1" noChangeArrowheads="1"/>
          </p:cNvSpPr>
          <p:nvPr>
            <p:custDataLst>
              <p:tags r:id="rId12"/>
            </p:custDataLst>
          </p:nvPr>
        </p:nvSpPr>
        <p:spPr bwMode="auto">
          <a:xfrm>
            <a:off x="30861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7838" name="Oval 13"/>
          <p:cNvSpPr>
            <a:spLocks noChangeAspect="1" noChangeArrowheads="1"/>
          </p:cNvSpPr>
          <p:nvPr>
            <p:custDataLst>
              <p:tags r:id="rId13"/>
            </p:custDataLst>
          </p:nvPr>
        </p:nvSpPr>
        <p:spPr bwMode="auto">
          <a:xfrm>
            <a:off x="9525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7839" name="Oval 14"/>
          <p:cNvSpPr>
            <a:spLocks noChangeAspect="1" noChangeArrowheads="1"/>
          </p:cNvSpPr>
          <p:nvPr>
            <p:custDataLst>
              <p:tags r:id="rId14"/>
            </p:custDataLst>
          </p:nvPr>
        </p:nvSpPr>
        <p:spPr bwMode="auto">
          <a:xfrm>
            <a:off x="20193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7840" name="AutoShape 15"/>
          <p:cNvCxnSpPr>
            <a:cxnSpLocks noChangeShapeType="1"/>
            <a:stCxn id="77839" idx="3"/>
            <a:endCxn id="77838" idx="0"/>
          </p:cNvCxnSpPr>
          <p:nvPr>
            <p:custDataLst>
              <p:tags r:id="rId15"/>
            </p:custDataLst>
          </p:nvPr>
        </p:nvCxnSpPr>
        <p:spPr bwMode="auto">
          <a:xfrm flipH="1">
            <a:off x="1143000" y="1487488"/>
            <a:ext cx="931863" cy="525462"/>
          </a:xfrm>
          <a:prstGeom prst="straightConnector1">
            <a:avLst/>
          </a:prstGeom>
          <a:noFill/>
          <a:ln w="9525">
            <a:solidFill>
              <a:schemeClr val="tx1"/>
            </a:solidFill>
            <a:round/>
            <a:headEnd/>
            <a:tailEnd type="triangle" w="med" len="med"/>
          </a:ln>
        </p:spPr>
      </p:cxnSp>
      <p:cxnSp>
        <p:nvCxnSpPr>
          <p:cNvPr id="77841" name="AutoShape 16"/>
          <p:cNvCxnSpPr>
            <a:cxnSpLocks noChangeShapeType="1"/>
            <a:stCxn id="77839" idx="5"/>
            <a:endCxn id="77837" idx="0"/>
          </p:cNvCxnSpPr>
          <p:nvPr>
            <p:custDataLst>
              <p:tags r:id="rId16"/>
            </p:custDataLst>
          </p:nvPr>
        </p:nvCxnSpPr>
        <p:spPr bwMode="auto">
          <a:xfrm>
            <a:off x="2344738" y="1487488"/>
            <a:ext cx="931862" cy="525462"/>
          </a:xfrm>
          <a:prstGeom prst="straightConnector1">
            <a:avLst/>
          </a:prstGeom>
          <a:noFill/>
          <a:ln w="9525">
            <a:solidFill>
              <a:schemeClr val="tx1"/>
            </a:solidFill>
            <a:round/>
            <a:headEnd/>
            <a:tailEnd type="triangle" w="med" len="med"/>
          </a:ln>
        </p:spPr>
      </p:cxnSp>
      <p:cxnSp>
        <p:nvCxnSpPr>
          <p:cNvPr id="77842" name="AutoShape 17"/>
          <p:cNvCxnSpPr>
            <a:cxnSpLocks noChangeShapeType="1"/>
            <a:stCxn id="77837" idx="3"/>
            <a:endCxn id="77834" idx="0"/>
          </p:cNvCxnSpPr>
          <p:nvPr>
            <p:custDataLst>
              <p:tags r:id="rId17"/>
            </p:custDataLst>
          </p:nvPr>
        </p:nvCxnSpPr>
        <p:spPr bwMode="auto">
          <a:xfrm flipH="1">
            <a:off x="2743200" y="2376488"/>
            <a:ext cx="398463" cy="525462"/>
          </a:xfrm>
          <a:prstGeom prst="straightConnector1">
            <a:avLst/>
          </a:prstGeom>
          <a:noFill/>
          <a:ln w="9525">
            <a:solidFill>
              <a:schemeClr val="tx1"/>
            </a:solidFill>
            <a:round/>
            <a:headEnd/>
            <a:tailEnd type="triangle" w="med" len="med"/>
          </a:ln>
        </p:spPr>
      </p:cxnSp>
      <p:cxnSp>
        <p:nvCxnSpPr>
          <p:cNvPr id="77843" name="AutoShape 18"/>
          <p:cNvCxnSpPr>
            <a:cxnSpLocks noChangeShapeType="1"/>
            <a:stCxn id="77837" idx="5"/>
            <a:endCxn id="77833" idx="0"/>
          </p:cNvCxnSpPr>
          <p:nvPr>
            <p:custDataLst>
              <p:tags r:id="rId18"/>
            </p:custDataLst>
          </p:nvPr>
        </p:nvCxnSpPr>
        <p:spPr bwMode="auto">
          <a:xfrm>
            <a:off x="3411538" y="2376488"/>
            <a:ext cx="398462" cy="525462"/>
          </a:xfrm>
          <a:prstGeom prst="straightConnector1">
            <a:avLst/>
          </a:prstGeom>
          <a:noFill/>
          <a:ln w="9525">
            <a:solidFill>
              <a:schemeClr val="tx1"/>
            </a:solidFill>
            <a:round/>
            <a:headEnd/>
            <a:tailEnd type="triangle" w="med" len="med"/>
          </a:ln>
        </p:spPr>
      </p:cxnSp>
      <p:cxnSp>
        <p:nvCxnSpPr>
          <p:cNvPr id="77844" name="AutoShape 19"/>
          <p:cNvCxnSpPr>
            <a:cxnSpLocks noChangeShapeType="1"/>
            <a:stCxn id="77834" idx="3"/>
            <a:endCxn id="77828" idx="0"/>
          </p:cNvCxnSpPr>
          <p:nvPr>
            <p:custDataLst>
              <p:tags r:id="rId19"/>
            </p:custDataLst>
          </p:nvPr>
        </p:nvCxnSpPr>
        <p:spPr bwMode="auto">
          <a:xfrm flipH="1">
            <a:off x="2476500" y="3265488"/>
            <a:ext cx="131763" cy="525462"/>
          </a:xfrm>
          <a:prstGeom prst="straightConnector1">
            <a:avLst/>
          </a:prstGeom>
          <a:noFill/>
          <a:ln w="9525">
            <a:solidFill>
              <a:srgbClr val="339933"/>
            </a:solidFill>
            <a:round/>
            <a:headEnd/>
            <a:tailEnd type="triangle" w="med" len="med"/>
          </a:ln>
        </p:spPr>
      </p:cxnSp>
      <p:cxnSp>
        <p:nvCxnSpPr>
          <p:cNvPr id="77845" name="AutoShape 20"/>
          <p:cNvCxnSpPr>
            <a:cxnSpLocks noChangeShapeType="1"/>
            <a:stCxn id="77838" idx="3"/>
            <a:endCxn id="77836" idx="0"/>
          </p:cNvCxnSpPr>
          <p:nvPr>
            <p:custDataLst>
              <p:tags r:id="rId20"/>
            </p:custDataLst>
          </p:nvPr>
        </p:nvCxnSpPr>
        <p:spPr bwMode="auto">
          <a:xfrm flipH="1">
            <a:off x="609600" y="2376488"/>
            <a:ext cx="398463" cy="525462"/>
          </a:xfrm>
          <a:prstGeom prst="straightConnector1">
            <a:avLst/>
          </a:prstGeom>
          <a:noFill/>
          <a:ln w="9525">
            <a:solidFill>
              <a:schemeClr val="tx1"/>
            </a:solidFill>
            <a:round/>
            <a:headEnd/>
            <a:tailEnd type="triangle" w="med" len="med"/>
          </a:ln>
        </p:spPr>
      </p:cxnSp>
      <p:cxnSp>
        <p:nvCxnSpPr>
          <p:cNvPr id="77846" name="AutoShape 21"/>
          <p:cNvCxnSpPr>
            <a:cxnSpLocks noChangeShapeType="1"/>
            <a:stCxn id="77838" idx="5"/>
            <a:endCxn id="77835" idx="0"/>
          </p:cNvCxnSpPr>
          <p:nvPr>
            <p:custDataLst>
              <p:tags r:id="rId21"/>
            </p:custDataLst>
          </p:nvPr>
        </p:nvCxnSpPr>
        <p:spPr bwMode="auto">
          <a:xfrm>
            <a:off x="1277938" y="2376488"/>
            <a:ext cx="398462" cy="525462"/>
          </a:xfrm>
          <a:prstGeom prst="straightConnector1">
            <a:avLst/>
          </a:prstGeom>
          <a:noFill/>
          <a:ln w="9525">
            <a:solidFill>
              <a:schemeClr val="tx1"/>
            </a:solidFill>
            <a:round/>
            <a:headEnd/>
            <a:tailEnd type="triangle" w="med" len="med"/>
          </a:ln>
        </p:spPr>
      </p:cxnSp>
      <p:cxnSp>
        <p:nvCxnSpPr>
          <p:cNvPr id="77847" name="AutoShape 22"/>
          <p:cNvCxnSpPr>
            <a:cxnSpLocks noChangeShapeType="1"/>
            <a:stCxn id="77836" idx="3"/>
            <a:endCxn id="77832" idx="0"/>
          </p:cNvCxnSpPr>
          <p:nvPr>
            <p:custDataLst>
              <p:tags r:id="rId22"/>
            </p:custDataLst>
          </p:nvPr>
        </p:nvCxnSpPr>
        <p:spPr bwMode="auto">
          <a:xfrm flipH="1">
            <a:off x="342900" y="3265488"/>
            <a:ext cx="131763" cy="525462"/>
          </a:xfrm>
          <a:prstGeom prst="straightConnector1">
            <a:avLst/>
          </a:prstGeom>
          <a:noFill/>
          <a:ln w="9525">
            <a:solidFill>
              <a:schemeClr val="tx1"/>
            </a:solidFill>
            <a:round/>
            <a:headEnd/>
            <a:tailEnd type="triangle" w="med" len="med"/>
          </a:ln>
        </p:spPr>
      </p:cxnSp>
      <p:cxnSp>
        <p:nvCxnSpPr>
          <p:cNvPr id="77848" name="AutoShape 23"/>
          <p:cNvCxnSpPr>
            <a:cxnSpLocks noChangeShapeType="1"/>
            <a:stCxn id="77836" idx="5"/>
            <a:endCxn id="77831" idx="0"/>
          </p:cNvCxnSpPr>
          <p:nvPr>
            <p:custDataLst>
              <p:tags r:id="rId23"/>
            </p:custDataLst>
          </p:nvPr>
        </p:nvCxnSpPr>
        <p:spPr bwMode="auto">
          <a:xfrm>
            <a:off x="744538" y="3265488"/>
            <a:ext cx="131762" cy="525462"/>
          </a:xfrm>
          <a:prstGeom prst="straightConnector1">
            <a:avLst/>
          </a:prstGeom>
          <a:noFill/>
          <a:ln w="9525">
            <a:solidFill>
              <a:schemeClr val="tx1"/>
            </a:solidFill>
            <a:round/>
            <a:headEnd/>
            <a:tailEnd type="triangle" w="med" len="med"/>
          </a:ln>
        </p:spPr>
      </p:cxnSp>
      <p:cxnSp>
        <p:nvCxnSpPr>
          <p:cNvPr id="77849" name="AutoShape 24"/>
          <p:cNvCxnSpPr>
            <a:cxnSpLocks noChangeShapeType="1"/>
            <a:stCxn id="77835" idx="3"/>
            <a:endCxn id="77830" idx="0"/>
          </p:cNvCxnSpPr>
          <p:nvPr>
            <p:custDataLst>
              <p:tags r:id="rId24"/>
            </p:custDataLst>
          </p:nvPr>
        </p:nvCxnSpPr>
        <p:spPr bwMode="auto">
          <a:xfrm flipH="1">
            <a:off x="1409700" y="3265488"/>
            <a:ext cx="131763" cy="525462"/>
          </a:xfrm>
          <a:prstGeom prst="straightConnector1">
            <a:avLst/>
          </a:prstGeom>
          <a:noFill/>
          <a:ln w="9525">
            <a:solidFill>
              <a:schemeClr val="tx1"/>
            </a:solidFill>
            <a:round/>
            <a:headEnd/>
            <a:tailEnd type="triangle" w="med" len="med"/>
          </a:ln>
        </p:spPr>
      </p:cxnSp>
      <p:cxnSp>
        <p:nvCxnSpPr>
          <p:cNvPr id="77850" name="AutoShape 25"/>
          <p:cNvCxnSpPr>
            <a:cxnSpLocks noChangeShapeType="1"/>
            <a:stCxn id="77835" idx="5"/>
            <a:endCxn id="77829" idx="0"/>
          </p:cNvCxnSpPr>
          <p:nvPr>
            <p:custDataLst>
              <p:tags r:id="rId25"/>
            </p:custDataLst>
          </p:nvPr>
        </p:nvCxnSpPr>
        <p:spPr bwMode="auto">
          <a:xfrm>
            <a:off x="1811338" y="3265488"/>
            <a:ext cx="131762" cy="525462"/>
          </a:xfrm>
          <a:prstGeom prst="straightConnector1">
            <a:avLst/>
          </a:prstGeom>
          <a:noFill/>
          <a:ln w="9525">
            <a:solidFill>
              <a:schemeClr val="tx1"/>
            </a:solidFill>
            <a:round/>
            <a:headEnd/>
            <a:tailEnd type="triangle" w="med" len="med"/>
          </a:ln>
        </p:spPr>
      </p:cxnSp>
      <p:sp>
        <p:nvSpPr>
          <p:cNvPr id="77851" name="Line 26"/>
          <p:cNvSpPr>
            <a:spLocks noChangeShapeType="1"/>
          </p:cNvSpPr>
          <p:nvPr>
            <p:custDataLst>
              <p:tags r:id="rId26"/>
            </p:custDataLst>
          </p:nvPr>
        </p:nvSpPr>
        <p:spPr bwMode="auto">
          <a:xfrm>
            <a:off x="38862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7852" name="Oval 27"/>
          <p:cNvSpPr>
            <a:spLocks noChangeAspect="1" noChangeArrowheads="1"/>
          </p:cNvSpPr>
          <p:nvPr>
            <p:custDataLst>
              <p:tags r:id="rId27"/>
            </p:custDataLst>
          </p:nvPr>
        </p:nvSpPr>
        <p:spPr bwMode="auto">
          <a:xfrm>
            <a:off x="65913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7853" name="Oval 28"/>
          <p:cNvSpPr>
            <a:spLocks noChangeAspect="1" noChangeArrowheads="1"/>
          </p:cNvSpPr>
          <p:nvPr>
            <p:custDataLst>
              <p:tags r:id="rId28"/>
            </p:custDataLst>
          </p:nvPr>
        </p:nvSpPr>
        <p:spPr bwMode="auto">
          <a:xfrm>
            <a:off x="60579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7854" name="Oval 29"/>
          <p:cNvSpPr>
            <a:spLocks noChangeAspect="1" noChangeArrowheads="1"/>
          </p:cNvSpPr>
          <p:nvPr>
            <p:custDataLst>
              <p:tags r:id="rId29"/>
            </p:custDataLst>
          </p:nvPr>
        </p:nvSpPr>
        <p:spPr bwMode="auto">
          <a:xfrm>
            <a:off x="55245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7855" name="Oval 30"/>
          <p:cNvSpPr>
            <a:spLocks noChangeAspect="1" noChangeArrowheads="1"/>
          </p:cNvSpPr>
          <p:nvPr>
            <p:custDataLst>
              <p:tags r:id="rId30"/>
            </p:custDataLst>
          </p:nvPr>
        </p:nvSpPr>
        <p:spPr bwMode="auto">
          <a:xfrm>
            <a:off x="49911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7856" name="Oval 31"/>
          <p:cNvSpPr>
            <a:spLocks noChangeAspect="1" noChangeArrowheads="1"/>
          </p:cNvSpPr>
          <p:nvPr>
            <p:custDataLst>
              <p:tags r:id="rId31"/>
            </p:custDataLst>
          </p:nvPr>
        </p:nvSpPr>
        <p:spPr bwMode="auto">
          <a:xfrm>
            <a:off x="44577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7857" name="Oval 32"/>
          <p:cNvSpPr>
            <a:spLocks noChangeAspect="1" noChangeArrowheads="1"/>
          </p:cNvSpPr>
          <p:nvPr>
            <p:custDataLst>
              <p:tags r:id="rId32"/>
            </p:custDataLst>
          </p:nvPr>
        </p:nvSpPr>
        <p:spPr bwMode="auto">
          <a:xfrm>
            <a:off x="79248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7858" name="Oval 33"/>
          <p:cNvSpPr>
            <a:spLocks noChangeAspect="1" noChangeArrowheads="1"/>
          </p:cNvSpPr>
          <p:nvPr>
            <p:custDataLst>
              <p:tags r:id="rId33"/>
            </p:custDataLst>
          </p:nvPr>
        </p:nvSpPr>
        <p:spPr bwMode="auto">
          <a:xfrm>
            <a:off x="68580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7859" name="Oval 34"/>
          <p:cNvSpPr>
            <a:spLocks noChangeAspect="1" noChangeArrowheads="1"/>
          </p:cNvSpPr>
          <p:nvPr>
            <p:custDataLst>
              <p:tags r:id="rId34"/>
            </p:custDataLst>
          </p:nvPr>
        </p:nvSpPr>
        <p:spPr bwMode="auto">
          <a:xfrm>
            <a:off x="57912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7860" name="Oval 35"/>
          <p:cNvSpPr>
            <a:spLocks noChangeAspect="1" noChangeArrowheads="1"/>
          </p:cNvSpPr>
          <p:nvPr>
            <p:custDataLst>
              <p:tags r:id="rId35"/>
            </p:custDataLst>
          </p:nvPr>
        </p:nvSpPr>
        <p:spPr bwMode="auto">
          <a:xfrm>
            <a:off x="47244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7861" name="Oval 36"/>
          <p:cNvSpPr>
            <a:spLocks noChangeAspect="1" noChangeArrowheads="1"/>
          </p:cNvSpPr>
          <p:nvPr>
            <p:custDataLst>
              <p:tags r:id="rId36"/>
            </p:custDataLst>
          </p:nvPr>
        </p:nvSpPr>
        <p:spPr bwMode="auto">
          <a:xfrm>
            <a:off x="73914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7862" name="Oval 37"/>
          <p:cNvSpPr>
            <a:spLocks noChangeAspect="1" noChangeArrowheads="1"/>
          </p:cNvSpPr>
          <p:nvPr>
            <p:custDataLst>
              <p:tags r:id="rId37"/>
            </p:custDataLst>
          </p:nvPr>
        </p:nvSpPr>
        <p:spPr bwMode="auto">
          <a:xfrm>
            <a:off x="52578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7863" name="Oval 38"/>
          <p:cNvSpPr>
            <a:spLocks noChangeAspect="1" noChangeArrowheads="1"/>
          </p:cNvSpPr>
          <p:nvPr>
            <p:custDataLst>
              <p:tags r:id="rId38"/>
            </p:custDataLst>
          </p:nvPr>
        </p:nvSpPr>
        <p:spPr bwMode="auto">
          <a:xfrm>
            <a:off x="63246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7864" name="AutoShape 39"/>
          <p:cNvCxnSpPr>
            <a:cxnSpLocks noChangeShapeType="1"/>
            <a:stCxn id="77863" idx="3"/>
            <a:endCxn id="77862" idx="0"/>
          </p:cNvCxnSpPr>
          <p:nvPr>
            <p:custDataLst>
              <p:tags r:id="rId39"/>
            </p:custDataLst>
          </p:nvPr>
        </p:nvCxnSpPr>
        <p:spPr bwMode="auto">
          <a:xfrm flipH="1">
            <a:off x="5448300" y="1487488"/>
            <a:ext cx="931863" cy="525462"/>
          </a:xfrm>
          <a:prstGeom prst="straightConnector1">
            <a:avLst/>
          </a:prstGeom>
          <a:noFill/>
          <a:ln w="9525">
            <a:solidFill>
              <a:schemeClr val="tx1"/>
            </a:solidFill>
            <a:round/>
            <a:headEnd/>
            <a:tailEnd type="triangle" w="med" len="med"/>
          </a:ln>
        </p:spPr>
      </p:cxnSp>
      <p:cxnSp>
        <p:nvCxnSpPr>
          <p:cNvPr id="77865" name="AutoShape 40"/>
          <p:cNvCxnSpPr>
            <a:cxnSpLocks noChangeShapeType="1"/>
            <a:stCxn id="77863" idx="5"/>
            <a:endCxn id="77861" idx="0"/>
          </p:cNvCxnSpPr>
          <p:nvPr>
            <p:custDataLst>
              <p:tags r:id="rId40"/>
            </p:custDataLst>
          </p:nvPr>
        </p:nvCxnSpPr>
        <p:spPr bwMode="auto">
          <a:xfrm>
            <a:off x="6650038" y="1487488"/>
            <a:ext cx="931862" cy="525462"/>
          </a:xfrm>
          <a:prstGeom prst="straightConnector1">
            <a:avLst/>
          </a:prstGeom>
          <a:noFill/>
          <a:ln w="9525">
            <a:solidFill>
              <a:schemeClr val="tx1"/>
            </a:solidFill>
            <a:round/>
            <a:headEnd/>
            <a:tailEnd type="triangle" w="med" len="med"/>
          </a:ln>
        </p:spPr>
      </p:cxnSp>
      <p:cxnSp>
        <p:nvCxnSpPr>
          <p:cNvPr id="77866" name="AutoShape 41"/>
          <p:cNvCxnSpPr>
            <a:cxnSpLocks noChangeShapeType="1"/>
            <a:stCxn id="77861" idx="3"/>
            <a:endCxn id="77858" idx="0"/>
          </p:cNvCxnSpPr>
          <p:nvPr>
            <p:custDataLst>
              <p:tags r:id="rId41"/>
            </p:custDataLst>
          </p:nvPr>
        </p:nvCxnSpPr>
        <p:spPr bwMode="auto">
          <a:xfrm flipH="1">
            <a:off x="7048500" y="2376488"/>
            <a:ext cx="398463" cy="525462"/>
          </a:xfrm>
          <a:prstGeom prst="straightConnector1">
            <a:avLst/>
          </a:prstGeom>
          <a:noFill/>
          <a:ln w="9525">
            <a:solidFill>
              <a:schemeClr val="tx1"/>
            </a:solidFill>
            <a:round/>
            <a:headEnd/>
            <a:tailEnd type="triangle" w="med" len="med"/>
          </a:ln>
        </p:spPr>
      </p:cxnSp>
      <p:cxnSp>
        <p:nvCxnSpPr>
          <p:cNvPr id="77867" name="AutoShape 42"/>
          <p:cNvCxnSpPr>
            <a:cxnSpLocks noChangeShapeType="1"/>
            <a:stCxn id="77861" idx="5"/>
            <a:endCxn id="77857" idx="0"/>
          </p:cNvCxnSpPr>
          <p:nvPr>
            <p:custDataLst>
              <p:tags r:id="rId42"/>
            </p:custDataLst>
          </p:nvPr>
        </p:nvCxnSpPr>
        <p:spPr bwMode="auto">
          <a:xfrm>
            <a:off x="7716838" y="2376488"/>
            <a:ext cx="398462" cy="525462"/>
          </a:xfrm>
          <a:prstGeom prst="straightConnector1">
            <a:avLst/>
          </a:prstGeom>
          <a:noFill/>
          <a:ln w="9525">
            <a:solidFill>
              <a:schemeClr val="tx1"/>
            </a:solidFill>
            <a:round/>
            <a:headEnd/>
            <a:tailEnd type="triangle" w="med" len="med"/>
          </a:ln>
        </p:spPr>
      </p:cxnSp>
      <p:cxnSp>
        <p:nvCxnSpPr>
          <p:cNvPr id="77868" name="AutoShape 43"/>
          <p:cNvCxnSpPr>
            <a:cxnSpLocks noChangeShapeType="1"/>
            <a:stCxn id="77858" idx="3"/>
            <a:endCxn id="77852" idx="0"/>
          </p:cNvCxnSpPr>
          <p:nvPr>
            <p:custDataLst>
              <p:tags r:id="rId43"/>
            </p:custDataLst>
          </p:nvPr>
        </p:nvCxnSpPr>
        <p:spPr bwMode="auto">
          <a:xfrm flipH="1">
            <a:off x="6781800" y="3265488"/>
            <a:ext cx="131763" cy="525462"/>
          </a:xfrm>
          <a:prstGeom prst="straightConnector1">
            <a:avLst/>
          </a:prstGeom>
          <a:noFill/>
          <a:ln w="9525">
            <a:solidFill>
              <a:srgbClr val="339933"/>
            </a:solidFill>
            <a:round/>
            <a:headEnd/>
            <a:tailEnd type="triangle" w="med" len="med"/>
          </a:ln>
        </p:spPr>
      </p:cxnSp>
      <p:cxnSp>
        <p:nvCxnSpPr>
          <p:cNvPr id="77869" name="AutoShape 44"/>
          <p:cNvCxnSpPr>
            <a:cxnSpLocks noChangeShapeType="1"/>
            <a:stCxn id="77862" idx="3"/>
            <a:endCxn id="77860" idx="0"/>
          </p:cNvCxnSpPr>
          <p:nvPr>
            <p:custDataLst>
              <p:tags r:id="rId44"/>
            </p:custDataLst>
          </p:nvPr>
        </p:nvCxnSpPr>
        <p:spPr bwMode="auto">
          <a:xfrm flipH="1">
            <a:off x="4914900" y="2376488"/>
            <a:ext cx="398463" cy="525462"/>
          </a:xfrm>
          <a:prstGeom prst="straightConnector1">
            <a:avLst/>
          </a:prstGeom>
          <a:noFill/>
          <a:ln w="9525">
            <a:solidFill>
              <a:schemeClr val="tx1"/>
            </a:solidFill>
            <a:round/>
            <a:headEnd/>
            <a:tailEnd type="triangle" w="med" len="med"/>
          </a:ln>
        </p:spPr>
      </p:cxnSp>
      <p:cxnSp>
        <p:nvCxnSpPr>
          <p:cNvPr id="77870" name="AutoShape 45"/>
          <p:cNvCxnSpPr>
            <a:cxnSpLocks noChangeShapeType="1"/>
            <a:stCxn id="77862" idx="5"/>
            <a:endCxn id="77859" idx="0"/>
          </p:cNvCxnSpPr>
          <p:nvPr>
            <p:custDataLst>
              <p:tags r:id="rId45"/>
            </p:custDataLst>
          </p:nvPr>
        </p:nvCxnSpPr>
        <p:spPr bwMode="auto">
          <a:xfrm>
            <a:off x="5583238" y="2376488"/>
            <a:ext cx="398462" cy="525462"/>
          </a:xfrm>
          <a:prstGeom prst="straightConnector1">
            <a:avLst/>
          </a:prstGeom>
          <a:noFill/>
          <a:ln w="9525">
            <a:solidFill>
              <a:schemeClr val="tx1"/>
            </a:solidFill>
            <a:round/>
            <a:headEnd/>
            <a:tailEnd type="triangle" w="med" len="med"/>
          </a:ln>
        </p:spPr>
      </p:cxnSp>
      <p:cxnSp>
        <p:nvCxnSpPr>
          <p:cNvPr id="77871" name="AutoShape 46"/>
          <p:cNvCxnSpPr>
            <a:cxnSpLocks noChangeShapeType="1"/>
            <a:stCxn id="77860" idx="3"/>
            <a:endCxn id="77856" idx="0"/>
          </p:cNvCxnSpPr>
          <p:nvPr>
            <p:custDataLst>
              <p:tags r:id="rId46"/>
            </p:custDataLst>
          </p:nvPr>
        </p:nvCxnSpPr>
        <p:spPr bwMode="auto">
          <a:xfrm flipH="1">
            <a:off x="4648200" y="3265488"/>
            <a:ext cx="131763" cy="525462"/>
          </a:xfrm>
          <a:prstGeom prst="straightConnector1">
            <a:avLst/>
          </a:prstGeom>
          <a:noFill/>
          <a:ln w="9525">
            <a:solidFill>
              <a:schemeClr val="tx1"/>
            </a:solidFill>
            <a:round/>
            <a:headEnd/>
            <a:tailEnd type="triangle" w="med" len="med"/>
          </a:ln>
        </p:spPr>
      </p:cxnSp>
      <p:cxnSp>
        <p:nvCxnSpPr>
          <p:cNvPr id="77872" name="AutoShape 47"/>
          <p:cNvCxnSpPr>
            <a:cxnSpLocks noChangeShapeType="1"/>
            <a:stCxn id="77860" idx="5"/>
            <a:endCxn id="77855" idx="0"/>
          </p:cNvCxnSpPr>
          <p:nvPr>
            <p:custDataLst>
              <p:tags r:id="rId47"/>
            </p:custDataLst>
          </p:nvPr>
        </p:nvCxnSpPr>
        <p:spPr bwMode="auto">
          <a:xfrm>
            <a:off x="5049838" y="3265488"/>
            <a:ext cx="131762" cy="525462"/>
          </a:xfrm>
          <a:prstGeom prst="straightConnector1">
            <a:avLst/>
          </a:prstGeom>
          <a:noFill/>
          <a:ln w="9525">
            <a:solidFill>
              <a:schemeClr val="tx1"/>
            </a:solidFill>
            <a:round/>
            <a:headEnd/>
            <a:tailEnd type="triangle" w="med" len="med"/>
          </a:ln>
        </p:spPr>
      </p:cxnSp>
      <p:cxnSp>
        <p:nvCxnSpPr>
          <p:cNvPr id="77873" name="AutoShape 48"/>
          <p:cNvCxnSpPr>
            <a:cxnSpLocks noChangeShapeType="1"/>
            <a:stCxn id="77859" idx="3"/>
            <a:endCxn id="77854" idx="0"/>
          </p:cNvCxnSpPr>
          <p:nvPr>
            <p:custDataLst>
              <p:tags r:id="rId48"/>
            </p:custDataLst>
          </p:nvPr>
        </p:nvCxnSpPr>
        <p:spPr bwMode="auto">
          <a:xfrm flipH="1">
            <a:off x="5715000" y="3265488"/>
            <a:ext cx="131763" cy="525462"/>
          </a:xfrm>
          <a:prstGeom prst="straightConnector1">
            <a:avLst/>
          </a:prstGeom>
          <a:noFill/>
          <a:ln w="9525">
            <a:solidFill>
              <a:srgbClr val="339933"/>
            </a:solidFill>
            <a:round/>
            <a:headEnd/>
            <a:tailEnd type="triangle" w="med" len="med"/>
          </a:ln>
        </p:spPr>
      </p:cxnSp>
      <p:cxnSp>
        <p:nvCxnSpPr>
          <p:cNvPr id="77874" name="AutoShape 49"/>
          <p:cNvCxnSpPr>
            <a:cxnSpLocks noChangeShapeType="1"/>
            <a:stCxn id="77859" idx="5"/>
            <a:endCxn id="77853" idx="0"/>
          </p:cNvCxnSpPr>
          <p:nvPr>
            <p:custDataLst>
              <p:tags r:id="rId49"/>
            </p:custDataLst>
          </p:nvPr>
        </p:nvCxnSpPr>
        <p:spPr bwMode="auto">
          <a:xfrm>
            <a:off x="6116638" y="3265488"/>
            <a:ext cx="131762" cy="525462"/>
          </a:xfrm>
          <a:prstGeom prst="straightConnector1">
            <a:avLst/>
          </a:prstGeom>
          <a:noFill/>
          <a:ln w="9525">
            <a:solidFill>
              <a:schemeClr val="tx1"/>
            </a:solidFill>
            <a:round/>
            <a:headEnd/>
            <a:tailEnd type="triangle" w="med" len="med"/>
          </a:ln>
        </p:spPr>
      </p:cxnSp>
      <p:sp>
        <p:nvSpPr>
          <p:cNvPr id="77875" name="Oval 50"/>
          <p:cNvSpPr>
            <a:spLocks noChangeAspect="1" noChangeArrowheads="1"/>
          </p:cNvSpPr>
          <p:nvPr>
            <p:custDataLst>
              <p:tags r:id="rId50"/>
            </p:custDataLst>
          </p:nvPr>
        </p:nvSpPr>
        <p:spPr bwMode="auto">
          <a:xfrm>
            <a:off x="36195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11</a:t>
            </a:r>
          </a:p>
        </p:txBody>
      </p:sp>
      <p:sp>
        <p:nvSpPr>
          <p:cNvPr id="77876" name="Oval 51"/>
          <p:cNvSpPr>
            <a:spLocks noChangeAspect="1" noChangeArrowheads="1"/>
          </p:cNvSpPr>
          <p:nvPr>
            <p:custDataLst>
              <p:tags r:id="rId51"/>
            </p:custDataLst>
          </p:nvPr>
        </p:nvSpPr>
        <p:spPr bwMode="auto">
          <a:xfrm>
            <a:off x="3086100" y="64008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7877" name="Oval 52"/>
          <p:cNvSpPr>
            <a:spLocks noChangeAspect="1" noChangeArrowheads="1"/>
          </p:cNvSpPr>
          <p:nvPr>
            <p:custDataLst>
              <p:tags r:id="rId52"/>
            </p:custDataLst>
          </p:nvPr>
        </p:nvSpPr>
        <p:spPr bwMode="auto">
          <a:xfrm>
            <a:off x="25527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7878" name="Oval 53"/>
          <p:cNvSpPr>
            <a:spLocks noChangeAspect="1" noChangeArrowheads="1"/>
          </p:cNvSpPr>
          <p:nvPr>
            <p:custDataLst>
              <p:tags r:id="rId53"/>
            </p:custDataLst>
          </p:nvPr>
        </p:nvSpPr>
        <p:spPr bwMode="auto">
          <a:xfrm>
            <a:off x="2019300" y="64008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7879" name="Oval 54"/>
          <p:cNvSpPr>
            <a:spLocks noChangeAspect="1" noChangeArrowheads="1"/>
          </p:cNvSpPr>
          <p:nvPr>
            <p:custDataLst>
              <p:tags r:id="rId54"/>
            </p:custDataLst>
          </p:nvPr>
        </p:nvSpPr>
        <p:spPr bwMode="auto">
          <a:xfrm>
            <a:off x="1485900" y="64008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7880" name="Oval 55"/>
          <p:cNvSpPr>
            <a:spLocks noChangeAspect="1" noChangeArrowheads="1"/>
          </p:cNvSpPr>
          <p:nvPr>
            <p:custDataLst>
              <p:tags r:id="rId55"/>
            </p:custDataLst>
          </p:nvPr>
        </p:nvSpPr>
        <p:spPr bwMode="auto">
          <a:xfrm>
            <a:off x="4953000" y="55118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7881" name="Oval 56"/>
          <p:cNvSpPr>
            <a:spLocks noChangeAspect="1" noChangeArrowheads="1"/>
          </p:cNvSpPr>
          <p:nvPr>
            <p:custDataLst>
              <p:tags r:id="rId56"/>
            </p:custDataLst>
          </p:nvPr>
        </p:nvSpPr>
        <p:spPr bwMode="auto">
          <a:xfrm>
            <a:off x="38862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7882" name="Oval 57"/>
          <p:cNvSpPr>
            <a:spLocks noChangeAspect="1" noChangeArrowheads="1"/>
          </p:cNvSpPr>
          <p:nvPr>
            <p:custDataLst>
              <p:tags r:id="rId57"/>
            </p:custDataLst>
          </p:nvPr>
        </p:nvSpPr>
        <p:spPr bwMode="auto">
          <a:xfrm>
            <a:off x="28194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7883" name="Oval 58"/>
          <p:cNvSpPr>
            <a:spLocks noChangeAspect="1" noChangeArrowheads="1"/>
          </p:cNvSpPr>
          <p:nvPr>
            <p:custDataLst>
              <p:tags r:id="rId58"/>
            </p:custDataLst>
          </p:nvPr>
        </p:nvSpPr>
        <p:spPr bwMode="auto">
          <a:xfrm>
            <a:off x="1752600" y="55118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7884" name="Oval 59"/>
          <p:cNvSpPr>
            <a:spLocks noChangeAspect="1" noChangeArrowheads="1"/>
          </p:cNvSpPr>
          <p:nvPr>
            <p:custDataLst>
              <p:tags r:id="rId59"/>
            </p:custDataLst>
          </p:nvPr>
        </p:nvSpPr>
        <p:spPr bwMode="auto">
          <a:xfrm>
            <a:off x="4419600" y="4622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7885" name="Oval 60"/>
          <p:cNvSpPr>
            <a:spLocks noChangeAspect="1" noChangeArrowheads="1"/>
          </p:cNvSpPr>
          <p:nvPr>
            <p:custDataLst>
              <p:tags r:id="rId60"/>
            </p:custDataLst>
          </p:nvPr>
        </p:nvSpPr>
        <p:spPr bwMode="auto">
          <a:xfrm>
            <a:off x="2286000" y="4622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7886" name="Oval 61"/>
          <p:cNvSpPr>
            <a:spLocks noChangeAspect="1" noChangeArrowheads="1"/>
          </p:cNvSpPr>
          <p:nvPr>
            <p:custDataLst>
              <p:tags r:id="rId61"/>
            </p:custDataLst>
          </p:nvPr>
        </p:nvSpPr>
        <p:spPr bwMode="auto">
          <a:xfrm>
            <a:off x="3352800" y="3733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7887" name="AutoShape 62"/>
          <p:cNvCxnSpPr>
            <a:cxnSpLocks noChangeShapeType="1"/>
            <a:stCxn id="77886" idx="3"/>
            <a:endCxn id="77885" idx="0"/>
          </p:cNvCxnSpPr>
          <p:nvPr>
            <p:custDataLst>
              <p:tags r:id="rId62"/>
            </p:custDataLst>
          </p:nvPr>
        </p:nvCxnSpPr>
        <p:spPr bwMode="auto">
          <a:xfrm flipH="1">
            <a:off x="2476500" y="4078288"/>
            <a:ext cx="931863" cy="525462"/>
          </a:xfrm>
          <a:prstGeom prst="straightConnector1">
            <a:avLst/>
          </a:prstGeom>
          <a:noFill/>
          <a:ln w="9525">
            <a:solidFill>
              <a:schemeClr val="tx1"/>
            </a:solidFill>
            <a:round/>
            <a:headEnd/>
            <a:tailEnd type="triangle" w="med" len="med"/>
          </a:ln>
        </p:spPr>
      </p:cxnSp>
      <p:cxnSp>
        <p:nvCxnSpPr>
          <p:cNvPr id="77888" name="AutoShape 63"/>
          <p:cNvCxnSpPr>
            <a:cxnSpLocks noChangeShapeType="1"/>
            <a:stCxn id="77886" idx="5"/>
            <a:endCxn id="77884" idx="0"/>
          </p:cNvCxnSpPr>
          <p:nvPr>
            <p:custDataLst>
              <p:tags r:id="rId63"/>
            </p:custDataLst>
          </p:nvPr>
        </p:nvCxnSpPr>
        <p:spPr bwMode="auto">
          <a:xfrm>
            <a:off x="3678238" y="4078288"/>
            <a:ext cx="931862" cy="525462"/>
          </a:xfrm>
          <a:prstGeom prst="straightConnector1">
            <a:avLst/>
          </a:prstGeom>
          <a:noFill/>
          <a:ln w="9525">
            <a:solidFill>
              <a:schemeClr val="tx1"/>
            </a:solidFill>
            <a:round/>
            <a:headEnd/>
            <a:tailEnd type="triangle" w="med" len="med"/>
          </a:ln>
        </p:spPr>
      </p:cxnSp>
      <p:cxnSp>
        <p:nvCxnSpPr>
          <p:cNvPr id="77889" name="AutoShape 64"/>
          <p:cNvCxnSpPr>
            <a:cxnSpLocks noChangeShapeType="1"/>
            <a:stCxn id="77884" idx="3"/>
            <a:endCxn id="77881" idx="0"/>
          </p:cNvCxnSpPr>
          <p:nvPr>
            <p:custDataLst>
              <p:tags r:id="rId64"/>
            </p:custDataLst>
          </p:nvPr>
        </p:nvCxnSpPr>
        <p:spPr bwMode="auto">
          <a:xfrm flipH="1">
            <a:off x="4076700" y="4967288"/>
            <a:ext cx="398463" cy="525462"/>
          </a:xfrm>
          <a:prstGeom prst="straightConnector1">
            <a:avLst/>
          </a:prstGeom>
          <a:noFill/>
          <a:ln w="9525">
            <a:solidFill>
              <a:srgbClr val="339933"/>
            </a:solidFill>
            <a:round/>
            <a:headEnd/>
            <a:tailEnd type="triangle" w="med" len="med"/>
          </a:ln>
        </p:spPr>
      </p:cxnSp>
      <p:cxnSp>
        <p:nvCxnSpPr>
          <p:cNvPr id="77890" name="AutoShape 65"/>
          <p:cNvCxnSpPr>
            <a:cxnSpLocks noChangeShapeType="1"/>
            <a:stCxn id="77884" idx="5"/>
            <a:endCxn id="77880" idx="0"/>
          </p:cNvCxnSpPr>
          <p:nvPr>
            <p:custDataLst>
              <p:tags r:id="rId65"/>
            </p:custDataLst>
          </p:nvPr>
        </p:nvCxnSpPr>
        <p:spPr bwMode="auto">
          <a:xfrm>
            <a:off x="4745038" y="4967288"/>
            <a:ext cx="398462" cy="525462"/>
          </a:xfrm>
          <a:prstGeom prst="straightConnector1">
            <a:avLst/>
          </a:prstGeom>
          <a:noFill/>
          <a:ln w="9525">
            <a:solidFill>
              <a:schemeClr val="tx1"/>
            </a:solidFill>
            <a:round/>
            <a:headEnd/>
            <a:tailEnd type="triangle" w="med" len="med"/>
          </a:ln>
        </p:spPr>
      </p:cxnSp>
      <p:cxnSp>
        <p:nvCxnSpPr>
          <p:cNvPr id="77891" name="AutoShape 66"/>
          <p:cNvCxnSpPr>
            <a:cxnSpLocks noChangeShapeType="1"/>
            <a:stCxn id="77881" idx="3"/>
            <a:endCxn id="77875" idx="0"/>
          </p:cNvCxnSpPr>
          <p:nvPr>
            <p:custDataLst>
              <p:tags r:id="rId66"/>
            </p:custDataLst>
          </p:nvPr>
        </p:nvCxnSpPr>
        <p:spPr bwMode="auto">
          <a:xfrm flipH="1">
            <a:off x="3810000" y="5856288"/>
            <a:ext cx="131763" cy="525462"/>
          </a:xfrm>
          <a:prstGeom prst="straightConnector1">
            <a:avLst/>
          </a:prstGeom>
          <a:noFill/>
          <a:ln w="9525">
            <a:solidFill>
              <a:srgbClr val="339933"/>
            </a:solidFill>
            <a:round/>
            <a:headEnd/>
            <a:tailEnd type="triangle" w="med" len="med"/>
          </a:ln>
        </p:spPr>
      </p:cxnSp>
      <p:cxnSp>
        <p:nvCxnSpPr>
          <p:cNvPr id="77892" name="AutoShape 67"/>
          <p:cNvCxnSpPr>
            <a:cxnSpLocks noChangeShapeType="1"/>
            <a:stCxn id="77885" idx="3"/>
            <a:endCxn id="77883" idx="0"/>
          </p:cNvCxnSpPr>
          <p:nvPr>
            <p:custDataLst>
              <p:tags r:id="rId67"/>
            </p:custDataLst>
          </p:nvPr>
        </p:nvCxnSpPr>
        <p:spPr bwMode="auto">
          <a:xfrm flipH="1">
            <a:off x="1943100" y="4967288"/>
            <a:ext cx="398463" cy="525462"/>
          </a:xfrm>
          <a:prstGeom prst="straightConnector1">
            <a:avLst/>
          </a:prstGeom>
          <a:noFill/>
          <a:ln w="9525">
            <a:solidFill>
              <a:schemeClr val="tx1"/>
            </a:solidFill>
            <a:round/>
            <a:headEnd/>
            <a:tailEnd type="triangle" w="med" len="med"/>
          </a:ln>
        </p:spPr>
      </p:cxnSp>
      <p:cxnSp>
        <p:nvCxnSpPr>
          <p:cNvPr id="77893" name="AutoShape 68"/>
          <p:cNvCxnSpPr>
            <a:cxnSpLocks noChangeShapeType="1"/>
            <a:stCxn id="77885" idx="5"/>
            <a:endCxn id="77882" idx="0"/>
          </p:cNvCxnSpPr>
          <p:nvPr>
            <p:custDataLst>
              <p:tags r:id="rId68"/>
            </p:custDataLst>
          </p:nvPr>
        </p:nvCxnSpPr>
        <p:spPr bwMode="auto">
          <a:xfrm>
            <a:off x="2611438" y="4967288"/>
            <a:ext cx="398462" cy="525462"/>
          </a:xfrm>
          <a:prstGeom prst="straightConnector1">
            <a:avLst/>
          </a:prstGeom>
          <a:noFill/>
          <a:ln w="9525">
            <a:solidFill>
              <a:schemeClr val="tx1"/>
            </a:solidFill>
            <a:round/>
            <a:headEnd/>
            <a:tailEnd type="triangle" w="med" len="med"/>
          </a:ln>
        </p:spPr>
      </p:cxnSp>
      <p:cxnSp>
        <p:nvCxnSpPr>
          <p:cNvPr id="77894" name="AutoShape 69"/>
          <p:cNvCxnSpPr>
            <a:cxnSpLocks noChangeShapeType="1"/>
            <a:stCxn id="77883" idx="3"/>
            <a:endCxn id="77879" idx="0"/>
          </p:cNvCxnSpPr>
          <p:nvPr>
            <p:custDataLst>
              <p:tags r:id="rId69"/>
            </p:custDataLst>
          </p:nvPr>
        </p:nvCxnSpPr>
        <p:spPr bwMode="auto">
          <a:xfrm flipH="1">
            <a:off x="1676400" y="5856288"/>
            <a:ext cx="131763" cy="525462"/>
          </a:xfrm>
          <a:prstGeom prst="straightConnector1">
            <a:avLst/>
          </a:prstGeom>
          <a:noFill/>
          <a:ln w="9525">
            <a:solidFill>
              <a:schemeClr val="tx1"/>
            </a:solidFill>
            <a:round/>
            <a:headEnd/>
            <a:tailEnd type="triangle" w="med" len="med"/>
          </a:ln>
        </p:spPr>
      </p:cxnSp>
      <p:cxnSp>
        <p:nvCxnSpPr>
          <p:cNvPr id="77895" name="AutoShape 70"/>
          <p:cNvCxnSpPr>
            <a:cxnSpLocks noChangeShapeType="1"/>
            <a:stCxn id="77883" idx="5"/>
            <a:endCxn id="77878" idx="0"/>
          </p:cNvCxnSpPr>
          <p:nvPr>
            <p:custDataLst>
              <p:tags r:id="rId70"/>
            </p:custDataLst>
          </p:nvPr>
        </p:nvCxnSpPr>
        <p:spPr bwMode="auto">
          <a:xfrm>
            <a:off x="2078038" y="5856288"/>
            <a:ext cx="131762" cy="525462"/>
          </a:xfrm>
          <a:prstGeom prst="straightConnector1">
            <a:avLst/>
          </a:prstGeom>
          <a:noFill/>
          <a:ln w="9525">
            <a:solidFill>
              <a:schemeClr val="tx1"/>
            </a:solidFill>
            <a:round/>
            <a:headEnd/>
            <a:tailEnd type="triangle" w="med" len="med"/>
          </a:ln>
        </p:spPr>
      </p:cxnSp>
      <p:cxnSp>
        <p:nvCxnSpPr>
          <p:cNvPr id="77896" name="AutoShape 71"/>
          <p:cNvCxnSpPr>
            <a:cxnSpLocks noChangeShapeType="1"/>
            <a:stCxn id="77882" idx="3"/>
            <a:endCxn id="77877" idx="0"/>
          </p:cNvCxnSpPr>
          <p:nvPr>
            <p:custDataLst>
              <p:tags r:id="rId71"/>
            </p:custDataLst>
          </p:nvPr>
        </p:nvCxnSpPr>
        <p:spPr bwMode="auto">
          <a:xfrm flipH="1">
            <a:off x="2743200" y="5856288"/>
            <a:ext cx="131763" cy="525462"/>
          </a:xfrm>
          <a:prstGeom prst="straightConnector1">
            <a:avLst/>
          </a:prstGeom>
          <a:noFill/>
          <a:ln w="9525">
            <a:solidFill>
              <a:srgbClr val="339933"/>
            </a:solidFill>
            <a:round/>
            <a:headEnd/>
            <a:tailEnd type="triangle" w="med" len="med"/>
          </a:ln>
        </p:spPr>
      </p:cxnSp>
      <p:cxnSp>
        <p:nvCxnSpPr>
          <p:cNvPr id="77897" name="AutoShape 72"/>
          <p:cNvCxnSpPr>
            <a:cxnSpLocks noChangeShapeType="1"/>
            <a:stCxn id="77882" idx="5"/>
            <a:endCxn id="77876" idx="0"/>
          </p:cNvCxnSpPr>
          <p:nvPr>
            <p:custDataLst>
              <p:tags r:id="rId72"/>
            </p:custDataLst>
          </p:nvPr>
        </p:nvCxnSpPr>
        <p:spPr bwMode="auto">
          <a:xfrm>
            <a:off x="3144838" y="5856288"/>
            <a:ext cx="131762" cy="525462"/>
          </a:xfrm>
          <a:prstGeom prst="straightConnector1">
            <a:avLst/>
          </a:prstGeom>
          <a:noFill/>
          <a:ln w="9525">
            <a:solidFill>
              <a:schemeClr val="tx1"/>
            </a:solidFill>
            <a:round/>
            <a:headEnd/>
            <a:tailEnd type="triangle" w="med" len="med"/>
          </a:ln>
        </p:spPr>
      </p:cxnSp>
      <p:sp>
        <p:nvSpPr>
          <p:cNvPr id="77898" name="Line 97"/>
          <p:cNvSpPr>
            <a:spLocks noChangeShapeType="1"/>
          </p:cNvSpPr>
          <p:nvPr>
            <p:custDataLst>
              <p:tags r:id="rId73"/>
            </p:custDataLst>
          </p:nvPr>
        </p:nvSpPr>
        <p:spPr bwMode="auto">
          <a:xfrm>
            <a:off x="80772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7899" name="Line 98"/>
          <p:cNvSpPr>
            <a:spLocks noChangeShapeType="1"/>
          </p:cNvSpPr>
          <p:nvPr>
            <p:custDataLst>
              <p:tags r:id="rId74"/>
            </p:custDataLst>
          </p:nvPr>
        </p:nvSpPr>
        <p:spPr bwMode="auto">
          <a:xfrm>
            <a:off x="952500" y="5105400"/>
            <a:ext cx="914400" cy="0"/>
          </a:xfrm>
          <a:prstGeom prst="line">
            <a:avLst/>
          </a:prstGeom>
          <a:noFill/>
          <a:ln w="76200">
            <a:solidFill>
              <a:schemeClr val="accent2"/>
            </a:solidFill>
            <a:round/>
            <a:headEnd/>
            <a:tailEnd type="triangle" w="med" len="med"/>
          </a:ln>
        </p:spPr>
        <p:txBody>
          <a:bodyPr wrap="none" anchor="ctr"/>
          <a:lstStyle/>
          <a:p>
            <a:endParaRPr lang="en-CA"/>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custDataLst>
              <p:tags r:id="rId1"/>
            </p:custDataLst>
          </p:nvPr>
        </p:nvSpPr>
        <p:spPr/>
        <p:txBody>
          <a:bodyPr/>
          <a:lstStyle/>
          <a:p>
            <a:pPr>
              <a:defRPr/>
            </a:pPr>
            <a:fld id="{7A70AF11-183A-41B0-852D-BDC6B4159764}" type="slidenum">
              <a:rPr lang="en-US" smtClean="0"/>
              <a:pPr>
                <a:defRPr/>
              </a:pPr>
              <a:t>74</a:t>
            </a:fld>
            <a:endParaRPr lang="en-US"/>
          </a:p>
        </p:txBody>
      </p:sp>
      <p:sp>
        <p:nvSpPr>
          <p:cNvPr id="78851" name="Rectangle 2"/>
          <p:cNvSpPr>
            <a:spLocks noGrp="1" noChangeArrowheads="1"/>
          </p:cNvSpPr>
          <p:nvPr>
            <p:ph type="title"/>
            <p:custDataLst>
              <p:tags r:id="rId2"/>
            </p:custDataLst>
          </p:nvPr>
        </p:nvSpPr>
        <p:spPr>
          <a:xfrm>
            <a:off x="685800" y="-228600"/>
            <a:ext cx="7772400" cy="1143000"/>
          </a:xfrm>
        </p:spPr>
        <p:txBody>
          <a:bodyPr/>
          <a:lstStyle/>
          <a:p>
            <a:pPr eaLnBrk="1" hangingPunct="1"/>
            <a:r>
              <a:rPr lang="en-US"/>
              <a:t>BuildHeap: Floyd’s Method</a:t>
            </a:r>
          </a:p>
        </p:txBody>
      </p:sp>
      <p:sp>
        <p:nvSpPr>
          <p:cNvPr id="78852" name="Oval 3"/>
          <p:cNvSpPr>
            <a:spLocks noChangeAspect="1" noChangeArrowheads="1"/>
          </p:cNvSpPr>
          <p:nvPr>
            <p:custDataLst>
              <p:tags r:id="rId3"/>
            </p:custDataLst>
          </p:nvPr>
        </p:nvSpPr>
        <p:spPr bwMode="auto">
          <a:xfrm>
            <a:off x="2362200" y="3276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8853" name="Oval 4"/>
          <p:cNvSpPr>
            <a:spLocks noChangeAspect="1" noChangeArrowheads="1"/>
          </p:cNvSpPr>
          <p:nvPr>
            <p:custDataLst>
              <p:tags r:id="rId4"/>
            </p:custDataLst>
          </p:nvPr>
        </p:nvSpPr>
        <p:spPr bwMode="auto">
          <a:xfrm>
            <a:off x="1828800" y="32766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8854" name="Oval 5"/>
          <p:cNvSpPr>
            <a:spLocks noChangeAspect="1" noChangeArrowheads="1"/>
          </p:cNvSpPr>
          <p:nvPr>
            <p:custDataLst>
              <p:tags r:id="rId5"/>
            </p:custDataLst>
          </p:nvPr>
        </p:nvSpPr>
        <p:spPr bwMode="auto">
          <a:xfrm>
            <a:off x="1295400" y="32766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8855" name="Oval 6"/>
          <p:cNvSpPr>
            <a:spLocks noChangeAspect="1" noChangeArrowheads="1"/>
          </p:cNvSpPr>
          <p:nvPr>
            <p:custDataLst>
              <p:tags r:id="rId6"/>
            </p:custDataLst>
          </p:nvPr>
        </p:nvSpPr>
        <p:spPr bwMode="auto">
          <a:xfrm>
            <a:off x="762000" y="32766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8856" name="Oval 7"/>
          <p:cNvSpPr>
            <a:spLocks noChangeAspect="1" noChangeArrowheads="1"/>
          </p:cNvSpPr>
          <p:nvPr>
            <p:custDataLst>
              <p:tags r:id="rId7"/>
            </p:custDataLst>
          </p:nvPr>
        </p:nvSpPr>
        <p:spPr bwMode="auto">
          <a:xfrm>
            <a:off x="228600" y="32766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8857" name="Oval 8"/>
          <p:cNvSpPr>
            <a:spLocks noChangeAspect="1" noChangeArrowheads="1"/>
          </p:cNvSpPr>
          <p:nvPr>
            <p:custDataLst>
              <p:tags r:id="rId8"/>
            </p:custDataLst>
          </p:nvPr>
        </p:nvSpPr>
        <p:spPr bwMode="auto">
          <a:xfrm>
            <a:off x="3695700" y="23876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8858" name="Oval 9"/>
          <p:cNvSpPr>
            <a:spLocks noChangeAspect="1" noChangeArrowheads="1"/>
          </p:cNvSpPr>
          <p:nvPr>
            <p:custDataLst>
              <p:tags r:id="rId9"/>
            </p:custDataLst>
          </p:nvPr>
        </p:nvSpPr>
        <p:spPr bwMode="auto">
          <a:xfrm>
            <a:off x="2628900" y="2387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8859" name="Oval 10"/>
          <p:cNvSpPr>
            <a:spLocks noChangeAspect="1" noChangeArrowheads="1"/>
          </p:cNvSpPr>
          <p:nvPr>
            <p:custDataLst>
              <p:tags r:id="rId10"/>
            </p:custDataLst>
          </p:nvPr>
        </p:nvSpPr>
        <p:spPr bwMode="auto">
          <a:xfrm>
            <a:off x="1562100" y="2387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8860" name="Oval 11"/>
          <p:cNvSpPr>
            <a:spLocks noChangeAspect="1" noChangeArrowheads="1"/>
          </p:cNvSpPr>
          <p:nvPr>
            <p:custDataLst>
              <p:tags r:id="rId11"/>
            </p:custDataLst>
          </p:nvPr>
        </p:nvSpPr>
        <p:spPr bwMode="auto">
          <a:xfrm>
            <a:off x="495300" y="23876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8861" name="Oval 12"/>
          <p:cNvSpPr>
            <a:spLocks noChangeAspect="1" noChangeArrowheads="1"/>
          </p:cNvSpPr>
          <p:nvPr>
            <p:custDataLst>
              <p:tags r:id="rId12"/>
            </p:custDataLst>
          </p:nvPr>
        </p:nvSpPr>
        <p:spPr bwMode="auto">
          <a:xfrm>
            <a:off x="3162300" y="1498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8862" name="Oval 13"/>
          <p:cNvSpPr>
            <a:spLocks noChangeAspect="1" noChangeArrowheads="1"/>
          </p:cNvSpPr>
          <p:nvPr>
            <p:custDataLst>
              <p:tags r:id="rId13"/>
            </p:custDataLst>
          </p:nvPr>
        </p:nvSpPr>
        <p:spPr bwMode="auto">
          <a:xfrm>
            <a:off x="1028700" y="1498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8863" name="Oval 14"/>
          <p:cNvSpPr>
            <a:spLocks noChangeAspect="1" noChangeArrowheads="1"/>
          </p:cNvSpPr>
          <p:nvPr>
            <p:custDataLst>
              <p:tags r:id="rId14"/>
            </p:custDataLst>
          </p:nvPr>
        </p:nvSpPr>
        <p:spPr bwMode="auto">
          <a:xfrm>
            <a:off x="2095500" y="609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8864" name="AutoShape 15"/>
          <p:cNvCxnSpPr>
            <a:cxnSpLocks noChangeShapeType="1"/>
            <a:stCxn id="78863" idx="3"/>
            <a:endCxn id="78862" idx="0"/>
          </p:cNvCxnSpPr>
          <p:nvPr>
            <p:custDataLst>
              <p:tags r:id="rId15"/>
            </p:custDataLst>
          </p:nvPr>
        </p:nvCxnSpPr>
        <p:spPr bwMode="auto">
          <a:xfrm flipH="1">
            <a:off x="1219200" y="954088"/>
            <a:ext cx="931863" cy="525462"/>
          </a:xfrm>
          <a:prstGeom prst="straightConnector1">
            <a:avLst/>
          </a:prstGeom>
          <a:noFill/>
          <a:ln w="9525">
            <a:solidFill>
              <a:schemeClr val="tx1"/>
            </a:solidFill>
            <a:round/>
            <a:headEnd/>
            <a:tailEnd type="triangle" w="med" len="med"/>
          </a:ln>
        </p:spPr>
      </p:cxnSp>
      <p:cxnSp>
        <p:nvCxnSpPr>
          <p:cNvPr id="78865" name="AutoShape 16"/>
          <p:cNvCxnSpPr>
            <a:cxnSpLocks noChangeShapeType="1"/>
            <a:stCxn id="78863" idx="5"/>
            <a:endCxn id="78861" idx="0"/>
          </p:cNvCxnSpPr>
          <p:nvPr>
            <p:custDataLst>
              <p:tags r:id="rId16"/>
            </p:custDataLst>
          </p:nvPr>
        </p:nvCxnSpPr>
        <p:spPr bwMode="auto">
          <a:xfrm>
            <a:off x="2420938" y="954088"/>
            <a:ext cx="931862" cy="525462"/>
          </a:xfrm>
          <a:prstGeom prst="straightConnector1">
            <a:avLst/>
          </a:prstGeom>
          <a:noFill/>
          <a:ln w="9525">
            <a:solidFill>
              <a:schemeClr val="tx1"/>
            </a:solidFill>
            <a:round/>
            <a:headEnd/>
            <a:tailEnd type="triangle" w="med" len="med"/>
          </a:ln>
        </p:spPr>
      </p:cxnSp>
      <p:cxnSp>
        <p:nvCxnSpPr>
          <p:cNvPr id="78866" name="AutoShape 17"/>
          <p:cNvCxnSpPr>
            <a:cxnSpLocks noChangeShapeType="1"/>
            <a:stCxn id="78861" idx="3"/>
            <a:endCxn id="78858" idx="0"/>
          </p:cNvCxnSpPr>
          <p:nvPr>
            <p:custDataLst>
              <p:tags r:id="rId17"/>
            </p:custDataLst>
          </p:nvPr>
        </p:nvCxnSpPr>
        <p:spPr bwMode="auto">
          <a:xfrm flipH="1">
            <a:off x="2819400" y="1843088"/>
            <a:ext cx="398463" cy="525462"/>
          </a:xfrm>
          <a:prstGeom prst="straightConnector1">
            <a:avLst/>
          </a:prstGeom>
          <a:noFill/>
          <a:ln w="9525">
            <a:solidFill>
              <a:schemeClr val="tx1"/>
            </a:solidFill>
            <a:round/>
            <a:headEnd/>
            <a:tailEnd type="triangle" w="med" len="med"/>
          </a:ln>
        </p:spPr>
      </p:cxnSp>
      <p:cxnSp>
        <p:nvCxnSpPr>
          <p:cNvPr id="78867" name="AutoShape 18"/>
          <p:cNvCxnSpPr>
            <a:cxnSpLocks noChangeShapeType="1"/>
            <a:stCxn id="78861" idx="5"/>
            <a:endCxn id="78857" idx="0"/>
          </p:cNvCxnSpPr>
          <p:nvPr>
            <p:custDataLst>
              <p:tags r:id="rId18"/>
            </p:custDataLst>
          </p:nvPr>
        </p:nvCxnSpPr>
        <p:spPr bwMode="auto">
          <a:xfrm>
            <a:off x="3487738" y="1843088"/>
            <a:ext cx="398462" cy="525462"/>
          </a:xfrm>
          <a:prstGeom prst="straightConnector1">
            <a:avLst/>
          </a:prstGeom>
          <a:noFill/>
          <a:ln w="9525">
            <a:solidFill>
              <a:schemeClr val="tx1"/>
            </a:solidFill>
            <a:round/>
            <a:headEnd/>
            <a:tailEnd type="triangle" w="med" len="med"/>
          </a:ln>
        </p:spPr>
      </p:cxnSp>
      <p:cxnSp>
        <p:nvCxnSpPr>
          <p:cNvPr id="78868" name="AutoShape 19"/>
          <p:cNvCxnSpPr>
            <a:cxnSpLocks noChangeShapeType="1"/>
            <a:stCxn id="78858" idx="3"/>
            <a:endCxn id="78852" idx="0"/>
          </p:cNvCxnSpPr>
          <p:nvPr>
            <p:custDataLst>
              <p:tags r:id="rId19"/>
            </p:custDataLst>
          </p:nvPr>
        </p:nvCxnSpPr>
        <p:spPr bwMode="auto">
          <a:xfrm flipH="1">
            <a:off x="2552700" y="2732088"/>
            <a:ext cx="131763" cy="525462"/>
          </a:xfrm>
          <a:prstGeom prst="straightConnector1">
            <a:avLst/>
          </a:prstGeom>
          <a:noFill/>
          <a:ln w="9525">
            <a:solidFill>
              <a:srgbClr val="339933"/>
            </a:solidFill>
            <a:round/>
            <a:headEnd/>
            <a:tailEnd type="triangle" w="med" len="med"/>
          </a:ln>
        </p:spPr>
      </p:cxnSp>
      <p:cxnSp>
        <p:nvCxnSpPr>
          <p:cNvPr id="78869" name="AutoShape 20"/>
          <p:cNvCxnSpPr>
            <a:cxnSpLocks noChangeShapeType="1"/>
            <a:stCxn id="78862" idx="3"/>
            <a:endCxn id="78860" idx="0"/>
          </p:cNvCxnSpPr>
          <p:nvPr>
            <p:custDataLst>
              <p:tags r:id="rId20"/>
            </p:custDataLst>
          </p:nvPr>
        </p:nvCxnSpPr>
        <p:spPr bwMode="auto">
          <a:xfrm flipH="1">
            <a:off x="685800" y="1843088"/>
            <a:ext cx="398463" cy="525462"/>
          </a:xfrm>
          <a:prstGeom prst="straightConnector1">
            <a:avLst/>
          </a:prstGeom>
          <a:noFill/>
          <a:ln w="9525">
            <a:solidFill>
              <a:schemeClr val="tx1"/>
            </a:solidFill>
            <a:round/>
            <a:headEnd/>
            <a:tailEnd type="triangle" w="med" len="med"/>
          </a:ln>
        </p:spPr>
      </p:cxnSp>
      <p:cxnSp>
        <p:nvCxnSpPr>
          <p:cNvPr id="78870" name="AutoShape 21"/>
          <p:cNvCxnSpPr>
            <a:cxnSpLocks noChangeShapeType="1"/>
            <a:stCxn id="78862" idx="5"/>
            <a:endCxn id="78859" idx="0"/>
          </p:cNvCxnSpPr>
          <p:nvPr>
            <p:custDataLst>
              <p:tags r:id="rId21"/>
            </p:custDataLst>
          </p:nvPr>
        </p:nvCxnSpPr>
        <p:spPr bwMode="auto">
          <a:xfrm>
            <a:off x="1354138" y="1843088"/>
            <a:ext cx="398462" cy="525462"/>
          </a:xfrm>
          <a:prstGeom prst="straightConnector1">
            <a:avLst/>
          </a:prstGeom>
          <a:noFill/>
          <a:ln w="9525">
            <a:solidFill>
              <a:schemeClr val="tx1"/>
            </a:solidFill>
            <a:round/>
            <a:headEnd/>
            <a:tailEnd type="triangle" w="med" len="med"/>
          </a:ln>
        </p:spPr>
      </p:cxnSp>
      <p:cxnSp>
        <p:nvCxnSpPr>
          <p:cNvPr id="78871" name="AutoShape 22"/>
          <p:cNvCxnSpPr>
            <a:cxnSpLocks noChangeShapeType="1"/>
            <a:stCxn id="78860" idx="3"/>
            <a:endCxn id="78856" idx="0"/>
          </p:cNvCxnSpPr>
          <p:nvPr>
            <p:custDataLst>
              <p:tags r:id="rId22"/>
            </p:custDataLst>
          </p:nvPr>
        </p:nvCxnSpPr>
        <p:spPr bwMode="auto">
          <a:xfrm flipH="1">
            <a:off x="419100" y="2732088"/>
            <a:ext cx="131763" cy="525462"/>
          </a:xfrm>
          <a:prstGeom prst="straightConnector1">
            <a:avLst/>
          </a:prstGeom>
          <a:noFill/>
          <a:ln w="9525">
            <a:solidFill>
              <a:schemeClr val="tx1"/>
            </a:solidFill>
            <a:round/>
            <a:headEnd/>
            <a:tailEnd type="triangle" w="med" len="med"/>
          </a:ln>
        </p:spPr>
      </p:cxnSp>
      <p:cxnSp>
        <p:nvCxnSpPr>
          <p:cNvPr id="78872" name="AutoShape 23"/>
          <p:cNvCxnSpPr>
            <a:cxnSpLocks noChangeShapeType="1"/>
            <a:stCxn id="78860" idx="5"/>
            <a:endCxn id="78855" idx="0"/>
          </p:cNvCxnSpPr>
          <p:nvPr>
            <p:custDataLst>
              <p:tags r:id="rId23"/>
            </p:custDataLst>
          </p:nvPr>
        </p:nvCxnSpPr>
        <p:spPr bwMode="auto">
          <a:xfrm>
            <a:off x="820738" y="2732088"/>
            <a:ext cx="131762" cy="525462"/>
          </a:xfrm>
          <a:prstGeom prst="straightConnector1">
            <a:avLst/>
          </a:prstGeom>
          <a:noFill/>
          <a:ln w="9525">
            <a:solidFill>
              <a:schemeClr val="tx1"/>
            </a:solidFill>
            <a:round/>
            <a:headEnd/>
            <a:tailEnd type="triangle" w="med" len="med"/>
          </a:ln>
        </p:spPr>
      </p:cxnSp>
      <p:cxnSp>
        <p:nvCxnSpPr>
          <p:cNvPr id="78873" name="AutoShape 24"/>
          <p:cNvCxnSpPr>
            <a:cxnSpLocks noChangeShapeType="1"/>
            <a:stCxn id="78859" idx="3"/>
            <a:endCxn id="78854" idx="0"/>
          </p:cNvCxnSpPr>
          <p:nvPr>
            <p:custDataLst>
              <p:tags r:id="rId24"/>
            </p:custDataLst>
          </p:nvPr>
        </p:nvCxnSpPr>
        <p:spPr bwMode="auto">
          <a:xfrm flipH="1">
            <a:off x="1485900" y="2732088"/>
            <a:ext cx="131763" cy="525462"/>
          </a:xfrm>
          <a:prstGeom prst="straightConnector1">
            <a:avLst/>
          </a:prstGeom>
          <a:noFill/>
          <a:ln w="9525">
            <a:solidFill>
              <a:schemeClr val="tx1"/>
            </a:solidFill>
            <a:round/>
            <a:headEnd/>
            <a:tailEnd type="triangle" w="med" len="med"/>
          </a:ln>
        </p:spPr>
      </p:cxnSp>
      <p:cxnSp>
        <p:nvCxnSpPr>
          <p:cNvPr id="78874" name="AutoShape 25"/>
          <p:cNvCxnSpPr>
            <a:cxnSpLocks noChangeShapeType="1"/>
            <a:stCxn id="78859" idx="5"/>
            <a:endCxn id="78853" idx="0"/>
          </p:cNvCxnSpPr>
          <p:nvPr>
            <p:custDataLst>
              <p:tags r:id="rId25"/>
            </p:custDataLst>
          </p:nvPr>
        </p:nvCxnSpPr>
        <p:spPr bwMode="auto">
          <a:xfrm>
            <a:off x="1887538" y="2732088"/>
            <a:ext cx="131762" cy="525462"/>
          </a:xfrm>
          <a:prstGeom prst="straightConnector1">
            <a:avLst/>
          </a:prstGeom>
          <a:noFill/>
          <a:ln w="9525">
            <a:solidFill>
              <a:schemeClr val="tx1"/>
            </a:solidFill>
            <a:round/>
            <a:headEnd/>
            <a:tailEnd type="triangle" w="med" len="med"/>
          </a:ln>
        </p:spPr>
      </p:cxnSp>
      <p:sp>
        <p:nvSpPr>
          <p:cNvPr id="78875" name="Line 26"/>
          <p:cNvSpPr>
            <a:spLocks noChangeShapeType="1"/>
          </p:cNvSpPr>
          <p:nvPr>
            <p:custDataLst>
              <p:tags r:id="rId26"/>
            </p:custDataLst>
          </p:nvPr>
        </p:nvSpPr>
        <p:spPr bwMode="auto">
          <a:xfrm>
            <a:off x="3962400" y="20574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8876" name="Oval 27"/>
          <p:cNvSpPr>
            <a:spLocks noChangeAspect="1" noChangeArrowheads="1"/>
          </p:cNvSpPr>
          <p:nvPr>
            <p:custDataLst>
              <p:tags r:id="rId27"/>
            </p:custDataLst>
          </p:nvPr>
        </p:nvSpPr>
        <p:spPr bwMode="auto">
          <a:xfrm>
            <a:off x="6667500" y="3276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8877" name="Oval 28"/>
          <p:cNvSpPr>
            <a:spLocks noChangeAspect="1" noChangeArrowheads="1"/>
          </p:cNvSpPr>
          <p:nvPr>
            <p:custDataLst>
              <p:tags r:id="rId28"/>
            </p:custDataLst>
          </p:nvPr>
        </p:nvSpPr>
        <p:spPr bwMode="auto">
          <a:xfrm>
            <a:off x="6134100" y="32766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8878" name="Oval 29"/>
          <p:cNvSpPr>
            <a:spLocks noChangeAspect="1" noChangeArrowheads="1"/>
          </p:cNvSpPr>
          <p:nvPr>
            <p:custDataLst>
              <p:tags r:id="rId29"/>
            </p:custDataLst>
          </p:nvPr>
        </p:nvSpPr>
        <p:spPr bwMode="auto">
          <a:xfrm>
            <a:off x="5600700" y="3276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8879" name="Oval 30"/>
          <p:cNvSpPr>
            <a:spLocks noChangeAspect="1" noChangeArrowheads="1"/>
          </p:cNvSpPr>
          <p:nvPr>
            <p:custDataLst>
              <p:tags r:id="rId30"/>
            </p:custDataLst>
          </p:nvPr>
        </p:nvSpPr>
        <p:spPr bwMode="auto">
          <a:xfrm>
            <a:off x="5067300" y="32766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8880" name="Oval 31"/>
          <p:cNvSpPr>
            <a:spLocks noChangeAspect="1" noChangeArrowheads="1"/>
          </p:cNvSpPr>
          <p:nvPr>
            <p:custDataLst>
              <p:tags r:id="rId31"/>
            </p:custDataLst>
          </p:nvPr>
        </p:nvSpPr>
        <p:spPr bwMode="auto">
          <a:xfrm>
            <a:off x="4533900" y="32766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8881" name="Oval 32"/>
          <p:cNvSpPr>
            <a:spLocks noChangeAspect="1" noChangeArrowheads="1"/>
          </p:cNvSpPr>
          <p:nvPr>
            <p:custDataLst>
              <p:tags r:id="rId32"/>
            </p:custDataLst>
          </p:nvPr>
        </p:nvSpPr>
        <p:spPr bwMode="auto">
          <a:xfrm>
            <a:off x="8001000" y="23876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8882" name="Oval 33"/>
          <p:cNvSpPr>
            <a:spLocks noChangeAspect="1" noChangeArrowheads="1"/>
          </p:cNvSpPr>
          <p:nvPr>
            <p:custDataLst>
              <p:tags r:id="rId33"/>
            </p:custDataLst>
          </p:nvPr>
        </p:nvSpPr>
        <p:spPr bwMode="auto">
          <a:xfrm>
            <a:off x="6934200" y="2387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8883" name="Oval 34"/>
          <p:cNvSpPr>
            <a:spLocks noChangeAspect="1" noChangeArrowheads="1"/>
          </p:cNvSpPr>
          <p:nvPr>
            <p:custDataLst>
              <p:tags r:id="rId34"/>
            </p:custDataLst>
          </p:nvPr>
        </p:nvSpPr>
        <p:spPr bwMode="auto">
          <a:xfrm>
            <a:off x="5867400" y="2387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8884" name="Oval 35"/>
          <p:cNvSpPr>
            <a:spLocks noChangeAspect="1" noChangeArrowheads="1"/>
          </p:cNvSpPr>
          <p:nvPr>
            <p:custDataLst>
              <p:tags r:id="rId35"/>
            </p:custDataLst>
          </p:nvPr>
        </p:nvSpPr>
        <p:spPr bwMode="auto">
          <a:xfrm>
            <a:off x="4800600" y="23876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8885" name="Oval 36"/>
          <p:cNvSpPr>
            <a:spLocks noChangeAspect="1" noChangeArrowheads="1"/>
          </p:cNvSpPr>
          <p:nvPr>
            <p:custDataLst>
              <p:tags r:id="rId36"/>
            </p:custDataLst>
          </p:nvPr>
        </p:nvSpPr>
        <p:spPr bwMode="auto">
          <a:xfrm>
            <a:off x="7467600" y="1498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8886" name="Oval 37"/>
          <p:cNvSpPr>
            <a:spLocks noChangeAspect="1" noChangeArrowheads="1"/>
          </p:cNvSpPr>
          <p:nvPr>
            <p:custDataLst>
              <p:tags r:id="rId37"/>
            </p:custDataLst>
          </p:nvPr>
        </p:nvSpPr>
        <p:spPr bwMode="auto">
          <a:xfrm>
            <a:off x="5334000" y="1498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8887" name="Oval 38"/>
          <p:cNvSpPr>
            <a:spLocks noChangeAspect="1" noChangeArrowheads="1"/>
          </p:cNvSpPr>
          <p:nvPr>
            <p:custDataLst>
              <p:tags r:id="rId38"/>
            </p:custDataLst>
          </p:nvPr>
        </p:nvSpPr>
        <p:spPr bwMode="auto">
          <a:xfrm>
            <a:off x="6400800" y="609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8888" name="AutoShape 39"/>
          <p:cNvCxnSpPr>
            <a:cxnSpLocks noChangeShapeType="1"/>
            <a:stCxn id="78887" idx="3"/>
            <a:endCxn id="78886" idx="0"/>
          </p:cNvCxnSpPr>
          <p:nvPr>
            <p:custDataLst>
              <p:tags r:id="rId39"/>
            </p:custDataLst>
          </p:nvPr>
        </p:nvCxnSpPr>
        <p:spPr bwMode="auto">
          <a:xfrm flipH="1">
            <a:off x="5524500" y="954088"/>
            <a:ext cx="931863" cy="525462"/>
          </a:xfrm>
          <a:prstGeom prst="straightConnector1">
            <a:avLst/>
          </a:prstGeom>
          <a:noFill/>
          <a:ln w="9525">
            <a:solidFill>
              <a:schemeClr val="tx1"/>
            </a:solidFill>
            <a:round/>
            <a:headEnd/>
            <a:tailEnd type="triangle" w="med" len="med"/>
          </a:ln>
        </p:spPr>
      </p:cxnSp>
      <p:cxnSp>
        <p:nvCxnSpPr>
          <p:cNvPr id="78889" name="AutoShape 40"/>
          <p:cNvCxnSpPr>
            <a:cxnSpLocks noChangeShapeType="1"/>
            <a:stCxn id="78887" idx="5"/>
            <a:endCxn id="78885" idx="0"/>
          </p:cNvCxnSpPr>
          <p:nvPr>
            <p:custDataLst>
              <p:tags r:id="rId40"/>
            </p:custDataLst>
          </p:nvPr>
        </p:nvCxnSpPr>
        <p:spPr bwMode="auto">
          <a:xfrm>
            <a:off x="6726238" y="954088"/>
            <a:ext cx="931862" cy="525462"/>
          </a:xfrm>
          <a:prstGeom prst="straightConnector1">
            <a:avLst/>
          </a:prstGeom>
          <a:noFill/>
          <a:ln w="9525">
            <a:solidFill>
              <a:schemeClr val="tx1"/>
            </a:solidFill>
            <a:round/>
            <a:headEnd/>
            <a:tailEnd type="triangle" w="med" len="med"/>
          </a:ln>
        </p:spPr>
      </p:cxnSp>
      <p:cxnSp>
        <p:nvCxnSpPr>
          <p:cNvPr id="78890" name="AutoShape 41"/>
          <p:cNvCxnSpPr>
            <a:cxnSpLocks noChangeShapeType="1"/>
            <a:stCxn id="78885" idx="3"/>
            <a:endCxn id="78882" idx="0"/>
          </p:cNvCxnSpPr>
          <p:nvPr>
            <p:custDataLst>
              <p:tags r:id="rId41"/>
            </p:custDataLst>
          </p:nvPr>
        </p:nvCxnSpPr>
        <p:spPr bwMode="auto">
          <a:xfrm flipH="1">
            <a:off x="7124700" y="1843088"/>
            <a:ext cx="398463" cy="525462"/>
          </a:xfrm>
          <a:prstGeom prst="straightConnector1">
            <a:avLst/>
          </a:prstGeom>
          <a:noFill/>
          <a:ln w="9525">
            <a:solidFill>
              <a:schemeClr val="tx1"/>
            </a:solidFill>
            <a:round/>
            <a:headEnd/>
            <a:tailEnd type="triangle" w="med" len="med"/>
          </a:ln>
        </p:spPr>
      </p:cxnSp>
      <p:cxnSp>
        <p:nvCxnSpPr>
          <p:cNvPr id="78891" name="AutoShape 42"/>
          <p:cNvCxnSpPr>
            <a:cxnSpLocks noChangeShapeType="1"/>
            <a:stCxn id="78885" idx="5"/>
            <a:endCxn id="78881" idx="0"/>
          </p:cNvCxnSpPr>
          <p:nvPr>
            <p:custDataLst>
              <p:tags r:id="rId42"/>
            </p:custDataLst>
          </p:nvPr>
        </p:nvCxnSpPr>
        <p:spPr bwMode="auto">
          <a:xfrm>
            <a:off x="7793038" y="1843088"/>
            <a:ext cx="398462" cy="525462"/>
          </a:xfrm>
          <a:prstGeom prst="straightConnector1">
            <a:avLst/>
          </a:prstGeom>
          <a:noFill/>
          <a:ln w="9525">
            <a:solidFill>
              <a:schemeClr val="tx1"/>
            </a:solidFill>
            <a:round/>
            <a:headEnd/>
            <a:tailEnd type="triangle" w="med" len="med"/>
          </a:ln>
        </p:spPr>
      </p:cxnSp>
      <p:cxnSp>
        <p:nvCxnSpPr>
          <p:cNvPr id="78892" name="AutoShape 43"/>
          <p:cNvCxnSpPr>
            <a:cxnSpLocks noChangeShapeType="1"/>
            <a:stCxn id="78882" idx="3"/>
            <a:endCxn id="78876" idx="0"/>
          </p:cNvCxnSpPr>
          <p:nvPr>
            <p:custDataLst>
              <p:tags r:id="rId43"/>
            </p:custDataLst>
          </p:nvPr>
        </p:nvCxnSpPr>
        <p:spPr bwMode="auto">
          <a:xfrm flipH="1">
            <a:off x="6858000" y="2732088"/>
            <a:ext cx="131763" cy="525462"/>
          </a:xfrm>
          <a:prstGeom prst="straightConnector1">
            <a:avLst/>
          </a:prstGeom>
          <a:noFill/>
          <a:ln w="9525">
            <a:solidFill>
              <a:srgbClr val="339933"/>
            </a:solidFill>
            <a:round/>
            <a:headEnd/>
            <a:tailEnd type="triangle" w="med" len="med"/>
          </a:ln>
        </p:spPr>
      </p:cxnSp>
      <p:cxnSp>
        <p:nvCxnSpPr>
          <p:cNvPr id="78893" name="AutoShape 44"/>
          <p:cNvCxnSpPr>
            <a:cxnSpLocks noChangeShapeType="1"/>
            <a:stCxn id="78886" idx="3"/>
            <a:endCxn id="78884" idx="0"/>
          </p:cNvCxnSpPr>
          <p:nvPr>
            <p:custDataLst>
              <p:tags r:id="rId44"/>
            </p:custDataLst>
          </p:nvPr>
        </p:nvCxnSpPr>
        <p:spPr bwMode="auto">
          <a:xfrm flipH="1">
            <a:off x="4991100" y="1843088"/>
            <a:ext cx="398463" cy="525462"/>
          </a:xfrm>
          <a:prstGeom prst="straightConnector1">
            <a:avLst/>
          </a:prstGeom>
          <a:noFill/>
          <a:ln w="9525">
            <a:solidFill>
              <a:schemeClr val="tx1"/>
            </a:solidFill>
            <a:round/>
            <a:headEnd/>
            <a:tailEnd type="triangle" w="med" len="med"/>
          </a:ln>
        </p:spPr>
      </p:cxnSp>
      <p:cxnSp>
        <p:nvCxnSpPr>
          <p:cNvPr id="78894" name="AutoShape 45"/>
          <p:cNvCxnSpPr>
            <a:cxnSpLocks noChangeShapeType="1"/>
            <a:stCxn id="78886" idx="5"/>
            <a:endCxn id="78883" idx="0"/>
          </p:cNvCxnSpPr>
          <p:nvPr>
            <p:custDataLst>
              <p:tags r:id="rId45"/>
            </p:custDataLst>
          </p:nvPr>
        </p:nvCxnSpPr>
        <p:spPr bwMode="auto">
          <a:xfrm>
            <a:off x="5659438" y="1843088"/>
            <a:ext cx="398462" cy="525462"/>
          </a:xfrm>
          <a:prstGeom prst="straightConnector1">
            <a:avLst/>
          </a:prstGeom>
          <a:noFill/>
          <a:ln w="9525">
            <a:solidFill>
              <a:schemeClr val="tx1"/>
            </a:solidFill>
            <a:round/>
            <a:headEnd/>
            <a:tailEnd type="triangle" w="med" len="med"/>
          </a:ln>
        </p:spPr>
      </p:cxnSp>
      <p:cxnSp>
        <p:nvCxnSpPr>
          <p:cNvPr id="78895" name="AutoShape 46"/>
          <p:cNvCxnSpPr>
            <a:cxnSpLocks noChangeShapeType="1"/>
            <a:stCxn id="78884" idx="3"/>
            <a:endCxn id="78880" idx="0"/>
          </p:cNvCxnSpPr>
          <p:nvPr>
            <p:custDataLst>
              <p:tags r:id="rId46"/>
            </p:custDataLst>
          </p:nvPr>
        </p:nvCxnSpPr>
        <p:spPr bwMode="auto">
          <a:xfrm flipH="1">
            <a:off x="4724400" y="2732088"/>
            <a:ext cx="131763" cy="525462"/>
          </a:xfrm>
          <a:prstGeom prst="straightConnector1">
            <a:avLst/>
          </a:prstGeom>
          <a:noFill/>
          <a:ln w="9525">
            <a:solidFill>
              <a:schemeClr val="tx1"/>
            </a:solidFill>
            <a:round/>
            <a:headEnd/>
            <a:tailEnd type="triangle" w="med" len="med"/>
          </a:ln>
        </p:spPr>
      </p:cxnSp>
      <p:cxnSp>
        <p:nvCxnSpPr>
          <p:cNvPr id="78896" name="AutoShape 47"/>
          <p:cNvCxnSpPr>
            <a:cxnSpLocks noChangeShapeType="1"/>
            <a:stCxn id="78884" idx="5"/>
            <a:endCxn id="78879" idx="0"/>
          </p:cNvCxnSpPr>
          <p:nvPr>
            <p:custDataLst>
              <p:tags r:id="rId47"/>
            </p:custDataLst>
          </p:nvPr>
        </p:nvCxnSpPr>
        <p:spPr bwMode="auto">
          <a:xfrm>
            <a:off x="5126038" y="2732088"/>
            <a:ext cx="131762" cy="525462"/>
          </a:xfrm>
          <a:prstGeom prst="straightConnector1">
            <a:avLst/>
          </a:prstGeom>
          <a:noFill/>
          <a:ln w="9525">
            <a:solidFill>
              <a:schemeClr val="tx1"/>
            </a:solidFill>
            <a:round/>
            <a:headEnd/>
            <a:tailEnd type="triangle" w="med" len="med"/>
          </a:ln>
        </p:spPr>
      </p:cxnSp>
      <p:cxnSp>
        <p:nvCxnSpPr>
          <p:cNvPr id="78897" name="AutoShape 48"/>
          <p:cNvCxnSpPr>
            <a:cxnSpLocks noChangeShapeType="1"/>
            <a:stCxn id="78883" idx="3"/>
            <a:endCxn id="78878" idx="0"/>
          </p:cNvCxnSpPr>
          <p:nvPr>
            <p:custDataLst>
              <p:tags r:id="rId48"/>
            </p:custDataLst>
          </p:nvPr>
        </p:nvCxnSpPr>
        <p:spPr bwMode="auto">
          <a:xfrm flipH="1">
            <a:off x="5791200" y="2732088"/>
            <a:ext cx="131763" cy="525462"/>
          </a:xfrm>
          <a:prstGeom prst="straightConnector1">
            <a:avLst/>
          </a:prstGeom>
          <a:noFill/>
          <a:ln w="9525">
            <a:solidFill>
              <a:srgbClr val="339933"/>
            </a:solidFill>
            <a:round/>
            <a:headEnd/>
            <a:tailEnd type="triangle" w="med" len="med"/>
          </a:ln>
        </p:spPr>
      </p:cxnSp>
      <p:cxnSp>
        <p:nvCxnSpPr>
          <p:cNvPr id="78898" name="AutoShape 49"/>
          <p:cNvCxnSpPr>
            <a:cxnSpLocks noChangeShapeType="1"/>
            <a:stCxn id="78883" idx="5"/>
            <a:endCxn id="78877" idx="0"/>
          </p:cNvCxnSpPr>
          <p:nvPr>
            <p:custDataLst>
              <p:tags r:id="rId49"/>
            </p:custDataLst>
          </p:nvPr>
        </p:nvCxnSpPr>
        <p:spPr bwMode="auto">
          <a:xfrm>
            <a:off x="6192838" y="2732088"/>
            <a:ext cx="131762" cy="525462"/>
          </a:xfrm>
          <a:prstGeom prst="straightConnector1">
            <a:avLst/>
          </a:prstGeom>
          <a:noFill/>
          <a:ln w="9525">
            <a:solidFill>
              <a:schemeClr val="tx1"/>
            </a:solidFill>
            <a:round/>
            <a:headEnd/>
            <a:tailEnd type="triangle" w="med" len="med"/>
          </a:ln>
        </p:spPr>
      </p:cxnSp>
      <p:sp>
        <p:nvSpPr>
          <p:cNvPr id="78899" name="Oval 50"/>
          <p:cNvSpPr>
            <a:spLocks noChangeAspect="1" noChangeArrowheads="1"/>
          </p:cNvSpPr>
          <p:nvPr>
            <p:custDataLst>
              <p:tags r:id="rId50"/>
            </p:custDataLst>
          </p:nvPr>
        </p:nvSpPr>
        <p:spPr bwMode="auto">
          <a:xfrm>
            <a:off x="33528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11</a:t>
            </a:r>
          </a:p>
        </p:txBody>
      </p:sp>
      <p:sp>
        <p:nvSpPr>
          <p:cNvPr id="78900" name="Oval 51"/>
          <p:cNvSpPr>
            <a:spLocks noChangeAspect="1" noChangeArrowheads="1"/>
          </p:cNvSpPr>
          <p:nvPr>
            <p:custDataLst>
              <p:tags r:id="rId51"/>
            </p:custDataLst>
          </p:nvPr>
        </p:nvSpPr>
        <p:spPr bwMode="auto">
          <a:xfrm>
            <a:off x="2819400" y="64008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8901" name="Oval 52"/>
          <p:cNvSpPr>
            <a:spLocks noChangeAspect="1" noChangeArrowheads="1"/>
          </p:cNvSpPr>
          <p:nvPr>
            <p:custDataLst>
              <p:tags r:id="rId52"/>
            </p:custDataLst>
          </p:nvPr>
        </p:nvSpPr>
        <p:spPr bwMode="auto">
          <a:xfrm>
            <a:off x="22860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8902" name="Oval 53"/>
          <p:cNvSpPr>
            <a:spLocks noChangeAspect="1" noChangeArrowheads="1"/>
          </p:cNvSpPr>
          <p:nvPr>
            <p:custDataLst>
              <p:tags r:id="rId53"/>
            </p:custDataLst>
          </p:nvPr>
        </p:nvSpPr>
        <p:spPr bwMode="auto">
          <a:xfrm>
            <a:off x="1752600" y="64008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8903" name="Oval 54"/>
          <p:cNvSpPr>
            <a:spLocks noChangeAspect="1" noChangeArrowheads="1"/>
          </p:cNvSpPr>
          <p:nvPr>
            <p:custDataLst>
              <p:tags r:id="rId54"/>
            </p:custDataLst>
          </p:nvPr>
        </p:nvSpPr>
        <p:spPr bwMode="auto">
          <a:xfrm>
            <a:off x="1219200" y="64008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8904" name="Oval 55"/>
          <p:cNvSpPr>
            <a:spLocks noChangeAspect="1" noChangeArrowheads="1"/>
          </p:cNvSpPr>
          <p:nvPr>
            <p:custDataLst>
              <p:tags r:id="rId55"/>
            </p:custDataLst>
          </p:nvPr>
        </p:nvSpPr>
        <p:spPr bwMode="auto">
          <a:xfrm>
            <a:off x="4686300" y="55118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8905" name="Oval 56"/>
          <p:cNvSpPr>
            <a:spLocks noChangeAspect="1" noChangeArrowheads="1"/>
          </p:cNvSpPr>
          <p:nvPr>
            <p:custDataLst>
              <p:tags r:id="rId56"/>
            </p:custDataLst>
          </p:nvPr>
        </p:nvSpPr>
        <p:spPr bwMode="auto">
          <a:xfrm>
            <a:off x="36195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8906" name="Oval 57"/>
          <p:cNvSpPr>
            <a:spLocks noChangeAspect="1" noChangeArrowheads="1"/>
          </p:cNvSpPr>
          <p:nvPr>
            <p:custDataLst>
              <p:tags r:id="rId57"/>
            </p:custDataLst>
          </p:nvPr>
        </p:nvSpPr>
        <p:spPr bwMode="auto">
          <a:xfrm>
            <a:off x="25527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8907" name="Oval 58"/>
          <p:cNvSpPr>
            <a:spLocks noChangeAspect="1" noChangeArrowheads="1"/>
          </p:cNvSpPr>
          <p:nvPr>
            <p:custDataLst>
              <p:tags r:id="rId58"/>
            </p:custDataLst>
          </p:nvPr>
        </p:nvSpPr>
        <p:spPr bwMode="auto">
          <a:xfrm>
            <a:off x="1485900" y="55118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8908" name="Oval 59"/>
          <p:cNvSpPr>
            <a:spLocks noChangeAspect="1" noChangeArrowheads="1"/>
          </p:cNvSpPr>
          <p:nvPr>
            <p:custDataLst>
              <p:tags r:id="rId59"/>
            </p:custDataLst>
          </p:nvPr>
        </p:nvSpPr>
        <p:spPr bwMode="auto">
          <a:xfrm>
            <a:off x="4152900" y="4622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8909" name="Oval 60"/>
          <p:cNvSpPr>
            <a:spLocks noChangeAspect="1" noChangeArrowheads="1"/>
          </p:cNvSpPr>
          <p:nvPr>
            <p:custDataLst>
              <p:tags r:id="rId60"/>
            </p:custDataLst>
          </p:nvPr>
        </p:nvSpPr>
        <p:spPr bwMode="auto">
          <a:xfrm>
            <a:off x="2019300" y="4622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8910" name="Oval 61"/>
          <p:cNvSpPr>
            <a:spLocks noChangeAspect="1" noChangeArrowheads="1"/>
          </p:cNvSpPr>
          <p:nvPr>
            <p:custDataLst>
              <p:tags r:id="rId61"/>
            </p:custDataLst>
          </p:nvPr>
        </p:nvSpPr>
        <p:spPr bwMode="auto">
          <a:xfrm>
            <a:off x="3086100" y="3733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8911" name="AutoShape 62"/>
          <p:cNvCxnSpPr>
            <a:cxnSpLocks noChangeShapeType="1"/>
            <a:stCxn id="78910" idx="3"/>
            <a:endCxn id="78909" idx="0"/>
          </p:cNvCxnSpPr>
          <p:nvPr>
            <p:custDataLst>
              <p:tags r:id="rId62"/>
            </p:custDataLst>
          </p:nvPr>
        </p:nvCxnSpPr>
        <p:spPr bwMode="auto">
          <a:xfrm flipH="1">
            <a:off x="2209800" y="4078288"/>
            <a:ext cx="931863" cy="525462"/>
          </a:xfrm>
          <a:prstGeom prst="straightConnector1">
            <a:avLst/>
          </a:prstGeom>
          <a:noFill/>
          <a:ln w="9525">
            <a:solidFill>
              <a:schemeClr val="tx1"/>
            </a:solidFill>
            <a:round/>
            <a:headEnd/>
            <a:tailEnd type="triangle" w="med" len="med"/>
          </a:ln>
        </p:spPr>
      </p:cxnSp>
      <p:cxnSp>
        <p:nvCxnSpPr>
          <p:cNvPr id="78912" name="AutoShape 63"/>
          <p:cNvCxnSpPr>
            <a:cxnSpLocks noChangeShapeType="1"/>
            <a:stCxn id="78910" idx="5"/>
            <a:endCxn id="78908" idx="0"/>
          </p:cNvCxnSpPr>
          <p:nvPr>
            <p:custDataLst>
              <p:tags r:id="rId63"/>
            </p:custDataLst>
          </p:nvPr>
        </p:nvCxnSpPr>
        <p:spPr bwMode="auto">
          <a:xfrm>
            <a:off x="3411538" y="4078288"/>
            <a:ext cx="931862" cy="525462"/>
          </a:xfrm>
          <a:prstGeom prst="straightConnector1">
            <a:avLst/>
          </a:prstGeom>
          <a:noFill/>
          <a:ln w="9525">
            <a:solidFill>
              <a:schemeClr val="tx1"/>
            </a:solidFill>
            <a:round/>
            <a:headEnd/>
            <a:tailEnd type="triangle" w="med" len="med"/>
          </a:ln>
        </p:spPr>
      </p:cxnSp>
      <p:cxnSp>
        <p:nvCxnSpPr>
          <p:cNvPr id="78913" name="AutoShape 64"/>
          <p:cNvCxnSpPr>
            <a:cxnSpLocks noChangeShapeType="1"/>
            <a:stCxn id="78908" idx="3"/>
            <a:endCxn id="78905" idx="0"/>
          </p:cNvCxnSpPr>
          <p:nvPr>
            <p:custDataLst>
              <p:tags r:id="rId64"/>
            </p:custDataLst>
          </p:nvPr>
        </p:nvCxnSpPr>
        <p:spPr bwMode="auto">
          <a:xfrm flipH="1">
            <a:off x="3810000" y="4967288"/>
            <a:ext cx="398463" cy="525462"/>
          </a:xfrm>
          <a:prstGeom prst="straightConnector1">
            <a:avLst/>
          </a:prstGeom>
          <a:noFill/>
          <a:ln w="9525">
            <a:solidFill>
              <a:srgbClr val="339933"/>
            </a:solidFill>
            <a:round/>
            <a:headEnd/>
            <a:tailEnd type="triangle" w="med" len="med"/>
          </a:ln>
        </p:spPr>
      </p:cxnSp>
      <p:cxnSp>
        <p:nvCxnSpPr>
          <p:cNvPr id="78914" name="AutoShape 65"/>
          <p:cNvCxnSpPr>
            <a:cxnSpLocks noChangeShapeType="1"/>
            <a:stCxn id="78908" idx="5"/>
            <a:endCxn id="78904" idx="0"/>
          </p:cNvCxnSpPr>
          <p:nvPr>
            <p:custDataLst>
              <p:tags r:id="rId65"/>
            </p:custDataLst>
          </p:nvPr>
        </p:nvCxnSpPr>
        <p:spPr bwMode="auto">
          <a:xfrm>
            <a:off x="4478338" y="4967288"/>
            <a:ext cx="398462" cy="525462"/>
          </a:xfrm>
          <a:prstGeom prst="straightConnector1">
            <a:avLst/>
          </a:prstGeom>
          <a:noFill/>
          <a:ln w="9525">
            <a:solidFill>
              <a:schemeClr val="tx1"/>
            </a:solidFill>
            <a:round/>
            <a:headEnd/>
            <a:tailEnd type="triangle" w="med" len="med"/>
          </a:ln>
        </p:spPr>
      </p:cxnSp>
      <p:cxnSp>
        <p:nvCxnSpPr>
          <p:cNvPr id="78915" name="AutoShape 66"/>
          <p:cNvCxnSpPr>
            <a:cxnSpLocks noChangeShapeType="1"/>
            <a:stCxn id="78905" idx="3"/>
            <a:endCxn id="78899" idx="0"/>
          </p:cNvCxnSpPr>
          <p:nvPr>
            <p:custDataLst>
              <p:tags r:id="rId66"/>
            </p:custDataLst>
          </p:nvPr>
        </p:nvCxnSpPr>
        <p:spPr bwMode="auto">
          <a:xfrm flipH="1">
            <a:off x="3543300" y="5856288"/>
            <a:ext cx="131763" cy="525462"/>
          </a:xfrm>
          <a:prstGeom prst="straightConnector1">
            <a:avLst/>
          </a:prstGeom>
          <a:noFill/>
          <a:ln w="9525">
            <a:solidFill>
              <a:srgbClr val="339933"/>
            </a:solidFill>
            <a:round/>
            <a:headEnd/>
            <a:tailEnd type="triangle" w="med" len="med"/>
          </a:ln>
        </p:spPr>
      </p:cxnSp>
      <p:cxnSp>
        <p:nvCxnSpPr>
          <p:cNvPr id="78916" name="AutoShape 67"/>
          <p:cNvCxnSpPr>
            <a:cxnSpLocks noChangeShapeType="1"/>
            <a:stCxn id="78909" idx="3"/>
            <a:endCxn id="78907" idx="0"/>
          </p:cNvCxnSpPr>
          <p:nvPr>
            <p:custDataLst>
              <p:tags r:id="rId67"/>
            </p:custDataLst>
          </p:nvPr>
        </p:nvCxnSpPr>
        <p:spPr bwMode="auto">
          <a:xfrm flipH="1">
            <a:off x="1676400" y="4967288"/>
            <a:ext cx="398463" cy="525462"/>
          </a:xfrm>
          <a:prstGeom prst="straightConnector1">
            <a:avLst/>
          </a:prstGeom>
          <a:noFill/>
          <a:ln w="9525">
            <a:solidFill>
              <a:schemeClr val="tx1"/>
            </a:solidFill>
            <a:round/>
            <a:headEnd/>
            <a:tailEnd type="triangle" w="med" len="med"/>
          </a:ln>
        </p:spPr>
      </p:cxnSp>
      <p:cxnSp>
        <p:nvCxnSpPr>
          <p:cNvPr id="78917" name="AutoShape 68"/>
          <p:cNvCxnSpPr>
            <a:cxnSpLocks noChangeShapeType="1"/>
            <a:stCxn id="78909" idx="5"/>
            <a:endCxn id="78906" idx="0"/>
          </p:cNvCxnSpPr>
          <p:nvPr>
            <p:custDataLst>
              <p:tags r:id="rId68"/>
            </p:custDataLst>
          </p:nvPr>
        </p:nvCxnSpPr>
        <p:spPr bwMode="auto">
          <a:xfrm>
            <a:off x="2344738" y="4967288"/>
            <a:ext cx="398462" cy="525462"/>
          </a:xfrm>
          <a:prstGeom prst="straightConnector1">
            <a:avLst/>
          </a:prstGeom>
          <a:noFill/>
          <a:ln w="9525">
            <a:solidFill>
              <a:schemeClr val="tx1"/>
            </a:solidFill>
            <a:round/>
            <a:headEnd/>
            <a:tailEnd type="triangle" w="med" len="med"/>
          </a:ln>
        </p:spPr>
      </p:cxnSp>
      <p:cxnSp>
        <p:nvCxnSpPr>
          <p:cNvPr id="78918" name="AutoShape 69"/>
          <p:cNvCxnSpPr>
            <a:cxnSpLocks noChangeShapeType="1"/>
            <a:stCxn id="78907" idx="3"/>
            <a:endCxn id="78903" idx="0"/>
          </p:cNvCxnSpPr>
          <p:nvPr>
            <p:custDataLst>
              <p:tags r:id="rId69"/>
            </p:custDataLst>
          </p:nvPr>
        </p:nvCxnSpPr>
        <p:spPr bwMode="auto">
          <a:xfrm flipH="1">
            <a:off x="1409700" y="5856288"/>
            <a:ext cx="131763" cy="525462"/>
          </a:xfrm>
          <a:prstGeom prst="straightConnector1">
            <a:avLst/>
          </a:prstGeom>
          <a:noFill/>
          <a:ln w="9525">
            <a:solidFill>
              <a:schemeClr val="tx1"/>
            </a:solidFill>
            <a:round/>
            <a:headEnd/>
            <a:tailEnd type="triangle" w="med" len="med"/>
          </a:ln>
        </p:spPr>
      </p:cxnSp>
      <p:cxnSp>
        <p:nvCxnSpPr>
          <p:cNvPr id="78919" name="AutoShape 70"/>
          <p:cNvCxnSpPr>
            <a:cxnSpLocks noChangeShapeType="1"/>
            <a:stCxn id="78907" idx="5"/>
            <a:endCxn id="78902" idx="0"/>
          </p:cNvCxnSpPr>
          <p:nvPr>
            <p:custDataLst>
              <p:tags r:id="rId70"/>
            </p:custDataLst>
          </p:nvPr>
        </p:nvCxnSpPr>
        <p:spPr bwMode="auto">
          <a:xfrm>
            <a:off x="1811338" y="5856288"/>
            <a:ext cx="131762" cy="525462"/>
          </a:xfrm>
          <a:prstGeom prst="straightConnector1">
            <a:avLst/>
          </a:prstGeom>
          <a:noFill/>
          <a:ln w="9525">
            <a:solidFill>
              <a:schemeClr val="tx1"/>
            </a:solidFill>
            <a:round/>
            <a:headEnd/>
            <a:tailEnd type="triangle" w="med" len="med"/>
          </a:ln>
        </p:spPr>
      </p:cxnSp>
      <p:cxnSp>
        <p:nvCxnSpPr>
          <p:cNvPr id="78920" name="AutoShape 71"/>
          <p:cNvCxnSpPr>
            <a:cxnSpLocks noChangeShapeType="1"/>
            <a:stCxn id="78906" idx="3"/>
            <a:endCxn id="78901" idx="0"/>
          </p:cNvCxnSpPr>
          <p:nvPr>
            <p:custDataLst>
              <p:tags r:id="rId71"/>
            </p:custDataLst>
          </p:nvPr>
        </p:nvCxnSpPr>
        <p:spPr bwMode="auto">
          <a:xfrm flipH="1">
            <a:off x="2476500" y="5856288"/>
            <a:ext cx="131763" cy="525462"/>
          </a:xfrm>
          <a:prstGeom prst="straightConnector1">
            <a:avLst/>
          </a:prstGeom>
          <a:noFill/>
          <a:ln w="9525">
            <a:solidFill>
              <a:srgbClr val="339933"/>
            </a:solidFill>
            <a:round/>
            <a:headEnd/>
            <a:tailEnd type="triangle" w="med" len="med"/>
          </a:ln>
        </p:spPr>
      </p:cxnSp>
      <p:cxnSp>
        <p:nvCxnSpPr>
          <p:cNvPr id="78921" name="AutoShape 72"/>
          <p:cNvCxnSpPr>
            <a:cxnSpLocks noChangeShapeType="1"/>
            <a:stCxn id="78906" idx="5"/>
            <a:endCxn id="78900" idx="0"/>
          </p:cNvCxnSpPr>
          <p:nvPr>
            <p:custDataLst>
              <p:tags r:id="rId72"/>
            </p:custDataLst>
          </p:nvPr>
        </p:nvCxnSpPr>
        <p:spPr bwMode="auto">
          <a:xfrm>
            <a:off x="2878138" y="5856288"/>
            <a:ext cx="131762" cy="525462"/>
          </a:xfrm>
          <a:prstGeom prst="straightConnector1">
            <a:avLst/>
          </a:prstGeom>
          <a:noFill/>
          <a:ln w="9525">
            <a:solidFill>
              <a:schemeClr val="tx1"/>
            </a:solidFill>
            <a:round/>
            <a:headEnd/>
            <a:tailEnd type="triangle" w="med" len="med"/>
          </a:ln>
        </p:spPr>
      </p:cxnSp>
      <p:sp>
        <p:nvSpPr>
          <p:cNvPr id="78922" name="Oval 73"/>
          <p:cNvSpPr>
            <a:spLocks noChangeAspect="1" noChangeArrowheads="1"/>
          </p:cNvSpPr>
          <p:nvPr>
            <p:custDataLst>
              <p:tags r:id="rId73"/>
            </p:custDataLst>
          </p:nvPr>
        </p:nvSpPr>
        <p:spPr bwMode="auto">
          <a:xfrm>
            <a:off x="73533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11</a:t>
            </a:r>
          </a:p>
        </p:txBody>
      </p:sp>
      <p:sp>
        <p:nvSpPr>
          <p:cNvPr id="78923" name="Oval 74"/>
          <p:cNvSpPr>
            <a:spLocks noChangeAspect="1" noChangeArrowheads="1"/>
          </p:cNvSpPr>
          <p:nvPr>
            <p:custDataLst>
              <p:tags r:id="rId74"/>
            </p:custDataLst>
          </p:nvPr>
        </p:nvSpPr>
        <p:spPr bwMode="auto">
          <a:xfrm>
            <a:off x="6819900" y="64008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8924" name="Oval 75"/>
          <p:cNvSpPr>
            <a:spLocks noChangeAspect="1" noChangeArrowheads="1"/>
          </p:cNvSpPr>
          <p:nvPr>
            <p:custDataLst>
              <p:tags r:id="rId75"/>
            </p:custDataLst>
          </p:nvPr>
        </p:nvSpPr>
        <p:spPr bwMode="auto">
          <a:xfrm>
            <a:off x="62865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8925" name="Oval 76"/>
          <p:cNvSpPr>
            <a:spLocks noChangeAspect="1" noChangeArrowheads="1"/>
          </p:cNvSpPr>
          <p:nvPr>
            <p:custDataLst>
              <p:tags r:id="rId76"/>
            </p:custDataLst>
          </p:nvPr>
        </p:nvSpPr>
        <p:spPr bwMode="auto">
          <a:xfrm>
            <a:off x="5753100" y="64008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8926" name="Oval 77"/>
          <p:cNvSpPr>
            <a:spLocks noChangeAspect="1" noChangeArrowheads="1"/>
          </p:cNvSpPr>
          <p:nvPr>
            <p:custDataLst>
              <p:tags r:id="rId77"/>
            </p:custDataLst>
          </p:nvPr>
        </p:nvSpPr>
        <p:spPr bwMode="auto">
          <a:xfrm>
            <a:off x="5219700" y="64008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8927" name="Oval 78"/>
          <p:cNvSpPr>
            <a:spLocks noChangeAspect="1" noChangeArrowheads="1"/>
          </p:cNvSpPr>
          <p:nvPr>
            <p:custDataLst>
              <p:tags r:id="rId78"/>
            </p:custDataLst>
          </p:nvPr>
        </p:nvSpPr>
        <p:spPr bwMode="auto">
          <a:xfrm>
            <a:off x="8686800" y="55118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8928" name="Oval 79"/>
          <p:cNvSpPr>
            <a:spLocks noChangeAspect="1" noChangeArrowheads="1"/>
          </p:cNvSpPr>
          <p:nvPr>
            <p:custDataLst>
              <p:tags r:id="rId79"/>
            </p:custDataLst>
          </p:nvPr>
        </p:nvSpPr>
        <p:spPr bwMode="auto">
          <a:xfrm>
            <a:off x="76200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8929" name="Oval 80"/>
          <p:cNvSpPr>
            <a:spLocks noChangeAspect="1" noChangeArrowheads="1"/>
          </p:cNvSpPr>
          <p:nvPr>
            <p:custDataLst>
              <p:tags r:id="rId80"/>
            </p:custDataLst>
          </p:nvPr>
        </p:nvSpPr>
        <p:spPr bwMode="auto">
          <a:xfrm>
            <a:off x="65532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5</a:t>
            </a:r>
          </a:p>
        </p:txBody>
      </p:sp>
      <p:sp>
        <p:nvSpPr>
          <p:cNvPr id="78930" name="Oval 81"/>
          <p:cNvSpPr>
            <a:spLocks noChangeAspect="1" noChangeArrowheads="1"/>
          </p:cNvSpPr>
          <p:nvPr>
            <p:custDataLst>
              <p:tags r:id="rId81"/>
            </p:custDataLst>
          </p:nvPr>
        </p:nvSpPr>
        <p:spPr bwMode="auto">
          <a:xfrm>
            <a:off x="5486400" y="55118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8931" name="Oval 82"/>
          <p:cNvSpPr>
            <a:spLocks noChangeAspect="1" noChangeArrowheads="1"/>
          </p:cNvSpPr>
          <p:nvPr>
            <p:custDataLst>
              <p:tags r:id="rId82"/>
            </p:custDataLst>
          </p:nvPr>
        </p:nvSpPr>
        <p:spPr bwMode="auto">
          <a:xfrm>
            <a:off x="8153400" y="4622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8932" name="Oval 83"/>
          <p:cNvSpPr>
            <a:spLocks noChangeAspect="1" noChangeArrowheads="1"/>
          </p:cNvSpPr>
          <p:nvPr>
            <p:custDataLst>
              <p:tags r:id="rId83"/>
            </p:custDataLst>
          </p:nvPr>
        </p:nvSpPr>
        <p:spPr bwMode="auto">
          <a:xfrm>
            <a:off x="6019800" y="4622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8933" name="Oval 84"/>
          <p:cNvSpPr>
            <a:spLocks noChangeAspect="1" noChangeArrowheads="1"/>
          </p:cNvSpPr>
          <p:nvPr>
            <p:custDataLst>
              <p:tags r:id="rId84"/>
            </p:custDataLst>
          </p:nvPr>
        </p:nvSpPr>
        <p:spPr bwMode="auto">
          <a:xfrm>
            <a:off x="7086600" y="3733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8934" name="AutoShape 85"/>
          <p:cNvCxnSpPr>
            <a:cxnSpLocks noChangeShapeType="1"/>
            <a:stCxn id="78933" idx="3"/>
            <a:endCxn id="78932" idx="0"/>
          </p:cNvCxnSpPr>
          <p:nvPr>
            <p:custDataLst>
              <p:tags r:id="rId85"/>
            </p:custDataLst>
          </p:nvPr>
        </p:nvCxnSpPr>
        <p:spPr bwMode="auto">
          <a:xfrm flipH="1">
            <a:off x="6210300" y="4078288"/>
            <a:ext cx="931863" cy="525462"/>
          </a:xfrm>
          <a:prstGeom prst="straightConnector1">
            <a:avLst/>
          </a:prstGeom>
          <a:noFill/>
          <a:ln w="9525">
            <a:solidFill>
              <a:schemeClr val="tx1"/>
            </a:solidFill>
            <a:round/>
            <a:headEnd/>
            <a:tailEnd type="triangle" w="med" len="med"/>
          </a:ln>
        </p:spPr>
      </p:cxnSp>
      <p:cxnSp>
        <p:nvCxnSpPr>
          <p:cNvPr id="78935" name="AutoShape 86"/>
          <p:cNvCxnSpPr>
            <a:cxnSpLocks noChangeShapeType="1"/>
            <a:stCxn id="78933" idx="5"/>
            <a:endCxn id="78931" idx="0"/>
          </p:cNvCxnSpPr>
          <p:nvPr>
            <p:custDataLst>
              <p:tags r:id="rId86"/>
            </p:custDataLst>
          </p:nvPr>
        </p:nvCxnSpPr>
        <p:spPr bwMode="auto">
          <a:xfrm>
            <a:off x="7412038" y="4078288"/>
            <a:ext cx="931862" cy="525462"/>
          </a:xfrm>
          <a:prstGeom prst="straightConnector1">
            <a:avLst/>
          </a:prstGeom>
          <a:noFill/>
          <a:ln w="9525">
            <a:solidFill>
              <a:schemeClr val="tx1"/>
            </a:solidFill>
            <a:round/>
            <a:headEnd/>
            <a:tailEnd type="triangle" w="med" len="med"/>
          </a:ln>
        </p:spPr>
      </p:cxnSp>
      <p:cxnSp>
        <p:nvCxnSpPr>
          <p:cNvPr id="78936" name="AutoShape 87"/>
          <p:cNvCxnSpPr>
            <a:cxnSpLocks noChangeShapeType="1"/>
            <a:stCxn id="78931" idx="3"/>
            <a:endCxn id="78928" idx="0"/>
          </p:cNvCxnSpPr>
          <p:nvPr>
            <p:custDataLst>
              <p:tags r:id="rId87"/>
            </p:custDataLst>
          </p:nvPr>
        </p:nvCxnSpPr>
        <p:spPr bwMode="auto">
          <a:xfrm flipH="1">
            <a:off x="7810500" y="4967288"/>
            <a:ext cx="398463" cy="525462"/>
          </a:xfrm>
          <a:prstGeom prst="straightConnector1">
            <a:avLst/>
          </a:prstGeom>
          <a:noFill/>
          <a:ln w="9525">
            <a:solidFill>
              <a:srgbClr val="339933"/>
            </a:solidFill>
            <a:round/>
            <a:headEnd/>
            <a:tailEnd type="triangle" w="med" len="med"/>
          </a:ln>
        </p:spPr>
      </p:cxnSp>
      <p:cxnSp>
        <p:nvCxnSpPr>
          <p:cNvPr id="78937" name="AutoShape 88"/>
          <p:cNvCxnSpPr>
            <a:cxnSpLocks noChangeShapeType="1"/>
            <a:stCxn id="78931" idx="5"/>
            <a:endCxn id="78927" idx="0"/>
          </p:cNvCxnSpPr>
          <p:nvPr>
            <p:custDataLst>
              <p:tags r:id="rId88"/>
            </p:custDataLst>
          </p:nvPr>
        </p:nvCxnSpPr>
        <p:spPr bwMode="auto">
          <a:xfrm>
            <a:off x="8478838" y="4967288"/>
            <a:ext cx="398462" cy="525462"/>
          </a:xfrm>
          <a:prstGeom prst="straightConnector1">
            <a:avLst/>
          </a:prstGeom>
          <a:noFill/>
          <a:ln w="9525">
            <a:solidFill>
              <a:schemeClr val="tx1"/>
            </a:solidFill>
            <a:round/>
            <a:headEnd/>
            <a:tailEnd type="triangle" w="med" len="med"/>
          </a:ln>
        </p:spPr>
      </p:cxnSp>
      <p:cxnSp>
        <p:nvCxnSpPr>
          <p:cNvPr id="78938" name="AutoShape 89"/>
          <p:cNvCxnSpPr>
            <a:cxnSpLocks noChangeShapeType="1"/>
            <a:stCxn id="78928" idx="3"/>
            <a:endCxn id="78922" idx="0"/>
          </p:cNvCxnSpPr>
          <p:nvPr>
            <p:custDataLst>
              <p:tags r:id="rId89"/>
            </p:custDataLst>
          </p:nvPr>
        </p:nvCxnSpPr>
        <p:spPr bwMode="auto">
          <a:xfrm flipH="1">
            <a:off x="7543800" y="5856288"/>
            <a:ext cx="131763" cy="525462"/>
          </a:xfrm>
          <a:prstGeom prst="straightConnector1">
            <a:avLst/>
          </a:prstGeom>
          <a:noFill/>
          <a:ln w="9525">
            <a:solidFill>
              <a:srgbClr val="339933"/>
            </a:solidFill>
            <a:round/>
            <a:headEnd/>
            <a:tailEnd type="triangle" w="med" len="med"/>
          </a:ln>
        </p:spPr>
      </p:cxnSp>
      <p:cxnSp>
        <p:nvCxnSpPr>
          <p:cNvPr id="78939" name="AutoShape 90"/>
          <p:cNvCxnSpPr>
            <a:cxnSpLocks noChangeShapeType="1"/>
            <a:stCxn id="78932" idx="3"/>
            <a:endCxn id="78930" idx="0"/>
          </p:cNvCxnSpPr>
          <p:nvPr>
            <p:custDataLst>
              <p:tags r:id="rId90"/>
            </p:custDataLst>
          </p:nvPr>
        </p:nvCxnSpPr>
        <p:spPr bwMode="auto">
          <a:xfrm flipH="1">
            <a:off x="5676900" y="4967288"/>
            <a:ext cx="398463" cy="525462"/>
          </a:xfrm>
          <a:prstGeom prst="straightConnector1">
            <a:avLst/>
          </a:prstGeom>
          <a:noFill/>
          <a:ln w="9525">
            <a:solidFill>
              <a:schemeClr val="tx1"/>
            </a:solidFill>
            <a:round/>
            <a:headEnd/>
            <a:tailEnd type="triangle" w="med" len="med"/>
          </a:ln>
        </p:spPr>
      </p:cxnSp>
      <p:cxnSp>
        <p:nvCxnSpPr>
          <p:cNvPr id="78940" name="AutoShape 91"/>
          <p:cNvCxnSpPr>
            <a:cxnSpLocks noChangeShapeType="1"/>
            <a:stCxn id="78932" idx="5"/>
            <a:endCxn id="78929" idx="0"/>
          </p:cNvCxnSpPr>
          <p:nvPr>
            <p:custDataLst>
              <p:tags r:id="rId91"/>
            </p:custDataLst>
          </p:nvPr>
        </p:nvCxnSpPr>
        <p:spPr bwMode="auto">
          <a:xfrm>
            <a:off x="6345238" y="4967288"/>
            <a:ext cx="398462" cy="525462"/>
          </a:xfrm>
          <a:prstGeom prst="straightConnector1">
            <a:avLst/>
          </a:prstGeom>
          <a:noFill/>
          <a:ln w="9525">
            <a:solidFill>
              <a:srgbClr val="339933"/>
            </a:solidFill>
            <a:round/>
            <a:headEnd/>
            <a:tailEnd type="triangle" w="med" len="med"/>
          </a:ln>
        </p:spPr>
      </p:cxnSp>
      <p:cxnSp>
        <p:nvCxnSpPr>
          <p:cNvPr id="78941" name="AutoShape 92"/>
          <p:cNvCxnSpPr>
            <a:cxnSpLocks noChangeShapeType="1"/>
            <a:stCxn id="78930" idx="3"/>
            <a:endCxn id="78926" idx="0"/>
          </p:cNvCxnSpPr>
          <p:nvPr>
            <p:custDataLst>
              <p:tags r:id="rId92"/>
            </p:custDataLst>
          </p:nvPr>
        </p:nvCxnSpPr>
        <p:spPr bwMode="auto">
          <a:xfrm flipH="1">
            <a:off x="5410200" y="5856288"/>
            <a:ext cx="131763" cy="525462"/>
          </a:xfrm>
          <a:prstGeom prst="straightConnector1">
            <a:avLst/>
          </a:prstGeom>
          <a:noFill/>
          <a:ln w="9525">
            <a:solidFill>
              <a:schemeClr val="tx1"/>
            </a:solidFill>
            <a:round/>
            <a:headEnd/>
            <a:tailEnd type="triangle" w="med" len="med"/>
          </a:ln>
        </p:spPr>
      </p:cxnSp>
      <p:cxnSp>
        <p:nvCxnSpPr>
          <p:cNvPr id="78942" name="AutoShape 93"/>
          <p:cNvCxnSpPr>
            <a:cxnSpLocks noChangeShapeType="1"/>
            <a:stCxn id="78930" idx="5"/>
            <a:endCxn id="78925" idx="0"/>
          </p:cNvCxnSpPr>
          <p:nvPr>
            <p:custDataLst>
              <p:tags r:id="rId93"/>
            </p:custDataLst>
          </p:nvPr>
        </p:nvCxnSpPr>
        <p:spPr bwMode="auto">
          <a:xfrm>
            <a:off x="5811838" y="5856288"/>
            <a:ext cx="131762" cy="525462"/>
          </a:xfrm>
          <a:prstGeom prst="straightConnector1">
            <a:avLst/>
          </a:prstGeom>
          <a:noFill/>
          <a:ln w="9525">
            <a:solidFill>
              <a:schemeClr val="tx1"/>
            </a:solidFill>
            <a:round/>
            <a:headEnd/>
            <a:tailEnd type="triangle" w="med" len="med"/>
          </a:ln>
        </p:spPr>
      </p:cxnSp>
      <p:cxnSp>
        <p:nvCxnSpPr>
          <p:cNvPr id="78943" name="AutoShape 94"/>
          <p:cNvCxnSpPr>
            <a:cxnSpLocks noChangeShapeType="1"/>
            <a:stCxn id="78929" idx="3"/>
            <a:endCxn id="78924" idx="0"/>
          </p:cNvCxnSpPr>
          <p:nvPr>
            <p:custDataLst>
              <p:tags r:id="rId94"/>
            </p:custDataLst>
          </p:nvPr>
        </p:nvCxnSpPr>
        <p:spPr bwMode="auto">
          <a:xfrm flipH="1">
            <a:off x="6477000" y="5856288"/>
            <a:ext cx="131763" cy="525462"/>
          </a:xfrm>
          <a:prstGeom prst="straightConnector1">
            <a:avLst/>
          </a:prstGeom>
          <a:noFill/>
          <a:ln w="9525">
            <a:solidFill>
              <a:srgbClr val="339933"/>
            </a:solidFill>
            <a:round/>
            <a:headEnd/>
            <a:tailEnd type="triangle" w="med" len="med"/>
          </a:ln>
        </p:spPr>
      </p:cxnSp>
      <p:cxnSp>
        <p:nvCxnSpPr>
          <p:cNvPr id="78944" name="AutoShape 95"/>
          <p:cNvCxnSpPr>
            <a:cxnSpLocks noChangeShapeType="1"/>
            <a:stCxn id="78929" idx="5"/>
            <a:endCxn id="78923" idx="0"/>
          </p:cNvCxnSpPr>
          <p:nvPr>
            <p:custDataLst>
              <p:tags r:id="rId95"/>
            </p:custDataLst>
          </p:nvPr>
        </p:nvCxnSpPr>
        <p:spPr bwMode="auto">
          <a:xfrm>
            <a:off x="6878638" y="5856288"/>
            <a:ext cx="131762" cy="525462"/>
          </a:xfrm>
          <a:prstGeom prst="straightConnector1">
            <a:avLst/>
          </a:prstGeom>
          <a:noFill/>
          <a:ln w="9525">
            <a:solidFill>
              <a:schemeClr val="tx1"/>
            </a:solidFill>
            <a:round/>
            <a:headEnd/>
            <a:tailEnd type="triangle" w="med" len="med"/>
          </a:ln>
        </p:spPr>
      </p:cxnSp>
      <p:sp>
        <p:nvSpPr>
          <p:cNvPr id="78945" name="Line 96"/>
          <p:cNvSpPr>
            <a:spLocks noChangeShapeType="1"/>
          </p:cNvSpPr>
          <p:nvPr>
            <p:custDataLst>
              <p:tags r:id="rId96"/>
            </p:custDataLst>
          </p:nvPr>
        </p:nvSpPr>
        <p:spPr bwMode="auto">
          <a:xfrm>
            <a:off x="4876800" y="51054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8946" name="Line 97"/>
          <p:cNvSpPr>
            <a:spLocks noChangeShapeType="1"/>
          </p:cNvSpPr>
          <p:nvPr>
            <p:custDataLst>
              <p:tags r:id="rId97"/>
            </p:custDataLst>
          </p:nvPr>
        </p:nvSpPr>
        <p:spPr bwMode="auto">
          <a:xfrm>
            <a:off x="8153400" y="20574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8947" name="Line 98"/>
          <p:cNvSpPr>
            <a:spLocks noChangeShapeType="1"/>
          </p:cNvSpPr>
          <p:nvPr>
            <p:custDataLst>
              <p:tags r:id="rId98"/>
            </p:custDataLst>
          </p:nvPr>
        </p:nvSpPr>
        <p:spPr bwMode="auto">
          <a:xfrm>
            <a:off x="685800" y="5105400"/>
            <a:ext cx="914400" cy="0"/>
          </a:xfrm>
          <a:prstGeom prst="line">
            <a:avLst/>
          </a:prstGeom>
          <a:noFill/>
          <a:ln w="76200">
            <a:solidFill>
              <a:schemeClr val="accent2"/>
            </a:solidFill>
            <a:round/>
            <a:headEnd/>
            <a:tailEnd type="triangle" w="med" len="med"/>
          </a:ln>
        </p:spPr>
        <p:txBody>
          <a:bodyPr wrap="none" anchor="ctr"/>
          <a:lstStyle/>
          <a:p>
            <a:endParaRPr lang="en-CA"/>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custDataLst>
              <p:tags r:id="rId1"/>
            </p:custDataLst>
          </p:nvPr>
        </p:nvSpPr>
        <p:spPr/>
        <p:txBody>
          <a:bodyPr/>
          <a:lstStyle/>
          <a:p>
            <a:pPr>
              <a:defRPr/>
            </a:pPr>
            <a:fld id="{4B154B79-CA02-4745-9776-8FB0E318D8D0}" type="slidenum">
              <a:rPr lang="en-US" smtClean="0"/>
              <a:pPr>
                <a:defRPr/>
              </a:pPr>
              <a:t>75</a:t>
            </a:fld>
            <a:endParaRPr lang="en-US"/>
          </a:p>
        </p:txBody>
      </p:sp>
      <p:sp>
        <p:nvSpPr>
          <p:cNvPr id="79875" name="Rectangle 2"/>
          <p:cNvSpPr>
            <a:spLocks noGrp="1" noChangeArrowheads="1"/>
          </p:cNvSpPr>
          <p:nvPr>
            <p:ph type="title"/>
            <p:custDataLst>
              <p:tags r:id="rId2"/>
            </p:custDataLst>
          </p:nvPr>
        </p:nvSpPr>
        <p:spPr/>
        <p:txBody>
          <a:bodyPr/>
          <a:lstStyle/>
          <a:p>
            <a:pPr eaLnBrk="1" hangingPunct="1"/>
            <a:r>
              <a:rPr lang="en-US"/>
              <a:t>Finally… </a:t>
            </a:r>
          </a:p>
        </p:txBody>
      </p:sp>
      <p:sp>
        <p:nvSpPr>
          <p:cNvPr id="79876" name="Oval 3"/>
          <p:cNvSpPr>
            <a:spLocks noChangeAspect="1" noChangeArrowheads="1"/>
          </p:cNvSpPr>
          <p:nvPr>
            <p:custDataLst>
              <p:tags r:id="rId3"/>
            </p:custDataLst>
          </p:nvPr>
        </p:nvSpPr>
        <p:spPr bwMode="auto">
          <a:xfrm>
            <a:off x="4495800" y="4419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11</a:t>
            </a:r>
          </a:p>
        </p:txBody>
      </p:sp>
      <p:sp>
        <p:nvSpPr>
          <p:cNvPr id="79877" name="Oval 4"/>
          <p:cNvSpPr>
            <a:spLocks noChangeAspect="1" noChangeArrowheads="1"/>
          </p:cNvSpPr>
          <p:nvPr>
            <p:custDataLst>
              <p:tags r:id="rId4"/>
            </p:custDataLst>
          </p:nvPr>
        </p:nvSpPr>
        <p:spPr bwMode="auto">
          <a:xfrm>
            <a:off x="3962400" y="44196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9878" name="Oval 5"/>
          <p:cNvSpPr>
            <a:spLocks noChangeAspect="1" noChangeArrowheads="1"/>
          </p:cNvSpPr>
          <p:nvPr>
            <p:custDataLst>
              <p:tags r:id="rId5"/>
            </p:custDataLst>
          </p:nvPr>
        </p:nvSpPr>
        <p:spPr bwMode="auto">
          <a:xfrm>
            <a:off x="3429000" y="4419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9879" name="Oval 6"/>
          <p:cNvSpPr>
            <a:spLocks noChangeAspect="1" noChangeArrowheads="1"/>
          </p:cNvSpPr>
          <p:nvPr>
            <p:custDataLst>
              <p:tags r:id="rId6"/>
            </p:custDataLst>
          </p:nvPr>
        </p:nvSpPr>
        <p:spPr bwMode="auto">
          <a:xfrm>
            <a:off x="2895600" y="44196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9880" name="Oval 7"/>
          <p:cNvSpPr>
            <a:spLocks noChangeAspect="1" noChangeArrowheads="1"/>
          </p:cNvSpPr>
          <p:nvPr>
            <p:custDataLst>
              <p:tags r:id="rId7"/>
            </p:custDataLst>
          </p:nvPr>
        </p:nvSpPr>
        <p:spPr bwMode="auto">
          <a:xfrm>
            <a:off x="2362200" y="4419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12</a:t>
            </a:r>
          </a:p>
        </p:txBody>
      </p:sp>
      <p:sp>
        <p:nvSpPr>
          <p:cNvPr id="79881" name="Oval 8"/>
          <p:cNvSpPr>
            <a:spLocks noChangeAspect="1" noChangeArrowheads="1"/>
          </p:cNvSpPr>
          <p:nvPr>
            <p:custDataLst>
              <p:tags r:id="rId8"/>
            </p:custDataLst>
          </p:nvPr>
        </p:nvSpPr>
        <p:spPr bwMode="auto">
          <a:xfrm>
            <a:off x="5829300" y="35306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9882" name="Oval 9"/>
          <p:cNvSpPr>
            <a:spLocks noChangeAspect="1" noChangeArrowheads="1"/>
          </p:cNvSpPr>
          <p:nvPr>
            <p:custDataLst>
              <p:tags r:id="rId9"/>
            </p:custDataLst>
          </p:nvPr>
        </p:nvSpPr>
        <p:spPr bwMode="auto">
          <a:xfrm>
            <a:off x="4762500" y="3530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9883" name="Oval 10"/>
          <p:cNvSpPr>
            <a:spLocks noChangeAspect="1" noChangeArrowheads="1"/>
          </p:cNvSpPr>
          <p:nvPr>
            <p:custDataLst>
              <p:tags r:id="rId10"/>
            </p:custDataLst>
          </p:nvPr>
        </p:nvSpPr>
        <p:spPr bwMode="auto">
          <a:xfrm>
            <a:off x="3695700" y="3530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5</a:t>
            </a:r>
          </a:p>
        </p:txBody>
      </p:sp>
      <p:sp>
        <p:nvSpPr>
          <p:cNvPr id="79884" name="Oval 11"/>
          <p:cNvSpPr>
            <a:spLocks noChangeAspect="1" noChangeArrowheads="1"/>
          </p:cNvSpPr>
          <p:nvPr>
            <p:custDataLst>
              <p:tags r:id="rId11"/>
            </p:custDataLst>
          </p:nvPr>
        </p:nvSpPr>
        <p:spPr bwMode="auto">
          <a:xfrm>
            <a:off x="2628900" y="3530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4</a:t>
            </a:r>
          </a:p>
        </p:txBody>
      </p:sp>
      <p:sp>
        <p:nvSpPr>
          <p:cNvPr id="79885" name="Oval 12"/>
          <p:cNvSpPr>
            <a:spLocks noChangeAspect="1" noChangeArrowheads="1"/>
          </p:cNvSpPr>
          <p:nvPr>
            <p:custDataLst>
              <p:tags r:id="rId12"/>
            </p:custDataLst>
          </p:nvPr>
        </p:nvSpPr>
        <p:spPr bwMode="auto">
          <a:xfrm>
            <a:off x="5295900" y="2641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9886" name="Oval 13"/>
          <p:cNvSpPr>
            <a:spLocks noChangeAspect="1" noChangeArrowheads="1"/>
          </p:cNvSpPr>
          <p:nvPr>
            <p:custDataLst>
              <p:tags r:id="rId13"/>
            </p:custDataLst>
          </p:nvPr>
        </p:nvSpPr>
        <p:spPr bwMode="auto">
          <a:xfrm>
            <a:off x="3162300" y="2641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3</a:t>
            </a:r>
          </a:p>
        </p:txBody>
      </p:sp>
      <p:sp>
        <p:nvSpPr>
          <p:cNvPr id="79887" name="Oval 14"/>
          <p:cNvSpPr>
            <a:spLocks noChangeAspect="1" noChangeArrowheads="1"/>
          </p:cNvSpPr>
          <p:nvPr>
            <p:custDataLst>
              <p:tags r:id="rId14"/>
            </p:custDataLst>
          </p:nvPr>
        </p:nvSpPr>
        <p:spPr bwMode="auto">
          <a:xfrm>
            <a:off x="4229100" y="1752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cxnSp>
        <p:nvCxnSpPr>
          <p:cNvPr id="79888" name="AutoShape 15"/>
          <p:cNvCxnSpPr>
            <a:cxnSpLocks noChangeShapeType="1"/>
            <a:stCxn id="79887" idx="3"/>
            <a:endCxn id="79886" idx="0"/>
          </p:cNvCxnSpPr>
          <p:nvPr>
            <p:custDataLst>
              <p:tags r:id="rId15"/>
            </p:custDataLst>
          </p:nvPr>
        </p:nvCxnSpPr>
        <p:spPr bwMode="auto">
          <a:xfrm flipH="1">
            <a:off x="3352800" y="2097088"/>
            <a:ext cx="931863" cy="525462"/>
          </a:xfrm>
          <a:prstGeom prst="straightConnector1">
            <a:avLst/>
          </a:prstGeom>
          <a:noFill/>
          <a:ln w="9525">
            <a:solidFill>
              <a:srgbClr val="339933"/>
            </a:solidFill>
            <a:round/>
            <a:headEnd/>
            <a:tailEnd type="triangle" w="med" len="med"/>
          </a:ln>
        </p:spPr>
      </p:cxnSp>
      <p:cxnSp>
        <p:nvCxnSpPr>
          <p:cNvPr id="79889" name="AutoShape 16"/>
          <p:cNvCxnSpPr>
            <a:cxnSpLocks noChangeShapeType="1"/>
            <a:stCxn id="79887" idx="5"/>
            <a:endCxn id="79885" idx="0"/>
          </p:cNvCxnSpPr>
          <p:nvPr>
            <p:custDataLst>
              <p:tags r:id="rId16"/>
            </p:custDataLst>
          </p:nvPr>
        </p:nvCxnSpPr>
        <p:spPr bwMode="auto">
          <a:xfrm>
            <a:off x="4554538" y="2097088"/>
            <a:ext cx="931862" cy="525462"/>
          </a:xfrm>
          <a:prstGeom prst="straightConnector1">
            <a:avLst/>
          </a:prstGeom>
          <a:noFill/>
          <a:ln w="9525">
            <a:solidFill>
              <a:schemeClr val="tx1"/>
            </a:solidFill>
            <a:round/>
            <a:headEnd/>
            <a:tailEnd type="triangle" w="med" len="med"/>
          </a:ln>
        </p:spPr>
      </p:cxnSp>
      <p:cxnSp>
        <p:nvCxnSpPr>
          <p:cNvPr id="79890" name="AutoShape 17"/>
          <p:cNvCxnSpPr>
            <a:cxnSpLocks noChangeShapeType="1"/>
            <a:stCxn id="79885" idx="3"/>
            <a:endCxn id="79882" idx="0"/>
          </p:cNvCxnSpPr>
          <p:nvPr>
            <p:custDataLst>
              <p:tags r:id="rId17"/>
            </p:custDataLst>
          </p:nvPr>
        </p:nvCxnSpPr>
        <p:spPr bwMode="auto">
          <a:xfrm flipH="1">
            <a:off x="4953000" y="2986088"/>
            <a:ext cx="398463" cy="525462"/>
          </a:xfrm>
          <a:prstGeom prst="straightConnector1">
            <a:avLst/>
          </a:prstGeom>
          <a:noFill/>
          <a:ln w="9525">
            <a:solidFill>
              <a:srgbClr val="339933"/>
            </a:solidFill>
            <a:round/>
            <a:headEnd/>
            <a:tailEnd type="triangle" w="med" len="med"/>
          </a:ln>
        </p:spPr>
      </p:cxnSp>
      <p:cxnSp>
        <p:nvCxnSpPr>
          <p:cNvPr id="79891" name="AutoShape 18"/>
          <p:cNvCxnSpPr>
            <a:cxnSpLocks noChangeShapeType="1"/>
            <a:stCxn id="79885" idx="5"/>
            <a:endCxn id="79881" idx="0"/>
          </p:cNvCxnSpPr>
          <p:nvPr>
            <p:custDataLst>
              <p:tags r:id="rId18"/>
            </p:custDataLst>
          </p:nvPr>
        </p:nvCxnSpPr>
        <p:spPr bwMode="auto">
          <a:xfrm>
            <a:off x="5621338" y="2986088"/>
            <a:ext cx="398462" cy="525462"/>
          </a:xfrm>
          <a:prstGeom prst="straightConnector1">
            <a:avLst/>
          </a:prstGeom>
          <a:noFill/>
          <a:ln w="9525">
            <a:solidFill>
              <a:schemeClr val="tx1"/>
            </a:solidFill>
            <a:round/>
            <a:headEnd/>
            <a:tailEnd type="triangle" w="med" len="med"/>
          </a:ln>
        </p:spPr>
      </p:cxnSp>
      <p:cxnSp>
        <p:nvCxnSpPr>
          <p:cNvPr id="79892" name="AutoShape 19"/>
          <p:cNvCxnSpPr>
            <a:cxnSpLocks noChangeShapeType="1"/>
            <a:stCxn id="79882" idx="3"/>
            <a:endCxn id="79876" idx="0"/>
          </p:cNvCxnSpPr>
          <p:nvPr>
            <p:custDataLst>
              <p:tags r:id="rId19"/>
            </p:custDataLst>
          </p:nvPr>
        </p:nvCxnSpPr>
        <p:spPr bwMode="auto">
          <a:xfrm flipH="1">
            <a:off x="4686300" y="3875088"/>
            <a:ext cx="131763" cy="525462"/>
          </a:xfrm>
          <a:prstGeom prst="straightConnector1">
            <a:avLst/>
          </a:prstGeom>
          <a:noFill/>
          <a:ln w="9525">
            <a:solidFill>
              <a:srgbClr val="339933"/>
            </a:solidFill>
            <a:round/>
            <a:headEnd/>
            <a:tailEnd type="triangle" w="med" len="med"/>
          </a:ln>
        </p:spPr>
      </p:cxnSp>
      <p:cxnSp>
        <p:nvCxnSpPr>
          <p:cNvPr id="79893" name="AutoShape 20"/>
          <p:cNvCxnSpPr>
            <a:cxnSpLocks noChangeShapeType="1"/>
            <a:stCxn id="79886" idx="3"/>
            <a:endCxn id="79884" idx="0"/>
          </p:cNvCxnSpPr>
          <p:nvPr>
            <p:custDataLst>
              <p:tags r:id="rId20"/>
            </p:custDataLst>
          </p:nvPr>
        </p:nvCxnSpPr>
        <p:spPr bwMode="auto">
          <a:xfrm flipH="1">
            <a:off x="2819400" y="2986088"/>
            <a:ext cx="398463" cy="525462"/>
          </a:xfrm>
          <a:prstGeom prst="straightConnector1">
            <a:avLst/>
          </a:prstGeom>
          <a:noFill/>
          <a:ln w="9525">
            <a:solidFill>
              <a:srgbClr val="339933"/>
            </a:solidFill>
            <a:round/>
            <a:headEnd/>
            <a:tailEnd type="triangle" w="med" len="med"/>
          </a:ln>
        </p:spPr>
      </p:cxnSp>
      <p:cxnSp>
        <p:nvCxnSpPr>
          <p:cNvPr id="79894" name="AutoShape 21"/>
          <p:cNvCxnSpPr>
            <a:cxnSpLocks noChangeShapeType="1"/>
            <a:stCxn id="79886" idx="5"/>
            <a:endCxn id="79883" idx="0"/>
          </p:cNvCxnSpPr>
          <p:nvPr>
            <p:custDataLst>
              <p:tags r:id="rId21"/>
            </p:custDataLst>
          </p:nvPr>
        </p:nvCxnSpPr>
        <p:spPr bwMode="auto">
          <a:xfrm>
            <a:off x="3487738" y="2986088"/>
            <a:ext cx="398462" cy="525462"/>
          </a:xfrm>
          <a:prstGeom prst="straightConnector1">
            <a:avLst/>
          </a:prstGeom>
          <a:noFill/>
          <a:ln w="9525">
            <a:solidFill>
              <a:srgbClr val="339933"/>
            </a:solidFill>
            <a:round/>
            <a:headEnd/>
            <a:tailEnd type="triangle" w="med" len="med"/>
          </a:ln>
        </p:spPr>
      </p:cxnSp>
      <p:cxnSp>
        <p:nvCxnSpPr>
          <p:cNvPr id="79895" name="AutoShape 22"/>
          <p:cNvCxnSpPr>
            <a:cxnSpLocks noChangeShapeType="1"/>
            <a:stCxn id="79884" idx="3"/>
            <a:endCxn id="79880" idx="0"/>
          </p:cNvCxnSpPr>
          <p:nvPr>
            <p:custDataLst>
              <p:tags r:id="rId22"/>
            </p:custDataLst>
          </p:nvPr>
        </p:nvCxnSpPr>
        <p:spPr bwMode="auto">
          <a:xfrm flipH="1">
            <a:off x="2552700" y="3875088"/>
            <a:ext cx="131763" cy="525462"/>
          </a:xfrm>
          <a:prstGeom prst="straightConnector1">
            <a:avLst/>
          </a:prstGeom>
          <a:noFill/>
          <a:ln w="9525">
            <a:solidFill>
              <a:srgbClr val="339933"/>
            </a:solidFill>
            <a:round/>
            <a:headEnd/>
            <a:tailEnd type="triangle" w="med" len="med"/>
          </a:ln>
        </p:spPr>
      </p:cxnSp>
      <p:cxnSp>
        <p:nvCxnSpPr>
          <p:cNvPr id="79896" name="AutoShape 23"/>
          <p:cNvCxnSpPr>
            <a:cxnSpLocks noChangeShapeType="1"/>
            <a:stCxn id="79884" idx="5"/>
            <a:endCxn id="79879" idx="0"/>
          </p:cNvCxnSpPr>
          <p:nvPr>
            <p:custDataLst>
              <p:tags r:id="rId23"/>
            </p:custDataLst>
          </p:nvPr>
        </p:nvCxnSpPr>
        <p:spPr bwMode="auto">
          <a:xfrm>
            <a:off x="2954338" y="3875088"/>
            <a:ext cx="131762" cy="525462"/>
          </a:xfrm>
          <a:prstGeom prst="straightConnector1">
            <a:avLst/>
          </a:prstGeom>
          <a:noFill/>
          <a:ln w="9525">
            <a:solidFill>
              <a:schemeClr val="tx1"/>
            </a:solidFill>
            <a:round/>
            <a:headEnd/>
            <a:tailEnd type="triangle" w="med" len="med"/>
          </a:ln>
        </p:spPr>
      </p:cxnSp>
      <p:cxnSp>
        <p:nvCxnSpPr>
          <p:cNvPr id="79897" name="AutoShape 24"/>
          <p:cNvCxnSpPr>
            <a:cxnSpLocks noChangeShapeType="1"/>
            <a:stCxn id="79883" idx="3"/>
            <a:endCxn id="79878" idx="0"/>
          </p:cNvCxnSpPr>
          <p:nvPr>
            <p:custDataLst>
              <p:tags r:id="rId24"/>
            </p:custDataLst>
          </p:nvPr>
        </p:nvCxnSpPr>
        <p:spPr bwMode="auto">
          <a:xfrm flipH="1">
            <a:off x="3619500" y="3875088"/>
            <a:ext cx="131763" cy="525462"/>
          </a:xfrm>
          <a:prstGeom prst="straightConnector1">
            <a:avLst/>
          </a:prstGeom>
          <a:noFill/>
          <a:ln w="9525">
            <a:solidFill>
              <a:srgbClr val="339933"/>
            </a:solidFill>
            <a:round/>
            <a:headEnd/>
            <a:tailEnd type="triangle" w="med" len="med"/>
          </a:ln>
        </p:spPr>
      </p:cxnSp>
      <p:cxnSp>
        <p:nvCxnSpPr>
          <p:cNvPr id="79898" name="AutoShape 25"/>
          <p:cNvCxnSpPr>
            <a:cxnSpLocks noChangeShapeType="1"/>
            <a:stCxn id="79883" idx="5"/>
            <a:endCxn id="79877" idx="0"/>
          </p:cNvCxnSpPr>
          <p:nvPr>
            <p:custDataLst>
              <p:tags r:id="rId25"/>
            </p:custDataLst>
          </p:nvPr>
        </p:nvCxnSpPr>
        <p:spPr bwMode="auto">
          <a:xfrm>
            <a:off x="4021138" y="3875088"/>
            <a:ext cx="131762" cy="525462"/>
          </a:xfrm>
          <a:prstGeom prst="straightConnector1">
            <a:avLst/>
          </a:prstGeom>
          <a:noFill/>
          <a:ln w="9525">
            <a:solidFill>
              <a:schemeClr val="tx1"/>
            </a:solidFill>
            <a:round/>
            <a:headEnd/>
            <a:tailEnd type="triangle" w="med" len="med"/>
          </a:ln>
        </p:spPr>
      </p:cxnSp>
      <p:sp>
        <p:nvSpPr>
          <p:cNvPr id="79899" name="Text Box 27" hidden="1"/>
          <p:cNvSpPr txBox="1">
            <a:spLocks noChangeArrowheads="1"/>
          </p:cNvSpPr>
          <p:nvPr>
            <p:custDataLst>
              <p:tags r:id="rId26"/>
            </p:custDataLst>
          </p:nvPr>
        </p:nvSpPr>
        <p:spPr bwMode="auto">
          <a:xfrm>
            <a:off x="5867400" y="228600"/>
            <a:ext cx="3276600" cy="2225675"/>
          </a:xfrm>
          <a:prstGeom prst="rect">
            <a:avLst/>
          </a:prstGeom>
          <a:noFill/>
          <a:ln w="9525">
            <a:noFill/>
            <a:miter lim="800000"/>
            <a:headEnd/>
            <a:tailEnd/>
          </a:ln>
        </p:spPr>
        <p:txBody>
          <a:bodyPr>
            <a:spAutoFit/>
          </a:bodyPr>
          <a:lstStyle/>
          <a:p>
            <a:pPr eaLnBrk="0" hangingPunct="0"/>
            <a:r>
              <a:rPr lang="en-US" sz="2000">
                <a:solidFill>
                  <a:schemeClr val="accent1"/>
                </a:solidFill>
              </a:rPr>
              <a:t>- Runtime bounded by sum</a:t>
            </a:r>
          </a:p>
          <a:p>
            <a:pPr eaLnBrk="0" hangingPunct="0"/>
            <a:r>
              <a:rPr lang="en-US" sz="2000">
                <a:solidFill>
                  <a:schemeClr val="accent1"/>
                </a:solidFill>
              </a:rPr>
              <a:t>of </a:t>
            </a:r>
            <a:r>
              <a:rPr lang="en-US" sz="2000" u="sng">
                <a:solidFill>
                  <a:schemeClr val="accent1"/>
                </a:solidFill>
              </a:rPr>
              <a:t>heights</a:t>
            </a:r>
            <a:r>
              <a:rPr lang="en-US" sz="2000">
                <a:solidFill>
                  <a:schemeClr val="accent1"/>
                </a:solidFill>
              </a:rPr>
              <a:t> of nodes, which</a:t>
            </a:r>
          </a:p>
          <a:p>
            <a:pPr eaLnBrk="0" hangingPunct="0"/>
            <a:r>
              <a:rPr lang="en-US" sz="2000">
                <a:solidFill>
                  <a:schemeClr val="accent1"/>
                </a:solidFill>
              </a:rPr>
              <a:t>is linear.  O(n)</a:t>
            </a:r>
          </a:p>
          <a:p>
            <a:pPr eaLnBrk="0" hangingPunct="0"/>
            <a:r>
              <a:rPr lang="en-US" sz="2000">
                <a:solidFill>
                  <a:schemeClr val="accent1"/>
                </a:solidFill>
              </a:rPr>
              <a:t>- How many nodes at height 1, and height 2, up to root,</a:t>
            </a:r>
          </a:p>
          <a:p>
            <a:pPr eaLnBrk="0" hangingPunct="0"/>
            <a:r>
              <a:rPr lang="en-US" sz="2000">
                <a:solidFill>
                  <a:schemeClr val="accent1"/>
                </a:solidFill>
              </a:rPr>
              <a:t>- See text, Thm. 6.1</a:t>
            </a:r>
          </a:p>
          <a:p>
            <a:pPr eaLnBrk="0" hangingPunct="0"/>
            <a:r>
              <a:rPr lang="en-US" sz="2000">
                <a:solidFill>
                  <a:schemeClr val="accent1"/>
                </a:solidFill>
              </a:rPr>
              <a:t>p. 194 for detailed proof.</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3" cstate="print"/>
          <a:srcRect/>
          <a:stretch>
            <a:fillRect/>
          </a:stretch>
        </p:blipFill>
        <p:spPr bwMode="auto">
          <a:xfrm>
            <a:off x="0" y="466725"/>
            <a:ext cx="9144000" cy="6327775"/>
          </a:xfrm>
          <a:prstGeom prst="rect">
            <a:avLst/>
          </a:prstGeom>
          <a:noFill/>
          <a:ln w="9525">
            <a:noFill/>
            <a:miter lim="800000"/>
            <a:headEnd/>
            <a:tailEnd/>
          </a:ln>
        </p:spPr>
      </p:pic>
      <p:sp>
        <p:nvSpPr>
          <p:cNvPr id="3" name="Rectangle 2"/>
          <p:cNvSpPr/>
          <p:nvPr/>
        </p:nvSpPr>
        <p:spPr>
          <a:xfrm>
            <a:off x="3048000" y="6324600"/>
            <a:ext cx="2819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2743200" y="2667000"/>
            <a:ext cx="3581400" cy="1139825"/>
          </a:xfrm>
        </p:spPr>
        <p:txBody>
          <a:bodyPr/>
          <a:lstStyle/>
          <a:p>
            <a:r>
              <a:rPr lang="en-US"/>
              <a:t>More on Heap</a:t>
            </a:r>
            <a:endParaRPr lang="en-CA"/>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z="2100"/>
              <a:t>Heaps (Ref.</a:t>
            </a:r>
            <a:br>
              <a:rPr lang="en-US" sz="2100"/>
            </a:br>
            <a:r>
              <a:rPr lang="en-CA" sz="2100"/>
              <a:t>www.cse.unt.edu/~rada/CSCE3110/Lectures/</a:t>
            </a:r>
            <a:r>
              <a:rPr lang="en-CA" sz="2100" b="1"/>
              <a:t>Heaps</a:t>
            </a:r>
            <a:r>
              <a:rPr lang="en-CA" sz="2100"/>
              <a:t>.</a:t>
            </a:r>
            <a:r>
              <a:rPr lang="en-CA" sz="2100" b="1"/>
              <a:t>ppt</a:t>
            </a:r>
            <a:r>
              <a:rPr lang="en-CA" sz="2100"/>
              <a:t> </a:t>
            </a:r>
            <a:r>
              <a:rPr lang="en-US" sz="2100"/>
              <a:t>)</a:t>
            </a:r>
          </a:p>
        </p:txBody>
      </p:sp>
      <p:sp>
        <p:nvSpPr>
          <p:cNvPr id="56323" name="Rectangle 3"/>
          <p:cNvSpPr>
            <a:spLocks noGrp="1" noChangeArrowheads="1"/>
          </p:cNvSpPr>
          <p:nvPr>
            <p:ph type="body" idx="1"/>
          </p:nvPr>
        </p:nvSpPr>
        <p:spPr>
          <a:xfrm>
            <a:off x="0" y="1371600"/>
            <a:ext cx="8458200" cy="4876800"/>
          </a:xfrm>
          <a:noFill/>
        </p:spPr>
        <p:txBody>
          <a:bodyPr/>
          <a:lstStyle/>
          <a:p>
            <a:pPr marL="457200" indent="-457200" eaLnBrk="1" hangingPunct="1"/>
            <a:r>
              <a:rPr lang="en-US" altLang="en-US"/>
              <a:t>A </a:t>
            </a:r>
            <a:r>
              <a:rPr lang="en-US" altLang="en-US" i="1"/>
              <a:t>heap</a:t>
            </a:r>
            <a:r>
              <a:rPr lang="en-US" altLang="en-US"/>
              <a:t> is a binary tree T that stores a key-element pairs at its internal nodes</a:t>
            </a:r>
          </a:p>
          <a:p>
            <a:pPr marL="457200" indent="-457200" eaLnBrk="1" hangingPunct="1"/>
            <a:r>
              <a:rPr lang="en-US" altLang="en-US"/>
              <a:t>It satisfies two properties:</a:t>
            </a:r>
          </a:p>
          <a:p>
            <a:pPr marL="838200" lvl="1" indent="-381000">
              <a:spcBef>
                <a:spcPct val="0"/>
              </a:spcBef>
              <a:buClr>
                <a:srgbClr val="BA1C24"/>
              </a:buClr>
              <a:buSzTx/>
              <a:buFontTx/>
              <a:buChar char="•"/>
            </a:pPr>
            <a:r>
              <a:rPr lang="en-US" altLang="en-US" sz="3000" b="1">
                <a:solidFill>
                  <a:srgbClr val="BA1C24"/>
                </a:solidFill>
              </a:rPr>
              <a:t>MinHeap: key(parent) </a:t>
            </a:r>
            <a:r>
              <a:rPr lang="en-US" altLang="en-US" sz="3000" b="1">
                <a:solidFill>
                  <a:srgbClr val="BA1C24"/>
                </a:solidFill>
                <a:sym typeface="Symbol" pitchFamily="18" charset="2"/>
              </a:rPr>
              <a:t></a:t>
            </a:r>
            <a:r>
              <a:rPr lang="en-US" altLang="en-US" sz="3000" b="1">
                <a:solidFill>
                  <a:srgbClr val="BA1C24"/>
                </a:solidFill>
              </a:rPr>
              <a:t> key(child)</a:t>
            </a:r>
          </a:p>
          <a:p>
            <a:pPr marL="838200" lvl="1" indent="-381000">
              <a:spcBef>
                <a:spcPct val="0"/>
              </a:spcBef>
              <a:buClr>
                <a:srgbClr val="BA1C24"/>
              </a:buClr>
              <a:buSzTx/>
              <a:buFontTx/>
              <a:buChar char="•"/>
            </a:pPr>
            <a:r>
              <a:rPr lang="en-US" altLang="en-US" sz="3000" b="1">
                <a:solidFill>
                  <a:srgbClr val="BA1C24"/>
                </a:solidFill>
              </a:rPr>
              <a:t>[OR MaxHeap: key(parent) </a:t>
            </a:r>
            <a:r>
              <a:rPr lang="en-US" altLang="en-US" sz="3000" b="1">
                <a:solidFill>
                  <a:srgbClr val="BA1C24"/>
                </a:solidFill>
                <a:sym typeface="Symbol" pitchFamily="18" charset="2"/>
              </a:rPr>
              <a:t></a:t>
            </a:r>
            <a:r>
              <a:rPr lang="en-US" altLang="en-US" sz="3000" b="1">
                <a:solidFill>
                  <a:srgbClr val="BA1C24"/>
                </a:solidFill>
              </a:rPr>
              <a:t> key(child)]</a:t>
            </a:r>
            <a:endParaRPr lang="en-US" altLang="en-US" sz="3000">
              <a:solidFill>
                <a:srgbClr val="008000"/>
              </a:solidFill>
            </a:endParaRPr>
          </a:p>
          <a:p>
            <a:pPr marL="838200" lvl="1" indent="-381000">
              <a:spcBef>
                <a:spcPct val="0"/>
              </a:spcBef>
              <a:buClr>
                <a:srgbClr val="BA1C24"/>
              </a:buClr>
              <a:buSzTx/>
              <a:buFontTx/>
              <a:buChar char="•"/>
            </a:pPr>
            <a:r>
              <a:rPr lang="en-US" altLang="en-US" sz="3000">
                <a:solidFill>
                  <a:srgbClr val="008000"/>
                </a:solidFill>
              </a:rPr>
              <a:t>all levels are full, except </a:t>
            </a:r>
          </a:p>
          <a:p>
            <a:pPr marL="838200" lvl="1" indent="-381000">
              <a:spcBef>
                <a:spcPct val="0"/>
              </a:spcBef>
              <a:buClr>
                <a:srgbClr val="BA1C24"/>
              </a:buClr>
              <a:buSzTx/>
              <a:buFontTx/>
              <a:buNone/>
            </a:pPr>
            <a:r>
              <a:rPr lang="en-US" altLang="en-US" sz="3000">
                <a:solidFill>
                  <a:srgbClr val="008000"/>
                </a:solidFill>
              </a:rPr>
              <a:t>     the last one, which is </a:t>
            </a:r>
          </a:p>
          <a:p>
            <a:pPr marL="838200" lvl="1" indent="-381000">
              <a:spcBef>
                <a:spcPct val="0"/>
              </a:spcBef>
              <a:buClr>
                <a:srgbClr val="BA1C24"/>
              </a:buClr>
              <a:buSzTx/>
              <a:buFontTx/>
              <a:buNone/>
            </a:pPr>
            <a:r>
              <a:rPr lang="en-US" altLang="en-US" sz="3000">
                <a:solidFill>
                  <a:srgbClr val="008000"/>
                </a:solidFill>
              </a:rPr>
              <a:t>     left-filled</a:t>
            </a:r>
          </a:p>
          <a:p>
            <a:pPr marL="838200" lvl="1" indent="-381000">
              <a:spcBef>
                <a:spcPct val="0"/>
              </a:spcBef>
              <a:buClr>
                <a:srgbClr val="BA1C24"/>
              </a:buClr>
              <a:buSzTx/>
              <a:buFontTx/>
              <a:buChar char="•"/>
            </a:pPr>
            <a:endParaRPr lang="en-US" altLang="en-US" sz="3000">
              <a:solidFill>
                <a:schemeClr val="accent2"/>
              </a:solidFill>
            </a:endParaRPr>
          </a:p>
        </p:txBody>
      </p:sp>
      <p:pic>
        <p:nvPicPr>
          <p:cNvPr id="56324" name="Picture 4"/>
          <p:cNvPicPr>
            <a:picLocks noChangeAspect="1" noChangeArrowheads="1"/>
          </p:cNvPicPr>
          <p:nvPr/>
        </p:nvPicPr>
        <p:blipFill>
          <a:blip r:embed="rId2" cstate="print"/>
          <a:srcRect/>
          <a:stretch>
            <a:fillRect/>
          </a:stretch>
        </p:blipFill>
        <p:spPr bwMode="auto">
          <a:xfrm>
            <a:off x="3200400" y="3581400"/>
            <a:ext cx="5943600" cy="3213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dissolve">
                                      <p:cBhvr>
                                        <p:cTn id="7" dur="500"/>
                                        <p:tgtEl>
                                          <p:spTgt spid="563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dissolve">
                                      <p:cBhvr>
                                        <p:cTn id="12"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t>What are Heaps Useful for?</a:t>
            </a:r>
          </a:p>
        </p:txBody>
      </p:sp>
      <p:sp>
        <p:nvSpPr>
          <p:cNvPr id="83971" name="Rectangle 3"/>
          <p:cNvSpPr>
            <a:spLocks noGrp="1" noChangeArrowheads="1"/>
          </p:cNvSpPr>
          <p:nvPr>
            <p:ph type="body" idx="1"/>
          </p:nvPr>
        </p:nvSpPr>
        <p:spPr/>
        <p:txBody>
          <a:bodyPr/>
          <a:lstStyle/>
          <a:p>
            <a:pPr eaLnBrk="1" hangingPunct="1"/>
            <a:r>
              <a:rPr lang="en-US"/>
              <a:t>To implement priority queues</a:t>
            </a:r>
          </a:p>
          <a:p>
            <a:pPr eaLnBrk="1" hangingPunct="1"/>
            <a:r>
              <a:rPr lang="en-US"/>
              <a:t>Priority queue = a queue where all elements have a “priority” associated with them</a:t>
            </a:r>
          </a:p>
          <a:p>
            <a:pPr eaLnBrk="1" hangingPunct="1"/>
            <a:r>
              <a:rPr lang="en-US">
                <a:solidFill>
                  <a:srgbClr val="008000"/>
                </a:solidFill>
              </a:rPr>
              <a:t>Remove </a:t>
            </a:r>
            <a:r>
              <a:rPr lang="en-US"/>
              <a:t>in a priority queue removes the element with the smallest priority</a:t>
            </a:r>
          </a:p>
          <a:p>
            <a:pPr lvl="1" eaLnBrk="1" hangingPunct="1"/>
            <a:r>
              <a:rPr lang="en-US"/>
              <a:t>insert</a:t>
            </a:r>
          </a:p>
          <a:p>
            <a:pPr lvl="1" eaLnBrk="1" hangingPunct="1"/>
            <a:r>
              <a:rPr lang="en-US"/>
              <a:t>removeMin</a:t>
            </a:r>
          </a:p>
          <a:p>
            <a:pPr lvl="1" eaLnBrk="1" hangingPunct="1">
              <a:buFont typeface="Wingdings" pitchFamily="2" charset="2"/>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1371600"/>
          </a:xfrm>
        </p:spPr>
        <p:txBody>
          <a:bodyPr/>
          <a:lstStyle/>
          <a:p>
            <a:pPr eaLnBrk="1" hangingPunct="1"/>
            <a:r>
              <a:rPr lang="en-US" dirty="0"/>
              <a:t>Example Binary Searches</a:t>
            </a:r>
          </a:p>
        </p:txBody>
      </p:sp>
      <p:sp>
        <p:nvSpPr>
          <p:cNvPr id="12291" name="Rectangle 3"/>
          <p:cNvSpPr>
            <a:spLocks noGrp="1" noChangeArrowheads="1"/>
          </p:cNvSpPr>
          <p:nvPr>
            <p:ph type="body" idx="1"/>
          </p:nvPr>
        </p:nvSpPr>
        <p:spPr>
          <a:xfrm>
            <a:off x="381000" y="1219200"/>
            <a:ext cx="8229600" cy="4530725"/>
          </a:xfrm>
        </p:spPr>
        <p:txBody>
          <a:bodyPr/>
          <a:lstStyle/>
          <a:p>
            <a:pPr eaLnBrk="1" hangingPunct="1"/>
            <a:r>
              <a:rPr lang="en-US"/>
              <a:t>Find (root, 25 )</a:t>
            </a:r>
          </a:p>
          <a:p>
            <a:pPr lvl="1" eaLnBrk="1" hangingPunct="1"/>
            <a:endParaRPr lang="en-US"/>
          </a:p>
        </p:txBody>
      </p:sp>
      <p:sp>
        <p:nvSpPr>
          <p:cNvPr id="12292" name="Oval 4"/>
          <p:cNvSpPr>
            <a:spLocks noChangeArrowheads="1"/>
          </p:cNvSpPr>
          <p:nvPr/>
        </p:nvSpPr>
        <p:spPr bwMode="auto">
          <a:xfrm>
            <a:off x="1066800" y="2028825"/>
            <a:ext cx="762000" cy="571500"/>
          </a:xfrm>
          <a:prstGeom prst="ellipse">
            <a:avLst/>
          </a:prstGeom>
          <a:noFill/>
          <a:ln w="57150">
            <a:solidFill>
              <a:srgbClr val="008080"/>
            </a:solidFill>
            <a:round/>
            <a:headEnd/>
            <a:tailEnd/>
          </a:ln>
        </p:spPr>
        <p:txBody>
          <a:bodyPr wrap="none" anchor="ctr"/>
          <a:lstStyle/>
          <a:p>
            <a:endParaRPr lang="en-CA"/>
          </a:p>
        </p:txBody>
      </p:sp>
      <p:sp>
        <p:nvSpPr>
          <p:cNvPr id="12293" name="Oval 5"/>
          <p:cNvSpPr>
            <a:spLocks noChangeArrowheads="1"/>
          </p:cNvSpPr>
          <p:nvPr/>
        </p:nvSpPr>
        <p:spPr bwMode="auto">
          <a:xfrm>
            <a:off x="533400" y="2819400"/>
            <a:ext cx="762000" cy="571500"/>
          </a:xfrm>
          <a:prstGeom prst="ellipse">
            <a:avLst/>
          </a:prstGeom>
          <a:noFill/>
          <a:ln w="57150">
            <a:solidFill>
              <a:srgbClr val="008080"/>
            </a:solidFill>
            <a:round/>
            <a:headEnd/>
            <a:tailEnd/>
          </a:ln>
        </p:spPr>
        <p:txBody>
          <a:bodyPr wrap="none" anchor="ctr"/>
          <a:lstStyle/>
          <a:p>
            <a:endParaRPr lang="en-CA"/>
          </a:p>
        </p:txBody>
      </p:sp>
      <p:sp>
        <p:nvSpPr>
          <p:cNvPr id="12294" name="Oval 6"/>
          <p:cNvSpPr>
            <a:spLocks noChangeArrowheads="1"/>
          </p:cNvSpPr>
          <p:nvPr/>
        </p:nvSpPr>
        <p:spPr bwMode="auto">
          <a:xfrm>
            <a:off x="1524000" y="2819400"/>
            <a:ext cx="762000" cy="571500"/>
          </a:xfrm>
          <a:prstGeom prst="ellipse">
            <a:avLst/>
          </a:prstGeom>
          <a:noFill/>
          <a:ln w="57150">
            <a:solidFill>
              <a:srgbClr val="008080"/>
            </a:solidFill>
            <a:round/>
            <a:headEnd/>
            <a:tailEnd/>
          </a:ln>
        </p:spPr>
        <p:txBody>
          <a:bodyPr wrap="none" anchor="ctr"/>
          <a:lstStyle/>
          <a:p>
            <a:endParaRPr lang="en-CA"/>
          </a:p>
        </p:txBody>
      </p:sp>
      <p:sp>
        <p:nvSpPr>
          <p:cNvPr id="12295" name="Oval 7"/>
          <p:cNvSpPr>
            <a:spLocks noChangeArrowheads="1"/>
          </p:cNvSpPr>
          <p:nvPr/>
        </p:nvSpPr>
        <p:spPr bwMode="auto">
          <a:xfrm>
            <a:off x="228600" y="3657600"/>
            <a:ext cx="762000" cy="571500"/>
          </a:xfrm>
          <a:prstGeom prst="ellipse">
            <a:avLst/>
          </a:prstGeom>
          <a:noFill/>
          <a:ln w="57150">
            <a:solidFill>
              <a:srgbClr val="008080"/>
            </a:solidFill>
            <a:round/>
            <a:headEnd/>
            <a:tailEnd/>
          </a:ln>
        </p:spPr>
        <p:txBody>
          <a:bodyPr wrap="none" anchor="ctr"/>
          <a:lstStyle/>
          <a:p>
            <a:endParaRPr lang="en-CA"/>
          </a:p>
        </p:txBody>
      </p:sp>
      <p:sp>
        <p:nvSpPr>
          <p:cNvPr id="12296" name="Oval 8"/>
          <p:cNvSpPr>
            <a:spLocks noChangeArrowheads="1"/>
          </p:cNvSpPr>
          <p:nvPr/>
        </p:nvSpPr>
        <p:spPr bwMode="auto">
          <a:xfrm>
            <a:off x="1143000" y="3657600"/>
            <a:ext cx="762000" cy="571500"/>
          </a:xfrm>
          <a:prstGeom prst="ellipse">
            <a:avLst/>
          </a:prstGeom>
          <a:noFill/>
          <a:ln w="57150">
            <a:solidFill>
              <a:srgbClr val="008080"/>
            </a:solidFill>
            <a:round/>
            <a:headEnd/>
            <a:tailEnd/>
          </a:ln>
        </p:spPr>
        <p:txBody>
          <a:bodyPr wrap="none" anchor="ctr"/>
          <a:lstStyle/>
          <a:p>
            <a:endParaRPr lang="en-CA"/>
          </a:p>
        </p:txBody>
      </p:sp>
      <p:cxnSp>
        <p:nvCxnSpPr>
          <p:cNvPr id="12297" name="AutoShape 9"/>
          <p:cNvCxnSpPr>
            <a:cxnSpLocks noChangeShapeType="1"/>
            <a:stCxn id="12293" idx="4"/>
            <a:endCxn id="12295" idx="0"/>
          </p:cNvCxnSpPr>
          <p:nvPr/>
        </p:nvCxnSpPr>
        <p:spPr bwMode="auto">
          <a:xfrm flipH="1">
            <a:off x="609600" y="3419475"/>
            <a:ext cx="304800" cy="209550"/>
          </a:xfrm>
          <a:prstGeom prst="straightConnector1">
            <a:avLst/>
          </a:prstGeom>
          <a:noFill/>
          <a:ln w="50800">
            <a:solidFill>
              <a:srgbClr val="0000FF"/>
            </a:solidFill>
            <a:round/>
            <a:headEnd/>
            <a:tailEnd type="triangle" w="med" len="med"/>
          </a:ln>
        </p:spPr>
      </p:cxnSp>
      <p:cxnSp>
        <p:nvCxnSpPr>
          <p:cNvPr id="12298" name="AutoShape 10"/>
          <p:cNvCxnSpPr>
            <a:cxnSpLocks noChangeShapeType="1"/>
            <a:stCxn id="12294" idx="4"/>
            <a:endCxn id="12296" idx="0"/>
          </p:cNvCxnSpPr>
          <p:nvPr/>
        </p:nvCxnSpPr>
        <p:spPr bwMode="auto">
          <a:xfrm flipH="1">
            <a:off x="1524000" y="3419475"/>
            <a:ext cx="381000" cy="209550"/>
          </a:xfrm>
          <a:prstGeom prst="straightConnector1">
            <a:avLst/>
          </a:prstGeom>
          <a:noFill/>
          <a:ln w="50800">
            <a:solidFill>
              <a:srgbClr val="0000FF"/>
            </a:solidFill>
            <a:round/>
            <a:headEnd/>
            <a:tailEnd type="triangle" w="med" len="med"/>
          </a:ln>
        </p:spPr>
      </p:cxnSp>
      <p:cxnSp>
        <p:nvCxnSpPr>
          <p:cNvPr id="12299" name="AutoShape 11"/>
          <p:cNvCxnSpPr>
            <a:cxnSpLocks noChangeShapeType="1"/>
            <a:stCxn id="12292" idx="4"/>
            <a:endCxn id="12294" idx="0"/>
          </p:cNvCxnSpPr>
          <p:nvPr/>
        </p:nvCxnSpPr>
        <p:spPr bwMode="auto">
          <a:xfrm>
            <a:off x="1447800" y="2628900"/>
            <a:ext cx="457200" cy="161925"/>
          </a:xfrm>
          <a:prstGeom prst="straightConnector1">
            <a:avLst/>
          </a:prstGeom>
          <a:noFill/>
          <a:ln w="50800">
            <a:solidFill>
              <a:srgbClr val="0000FF"/>
            </a:solidFill>
            <a:round/>
            <a:headEnd/>
            <a:tailEnd type="triangle" w="med" len="med"/>
          </a:ln>
        </p:spPr>
      </p:cxnSp>
      <p:cxnSp>
        <p:nvCxnSpPr>
          <p:cNvPr id="12300" name="AutoShape 12"/>
          <p:cNvCxnSpPr>
            <a:cxnSpLocks noChangeShapeType="1"/>
            <a:stCxn id="12292" idx="4"/>
            <a:endCxn id="12293" idx="0"/>
          </p:cNvCxnSpPr>
          <p:nvPr/>
        </p:nvCxnSpPr>
        <p:spPr bwMode="auto">
          <a:xfrm flipH="1">
            <a:off x="914400" y="2628900"/>
            <a:ext cx="533400" cy="161925"/>
          </a:xfrm>
          <a:prstGeom prst="straightConnector1">
            <a:avLst/>
          </a:prstGeom>
          <a:noFill/>
          <a:ln w="50800">
            <a:solidFill>
              <a:srgbClr val="0000FF"/>
            </a:solidFill>
            <a:round/>
            <a:headEnd/>
            <a:tailEnd type="triangle" w="med" len="med"/>
          </a:ln>
        </p:spPr>
      </p:cxnSp>
      <p:cxnSp>
        <p:nvCxnSpPr>
          <p:cNvPr id="12301" name="AutoShape 13"/>
          <p:cNvCxnSpPr>
            <a:cxnSpLocks noChangeShapeType="1"/>
            <a:stCxn id="12294" idx="4"/>
            <a:endCxn id="12302" idx="0"/>
          </p:cNvCxnSpPr>
          <p:nvPr/>
        </p:nvCxnSpPr>
        <p:spPr bwMode="auto">
          <a:xfrm>
            <a:off x="1905000" y="3419475"/>
            <a:ext cx="533400" cy="209550"/>
          </a:xfrm>
          <a:prstGeom prst="straightConnector1">
            <a:avLst/>
          </a:prstGeom>
          <a:noFill/>
          <a:ln w="50800">
            <a:solidFill>
              <a:srgbClr val="0000FF"/>
            </a:solidFill>
            <a:round/>
            <a:headEnd/>
            <a:tailEnd type="triangle" w="med" len="med"/>
          </a:ln>
        </p:spPr>
      </p:cxnSp>
      <p:sp>
        <p:nvSpPr>
          <p:cNvPr id="12302" name="Oval 14"/>
          <p:cNvSpPr>
            <a:spLocks noChangeArrowheads="1"/>
          </p:cNvSpPr>
          <p:nvPr/>
        </p:nvSpPr>
        <p:spPr bwMode="auto">
          <a:xfrm>
            <a:off x="2057400" y="3657600"/>
            <a:ext cx="762000" cy="571500"/>
          </a:xfrm>
          <a:prstGeom prst="ellipse">
            <a:avLst/>
          </a:prstGeom>
          <a:noFill/>
          <a:ln w="57150">
            <a:solidFill>
              <a:srgbClr val="008080"/>
            </a:solidFill>
            <a:round/>
            <a:headEnd/>
            <a:tailEnd/>
          </a:ln>
        </p:spPr>
        <p:txBody>
          <a:bodyPr wrap="none" anchor="ctr"/>
          <a:lstStyle/>
          <a:p>
            <a:endParaRPr lang="en-CA"/>
          </a:p>
        </p:txBody>
      </p:sp>
      <p:sp>
        <p:nvSpPr>
          <p:cNvPr id="12303" name="Text Box 15"/>
          <p:cNvSpPr txBox="1">
            <a:spLocks noChangeArrowheads="1"/>
          </p:cNvSpPr>
          <p:nvPr/>
        </p:nvSpPr>
        <p:spPr bwMode="auto">
          <a:xfrm>
            <a:off x="685800" y="2819400"/>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12304" name="Text Box 16"/>
          <p:cNvSpPr txBox="1">
            <a:spLocks noChangeArrowheads="1"/>
          </p:cNvSpPr>
          <p:nvPr/>
        </p:nvSpPr>
        <p:spPr bwMode="auto">
          <a:xfrm>
            <a:off x="1143000" y="20574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12305" name="Text Box 17"/>
          <p:cNvSpPr txBox="1">
            <a:spLocks noChangeArrowheads="1"/>
          </p:cNvSpPr>
          <p:nvPr/>
        </p:nvSpPr>
        <p:spPr bwMode="auto">
          <a:xfrm>
            <a:off x="1600200" y="28194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12306" name="Text Box 18"/>
          <p:cNvSpPr txBox="1">
            <a:spLocks noChangeArrowheads="1"/>
          </p:cNvSpPr>
          <p:nvPr/>
        </p:nvSpPr>
        <p:spPr bwMode="auto">
          <a:xfrm>
            <a:off x="381000" y="3733800"/>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12307" name="Text Box 19"/>
          <p:cNvSpPr txBox="1">
            <a:spLocks noChangeArrowheads="1"/>
          </p:cNvSpPr>
          <p:nvPr/>
        </p:nvSpPr>
        <p:spPr bwMode="auto">
          <a:xfrm>
            <a:off x="1219200" y="3733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12308" name="Text Box 20"/>
          <p:cNvSpPr txBox="1">
            <a:spLocks noChangeArrowheads="1"/>
          </p:cNvSpPr>
          <p:nvPr/>
        </p:nvSpPr>
        <p:spPr bwMode="auto">
          <a:xfrm>
            <a:off x="2209800" y="3733800"/>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12309" name="Oval 21"/>
          <p:cNvSpPr>
            <a:spLocks noChangeArrowheads="1"/>
          </p:cNvSpPr>
          <p:nvPr/>
        </p:nvSpPr>
        <p:spPr bwMode="auto">
          <a:xfrm>
            <a:off x="5410200" y="1981200"/>
            <a:ext cx="762000" cy="571500"/>
          </a:xfrm>
          <a:prstGeom prst="ellipse">
            <a:avLst/>
          </a:prstGeom>
          <a:noFill/>
          <a:ln w="57150">
            <a:solidFill>
              <a:srgbClr val="008080"/>
            </a:solidFill>
            <a:round/>
            <a:headEnd/>
            <a:tailEnd/>
          </a:ln>
        </p:spPr>
        <p:txBody>
          <a:bodyPr wrap="none" anchor="ctr"/>
          <a:lstStyle/>
          <a:p>
            <a:endParaRPr lang="en-CA"/>
          </a:p>
        </p:txBody>
      </p:sp>
      <p:sp>
        <p:nvSpPr>
          <p:cNvPr id="12310" name="Oval 22"/>
          <p:cNvSpPr>
            <a:spLocks noChangeArrowheads="1"/>
          </p:cNvSpPr>
          <p:nvPr/>
        </p:nvSpPr>
        <p:spPr bwMode="auto">
          <a:xfrm>
            <a:off x="4876800" y="2771775"/>
            <a:ext cx="762000" cy="571500"/>
          </a:xfrm>
          <a:prstGeom prst="ellipse">
            <a:avLst/>
          </a:prstGeom>
          <a:noFill/>
          <a:ln w="57150">
            <a:solidFill>
              <a:srgbClr val="008080"/>
            </a:solidFill>
            <a:round/>
            <a:headEnd/>
            <a:tailEnd/>
          </a:ln>
        </p:spPr>
        <p:txBody>
          <a:bodyPr wrap="none" anchor="ctr"/>
          <a:lstStyle/>
          <a:p>
            <a:endParaRPr lang="en-CA"/>
          </a:p>
        </p:txBody>
      </p:sp>
      <p:sp>
        <p:nvSpPr>
          <p:cNvPr id="12311" name="Oval 23"/>
          <p:cNvSpPr>
            <a:spLocks noChangeArrowheads="1"/>
          </p:cNvSpPr>
          <p:nvPr/>
        </p:nvSpPr>
        <p:spPr bwMode="auto">
          <a:xfrm>
            <a:off x="5867400" y="2771775"/>
            <a:ext cx="762000" cy="571500"/>
          </a:xfrm>
          <a:prstGeom prst="ellipse">
            <a:avLst/>
          </a:prstGeom>
          <a:noFill/>
          <a:ln w="57150">
            <a:solidFill>
              <a:srgbClr val="008080"/>
            </a:solidFill>
            <a:round/>
            <a:headEnd/>
            <a:tailEnd/>
          </a:ln>
        </p:spPr>
        <p:txBody>
          <a:bodyPr wrap="none" anchor="ctr"/>
          <a:lstStyle/>
          <a:p>
            <a:endParaRPr lang="en-CA"/>
          </a:p>
        </p:txBody>
      </p:sp>
      <p:sp>
        <p:nvSpPr>
          <p:cNvPr id="12312" name="Oval 24"/>
          <p:cNvSpPr>
            <a:spLocks noChangeArrowheads="1"/>
          </p:cNvSpPr>
          <p:nvPr/>
        </p:nvSpPr>
        <p:spPr bwMode="auto">
          <a:xfrm>
            <a:off x="5486400" y="3609975"/>
            <a:ext cx="762000" cy="571500"/>
          </a:xfrm>
          <a:prstGeom prst="ellipse">
            <a:avLst/>
          </a:prstGeom>
          <a:noFill/>
          <a:ln w="57150">
            <a:solidFill>
              <a:srgbClr val="008080"/>
            </a:solidFill>
            <a:round/>
            <a:headEnd/>
            <a:tailEnd/>
          </a:ln>
        </p:spPr>
        <p:txBody>
          <a:bodyPr wrap="none" anchor="ctr"/>
          <a:lstStyle/>
          <a:p>
            <a:endParaRPr lang="en-CA"/>
          </a:p>
        </p:txBody>
      </p:sp>
      <p:cxnSp>
        <p:nvCxnSpPr>
          <p:cNvPr id="12313" name="AutoShape 25"/>
          <p:cNvCxnSpPr>
            <a:cxnSpLocks noChangeShapeType="1"/>
            <a:stCxn id="12311" idx="4"/>
            <a:endCxn id="12312" idx="0"/>
          </p:cNvCxnSpPr>
          <p:nvPr/>
        </p:nvCxnSpPr>
        <p:spPr bwMode="auto">
          <a:xfrm flipH="1">
            <a:off x="5867400" y="3371850"/>
            <a:ext cx="381000" cy="209550"/>
          </a:xfrm>
          <a:prstGeom prst="straightConnector1">
            <a:avLst/>
          </a:prstGeom>
          <a:noFill/>
          <a:ln w="50800">
            <a:solidFill>
              <a:srgbClr val="0000FF"/>
            </a:solidFill>
            <a:round/>
            <a:headEnd/>
            <a:tailEnd type="triangle" w="med" len="med"/>
          </a:ln>
        </p:spPr>
      </p:cxnSp>
      <p:cxnSp>
        <p:nvCxnSpPr>
          <p:cNvPr id="12314" name="AutoShape 26"/>
          <p:cNvCxnSpPr>
            <a:cxnSpLocks noChangeShapeType="1"/>
            <a:stCxn id="12309" idx="4"/>
            <a:endCxn id="12311" idx="0"/>
          </p:cNvCxnSpPr>
          <p:nvPr/>
        </p:nvCxnSpPr>
        <p:spPr bwMode="auto">
          <a:xfrm>
            <a:off x="5791200" y="2581275"/>
            <a:ext cx="457200" cy="161925"/>
          </a:xfrm>
          <a:prstGeom prst="straightConnector1">
            <a:avLst/>
          </a:prstGeom>
          <a:noFill/>
          <a:ln w="50800">
            <a:solidFill>
              <a:srgbClr val="0000FF"/>
            </a:solidFill>
            <a:round/>
            <a:headEnd/>
            <a:tailEnd type="triangle" w="med" len="med"/>
          </a:ln>
        </p:spPr>
      </p:cxnSp>
      <p:cxnSp>
        <p:nvCxnSpPr>
          <p:cNvPr id="12315" name="AutoShape 27"/>
          <p:cNvCxnSpPr>
            <a:cxnSpLocks noChangeShapeType="1"/>
            <a:stCxn id="12309" idx="4"/>
            <a:endCxn id="12310" idx="0"/>
          </p:cNvCxnSpPr>
          <p:nvPr/>
        </p:nvCxnSpPr>
        <p:spPr bwMode="auto">
          <a:xfrm flipH="1">
            <a:off x="5257800" y="2581275"/>
            <a:ext cx="533400" cy="161925"/>
          </a:xfrm>
          <a:prstGeom prst="straightConnector1">
            <a:avLst/>
          </a:prstGeom>
          <a:noFill/>
          <a:ln w="50800">
            <a:solidFill>
              <a:srgbClr val="0000FF"/>
            </a:solidFill>
            <a:round/>
            <a:headEnd/>
            <a:tailEnd type="triangle" w="med" len="med"/>
          </a:ln>
        </p:spPr>
      </p:cxnSp>
      <p:cxnSp>
        <p:nvCxnSpPr>
          <p:cNvPr id="12316" name="AutoShape 28"/>
          <p:cNvCxnSpPr>
            <a:cxnSpLocks noChangeShapeType="1"/>
            <a:stCxn id="12312" idx="4"/>
            <a:endCxn id="12317" idx="0"/>
          </p:cNvCxnSpPr>
          <p:nvPr/>
        </p:nvCxnSpPr>
        <p:spPr bwMode="auto">
          <a:xfrm flipH="1">
            <a:off x="5181600" y="4210050"/>
            <a:ext cx="685800" cy="209550"/>
          </a:xfrm>
          <a:prstGeom prst="straightConnector1">
            <a:avLst/>
          </a:prstGeom>
          <a:noFill/>
          <a:ln w="50800">
            <a:solidFill>
              <a:srgbClr val="0000FF"/>
            </a:solidFill>
            <a:round/>
            <a:headEnd/>
            <a:tailEnd type="triangle" w="med" len="med"/>
          </a:ln>
        </p:spPr>
      </p:cxnSp>
      <p:sp>
        <p:nvSpPr>
          <p:cNvPr id="12317" name="Oval 29"/>
          <p:cNvSpPr>
            <a:spLocks noChangeArrowheads="1"/>
          </p:cNvSpPr>
          <p:nvPr/>
        </p:nvSpPr>
        <p:spPr bwMode="auto">
          <a:xfrm>
            <a:off x="4800600" y="4448175"/>
            <a:ext cx="762000" cy="571500"/>
          </a:xfrm>
          <a:prstGeom prst="ellipse">
            <a:avLst/>
          </a:prstGeom>
          <a:noFill/>
          <a:ln w="57150">
            <a:solidFill>
              <a:srgbClr val="008080"/>
            </a:solidFill>
            <a:round/>
            <a:headEnd/>
            <a:tailEnd/>
          </a:ln>
        </p:spPr>
        <p:txBody>
          <a:bodyPr wrap="none" anchor="ctr"/>
          <a:lstStyle/>
          <a:p>
            <a:endParaRPr lang="en-CA"/>
          </a:p>
        </p:txBody>
      </p:sp>
      <p:sp>
        <p:nvSpPr>
          <p:cNvPr id="12318" name="Text Box 30"/>
          <p:cNvSpPr txBox="1">
            <a:spLocks noChangeArrowheads="1"/>
          </p:cNvSpPr>
          <p:nvPr/>
        </p:nvSpPr>
        <p:spPr bwMode="auto">
          <a:xfrm>
            <a:off x="5562600" y="200977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12319" name="Text Box 31"/>
          <p:cNvSpPr txBox="1">
            <a:spLocks noChangeArrowheads="1"/>
          </p:cNvSpPr>
          <p:nvPr/>
        </p:nvSpPr>
        <p:spPr bwMode="auto">
          <a:xfrm>
            <a:off x="4876800" y="44481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12320" name="Text Box 32"/>
          <p:cNvSpPr txBox="1">
            <a:spLocks noChangeArrowheads="1"/>
          </p:cNvSpPr>
          <p:nvPr/>
        </p:nvSpPr>
        <p:spPr bwMode="auto">
          <a:xfrm>
            <a:off x="5562600" y="36861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12321" name="Text Box 33"/>
          <p:cNvSpPr txBox="1">
            <a:spLocks noChangeArrowheads="1"/>
          </p:cNvSpPr>
          <p:nvPr/>
        </p:nvSpPr>
        <p:spPr bwMode="auto">
          <a:xfrm>
            <a:off x="5029200" y="277177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12322" name="Text Box 34"/>
          <p:cNvSpPr txBox="1">
            <a:spLocks noChangeArrowheads="1"/>
          </p:cNvSpPr>
          <p:nvPr/>
        </p:nvSpPr>
        <p:spPr bwMode="auto">
          <a:xfrm>
            <a:off x="5486400" y="52863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12323" name="Text Box 35"/>
          <p:cNvSpPr txBox="1">
            <a:spLocks noChangeArrowheads="1"/>
          </p:cNvSpPr>
          <p:nvPr/>
        </p:nvSpPr>
        <p:spPr bwMode="auto">
          <a:xfrm>
            <a:off x="5943600" y="27717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45</a:t>
            </a:r>
          </a:p>
        </p:txBody>
      </p:sp>
      <p:sp>
        <p:nvSpPr>
          <p:cNvPr id="12324" name="Oval 36"/>
          <p:cNvSpPr>
            <a:spLocks noChangeArrowheads="1"/>
          </p:cNvSpPr>
          <p:nvPr/>
        </p:nvSpPr>
        <p:spPr bwMode="auto">
          <a:xfrm>
            <a:off x="5410200" y="5286375"/>
            <a:ext cx="762000" cy="571500"/>
          </a:xfrm>
          <a:prstGeom prst="ellipse">
            <a:avLst/>
          </a:prstGeom>
          <a:noFill/>
          <a:ln w="57150">
            <a:solidFill>
              <a:srgbClr val="008080"/>
            </a:solidFill>
            <a:round/>
            <a:headEnd/>
            <a:tailEnd/>
          </a:ln>
        </p:spPr>
        <p:txBody>
          <a:bodyPr wrap="none" anchor="ctr"/>
          <a:lstStyle/>
          <a:p>
            <a:endParaRPr lang="en-CA"/>
          </a:p>
        </p:txBody>
      </p:sp>
      <p:cxnSp>
        <p:nvCxnSpPr>
          <p:cNvPr id="12325" name="AutoShape 37"/>
          <p:cNvCxnSpPr>
            <a:cxnSpLocks noChangeShapeType="1"/>
            <a:stCxn id="12317" idx="4"/>
            <a:endCxn id="12324" idx="0"/>
          </p:cNvCxnSpPr>
          <p:nvPr/>
        </p:nvCxnSpPr>
        <p:spPr bwMode="auto">
          <a:xfrm>
            <a:off x="5181600" y="5048250"/>
            <a:ext cx="609600" cy="209550"/>
          </a:xfrm>
          <a:prstGeom prst="straightConnector1">
            <a:avLst/>
          </a:prstGeom>
          <a:noFill/>
          <a:ln w="50800">
            <a:solidFill>
              <a:srgbClr val="0000FF"/>
            </a:solidFill>
            <a:round/>
            <a:headEnd/>
            <a:tailEnd type="triangle" w="med" len="med"/>
          </a:ln>
        </p:spPr>
      </p:cxnSp>
      <p:sp>
        <p:nvSpPr>
          <p:cNvPr id="12326" name="Text Box 38"/>
          <p:cNvSpPr txBox="1">
            <a:spLocks noChangeArrowheads="1"/>
          </p:cNvSpPr>
          <p:nvPr/>
        </p:nvSpPr>
        <p:spPr bwMode="auto">
          <a:xfrm>
            <a:off x="2819400" y="2286000"/>
            <a:ext cx="2286000" cy="1552575"/>
          </a:xfrm>
          <a:prstGeom prst="rect">
            <a:avLst/>
          </a:prstGeom>
          <a:noFill/>
          <a:ln w="12700">
            <a:noFill/>
            <a:miter lim="800000"/>
            <a:headEnd/>
            <a:tailEnd/>
          </a:ln>
        </p:spPr>
        <p:txBody>
          <a:bodyPr>
            <a:spAutoFit/>
          </a:bodyPr>
          <a:lstStyle/>
          <a:p>
            <a:pPr eaLnBrk="0" hangingPunct="0">
              <a:spcBef>
                <a:spcPct val="50000"/>
              </a:spcBef>
            </a:pPr>
            <a:r>
              <a:rPr lang="en-US" sz="2400" b="1"/>
              <a:t>10 &lt; 25, right</a:t>
            </a:r>
          </a:p>
          <a:p>
            <a:pPr eaLnBrk="0" hangingPunct="0">
              <a:spcBef>
                <a:spcPct val="50000"/>
              </a:spcBef>
            </a:pPr>
            <a:r>
              <a:rPr lang="en-US" sz="2400" b="1"/>
              <a:t>30 &gt; 25, left</a:t>
            </a:r>
          </a:p>
          <a:p>
            <a:pPr eaLnBrk="0" hangingPunct="0">
              <a:spcBef>
                <a:spcPct val="50000"/>
              </a:spcBef>
            </a:pPr>
            <a:r>
              <a:rPr lang="en-US" sz="2400" b="1"/>
              <a:t>25 = 25, found</a:t>
            </a:r>
          </a:p>
        </p:txBody>
      </p:sp>
      <p:sp>
        <p:nvSpPr>
          <p:cNvPr id="12327" name="Text Box 39"/>
          <p:cNvSpPr txBox="1">
            <a:spLocks noChangeArrowheads="1"/>
          </p:cNvSpPr>
          <p:nvPr/>
        </p:nvSpPr>
        <p:spPr bwMode="auto">
          <a:xfrm>
            <a:off x="6705600" y="2286000"/>
            <a:ext cx="2286000" cy="2647950"/>
          </a:xfrm>
          <a:prstGeom prst="rect">
            <a:avLst/>
          </a:prstGeom>
          <a:noFill/>
          <a:ln w="12700">
            <a:noFill/>
            <a:miter lim="800000"/>
            <a:headEnd/>
            <a:tailEnd/>
          </a:ln>
        </p:spPr>
        <p:txBody>
          <a:bodyPr>
            <a:spAutoFit/>
          </a:bodyPr>
          <a:lstStyle/>
          <a:p>
            <a:pPr eaLnBrk="0" hangingPunct="0">
              <a:spcBef>
                <a:spcPct val="50000"/>
              </a:spcBef>
            </a:pPr>
            <a:r>
              <a:rPr lang="en-US" sz="2400" b="1"/>
              <a:t>5 &lt; 25, right</a:t>
            </a:r>
          </a:p>
          <a:p>
            <a:pPr eaLnBrk="0" hangingPunct="0">
              <a:spcBef>
                <a:spcPct val="50000"/>
              </a:spcBef>
            </a:pPr>
            <a:r>
              <a:rPr lang="en-US" sz="2400" b="1"/>
              <a:t>45 &gt; 25, left</a:t>
            </a:r>
          </a:p>
          <a:p>
            <a:pPr eaLnBrk="0" hangingPunct="0">
              <a:spcBef>
                <a:spcPct val="50000"/>
              </a:spcBef>
            </a:pPr>
            <a:r>
              <a:rPr lang="en-US" sz="2400" b="1"/>
              <a:t>30 &gt; 25, left</a:t>
            </a:r>
          </a:p>
          <a:p>
            <a:pPr eaLnBrk="0" hangingPunct="0">
              <a:spcBef>
                <a:spcPct val="50000"/>
              </a:spcBef>
            </a:pPr>
            <a:r>
              <a:rPr lang="en-US" sz="2400" b="1"/>
              <a:t>10 &lt; 25, right</a:t>
            </a:r>
          </a:p>
          <a:p>
            <a:pPr eaLnBrk="0" hangingPunct="0">
              <a:spcBef>
                <a:spcPct val="50000"/>
              </a:spcBef>
            </a:pPr>
            <a:r>
              <a:rPr lang="en-US" sz="2400" b="1"/>
              <a:t>25 = 25, found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t>Heap or Not a Heap?</a:t>
            </a:r>
          </a:p>
        </p:txBody>
      </p:sp>
      <p:pic>
        <p:nvPicPr>
          <p:cNvPr id="84995" name="Picture 3"/>
          <p:cNvPicPr>
            <a:picLocks noChangeAspect="1" noChangeArrowheads="1"/>
          </p:cNvPicPr>
          <p:nvPr/>
        </p:nvPicPr>
        <p:blipFill>
          <a:blip r:embed="rId2" cstate="print"/>
          <a:srcRect/>
          <a:stretch>
            <a:fillRect/>
          </a:stretch>
        </p:blipFill>
        <p:spPr bwMode="auto">
          <a:xfrm>
            <a:off x="1524000" y="1870075"/>
            <a:ext cx="5410200" cy="4759325"/>
          </a:xfrm>
          <a:prstGeom prst="rect">
            <a:avLst/>
          </a:prstGeom>
          <a:noFill/>
          <a:ln w="9525">
            <a:noFill/>
            <a:miter lim="800000"/>
            <a:headEnd/>
            <a:tailEnd/>
          </a:ln>
        </p:spPr>
      </p:pic>
      <p:sp>
        <p:nvSpPr>
          <p:cNvPr id="84996" name="Rectangle 4"/>
          <p:cNvSpPr>
            <a:spLocks noChangeArrowheads="1"/>
          </p:cNvSpPr>
          <p:nvPr/>
        </p:nvSpPr>
        <p:spPr bwMode="auto">
          <a:xfrm>
            <a:off x="1600200" y="4343400"/>
            <a:ext cx="2895600" cy="228600"/>
          </a:xfrm>
          <a:prstGeom prst="rect">
            <a:avLst/>
          </a:prstGeom>
          <a:solidFill>
            <a:schemeClr val="bg1"/>
          </a:solidFill>
          <a:ln w="9525">
            <a:noFill/>
            <a:miter lim="800000"/>
            <a:headEnd/>
            <a:tailEnd/>
          </a:ln>
        </p:spPr>
        <p:txBody>
          <a:bodyPr wrap="none" anchor="ctr"/>
          <a:lstStyle/>
          <a:p>
            <a:endParaRPr lang="en-CA"/>
          </a:p>
        </p:txBody>
      </p:sp>
      <p:sp>
        <p:nvSpPr>
          <p:cNvPr id="84997" name="Rectangle 5"/>
          <p:cNvSpPr>
            <a:spLocks noChangeArrowheads="1"/>
          </p:cNvSpPr>
          <p:nvPr/>
        </p:nvSpPr>
        <p:spPr bwMode="auto">
          <a:xfrm>
            <a:off x="1676400" y="1828800"/>
            <a:ext cx="2971800" cy="228600"/>
          </a:xfrm>
          <a:prstGeom prst="rect">
            <a:avLst/>
          </a:prstGeom>
          <a:solidFill>
            <a:schemeClr val="bg1"/>
          </a:solidFill>
          <a:ln w="9525">
            <a:noFill/>
            <a:miter lim="800000"/>
            <a:headEnd/>
            <a:tailEnd/>
          </a:ln>
        </p:spPr>
        <p:txBody>
          <a:bodyPr wrap="none" anchor="ctr"/>
          <a:lstStyle/>
          <a:p>
            <a:endParaRPr lang="en-CA"/>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t>Heap Properties</a:t>
            </a:r>
          </a:p>
        </p:txBody>
      </p:sp>
      <p:sp>
        <p:nvSpPr>
          <p:cNvPr id="86019" name="Rectangle 3"/>
          <p:cNvSpPr>
            <a:spLocks noGrp="1" noChangeArrowheads="1"/>
          </p:cNvSpPr>
          <p:nvPr>
            <p:ph type="body" idx="1"/>
          </p:nvPr>
        </p:nvSpPr>
        <p:spPr/>
        <p:txBody>
          <a:bodyPr/>
          <a:lstStyle/>
          <a:p>
            <a:pPr eaLnBrk="1" hangingPunct="1"/>
            <a:r>
              <a:rPr lang="en-US" altLang="en-US" sz="2600"/>
              <a:t>A heap T storing n keys has height h = </a:t>
            </a:r>
            <a:r>
              <a:rPr lang="en-US" altLang="en-US" sz="2600">
                <a:sym typeface="Symbol" pitchFamily="18" charset="2"/>
              </a:rPr>
              <a:t></a:t>
            </a:r>
            <a:r>
              <a:rPr lang="en-US" altLang="en-US" sz="2600"/>
              <a:t>log(n + 1)</a:t>
            </a:r>
            <a:r>
              <a:rPr lang="en-US" altLang="en-US" sz="2600">
                <a:sym typeface="Symbol" pitchFamily="18" charset="2"/>
              </a:rPr>
              <a:t></a:t>
            </a:r>
            <a:r>
              <a:rPr lang="en-US" altLang="en-US" sz="2600"/>
              <a:t>, which is O(log n)</a:t>
            </a:r>
            <a:endParaRPr lang="en-US" altLang="en-US"/>
          </a:p>
          <a:p>
            <a:pPr eaLnBrk="1" hangingPunct="1"/>
            <a:endParaRPr lang="en-US"/>
          </a:p>
        </p:txBody>
      </p:sp>
      <p:pic>
        <p:nvPicPr>
          <p:cNvPr id="59396" name="Picture 4"/>
          <p:cNvPicPr>
            <a:picLocks noChangeAspect="1" noChangeArrowheads="1"/>
          </p:cNvPicPr>
          <p:nvPr/>
        </p:nvPicPr>
        <p:blipFill>
          <a:blip r:embed="rId2" cstate="print"/>
          <a:srcRect/>
          <a:stretch>
            <a:fillRect/>
          </a:stretch>
        </p:blipFill>
        <p:spPr bwMode="auto">
          <a:xfrm>
            <a:off x="1066800" y="2743200"/>
            <a:ext cx="6553200" cy="3543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dissolve">
                                      <p:cBhvr>
                                        <p:cTn id="7"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t>Heap Removal</a:t>
            </a:r>
          </a:p>
        </p:txBody>
      </p:sp>
      <p:sp>
        <p:nvSpPr>
          <p:cNvPr id="2052" name="Rectangle 3"/>
          <p:cNvSpPr>
            <a:spLocks noGrp="1" noChangeArrowheads="1"/>
          </p:cNvSpPr>
          <p:nvPr>
            <p:ph type="body" idx="1"/>
          </p:nvPr>
        </p:nvSpPr>
        <p:spPr/>
        <p:txBody>
          <a:bodyPr/>
          <a:lstStyle/>
          <a:p>
            <a:pPr eaLnBrk="1" hangingPunct="1"/>
            <a:r>
              <a:rPr lang="en-US"/>
              <a:t>Remove element </a:t>
            </a:r>
          </a:p>
          <a:p>
            <a:pPr eaLnBrk="1" hangingPunct="1">
              <a:buFont typeface="Wingdings" pitchFamily="2" charset="2"/>
              <a:buNone/>
            </a:pPr>
            <a:r>
              <a:rPr lang="en-US"/>
              <a:t>from priority queues? </a:t>
            </a:r>
          </a:p>
          <a:p>
            <a:pPr eaLnBrk="1" hangingPunct="1">
              <a:buFont typeface="Wingdings" pitchFamily="2" charset="2"/>
              <a:buNone/>
            </a:pPr>
            <a:r>
              <a:rPr lang="en-US">
                <a:solidFill>
                  <a:srgbClr val="006600"/>
                </a:solidFill>
              </a:rPr>
              <a:t>removeMin( )</a:t>
            </a:r>
          </a:p>
          <a:p>
            <a:pPr eaLnBrk="1" hangingPunct="1"/>
            <a:endParaRPr lang="en-US"/>
          </a:p>
        </p:txBody>
      </p:sp>
      <p:graphicFrame>
        <p:nvGraphicFramePr>
          <p:cNvPr id="2050" name="Object 4"/>
          <p:cNvGraphicFramePr>
            <a:graphicFrameLocks noChangeAspect="1"/>
          </p:cNvGraphicFramePr>
          <p:nvPr/>
        </p:nvGraphicFramePr>
        <p:xfrm>
          <a:off x="3581400" y="2438400"/>
          <a:ext cx="5314950" cy="4191000"/>
        </p:xfrm>
        <a:graphic>
          <a:graphicData uri="http://schemas.openxmlformats.org/presentationml/2006/ole">
            <mc:AlternateContent xmlns:mc="http://schemas.openxmlformats.org/markup-compatibility/2006">
              <mc:Choice xmlns:v="urn:schemas-microsoft-com:vml" Requires="v">
                <p:oleObj name="Bitmap Image" r:id="rId2" imgW="5315692" imgH="4191585" progId="Paint.Picture">
                  <p:embed/>
                </p:oleObj>
              </mc:Choice>
              <mc:Fallback>
                <p:oleObj name="Bitmap Image" r:id="rId2" imgW="5315692" imgH="4191585" progId="Paint.Picture">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438400"/>
                        <a:ext cx="53149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t>Heap Removal</a:t>
            </a:r>
          </a:p>
        </p:txBody>
      </p:sp>
      <p:sp>
        <p:nvSpPr>
          <p:cNvPr id="87043" name="Rectangle 3"/>
          <p:cNvSpPr>
            <a:spLocks noGrp="1" noChangeArrowheads="1"/>
          </p:cNvSpPr>
          <p:nvPr>
            <p:ph type="body" idx="1"/>
          </p:nvPr>
        </p:nvSpPr>
        <p:spPr/>
        <p:txBody>
          <a:bodyPr/>
          <a:lstStyle/>
          <a:p>
            <a:pPr eaLnBrk="1" hangingPunct="1"/>
            <a:r>
              <a:rPr lang="en-US"/>
              <a:t>Begin downheap</a:t>
            </a:r>
          </a:p>
        </p:txBody>
      </p:sp>
      <p:pic>
        <p:nvPicPr>
          <p:cNvPr id="66564" name="Picture 4"/>
          <p:cNvPicPr>
            <a:picLocks noChangeAspect="1" noChangeArrowheads="1"/>
          </p:cNvPicPr>
          <p:nvPr/>
        </p:nvPicPr>
        <p:blipFill>
          <a:blip r:embed="rId2" cstate="print"/>
          <a:srcRect/>
          <a:stretch>
            <a:fillRect/>
          </a:stretch>
        </p:blipFill>
        <p:spPr bwMode="auto">
          <a:xfrm>
            <a:off x="1752600" y="2590800"/>
            <a:ext cx="6477000" cy="400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dissolve">
                                      <p:cBhvr>
                                        <p:cTn id="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t>Heap Removal</a:t>
            </a:r>
          </a:p>
        </p:txBody>
      </p:sp>
      <p:pic>
        <p:nvPicPr>
          <p:cNvPr id="67587" name="Picture 3"/>
          <p:cNvPicPr>
            <a:picLocks noGrp="1" noChangeAspect="1" noChangeArrowheads="1"/>
          </p:cNvPicPr>
          <p:nvPr>
            <p:ph type="body" idx="1"/>
          </p:nvPr>
        </p:nvPicPr>
        <p:blipFill>
          <a:blip r:embed="rId2" cstate="print"/>
          <a:srcRect/>
          <a:stretch>
            <a:fillRect/>
          </a:stretch>
        </p:blipFill>
        <p:spPr>
          <a:xfrm>
            <a:off x="2049463" y="1600200"/>
            <a:ext cx="5045075" cy="45307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dissolve">
                                      <p:cBhvr>
                                        <p:cTn id="7"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t>Heap Removal</a:t>
            </a:r>
          </a:p>
        </p:txBody>
      </p:sp>
      <p:pic>
        <p:nvPicPr>
          <p:cNvPr id="68611" name="Picture 3"/>
          <p:cNvPicPr>
            <a:picLocks noGrp="1" noChangeAspect="1" noChangeArrowheads="1"/>
          </p:cNvPicPr>
          <p:nvPr>
            <p:ph type="body" idx="1"/>
          </p:nvPr>
        </p:nvPicPr>
        <p:blipFill>
          <a:blip r:embed="rId2" cstate="print"/>
          <a:srcRect/>
          <a:stretch>
            <a:fillRect/>
          </a:stretch>
        </p:blipFill>
        <p:spPr>
          <a:xfrm>
            <a:off x="1739900" y="1600200"/>
            <a:ext cx="5662613" cy="45307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dissolve">
                                      <p:cBhvr>
                                        <p:cTn id="7"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Heap Removal</a:t>
            </a:r>
          </a:p>
        </p:txBody>
      </p:sp>
      <p:sp>
        <p:nvSpPr>
          <p:cNvPr id="90115" name="Rectangle 3"/>
          <p:cNvSpPr>
            <a:spLocks noGrp="1" noChangeArrowheads="1"/>
          </p:cNvSpPr>
          <p:nvPr>
            <p:ph type="body" idx="1"/>
          </p:nvPr>
        </p:nvSpPr>
        <p:spPr/>
        <p:txBody>
          <a:bodyPr/>
          <a:lstStyle/>
          <a:p>
            <a:pPr eaLnBrk="1" hangingPunct="1"/>
            <a:r>
              <a:rPr lang="en-US"/>
              <a:t>Terminate downheap when </a:t>
            </a:r>
          </a:p>
          <a:p>
            <a:pPr lvl="1" eaLnBrk="1" hangingPunct="1"/>
            <a:r>
              <a:rPr lang="en-US"/>
              <a:t>reach leaf level</a:t>
            </a:r>
          </a:p>
          <a:p>
            <a:pPr lvl="1" eaLnBrk="1" hangingPunct="1"/>
            <a:r>
              <a:rPr lang="en-US"/>
              <a:t>key parent is greater than key child</a:t>
            </a:r>
          </a:p>
        </p:txBody>
      </p:sp>
      <p:pic>
        <p:nvPicPr>
          <p:cNvPr id="69636" name="Picture 4"/>
          <p:cNvPicPr>
            <a:picLocks noChangeAspect="1" noChangeArrowheads="1"/>
          </p:cNvPicPr>
          <p:nvPr/>
        </p:nvPicPr>
        <p:blipFill>
          <a:blip r:embed="rId2" cstate="print"/>
          <a:srcRect/>
          <a:stretch>
            <a:fillRect/>
          </a:stretch>
        </p:blipFill>
        <p:spPr bwMode="auto">
          <a:xfrm>
            <a:off x="1676400" y="3657600"/>
            <a:ext cx="6858000" cy="3016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dissolve">
                                      <p:cBhvr>
                                        <p:cTn id="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3"/>
          <p:cNvPicPr>
            <a:picLocks noChangeAspect="1" noChangeArrowheads="1"/>
          </p:cNvPicPr>
          <p:nvPr/>
        </p:nvPicPr>
        <p:blipFill>
          <a:blip r:embed="rId2" cstate="print"/>
          <a:srcRect/>
          <a:stretch>
            <a:fillRect/>
          </a:stretch>
        </p:blipFill>
        <p:spPr bwMode="auto">
          <a:xfrm>
            <a:off x="1600200" y="2514600"/>
            <a:ext cx="5791200" cy="2971800"/>
          </a:xfrm>
          <a:prstGeom prst="rect">
            <a:avLst/>
          </a:prstGeom>
          <a:noFill/>
          <a:ln w="9525">
            <a:noFill/>
            <a:miter lim="800000"/>
            <a:headEnd/>
            <a:tailEnd/>
          </a:ln>
        </p:spPr>
      </p:pic>
      <p:sp>
        <p:nvSpPr>
          <p:cNvPr id="91139" name="Rectangle 1"/>
          <p:cNvSpPr>
            <a:spLocks noChangeArrowheads="1"/>
          </p:cNvSpPr>
          <p:nvPr/>
        </p:nvSpPr>
        <p:spPr bwMode="auto">
          <a:xfrm>
            <a:off x="228600" y="1041400"/>
            <a:ext cx="8077200" cy="584200"/>
          </a:xfrm>
          <a:prstGeom prst="rect">
            <a:avLst/>
          </a:prstGeom>
          <a:noFill/>
          <a:ln w="9525">
            <a:noFill/>
            <a:miter lim="800000"/>
            <a:headEnd/>
            <a:tailEnd/>
          </a:ln>
        </p:spPr>
        <p:txBody>
          <a:bodyPr anchor="ctr">
            <a:spAutoFit/>
          </a:bodyPr>
          <a:lstStyle/>
          <a:p>
            <a:pPr algn="ctr" eaLnBrk="0" hangingPunct="0"/>
            <a:r>
              <a:rPr lang="en-CA" sz="3200">
                <a:latin typeface="Times New Roman" pitchFamily="18" charset="0"/>
                <a:cs typeface="Times New Roman" pitchFamily="18" charset="0"/>
              </a:rPr>
              <a:t>Rearrange the heap after deleting the root.</a:t>
            </a:r>
            <a:endParaRPr lang="en-CA" sz="4000"/>
          </a:p>
        </p:txBody>
      </p:sp>
      <p:sp>
        <p:nvSpPr>
          <p:cNvPr id="91140" name="Rectangle 1"/>
          <p:cNvSpPr>
            <a:spLocks noChangeArrowheads="1"/>
          </p:cNvSpPr>
          <p:nvPr/>
        </p:nvSpPr>
        <p:spPr bwMode="auto">
          <a:xfrm>
            <a:off x="0" y="304800"/>
            <a:ext cx="8077200" cy="584200"/>
          </a:xfrm>
          <a:prstGeom prst="rect">
            <a:avLst/>
          </a:prstGeom>
          <a:noFill/>
          <a:ln w="9525">
            <a:noFill/>
            <a:miter lim="800000"/>
            <a:headEnd/>
            <a:tailEnd/>
          </a:ln>
        </p:spPr>
        <p:txBody>
          <a:bodyPr anchor="ctr">
            <a:spAutoFit/>
          </a:bodyPr>
          <a:lstStyle/>
          <a:p>
            <a:pPr algn="ctr" eaLnBrk="0" hangingPunct="0"/>
            <a:r>
              <a:rPr lang="en-CA" sz="3200">
                <a:latin typeface="Times New Roman" pitchFamily="18" charset="0"/>
                <a:cs typeface="Times New Roman" pitchFamily="18" charset="0"/>
              </a:rPr>
              <a:t>Exercise</a:t>
            </a:r>
            <a:endParaRPr lang="en-CA" sz="4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457200" y="152400"/>
            <a:ext cx="8229600" cy="1371600"/>
          </a:xfrm>
        </p:spPr>
        <p:txBody>
          <a:bodyPr/>
          <a:lstStyle/>
          <a:p>
            <a:r>
              <a:rPr lang="en-US" dirty="0"/>
              <a:t>Exercise</a:t>
            </a:r>
            <a:endParaRPr lang="en-CA" dirty="0"/>
          </a:p>
        </p:txBody>
      </p:sp>
      <p:pic>
        <p:nvPicPr>
          <p:cNvPr id="92163" name="Content Placeholder 3"/>
          <p:cNvPicPr>
            <a:picLocks noGrp="1"/>
          </p:cNvPicPr>
          <p:nvPr>
            <p:ph idx="1"/>
          </p:nvPr>
        </p:nvPicPr>
        <p:blipFill>
          <a:blip r:embed="rId2" cstate="print"/>
          <a:srcRect/>
          <a:stretch>
            <a:fillRect/>
          </a:stretch>
        </p:blipFill>
        <p:spPr>
          <a:xfrm>
            <a:off x="914400" y="3124200"/>
            <a:ext cx="7010400" cy="990600"/>
          </a:xfrm>
        </p:spPr>
      </p:pic>
      <p:sp>
        <p:nvSpPr>
          <p:cNvPr id="92164" name="Rectangle 1"/>
          <p:cNvSpPr>
            <a:spLocks noChangeArrowheads="1"/>
          </p:cNvSpPr>
          <p:nvPr/>
        </p:nvSpPr>
        <p:spPr bwMode="auto">
          <a:xfrm>
            <a:off x="228600" y="1231900"/>
            <a:ext cx="8915400" cy="584200"/>
          </a:xfrm>
          <a:prstGeom prst="rect">
            <a:avLst/>
          </a:prstGeom>
          <a:noFill/>
          <a:ln w="9525">
            <a:noFill/>
            <a:miter lim="800000"/>
            <a:headEnd/>
            <a:tailEnd/>
          </a:ln>
        </p:spPr>
        <p:txBody>
          <a:bodyPr anchor="ctr">
            <a:spAutoFit/>
          </a:bodyPr>
          <a:lstStyle/>
          <a:p>
            <a:pPr eaLnBrk="0" hangingPunct="0">
              <a:buFontTx/>
              <a:buChar char="•"/>
            </a:pPr>
            <a:r>
              <a:rPr lang="en-CA" sz="3200">
                <a:latin typeface="Times New Roman" pitchFamily="18" charset="0"/>
                <a:cs typeface="Times New Roman" pitchFamily="18" charset="0"/>
              </a:rPr>
              <a:t>Build the heap for the following items in the array.</a:t>
            </a:r>
            <a:endParaRPr lang="en-CA"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6200"/>
            <a:ext cx="8229600" cy="1371600"/>
          </a:xfrm>
        </p:spPr>
        <p:txBody>
          <a:bodyPr/>
          <a:lstStyle/>
          <a:p>
            <a:pPr eaLnBrk="1" hangingPunct="1"/>
            <a:r>
              <a:rPr lang="en-US" dirty="0"/>
              <a:t>Types of Binary Trees</a:t>
            </a:r>
          </a:p>
        </p:txBody>
      </p:sp>
      <p:sp>
        <p:nvSpPr>
          <p:cNvPr id="13315" name="Rectangle 3"/>
          <p:cNvSpPr>
            <a:spLocks noGrp="1" noChangeArrowheads="1"/>
          </p:cNvSpPr>
          <p:nvPr>
            <p:ph type="body" idx="1"/>
          </p:nvPr>
        </p:nvSpPr>
        <p:spPr>
          <a:xfrm>
            <a:off x="381000" y="1219200"/>
            <a:ext cx="8382000" cy="4530725"/>
          </a:xfrm>
        </p:spPr>
        <p:txBody>
          <a:bodyPr/>
          <a:lstStyle/>
          <a:p>
            <a:pPr eaLnBrk="1" hangingPunct="1"/>
            <a:r>
              <a:rPr lang="en-US" sz="2600"/>
              <a:t>Degenerate – only one child</a:t>
            </a:r>
          </a:p>
          <a:p>
            <a:pPr eaLnBrk="1" hangingPunct="1"/>
            <a:r>
              <a:rPr lang="en-US" sz="2600"/>
              <a:t>Complete (Full)– always two children</a:t>
            </a:r>
          </a:p>
          <a:p>
            <a:pPr eaLnBrk="1" hangingPunct="1"/>
            <a:r>
              <a:rPr lang="en-US" sz="2600"/>
              <a:t>Balanced – “mostly” two children </a:t>
            </a:r>
          </a:p>
          <a:p>
            <a:pPr lvl="1" eaLnBrk="1" hangingPunct="1"/>
            <a:r>
              <a:rPr lang="en-US" sz="2200"/>
              <a:t>more formal definitions exist, above are intuitive ideas</a:t>
            </a:r>
          </a:p>
        </p:txBody>
      </p:sp>
      <p:sp>
        <p:nvSpPr>
          <p:cNvPr id="13316" name="Oval 4"/>
          <p:cNvSpPr>
            <a:spLocks noChangeArrowheads="1"/>
          </p:cNvSpPr>
          <p:nvPr/>
        </p:nvSpPr>
        <p:spPr bwMode="auto">
          <a:xfrm>
            <a:off x="6858000" y="3505200"/>
            <a:ext cx="762000" cy="381000"/>
          </a:xfrm>
          <a:prstGeom prst="ellipse">
            <a:avLst/>
          </a:prstGeom>
          <a:noFill/>
          <a:ln w="57150">
            <a:solidFill>
              <a:srgbClr val="008080"/>
            </a:solidFill>
            <a:round/>
            <a:headEnd/>
            <a:tailEnd/>
          </a:ln>
        </p:spPr>
        <p:txBody>
          <a:bodyPr wrap="none" anchor="ctr"/>
          <a:lstStyle/>
          <a:p>
            <a:endParaRPr lang="en-CA"/>
          </a:p>
        </p:txBody>
      </p:sp>
      <p:sp>
        <p:nvSpPr>
          <p:cNvPr id="13317" name="Oval 5"/>
          <p:cNvSpPr>
            <a:spLocks noChangeArrowheads="1"/>
          </p:cNvSpPr>
          <p:nvPr/>
        </p:nvSpPr>
        <p:spPr bwMode="auto">
          <a:xfrm>
            <a:off x="5943600" y="4343400"/>
            <a:ext cx="762000" cy="381000"/>
          </a:xfrm>
          <a:prstGeom prst="ellipse">
            <a:avLst/>
          </a:prstGeom>
          <a:noFill/>
          <a:ln w="57150">
            <a:solidFill>
              <a:srgbClr val="008080"/>
            </a:solidFill>
            <a:round/>
            <a:headEnd/>
            <a:tailEnd/>
          </a:ln>
        </p:spPr>
        <p:txBody>
          <a:bodyPr wrap="none" anchor="ctr"/>
          <a:lstStyle/>
          <a:p>
            <a:endParaRPr lang="en-CA"/>
          </a:p>
        </p:txBody>
      </p:sp>
      <p:sp>
        <p:nvSpPr>
          <p:cNvPr id="13318" name="Oval 6"/>
          <p:cNvSpPr>
            <a:spLocks noChangeArrowheads="1"/>
          </p:cNvSpPr>
          <p:nvPr/>
        </p:nvSpPr>
        <p:spPr bwMode="auto">
          <a:xfrm>
            <a:off x="7772400" y="4343400"/>
            <a:ext cx="762000" cy="381000"/>
          </a:xfrm>
          <a:prstGeom prst="ellipse">
            <a:avLst/>
          </a:prstGeom>
          <a:noFill/>
          <a:ln w="57150">
            <a:solidFill>
              <a:srgbClr val="008080"/>
            </a:solidFill>
            <a:round/>
            <a:headEnd/>
            <a:tailEnd/>
          </a:ln>
        </p:spPr>
        <p:txBody>
          <a:bodyPr wrap="none" anchor="ctr"/>
          <a:lstStyle/>
          <a:p>
            <a:endParaRPr lang="en-CA"/>
          </a:p>
        </p:txBody>
      </p:sp>
      <p:sp>
        <p:nvSpPr>
          <p:cNvPr id="13319" name="Oval 7"/>
          <p:cNvSpPr>
            <a:spLocks noChangeArrowheads="1"/>
          </p:cNvSpPr>
          <p:nvPr/>
        </p:nvSpPr>
        <p:spPr bwMode="auto">
          <a:xfrm>
            <a:off x="54864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20" name="Oval 8"/>
          <p:cNvSpPr>
            <a:spLocks noChangeArrowheads="1"/>
          </p:cNvSpPr>
          <p:nvPr/>
        </p:nvSpPr>
        <p:spPr bwMode="auto">
          <a:xfrm>
            <a:off x="64008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21" name="Oval 9"/>
          <p:cNvSpPr>
            <a:spLocks noChangeArrowheads="1"/>
          </p:cNvSpPr>
          <p:nvPr/>
        </p:nvSpPr>
        <p:spPr bwMode="auto">
          <a:xfrm>
            <a:off x="73152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22" name="Oval 10"/>
          <p:cNvSpPr>
            <a:spLocks noChangeArrowheads="1"/>
          </p:cNvSpPr>
          <p:nvPr/>
        </p:nvSpPr>
        <p:spPr bwMode="auto">
          <a:xfrm>
            <a:off x="8229600" y="5029200"/>
            <a:ext cx="762000" cy="381000"/>
          </a:xfrm>
          <a:prstGeom prst="ellipse">
            <a:avLst/>
          </a:prstGeom>
          <a:noFill/>
          <a:ln w="57150">
            <a:solidFill>
              <a:srgbClr val="008080"/>
            </a:solidFill>
            <a:round/>
            <a:headEnd/>
            <a:tailEnd/>
          </a:ln>
        </p:spPr>
        <p:txBody>
          <a:bodyPr wrap="none" anchor="ctr"/>
          <a:lstStyle/>
          <a:p>
            <a:endParaRPr lang="en-CA"/>
          </a:p>
        </p:txBody>
      </p:sp>
      <p:cxnSp>
        <p:nvCxnSpPr>
          <p:cNvPr id="13323" name="AutoShape 11"/>
          <p:cNvCxnSpPr>
            <a:cxnSpLocks noChangeShapeType="1"/>
            <a:stCxn id="13317" idx="4"/>
            <a:endCxn id="13319" idx="0"/>
          </p:cNvCxnSpPr>
          <p:nvPr/>
        </p:nvCxnSpPr>
        <p:spPr bwMode="auto">
          <a:xfrm flipH="1">
            <a:off x="5867400" y="4752975"/>
            <a:ext cx="457200" cy="247650"/>
          </a:xfrm>
          <a:prstGeom prst="straightConnector1">
            <a:avLst/>
          </a:prstGeom>
          <a:noFill/>
          <a:ln w="50800">
            <a:solidFill>
              <a:srgbClr val="0000FF"/>
            </a:solidFill>
            <a:round/>
            <a:headEnd/>
            <a:tailEnd type="triangle" w="med" len="med"/>
          </a:ln>
        </p:spPr>
      </p:cxnSp>
      <p:cxnSp>
        <p:nvCxnSpPr>
          <p:cNvPr id="13324" name="AutoShape 12"/>
          <p:cNvCxnSpPr>
            <a:cxnSpLocks noChangeShapeType="1"/>
            <a:stCxn id="13317" idx="4"/>
            <a:endCxn id="13320" idx="0"/>
          </p:cNvCxnSpPr>
          <p:nvPr/>
        </p:nvCxnSpPr>
        <p:spPr bwMode="auto">
          <a:xfrm>
            <a:off x="6324600" y="4752975"/>
            <a:ext cx="457200" cy="247650"/>
          </a:xfrm>
          <a:prstGeom prst="straightConnector1">
            <a:avLst/>
          </a:prstGeom>
          <a:noFill/>
          <a:ln w="50800">
            <a:solidFill>
              <a:srgbClr val="0000FF"/>
            </a:solidFill>
            <a:round/>
            <a:headEnd/>
            <a:tailEnd type="triangle" w="med" len="med"/>
          </a:ln>
        </p:spPr>
      </p:cxnSp>
      <p:cxnSp>
        <p:nvCxnSpPr>
          <p:cNvPr id="13325" name="AutoShape 13"/>
          <p:cNvCxnSpPr>
            <a:cxnSpLocks noChangeShapeType="1"/>
            <a:stCxn id="13318" idx="4"/>
            <a:endCxn id="13321" idx="0"/>
          </p:cNvCxnSpPr>
          <p:nvPr/>
        </p:nvCxnSpPr>
        <p:spPr bwMode="auto">
          <a:xfrm flipH="1">
            <a:off x="7696200" y="4752975"/>
            <a:ext cx="457200" cy="247650"/>
          </a:xfrm>
          <a:prstGeom prst="straightConnector1">
            <a:avLst/>
          </a:prstGeom>
          <a:noFill/>
          <a:ln w="50800">
            <a:solidFill>
              <a:srgbClr val="0000FF"/>
            </a:solidFill>
            <a:round/>
            <a:headEnd/>
            <a:tailEnd type="triangle" w="med" len="med"/>
          </a:ln>
        </p:spPr>
      </p:cxnSp>
      <p:cxnSp>
        <p:nvCxnSpPr>
          <p:cNvPr id="13326" name="AutoShape 14"/>
          <p:cNvCxnSpPr>
            <a:cxnSpLocks noChangeShapeType="1"/>
            <a:stCxn id="13318" idx="4"/>
            <a:endCxn id="13322" idx="0"/>
          </p:cNvCxnSpPr>
          <p:nvPr/>
        </p:nvCxnSpPr>
        <p:spPr bwMode="auto">
          <a:xfrm>
            <a:off x="8153400" y="4752975"/>
            <a:ext cx="457200" cy="247650"/>
          </a:xfrm>
          <a:prstGeom prst="straightConnector1">
            <a:avLst/>
          </a:prstGeom>
          <a:noFill/>
          <a:ln w="50800">
            <a:solidFill>
              <a:srgbClr val="0000FF"/>
            </a:solidFill>
            <a:round/>
            <a:headEnd/>
            <a:tailEnd type="triangle" w="med" len="med"/>
          </a:ln>
        </p:spPr>
      </p:cxnSp>
      <p:cxnSp>
        <p:nvCxnSpPr>
          <p:cNvPr id="13327" name="AutoShape 15"/>
          <p:cNvCxnSpPr>
            <a:cxnSpLocks noChangeShapeType="1"/>
            <a:stCxn id="13316" idx="4"/>
            <a:endCxn id="13318" idx="0"/>
          </p:cNvCxnSpPr>
          <p:nvPr/>
        </p:nvCxnSpPr>
        <p:spPr bwMode="auto">
          <a:xfrm>
            <a:off x="7239000" y="3914775"/>
            <a:ext cx="914400" cy="400050"/>
          </a:xfrm>
          <a:prstGeom prst="straightConnector1">
            <a:avLst/>
          </a:prstGeom>
          <a:noFill/>
          <a:ln w="50800">
            <a:solidFill>
              <a:srgbClr val="0000FF"/>
            </a:solidFill>
            <a:round/>
            <a:headEnd/>
            <a:tailEnd type="triangle" w="med" len="med"/>
          </a:ln>
        </p:spPr>
      </p:cxnSp>
      <p:cxnSp>
        <p:nvCxnSpPr>
          <p:cNvPr id="13328" name="AutoShape 16"/>
          <p:cNvCxnSpPr>
            <a:cxnSpLocks noChangeShapeType="1"/>
            <a:stCxn id="13316" idx="4"/>
            <a:endCxn id="13317" idx="0"/>
          </p:cNvCxnSpPr>
          <p:nvPr/>
        </p:nvCxnSpPr>
        <p:spPr bwMode="auto">
          <a:xfrm flipH="1">
            <a:off x="6324600" y="3914775"/>
            <a:ext cx="914400" cy="400050"/>
          </a:xfrm>
          <a:prstGeom prst="straightConnector1">
            <a:avLst/>
          </a:prstGeom>
          <a:noFill/>
          <a:ln w="50800">
            <a:solidFill>
              <a:srgbClr val="0000FF"/>
            </a:solidFill>
            <a:round/>
            <a:headEnd/>
            <a:tailEnd type="triangle" w="med" len="med"/>
          </a:ln>
        </p:spPr>
      </p:cxnSp>
      <p:sp>
        <p:nvSpPr>
          <p:cNvPr id="13329" name="Oval 17"/>
          <p:cNvSpPr>
            <a:spLocks noChangeArrowheads="1"/>
          </p:cNvSpPr>
          <p:nvPr/>
        </p:nvSpPr>
        <p:spPr bwMode="auto">
          <a:xfrm>
            <a:off x="762000" y="3352800"/>
            <a:ext cx="762000" cy="381000"/>
          </a:xfrm>
          <a:prstGeom prst="ellipse">
            <a:avLst/>
          </a:prstGeom>
          <a:noFill/>
          <a:ln w="57150">
            <a:solidFill>
              <a:srgbClr val="008080"/>
            </a:solidFill>
            <a:round/>
            <a:headEnd/>
            <a:tailEnd/>
          </a:ln>
        </p:spPr>
        <p:txBody>
          <a:bodyPr wrap="none" anchor="ctr"/>
          <a:lstStyle/>
          <a:p>
            <a:endParaRPr lang="en-CA"/>
          </a:p>
        </p:txBody>
      </p:sp>
      <p:sp>
        <p:nvSpPr>
          <p:cNvPr id="13330" name="Oval 18"/>
          <p:cNvSpPr>
            <a:spLocks noChangeArrowheads="1"/>
          </p:cNvSpPr>
          <p:nvPr/>
        </p:nvSpPr>
        <p:spPr bwMode="auto">
          <a:xfrm>
            <a:off x="1219200" y="3962400"/>
            <a:ext cx="762000" cy="381000"/>
          </a:xfrm>
          <a:prstGeom prst="ellipse">
            <a:avLst/>
          </a:prstGeom>
          <a:noFill/>
          <a:ln w="57150">
            <a:solidFill>
              <a:srgbClr val="008080"/>
            </a:solidFill>
            <a:round/>
            <a:headEnd/>
            <a:tailEnd/>
          </a:ln>
        </p:spPr>
        <p:txBody>
          <a:bodyPr wrap="none" anchor="ctr"/>
          <a:lstStyle/>
          <a:p>
            <a:endParaRPr lang="en-CA"/>
          </a:p>
        </p:txBody>
      </p:sp>
      <p:sp>
        <p:nvSpPr>
          <p:cNvPr id="13331" name="Oval 19"/>
          <p:cNvSpPr>
            <a:spLocks noChangeArrowheads="1"/>
          </p:cNvSpPr>
          <p:nvPr/>
        </p:nvSpPr>
        <p:spPr bwMode="auto">
          <a:xfrm>
            <a:off x="685800" y="4572000"/>
            <a:ext cx="762000" cy="381000"/>
          </a:xfrm>
          <a:prstGeom prst="ellipse">
            <a:avLst/>
          </a:prstGeom>
          <a:noFill/>
          <a:ln w="57150">
            <a:solidFill>
              <a:srgbClr val="008080"/>
            </a:solidFill>
            <a:round/>
            <a:headEnd/>
            <a:tailEnd/>
          </a:ln>
        </p:spPr>
        <p:txBody>
          <a:bodyPr wrap="none" anchor="ctr"/>
          <a:lstStyle/>
          <a:p>
            <a:endParaRPr lang="en-CA"/>
          </a:p>
        </p:txBody>
      </p:sp>
      <p:cxnSp>
        <p:nvCxnSpPr>
          <p:cNvPr id="13332" name="AutoShape 20"/>
          <p:cNvCxnSpPr>
            <a:cxnSpLocks noChangeShapeType="1"/>
            <a:stCxn id="13330" idx="3"/>
            <a:endCxn id="13331" idx="0"/>
          </p:cNvCxnSpPr>
          <p:nvPr/>
        </p:nvCxnSpPr>
        <p:spPr bwMode="auto">
          <a:xfrm flipH="1">
            <a:off x="1066800" y="4316413"/>
            <a:ext cx="263525" cy="227012"/>
          </a:xfrm>
          <a:prstGeom prst="straightConnector1">
            <a:avLst/>
          </a:prstGeom>
          <a:noFill/>
          <a:ln w="50800">
            <a:solidFill>
              <a:srgbClr val="0000FF"/>
            </a:solidFill>
            <a:round/>
            <a:headEnd/>
            <a:tailEnd type="triangle" w="med" len="med"/>
          </a:ln>
        </p:spPr>
      </p:cxnSp>
      <p:cxnSp>
        <p:nvCxnSpPr>
          <p:cNvPr id="13333" name="AutoShape 21"/>
          <p:cNvCxnSpPr>
            <a:cxnSpLocks noChangeShapeType="1"/>
            <a:stCxn id="13329" idx="5"/>
            <a:endCxn id="13330" idx="0"/>
          </p:cNvCxnSpPr>
          <p:nvPr/>
        </p:nvCxnSpPr>
        <p:spPr bwMode="auto">
          <a:xfrm>
            <a:off x="1412875" y="3706813"/>
            <a:ext cx="187325" cy="227012"/>
          </a:xfrm>
          <a:prstGeom prst="straightConnector1">
            <a:avLst/>
          </a:prstGeom>
          <a:noFill/>
          <a:ln w="50800">
            <a:solidFill>
              <a:srgbClr val="0000FF"/>
            </a:solidFill>
            <a:round/>
            <a:headEnd/>
            <a:tailEnd type="triangle" w="med" len="med"/>
          </a:ln>
        </p:spPr>
      </p:cxnSp>
      <p:sp>
        <p:nvSpPr>
          <p:cNvPr id="13334" name="Text Box 22"/>
          <p:cNvSpPr txBox="1">
            <a:spLocks noChangeArrowheads="1"/>
          </p:cNvSpPr>
          <p:nvPr/>
        </p:nvSpPr>
        <p:spPr bwMode="auto">
          <a:xfrm>
            <a:off x="457200" y="57912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Degenerate binary tree</a:t>
            </a:r>
          </a:p>
        </p:txBody>
      </p:sp>
      <p:sp>
        <p:nvSpPr>
          <p:cNvPr id="13335" name="Oval 23"/>
          <p:cNvSpPr>
            <a:spLocks noChangeArrowheads="1"/>
          </p:cNvSpPr>
          <p:nvPr/>
        </p:nvSpPr>
        <p:spPr bwMode="auto">
          <a:xfrm>
            <a:off x="3429000" y="3400425"/>
            <a:ext cx="762000" cy="381000"/>
          </a:xfrm>
          <a:prstGeom prst="ellipse">
            <a:avLst/>
          </a:prstGeom>
          <a:noFill/>
          <a:ln w="57150">
            <a:solidFill>
              <a:srgbClr val="008080"/>
            </a:solidFill>
            <a:round/>
            <a:headEnd/>
            <a:tailEnd/>
          </a:ln>
        </p:spPr>
        <p:txBody>
          <a:bodyPr wrap="none" anchor="ctr"/>
          <a:lstStyle/>
          <a:p>
            <a:endParaRPr lang="en-CA"/>
          </a:p>
        </p:txBody>
      </p:sp>
      <p:sp>
        <p:nvSpPr>
          <p:cNvPr id="13336" name="Oval 24"/>
          <p:cNvSpPr>
            <a:spLocks noChangeArrowheads="1"/>
          </p:cNvSpPr>
          <p:nvPr/>
        </p:nvSpPr>
        <p:spPr bwMode="auto">
          <a:xfrm>
            <a:off x="2895600" y="4191000"/>
            <a:ext cx="762000" cy="381000"/>
          </a:xfrm>
          <a:prstGeom prst="ellipse">
            <a:avLst/>
          </a:prstGeom>
          <a:noFill/>
          <a:ln w="57150">
            <a:solidFill>
              <a:srgbClr val="008080"/>
            </a:solidFill>
            <a:round/>
            <a:headEnd/>
            <a:tailEnd/>
          </a:ln>
        </p:spPr>
        <p:txBody>
          <a:bodyPr wrap="none" anchor="ctr"/>
          <a:lstStyle/>
          <a:p>
            <a:endParaRPr lang="en-CA"/>
          </a:p>
        </p:txBody>
      </p:sp>
      <p:sp>
        <p:nvSpPr>
          <p:cNvPr id="13337" name="Oval 25"/>
          <p:cNvSpPr>
            <a:spLocks noChangeArrowheads="1"/>
          </p:cNvSpPr>
          <p:nvPr/>
        </p:nvSpPr>
        <p:spPr bwMode="auto">
          <a:xfrm>
            <a:off x="3886200" y="4191000"/>
            <a:ext cx="762000" cy="381000"/>
          </a:xfrm>
          <a:prstGeom prst="ellipse">
            <a:avLst/>
          </a:prstGeom>
          <a:noFill/>
          <a:ln w="57150">
            <a:solidFill>
              <a:srgbClr val="008080"/>
            </a:solidFill>
            <a:round/>
            <a:headEnd/>
            <a:tailEnd/>
          </a:ln>
        </p:spPr>
        <p:txBody>
          <a:bodyPr wrap="none" anchor="ctr"/>
          <a:lstStyle/>
          <a:p>
            <a:endParaRPr lang="en-CA"/>
          </a:p>
        </p:txBody>
      </p:sp>
      <p:sp>
        <p:nvSpPr>
          <p:cNvPr id="13338" name="Oval 26"/>
          <p:cNvSpPr>
            <a:spLocks noChangeArrowheads="1"/>
          </p:cNvSpPr>
          <p:nvPr/>
        </p:nvSpPr>
        <p:spPr bwMode="auto">
          <a:xfrm>
            <a:off x="25908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39" name="Oval 27"/>
          <p:cNvSpPr>
            <a:spLocks noChangeArrowheads="1"/>
          </p:cNvSpPr>
          <p:nvPr/>
        </p:nvSpPr>
        <p:spPr bwMode="auto">
          <a:xfrm>
            <a:off x="3505200" y="5029200"/>
            <a:ext cx="762000" cy="381000"/>
          </a:xfrm>
          <a:prstGeom prst="ellipse">
            <a:avLst/>
          </a:prstGeom>
          <a:noFill/>
          <a:ln w="57150">
            <a:solidFill>
              <a:srgbClr val="008080"/>
            </a:solidFill>
            <a:round/>
            <a:headEnd/>
            <a:tailEnd/>
          </a:ln>
        </p:spPr>
        <p:txBody>
          <a:bodyPr wrap="none" anchor="ctr"/>
          <a:lstStyle/>
          <a:p>
            <a:endParaRPr lang="en-CA"/>
          </a:p>
        </p:txBody>
      </p:sp>
      <p:cxnSp>
        <p:nvCxnSpPr>
          <p:cNvPr id="13340" name="AutoShape 28"/>
          <p:cNvCxnSpPr>
            <a:cxnSpLocks noChangeShapeType="1"/>
            <a:stCxn id="13336" idx="4"/>
            <a:endCxn id="13338" idx="0"/>
          </p:cNvCxnSpPr>
          <p:nvPr/>
        </p:nvCxnSpPr>
        <p:spPr bwMode="auto">
          <a:xfrm flipH="1">
            <a:off x="2971800" y="4600575"/>
            <a:ext cx="304800" cy="400050"/>
          </a:xfrm>
          <a:prstGeom prst="straightConnector1">
            <a:avLst/>
          </a:prstGeom>
          <a:noFill/>
          <a:ln w="50800">
            <a:solidFill>
              <a:srgbClr val="0000FF"/>
            </a:solidFill>
            <a:round/>
            <a:headEnd/>
            <a:tailEnd type="triangle" w="med" len="med"/>
          </a:ln>
        </p:spPr>
      </p:cxnSp>
      <p:cxnSp>
        <p:nvCxnSpPr>
          <p:cNvPr id="13341" name="AutoShape 29"/>
          <p:cNvCxnSpPr>
            <a:cxnSpLocks noChangeShapeType="1"/>
            <a:stCxn id="13337" idx="4"/>
            <a:endCxn id="13339" idx="0"/>
          </p:cNvCxnSpPr>
          <p:nvPr/>
        </p:nvCxnSpPr>
        <p:spPr bwMode="auto">
          <a:xfrm flipH="1">
            <a:off x="3886200" y="4600575"/>
            <a:ext cx="381000" cy="400050"/>
          </a:xfrm>
          <a:prstGeom prst="straightConnector1">
            <a:avLst/>
          </a:prstGeom>
          <a:noFill/>
          <a:ln w="50800">
            <a:solidFill>
              <a:srgbClr val="0000FF"/>
            </a:solidFill>
            <a:round/>
            <a:headEnd/>
            <a:tailEnd type="triangle" w="med" len="med"/>
          </a:ln>
        </p:spPr>
      </p:cxnSp>
      <p:cxnSp>
        <p:nvCxnSpPr>
          <p:cNvPr id="13342" name="AutoShape 30"/>
          <p:cNvCxnSpPr>
            <a:cxnSpLocks noChangeShapeType="1"/>
            <a:stCxn id="13335" idx="4"/>
            <a:endCxn id="13337" idx="0"/>
          </p:cNvCxnSpPr>
          <p:nvPr/>
        </p:nvCxnSpPr>
        <p:spPr bwMode="auto">
          <a:xfrm>
            <a:off x="3810000" y="3810000"/>
            <a:ext cx="457200" cy="352425"/>
          </a:xfrm>
          <a:prstGeom prst="straightConnector1">
            <a:avLst/>
          </a:prstGeom>
          <a:noFill/>
          <a:ln w="50800">
            <a:solidFill>
              <a:srgbClr val="0000FF"/>
            </a:solidFill>
            <a:round/>
            <a:headEnd/>
            <a:tailEnd type="triangle" w="med" len="med"/>
          </a:ln>
        </p:spPr>
      </p:cxnSp>
      <p:cxnSp>
        <p:nvCxnSpPr>
          <p:cNvPr id="13343" name="AutoShape 31"/>
          <p:cNvCxnSpPr>
            <a:cxnSpLocks noChangeShapeType="1"/>
            <a:stCxn id="13335" idx="4"/>
            <a:endCxn id="13336" idx="0"/>
          </p:cNvCxnSpPr>
          <p:nvPr/>
        </p:nvCxnSpPr>
        <p:spPr bwMode="auto">
          <a:xfrm flipH="1">
            <a:off x="3276600" y="3810000"/>
            <a:ext cx="533400" cy="352425"/>
          </a:xfrm>
          <a:prstGeom prst="straightConnector1">
            <a:avLst/>
          </a:prstGeom>
          <a:noFill/>
          <a:ln w="50800">
            <a:solidFill>
              <a:srgbClr val="0000FF"/>
            </a:solidFill>
            <a:round/>
            <a:headEnd/>
            <a:tailEnd type="triangle" w="med" len="med"/>
          </a:ln>
        </p:spPr>
      </p:cxnSp>
      <p:sp>
        <p:nvSpPr>
          <p:cNvPr id="13344" name="Oval 32"/>
          <p:cNvSpPr>
            <a:spLocks noChangeArrowheads="1"/>
          </p:cNvSpPr>
          <p:nvPr/>
        </p:nvSpPr>
        <p:spPr bwMode="auto">
          <a:xfrm>
            <a:off x="533400" y="5257800"/>
            <a:ext cx="762000" cy="381000"/>
          </a:xfrm>
          <a:prstGeom prst="ellipse">
            <a:avLst/>
          </a:prstGeom>
          <a:noFill/>
          <a:ln w="57150">
            <a:solidFill>
              <a:srgbClr val="008080"/>
            </a:solidFill>
            <a:round/>
            <a:headEnd/>
            <a:tailEnd/>
          </a:ln>
        </p:spPr>
        <p:txBody>
          <a:bodyPr wrap="none" anchor="ctr"/>
          <a:lstStyle/>
          <a:p>
            <a:endParaRPr lang="en-CA"/>
          </a:p>
        </p:txBody>
      </p:sp>
      <p:cxnSp>
        <p:nvCxnSpPr>
          <p:cNvPr id="13345" name="AutoShape 33"/>
          <p:cNvCxnSpPr>
            <a:cxnSpLocks noChangeShapeType="1"/>
            <a:stCxn id="13331" idx="4"/>
            <a:endCxn id="13344" idx="0"/>
          </p:cNvCxnSpPr>
          <p:nvPr/>
        </p:nvCxnSpPr>
        <p:spPr bwMode="auto">
          <a:xfrm flipH="1">
            <a:off x="914400" y="4981575"/>
            <a:ext cx="152400" cy="247650"/>
          </a:xfrm>
          <a:prstGeom prst="straightConnector1">
            <a:avLst/>
          </a:prstGeom>
          <a:noFill/>
          <a:ln w="50800">
            <a:solidFill>
              <a:srgbClr val="0000FF"/>
            </a:solidFill>
            <a:round/>
            <a:headEnd/>
            <a:tailEnd type="triangle" w="med" len="med"/>
          </a:ln>
        </p:spPr>
      </p:cxnSp>
      <p:cxnSp>
        <p:nvCxnSpPr>
          <p:cNvPr id="13346" name="AutoShape 34"/>
          <p:cNvCxnSpPr>
            <a:cxnSpLocks noChangeShapeType="1"/>
            <a:stCxn id="13337" idx="4"/>
          </p:cNvCxnSpPr>
          <p:nvPr/>
        </p:nvCxnSpPr>
        <p:spPr bwMode="auto">
          <a:xfrm>
            <a:off x="4267200" y="4600575"/>
            <a:ext cx="685800" cy="400050"/>
          </a:xfrm>
          <a:prstGeom prst="straightConnector1">
            <a:avLst/>
          </a:prstGeom>
          <a:noFill/>
          <a:ln w="50800">
            <a:solidFill>
              <a:srgbClr val="0000FF"/>
            </a:solidFill>
            <a:round/>
            <a:headEnd/>
            <a:tailEnd type="triangle" w="med" len="med"/>
          </a:ln>
        </p:spPr>
      </p:cxnSp>
      <p:sp>
        <p:nvSpPr>
          <p:cNvPr id="13347" name="Oval 35"/>
          <p:cNvSpPr>
            <a:spLocks noChangeArrowheads="1"/>
          </p:cNvSpPr>
          <p:nvPr/>
        </p:nvSpPr>
        <p:spPr bwMode="auto">
          <a:xfrm>
            <a:off x="44196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48" name="Text Box 36"/>
          <p:cNvSpPr txBox="1">
            <a:spLocks noChangeArrowheads="1"/>
          </p:cNvSpPr>
          <p:nvPr/>
        </p:nvSpPr>
        <p:spPr bwMode="auto">
          <a:xfrm>
            <a:off x="2971800" y="57912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Balanced binary tree</a:t>
            </a:r>
          </a:p>
        </p:txBody>
      </p:sp>
      <p:sp>
        <p:nvSpPr>
          <p:cNvPr id="13349" name="Text Box 37"/>
          <p:cNvSpPr txBox="1">
            <a:spLocks noChangeArrowheads="1"/>
          </p:cNvSpPr>
          <p:nvPr/>
        </p:nvSpPr>
        <p:spPr bwMode="auto">
          <a:xfrm>
            <a:off x="6324600" y="57912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Complete  binary tree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e824-lecture3 (1)" id="{AF9327B6-CF3E-6F4C-A2B0-7FEF8BD0A690}" vid="{644D94DE-3798-774F-A090-5AD2B12CE1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23046</TotalTime>
  <Words>4737</Words>
  <Application>Microsoft Macintosh PowerPoint</Application>
  <PresentationFormat>On-screen Show (4:3)</PresentationFormat>
  <Paragraphs>1201</Paragraphs>
  <Slides>88</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6" baseType="lpstr">
      <vt:lpstr>Arial</vt:lpstr>
      <vt:lpstr>Arial Black</vt:lpstr>
      <vt:lpstr>Courier New</vt:lpstr>
      <vt:lpstr>Tahoma</vt:lpstr>
      <vt:lpstr>Times New Roman</vt:lpstr>
      <vt:lpstr>Wingdings</vt:lpstr>
      <vt:lpstr>Pixel</vt:lpstr>
      <vt:lpstr>Bitmap Image</vt:lpstr>
      <vt:lpstr>PowerPoint Presentation</vt:lpstr>
      <vt:lpstr>Trees Data Structures</vt:lpstr>
      <vt:lpstr>Trees</vt:lpstr>
      <vt:lpstr>Binary Search Trees</vt:lpstr>
      <vt:lpstr>Binary Search Trees</vt:lpstr>
      <vt:lpstr>Iterative Search of Binary Tree</vt:lpstr>
      <vt:lpstr>Example Binary Searches</vt:lpstr>
      <vt:lpstr>Example Binary Searches</vt:lpstr>
      <vt:lpstr>Types of Binary Trees</vt:lpstr>
      <vt:lpstr>Binary Trees Properties</vt:lpstr>
      <vt:lpstr>Binary Search Properties</vt:lpstr>
      <vt:lpstr>Binary Search Tree Construction</vt:lpstr>
      <vt:lpstr>Binary Search Tree – Insertion</vt:lpstr>
      <vt:lpstr>Example Insertion</vt:lpstr>
      <vt:lpstr>Binary Search Tree – Deletion</vt:lpstr>
      <vt:lpstr>Example Deletion (Leaf)</vt:lpstr>
      <vt:lpstr>Example Deletion (Internal Node)</vt:lpstr>
      <vt:lpstr>Example Deletion (Internal Node)</vt:lpstr>
      <vt:lpstr>Balanced Search Trees</vt:lpstr>
      <vt:lpstr>Other (Non-Search) Trees</vt:lpstr>
      <vt:lpstr>Parse Trees</vt:lpstr>
      <vt:lpstr>Preoder, Inorder, Postorder</vt:lpstr>
      <vt:lpstr>Tree Traversal</vt:lpstr>
      <vt:lpstr>Tree Traversal (contd.)</vt:lpstr>
      <vt:lpstr>More Illustrations for Traversals</vt:lpstr>
      <vt:lpstr>More Illustrations for Traversals (Contd.)</vt:lpstr>
      <vt:lpstr>PowerPoint Presentation</vt:lpstr>
      <vt:lpstr>PowerPoint Presentation</vt:lpstr>
      <vt:lpstr>Application of Traversal Sorting a BST</vt:lpstr>
      <vt:lpstr>Array Representation of Full Trees and Almost Complete Trees</vt:lpstr>
      <vt:lpstr>Illustration of Array Representation</vt:lpstr>
      <vt:lpstr>  </vt:lpstr>
      <vt:lpstr>Recall Queues</vt:lpstr>
      <vt:lpstr>Heap or Priority Queue that Allow Line Jumping</vt:lpstr>
      <vt:lpstr>Priority Queue ADT</vt:lpstr>
      <vt:lpstr>Applications of the Priority Queue</vt:lpstr>
      <vt:lpstr>Potential Implementations</vt:lpstr>
      <vt:lpstr>Heap Properties</vt:lpstr>
      <vt:lpstr>Heap Structure Property</vt:lpstr>
      <vt:lpstr>Heap Type based on Heap Order Property</vt:lpstr>
      <vt:lpstr>Min-Heap</vt:lpstr>
      <vt:lpstr>Min-Heap Order Property</vt:lpstr>
      <vt:lpstr>Example of a Min-heap</vt:lpstr>
      <vt:lpstr>PowerPoint Presentation</vt:lpstr>
      <vt:lpstr>PowerPoint Presentation</vt:lpstr>
      <vt:lpstr>PowerPoint Presentation</vt:lpstr>
      <vt:lpstr>PowerPoint Presentation</vt:lpstr>
      <vt:lpstr>PowerPoint Presentation</vt:lpstr>
      <vt:lpstr>Operations on Heaps</vt:lpstr>
      <vt:lpstr>Heap Operations</vt:lpstr>
      <vt:lpstr>DeleteMin in Min-heaps</vt:lpstr>
      <vt:lpstr>Heap – Deletemin</vt:lpstr>
      <vt:lpstr>DeleteMin: percolate down</vt:lpstr>
      <vt:lpstr>Illustration of First Stage of deletemin</vt:lpstr>
      <vt:lpstr>Restore Heap (Heapify)</vt:lpstr>
      <vt:lpstr>Illustration of Restore-Heap</vt:lpstr>
      <vt:lpstr>DeleteMin Code (Optimized)</vt:lpstr>
      <vt:lpstr>Heap – Insert(val)</vt:lpstr>
      <vt:lpstr>Insert: percolate up</vt:lpstr>
      <vt:lpstr>Insert Code (optimized)</vt:lpstr>
      <vt:lpstr>Heap Insertion</vt:lpstr>
      <vt:lpstr>Heap Insertion</vt:lpstr>
      <vt:lpstr>Heap Insertion</vt:lpstr>
      <vt:lpstr>Heap Insertion</vt:lpstr>
      <vt:lpstr>Heap Insertion</vt:lpstr>
      <vt:lpstr>Building a Heap</vt:lpstr>
      <vt:lpstr>Building Heaps</vt:lpstr>
      <vt:lpstr>BuildHeap: Floyd’s Method</vt:lpstr>
      <vt:lpstr>Buildheap pseudocode</vt:lpstr>
      <vt:lpstr>BuildHeap: Floyd’s Method</vt:lpstr>
      <vt:lpstr>BuildHeap: Floyd’s Method</vt:lpstr>
      <vt:lpstr>BuildHeap: Floyd’s Method</vt:lpstr>
      <vt:lpstr>BuildHeap: Floyd’s Method</vt:lpstr>
      <vt:lpstr>BuildHeap: Floyd’s Method</vt:lpstr>
      <vt:lpstr>Finally… </vt:lpstr>
      <vt:lpstr>PowerPoint Presentation</vt:lpstr>
      <vt:lpstr>More on Heap</vt:lpstr>
      <vt:lpstr>Heaps (Ref. www.cse.unt.edu/~rada/CSCE3110/Lectures/Heaps.ppt )</vt:lpstr>
      <vt:lpstr>What are Heaps Useful for?</vt:lpstr>
      <vt:lpstr>Heap or Not a Heap?</vt:lpstr>
      <vt:lpstr>Heap Properties</vt:lpstr>
      <vt:lpstr>Heap Removal</vt:lpstr>
      <vt:lpstr>Heap Removal</vt:lpstr>
      <vt:lpstr>Heap Removal</vt:lpstr>
      <vt:lpstr>Heap Removal</vt:lpstr>
      <vt:lpstr>Heap Removal</vt:lpstr>
      <vt:lpstr>PowerPoint Presentation</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ALSUWAT, EMAD</dc:creator>
  <cp:lastModifiedBy>ALSUWAT, EMAD</cp:lastModifiedBy>
  <cp:revision>86</cp:revision>
  <cp:lastPrinted>2022-02-20T14:00:32Z</cp:lastPrinted>
  <dcterms:created xsi:type="dcterms:W3CDTF">2020-02-13T19:25:53Z</dcterms:created>
  <dcterms:modified xsi:type="dcterms:W3CDTF">2022-10-20T14:42:25Z</dcterms:modified>
</cp:coreProperties>
</file>