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9" r:id="rId1"/>
  </p:sldMasterIdLst>
  <p:notesMasterIdLst>
    <p:notesMasterId r:id="rId37"/>
  </p:notesMasterIdLst>
  <p:handoutMasterIdLst>
    <p:handoutMasterId r:id="rId38"/>
  </p:handoutMasterIdLst>
  <p:sldIdLst>
    <p:sldId id="548" r:id="rId2"/>
    <p:sldId id="549" r:id="rId3"/>
    <p:sldId id="298" r:id="rId4"/>
    <p:sldId id="550" r:id="rId5"/>
    <p:sldId id="293" r:id="rId6"/>
    <p:sldId id="329" r:id="rId7"/>
    <p:sldId id="551" r:id="rId8"/>
    <p:sldId id="330" r:id="rId9"/>
    <p:sldId id="563" r:id="rId10"/>
    <p:sldId id="564" r:id="rId11"/>
    <p:sldId id="561" r:id="rId12"/>
    <p:sldId id="552" r:id="rId13"/>
    <p:sldId id="258" r:id="rId14"/>
    <p:sldId id="261" r:id="rId15"/>
    <p:sldId id="562" r:id="rId16"/>
    <p:sldId id="271" r:id="rId17"/>
    <p:sldId id="553" r:id="rId18"/>
    <p:sldId id="554" r:id="rId19"/>
    <p:sldId id="555" r:id="rId20"/>
    <p:sldId id="556" r:id="rId21"/>
    <p:sldId id="557" r:id="rId22"/>
    <p:sldId id="276" r:id="rId23"/>
    <p:sldId id="277" r:id="rId24"/>
    <p:sldId id="558" r:id="rId25"/>
    <p:sldId id="301" r:id="rId26"/>
    <p:sldId id="559" r:id="rId27"/>
    <p:sldId id="303" r:id="rId28"/>
    <p:sldId id="304" r:id="rId29"/>
    <p:sldId id="305" r:id="rId30"/>
    <p:sldId id="306" r:id="rId31"/>
    <p:sldId id="339" r:id="rId32"/>
    <p:sldId id="307" r:id="rId33"/>
    <p:sldId id="308" r:id="rId34"/>
    <p:sldId id="309" r:id="rId35"/>
    <p:sldId id="577" r:id="rId3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66" autoAdjust="0"/>
    <p:restoredTop sz="92585"/>
  </p:normalViewPr>
  <p:slideViewPr>
    <p:cSldViewPr>
      <p:cViewPr varScale="1">
        <p:scale>
          <a:sx n="118" d="100"/>
          <a:sy n="118" d="100"/>
        </p:scale>
        <p:origin x="2312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56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61484CB7-5627-FB46-AC8A-9DECF3E537F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4A845753-943A-E340-92C2-11EB898441C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4" name="Rectangle 4">
            <a:extLst>
              <a:ext uri="{FF2B5EF4-FFF2-40B4-BE49-F238E27FC236}">
                <a16:creationId xmlns:a16="http://schemas.microsoft.com/office/drawing/2014/main" id="{A4238010-C419-3F43-A8EE-1881465978B5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5" name="Rectangle 5">
            <a:extLst>
              <a:ext uri="{FF2B5EF4-FFF2-40B4-BE49-F238E27FC236}">
                <a16:creationId xmlns:a16="http://schemas.microsoft.com/office/drawing/2014/main" id="{AE54755E-3FD6-A14F-8341-24FD0E368B3C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fld id="{26202B00-625F-6A4D-BC2D-867E413C619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1673A270-4EE5-A941-B16E-FE3F636733A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FD28D2F5-E1BB-B646-82F2-57797B70FCBF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4" name="Rectangle 4">
            <a:extLst>
              <a:ext uri="{FF2B5EF4-FFF2-40B4-BE49-F238E27FC236}">
                <a16:creationId xmlns:a16="http://schemas.microsoft.com/office/drawing/2014/main" id="{5C0D786D-41D2-E444-AA12-FEA9D072B746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DBDBDF8B-CA4B-ED42-B81E-DCB4CDC0693F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93C464C6-35C5-6D4F-A5DD-238A7C22DD9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A01E660C-47DA-1849-A823-2806B3033C1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fld id="{C82FDA1F-E0EC-4B43-8947-0DD07C659CC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Cyber-security is the practice of defending computers, servers, mobile devices, electronic systems, networks, and data from malicious attacks</a:t>
            </a:r>
          </a:p>
          <a:p>
            <a:endParaRPr lang="en-US" dirty="0"/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Cyber security is the state or process of protecting and recovering networks, devices and programs from any type from malicious attacks.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2FDA1F-E0EC-4B43-8947-0DD07C659CC3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5395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can I do to protect myself from cyberattacks? </a:t>
            </a:r>
          </a:p>
          <a:p>
            <a:endParaRPr lang="en-US" dirty="0"/>
          </a:p>
          <a:p>
            <a:r>
              <a:rPr lang="en-US" dirty="0"/>
              <a:t>Should I stay disconnected?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2FDA1F-E0EC-4B43-8947-0DD07C659CC3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94117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2FDA1F-E0EC-4B43-8947-0DD07C659CC3}" type="slidenum">
              <a:rPr lang="en-US" altLang="en-US" smtClean="0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7125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2FDA1F-E0EC-4B43-8947-0DD07C659CC3}" type="slidenum">
              <a:rPr lang="en-US" altLang="en-US" smtClean="0"/>
              <a:pPr/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93354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are the main goals of security?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2FDA1F-E0EC-4B43-8947-0DD07C659CC3}" type="slidenum">
              <a:rPr lang="en-US" altLang="en-US" smtClean="0"/>
              <a:pPr/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81958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Security by obscurity alone is discouraged and not recommended by standards bodies.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 National Institute of Standards and Technology (NIST) in the United States sometimes recommends against this practice: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"System security should not depend on the secrecy of the implementation or its components.”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2FDA1F-E0EC-4B43-8947-0DD07C659CC3}" type="slidenum">
              <a:rPr lang="en-US" altLang="en-US" smtClean="0"/>
              <a:pPr/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1059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Discontent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2FDA1F-E0EC-4B43-8947-0DD07C659CC3}" type="slidenum">
              <a:rPr lang="en-US" altLang="en-US" smtClean="0"/>
              <a:pPr/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30359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Malicious users must have three things to succeed: motivation, opportunity, method, explain each one of them.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2FDA1F-E0EC-4B43-8947-0DD07C659CC3}" type="slidenum">
              <a:rPr lang="en-US" altLang="en-US" smtClean="0"/>
              <a:pPr/>
              <a:t>31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4776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895A9EB3-5A4E-8A4B-9B0E-F64B0319E0E4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51D23B1D-ACB3-D342-87C4-BAFA1115654C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>
              <a:extLst>
                <a:ext uri="{FF2B5EF4-FFF2-40B4-BE49-F238E27FC236}">
                  <a16:creationId xmlns:a16="http://schemas.microsoft.com/office/drawing/2014/main" id="{A1523F29-AC60-3049-8D62-10C87E7E5BE4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>
              <a:extLst>
                <a:ext uri="{FF2B5EF4-FFF2-40B4-BE49-F238E27FC236}">
                  <a16:creationId xmlns:a16="http://schemas.microsoft.com/office/drawing/2014/main" id="{EB0D9836-3DA1-AE4E-A4A2-9FCC37F787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>
                <a:extLst>
                  <a:ext uri="{FF2B5EF4-FFF2-40B4-BE49-F238E27FC236}">
                    <a16:creationId xmlns:a16="http://schemas.microsoft.com/office/drawing/2014/main" id="{0BD7E3F6-ADD3-2B47-8564-DB96B2E5276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>
                <a:extLst>
                  <a:ext uri="{FF2B5EF4-FFF2-40B4-BE49-F238E27FC236}">
                    <a16:creationId xmlns:a16="http://schemas.microsoft.com/office/drawing/2014/main" id="{52DD61CF-D996-5840-8A52-1A4EABCB1DD1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>
                <a:extLst>
                  <a:ext uri="{FF2B5EF4-FFF2-40B4-BE49-F238E27FC236}">
                    <a16:creationId xmlns:a16="http://schemas.microsoft.com/office/drawing/2014/main" id="{7A359DCC-727D-244C-91AF-6E209F66473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>
                <a:extLst>
                  <a:ext uri="{FF2B5EF4-FFF2-40B4-BE49-F238E27FC236}">
                    <a16:creationId xmlns:a16="http://schemas.microsoft.com/office/drawing/2014/main" id="{F0766D59-D676-6649-B83B-5D495C5FD38C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>
                <a:extLst>
                  <a:ext uri="{FF2B5EF4-FFF2-40B4-BE49-F238E27FC236}">
                    <a16:creationId xmlns:a16="http://schemas.microsoft.com/office/drawing/2014/main" id="{17DE7337-46DF-C646-8405-8335E127AAA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>
                <a:extLst>
                  <a:ext uri="{FF2B5EF4-FFF2-40B4-BE49-F238E27FC236}">
                    <a16:creationId xmlns:a16="http://schemas.microsoft.com/office/drawing/2014/main" id="{143C08D6-EC24-6343-922E-4B8095E2D7D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>
                <a:extLst>
                  <a:ext uri="{FF2B5EF4-FFF2-40B4-BE49-F238E27FC236}">
                    <a16:creationId xmlns:a16="http://schemas.microsoft.com/office/drawing/2014/main" id="{267D01E5-16F2-144B-8710-DE3031AC476D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>
                <a:extLst>
                  <a:ext uri="{FF2B5EF4-FFF2-40B4-BE49-F238E27FC236}">
                    <a16:creationId xmlns:a16="http://schemas.microsoft.com/office/drawing/2014/main" id="{7A24CB61-F600-2140-BB7B-C3ADD0FBC577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>
                <a:extLst>
                  <a:ext uri="{FF2B5EF4-FFF2-40B4-BE49-F238E27FC236}">
                    <a16:creationId xmlns:a16="http://schemas.microsoft.com/office/drawing/2014/main" id="{A97F2998-A7A9-9343-93B9-450091C81A3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>
                <a:extLst>
                  <a:ext uri="{FF2B5EF4-FFF2-40B4-BE49-F238E27FC236}">
                    <a16:creationId xmlns:a16="http://schemas.microsoft.com/office/drawing/2014/main" id="{C2E77069-C08B-724F-8EB8-2E4E034A991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6145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146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16">
            <a:extLst>
              <a:ext uri="{FF2B5EF4-FFF2-40B4-BE49-F238E27FC236}">
                <a16:creationId xmlns:a16="http://schemas.microsoft.com/office/drawing/2014/main" id="{FB268399-29FC-8644-949C-AD07B995272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Farkas</a:t>
            </a:r>
          </a:p>
        </p:txBody>
      </p:sp>
      <p:sp>
        <p:nvSpPr>
          <p:cNvPr id="19" name="Rectangle 17">
            <a:extLst>
              <a:ext uri="{FF2B5EF4-FFF2-40B4-BE49-F238E27FC236}">
                <a16:creationId xmlns:a16="http://schemas.microsoft.com/office/drawing/2014/main" id="{D116D6FC-009A-6346-9043-645AA02F459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/>
              <a:t>Security Overview</a:t>
            </a:r>
          </a:p>
        </p:txBody>
      </p:sp>
      <p:sp>
        <p:nvSpPr>
          <p:cNvPr id="20" name="Rectangle 18">
            <a:extLst>
              <a:ext uri="{FF2B5EF4-FFF2-40B4-BE49-F238E27FC236}">
                <a16:creationId xmlns:a16="http://schemas.microsoft.com/office/drawing/2014/main" id="{AAB144D3-68F7-9F49-AD63-7D25B13D08C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CEE0A9-6497-5140-B87D-2396A44BB0B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7588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CBC8309-B0D0-5D48-B015-FE5BE16FAF6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CSCE 824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305D7A86-718D-654F-9675-0177E2589BB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1E1800F-1F16-284D-A432-499F3D3B047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BA513267-BCE1-C640-9F2A-72A9620F899E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Farkas</a:t>
            </a:r>
          </a:p>
        </p:txBody>
      </p:sp>
    </p:spTree>
    <p:extLst>
      <p:ext uri="{BB962C8B-B14F-4D97-AF65-F5344CB8AC3E}">
        <p14:creationId xmlns:p14="http://schemas.microsoft.com/office/powerpoint/2010/main" val="1947605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35865F4-F243-D64F-BDBD-53F1A190AB6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CSCE 824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5A8A281F-EC8B-F04B-AA3C-4E3535A1D49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A06BBEE-71BC-0845-A68D-7B254C273CB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CE0A951B-D98A-0E42-8BCD-7B876D18EA63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Farkas</a:t>
            </a:r>
          </a:p>
        </p:txBody>
      </p:sp>
    </p:spTree>
    <p:extLst>
      <p:ext uri="{BB962C8B-B14F-4D97-AF65-F5344CB8AC3E}">
        <p14:creationId xmlns:p14="http://schemas.microsoft.com/office/powerpoint/2010/main" val="2379610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5DCB0C1-682D-354D-9B67-FDE6D9EFD36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Security Overview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F8F04E5-9B0B-DF4C-BD25-8484A668C8C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94525C-1EAE-864F-AD60-33FDDCC0F78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D484DAFC-CC7F-4A45-8604-C89E77FA9A90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Farkas</a:t>
            </a:r>
          </a:p>
        </p:txBody>
      </p:sp>
    </p:spTree>
    <p:extLst>
      <p:ext uri="{BB962C8B-B14F-4D97-AF65-F5344CB8AC3E}">
        <p14:creationId xmlns:p14="http://schemas.microsoft.com/office/powerpoint/2010/main" val="2172385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CF48B8B-B5A1-3145-BE47-46A30B62393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CSCE 824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2C2EDDD-CDA9-4A46-84A8-61DD043BC45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D6150E8-A4D8-E24A-971D-26B4D5289F0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FEF58054-8EB3-6245-BAA2-C46C60F17B38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Farkas</a:t>
            </a:r>
          </a:p>
        </p:txBody>
      </p:sp>
    </p:spTree>
    <p:extLst>
      <p:ext uri="{BB962C8B-B14F-4D97-AF65-F5344CB8AC3E}">
        <p14:creationId xmlns:p14="http://schemas.microsoft.com/office/powerpoint/2010/main" val="2103492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AF8E303-7A93-6748-B4B1-B3C40C2C037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CSCE 824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803DBFB-38DE-D84B-AB8D-59B76B022FD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367E2A8-0554-1F4C-8C33-DE2C9B1892B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82769225-599B-F346-AA7A-0FD2759B9014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Farkas</a:t>
            </a:r>
          </a:p>
        </p:txBody>
      </p:sp>
    </p:spTree>
    <p:extLst>
      <p:ext uri="{BB962C8B-B14F-4D97-AF65-F5344CB8AC3E}">
        <p14:creationId xmlns:p14="http://schemas.microsoft.com/office/powerpoint/2010/main" val="4192565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D608BA1E-59EF-054C-B3D2-6E4C735AB14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CSCE 824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DA954CC1-D3A7-074D-9266-0CE246696CF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81C54D0-94DE-8846-9835-FA00CD09F1A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Rectangle 16">
            <a:extLst>
              <a:ext uri="{FF2B5EF4-FFF2-40B4-BE49-F238E27FC236}">
                <a16:creationId xmlns:a16="http://schemas.microsoft.com/office/drawing/2014/main" id="{702A44AB-FACB-4D40-AD66-1B4D7FF7ED54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Farkas</a:t>
            </a:r>
          </a:p>
        </p:txBody>
      </p:sp>
    </p:spTree>
    <p:extLst>
      <p:ext uri="{BB962C8B-B14F-4D97-AF65-F5344CB8AC3E}">
        <p14:creationId xmlns:p14="http://schemas.microsoft.com/office/powerpoint/2010/main" val="2491374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9CA344-D0C6-FF4D-BEAA-9FA8FBBF898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CSCE 824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8E439F-128B-F744-A655-2A522E87029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6DE7478-3EE2-E542-A184-ACC427813C0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4BA62226-B138-BE45-9115-6F9074C4FA52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Farkas</a:t>
            </a:r>
          </a:p>
        </p:txBody>
      </p:sp>
    </p:spTree>
    <p:extLst>
      <p:ext uri="{BB962C8B-B14F-4D97-AF65-F5344CB8AC3E}">
        <p14:creationId xmlns:p14="http://schemas.microsoft.com/office/powerpoint/2010/main" val="2125673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769020E0-5C5C-F848-A623-13BE1DCC189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CSCE 824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D9F7599D-0901-2E48-AE15-119FA077AE6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644E832-2F1C-6C49-AE96-02519D68167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13564159-C434-684E-A260-8E95B12CB62E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Farkas</a:t>
            </a:r>
          </a:p>
        </p:txBody>
      </p:sp>
    </p:spTree>
    <p:extLst>
      <p:ext uri="{BB962C8B-B14F-4D97-AF65-F5344CB8AC3E}">
        <p14:creationId xmlns:p14="http://schemas.microsoft.com/office/powerpoint/2010/main" val="4034625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944F2C4-B0D7-AC4F-92AA-51A951F95DE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CSCE 824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0D9B0B3D-EDF5-AE45-B572-C557151C55A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4A1DFA9-4501-B24A-94D5-E697EDC49FF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525AD3A8-2497-8D49-A93C-AFA513451E59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Farkas</a:t>
            </a:r>
          </a:p>
        </p:txBody>
      </p:sp>
    </p:spTree>
    <p:extLst>
      <p:ext uri="{BB962C8B-B14F-4D97-AF65-F5344CB8AC3E}">
        <p14:creationId xmlns:p14="http://schemas.microsoft.com/office/powerpoint/2010/main" val="49665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504C783-85D9-C940-91D8-DEC9D7E4338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CSCE 824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49CB94B-A3CB-6745-9010-C976A02ACE1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8ACFF9D-933C-B141-841E-54C49615880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EB4B01F0-8973-1640-AE42-3302C8CAFABF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Farkas</a:t>
            </a:r>
          </a:p>
        </p:txBody>
      </p:sp>
    </p:spTree>
    <p:extLst>
      <p:ext uri="{BB962C8B-B14F-4D97-AF65-F5344CB8AC3E}">
        <p14:creationId xmlns:p14="http://schemas.microsoft.com/office/powerpoint/2010/main" val="1570243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CB459910-39AE-D64C-8DE1-6038972D99B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 dirty="0" smtClean="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Security Overview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3F7DCEB1-B402-A942-BDFC-12E1F8CEB8A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604020202020204" pitchFamily="34" charset="0"/>
              </a:defRPr>
            </a:lvl1pPr>
          </a:lstStyle>
          <a:p>
            <a:fld id="{0BE602E4-9AEA-4E4C-8083-F847C3D0F3A2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1028" name="Group 4">
            <a:extLst>
              <a:ext uri="{FF2B5EF4-FFF2-40B4-BE49-F238E27FC236}">
                <a16:creationId xmlns:a16="http://schemas.microsoft.com/office/drawing/2014/main" id="{E5386292-7FED-5144-8B26-51C2CAEA4925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>
              <a:extLst>
                <a:ext uri="{FF2B5EF4-FFF2-40B4-BE49-F238E27FC236}">
                  <a16:creationId xmlns:a16="http://schemas.microsoft.com/office/drawing/2014/main" id="{839B9892-0B7B-5D44-BF31-D0EA88FCCC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>
              <a:extLst>
                <a:ext uri="{FF2B5EF4-FFF2-40B4-BE49-F238E27FC236}">
                  <a16:creationId xmlns:a16="http://schemas.microsoft.com/office/drawing/2014/main" id="{92E768F7-7168-BB4B-BDB3-237BEB86F0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>
              <a:extLst>
                <a:ext uri="{FF2B5EF4-FFF2-40B4-BE49-F238E27FC236}">
                  <a16:creationId xmlns:a16="http://schemas.microsoft.com/office/drawing/2014/main" id="{A87C5B6E-AAC8-9742-B102-CF86ECEDA3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>
              <a:extLst>
                <a:ext uri="{FF2B5EF4-FFF2-40B4-BE49-F238E27FC236}">
                  <a16:creationId xmlns:a16="http://schemas.microsoft.com/office/drawing/2014/main" id="{AC5907FE-77B6-4E46-87F0-53CB232E63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>
              <a:extLst>
                <a:ext uri="{FF2B5EF4-FFF2-40B4-BE49-F238E27FC236}">
                  <a16:creationId xmlns:a16="http://schemas.microsoft.com/office/drawing/2014/main" id="{9C954327-151B-AC45-BBED-C7BF9B32D4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>
              <a:extLst>
                <a:ext uri="{FF2B5EF4-FFF2-40B4-BE49-F238E27FC236}">
                  <a16:creationId xmlns:a16="http://schemas.microsoft.com/office/drawing/2014/main" id="{65577500-CDC1-3045-9B09-045383A76D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>
              <a:extLst>
                <a:ext uri="{FF2B5EF4-FFF2-40B4-BE49-F238E27FC236}">
                  <a16:creationId xmlns:a16="http://schemas.microsoft.com/office/drawing/2014/main" id="{2EF5D5E1-63F4-B143-8397-EE1DFAA0D1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>
              <a:extLst>
                <a:ext uri="{FF2B5EF4-FFF2-40B4-BE49-F238E27FC236}">
                  <a16:creationId xmlns:a16="http://schemas.microsoft.com/office/drawing/2014/main" id="{EE022A8D-1FAE-E446-9FF1-1984E0C397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>
              <a:extLst>
                <a:ext uri="{FF2B5EF4-FFF2-40B4-BE49-F238E27FC236}">
                  <a16:creationId xmlns:a16="http://schemas.microsoft.com/office/drawing/2014/main" id="{E96EB66D-ABB0-A54F-B545-76E6F638D8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>
            <a:extLst>
              <a:ext uri="{FF2B5EF4-FFF2-40B4-BE49-F238E27FC236}">
                <a16:creationId xmlns:a16="http://schemas.microsoft.com/office/drawing/2014/main" id="{052DB434-A98A-E64E-88BA-1D06603F98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30" name="Rectangle 15">
            <a:extLst>
              <a:ext uri="{FF2B5EF4-FFF2-40B4-BE49-F238E27FC236}">
                <a16:creationId xmlns:a16="http://schemas.microsoft.com/office/drawing/2014/main" id="{00D95C0B-51AF-E64A-B2F3-B290B7C8A7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0432" name="Rectangle 16">
            <a:extLst>
              <a:ext uri="{FF2B5EF4-FFF2-40B4-BE49-F238E27FC236}">
                <a16:creationId xmlns:a16="http://schemas.microsoft.com/office/drawing/2014/main" id="{A9A2879A-05D2-F344-AEFB-9E1CED97622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Farkas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1" r:id="rId1"/>
    <p:sldLayoutId id="2147484030" r:id="rId2"/>
    <p:sldLayoutId id="2147484042" r:id="rId3"/>
    <p:sldLayoutId id="2147484043" r:id="rId4"/>
    <p:sldLayoutId id="2147484044" r:id="rId5"/>
    <p:sldLayoutId id="2147484045" r:id="rId6"/>
    <p:sldLayoutId id="2147484046" r:id="rId7"/>
    <p:sldLayoutId id="2147484047" r:id="rId8"/>
    <p:sldLayoutId id="2147484048" r:id="rId9"/>
    <p:sldLayoutId id="2147484049" r:id="rId10"/>
    <p:sldLayoutId id="2147484050" r:id="rId11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>
            <a:extLst>
              <a:ext uri="{FF2B5EF4-FFF2-40B4-BE49-F238E27FC236}">
                <a16:creationId xmlns:a16="http://schemas.microsoft.com/office/drawing/2014/main" id="{A0F6719D-1537-43CB-AAC7-2B8B808149E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133600" y="2667000"/>
            <a:ext cx="6705600" cy="3403600"/>
          </a:xfrm>
        </p:spPr>
        <p:txBody>
          <a:bodyPr/>
          <a:lstStyle/>
          <a:p>
            <a:pPr marL="609600" indent="-609600" algn="ctr" eaLnBrk="1" hangingPunct="1">
              <a:defRPr/>
            </a:pPr>
            <a:r>
              <a:rPr lang="en-US" sz="4400" b="1" dirty="0">
                <a:solidFill>
                  <a:schemeClr val="accent3"/>
                </a:solidFill>
              </a:rPr>
              <a:t>Introduction</a:t>
            </a:r>
            <a:endParaRPr lang="en-US" dirty="0"/>
          </a:p>
          <a:p>
            <a:pPr marL="609600" indent="-609600" algn="ctr"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 marL="609600" indent="-609600"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240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Content Placeholder 2">
            <a:extLst>
              <a:ext uri="{FF2B5EF4-FFF2-40B4-BE49-F238E27FC236}">
                <a16:creationId xmlns:a16="http://schemas.microsoft.com/office/drawing/2014/main" id="{CAE3EB9A-DC97-1842-A391-82AABE3D1C4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dirty="0"/>
              <a:t>Your name</a:t>
            </a:r>
          </a:p>
          <a:p>
            <a:pPr>
              <a:lnSpc>
                <a:spcPct val="150000"/>
              </a:lnSpc>
            </a:pPr>
            <a:r>
              <a:rPr lang="en-US" altLang="en-US" dirty="0"/>
              <a:t>Current carrier </a:t>
            </a:r>
          </a:p>
          <a:p>
            <a:pPr>
              <a:lnSpc>
                <a:spcPct val="150000"/>
              </a:lnSpc>
            </a:pPr>
            <a:r>
              <a:rPr lang="en-US" dirty="0"/>
              <a:t>Your goal (why Master in Cybersecurity)</a:t>
            </a:r>
          </a:p>
          <a:p>
            <a:pPr>
              <a:lnSpc>
                <a:spcPct val="150000"/>
              </a:lnSpc>
            </a:pPr>
            <a:r>
              <a:rPr lang="en-US" dirty="0"/>
              <a:t>Your plan after completing your studies </a:t>
            </a:r>
            <a:endParaRPr lang="en-US" altLang="en-US" dirty="0"/>
          </a:p>
        </p:txBody>
      </p:sp>
      <p:sp>
        <p:nvSpPr>
          <p:cNvPr id="16389" name="Slide Number Placeholder 4">
            <a:extLst>
              <a:ext uri="{FF2B5EF4-FFF2-40B4-BE49-F238E27FC236}">
                <a16:creationId xmlns:a16="http://schemas.microsoft.com/office/drawing/2014/main" id="{6780DBF9-EB9D-2946-929F-DA9D95C4291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965B9E5-DE25-5547-ABA2-8393F8102E23}" type="slidenum">
              <a:rPr lang="en-US" altLang="en-US" sz="1200" smtClean="0">
                <a:latin typeface="Arial Black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200">
              <a:latin typeface="Arial Black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30479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>
            <a:extLst>
              <a:ext uri="{FF2B5EF4-FFF2-40B4-BE49-F238E27FC236}">
                <a16:creationId xmlns:a16="http://schemas.microsoft.com/office/drawing/2014/main" id="{A0F6719D-1537-43CB-AAC7-2B8B808149E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133600" y="2667000"/>
            <a:ext cx="7010400" cy="3403600"/>
          </a:xfrm>
        </p:spPr>
        <p:txBody>
          <a:bodyPr/>
          <a:lstStyle/>
          <a:p>
            <a:pPr marL="609600" indent="-609600" algn="ctr" eaLnBrk="1" hangingPunct="1">
              <a:defRPr/>
            </a:pPr>
            <a:r>
              <a:rPr lang="en-US" sz="4400" b="1" dirty="0">
                <a:solidFill>
                  <a:schemeClr val="accent3"/>
                </a:solidFill>
              </a:rPr>
              <a:t>Basic Security Concepts</a:t>
            </a:r>
          </a:p>
          <a:p>
            <a:pPr marL="609600" indent="-609600" algn="ctr" eaLnBrk="1" hangingPunct="1">
              <a:defRPr/>
            </a:pPr>
            <a:endParaRPr lang="en-US" dirty="0"/>
          </a:p>
          <a:p>
            <a:pPr marL="609600" indent="-609600" algn="ctr"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 marL="609600" indent="-609600"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3314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Slide Number Placeholder 4">
            <a:extLst>
              <a:ext uri="{FF2B5EF4-FFF2-40B4-BE49-F238E27FC236}">
                <a16:creationId xmlns:a16="http://schemas.microsoft.com/office/drawing/2014/main" id="{4B558799-D013-8643-8C10-CD77CE30D4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9B997B5-6C88-124F-9FAA-1408621D8836}" type="slidenum">
              <a:rPr lang="en-US" altLang="en-US" sz="1200" smtClean="0">
                <a:latin typeface="Arial Black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1200">
              <a:latin typeface="Arial Black" panose="020B0604020202020204" pitchFamily="34" charset="0"/>
            </a:endParaRPr>
          </a:p>
        </p:txBody>
      </p:sp>
      <p:sp>
        <p:nvSpPr>
          <p:cNvPr id="18437" name="Rectangle 2">
            <a:extLst>
              <a:ext uri="{FF2B5EF4-FFF2-40B4-BE49-F238E27FC236}">
                <a16:creationId xmlns:a16="http://schemas.microsoft.com/office/drawing/2014/main" id="{88B45599-21EC-894D-9FEE-9AA0111EC6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09600"/>
            <a:ext cx="8229600" cy="1371600"/>
          </a:xfrm>
        </p:spPr>
        <p:txBody>
          <a:bodyPr/>
          <a:lstStyle/>
          <a:p>
            <a:pPr eaLnBrk="1" hangingPunct="1"/>
            <a:r>
              <a:rPr lang="en-US" altLang="en-US" dirty="0"/>
              <a:t>Security Objectives</a:t>
            </a:r>
          </a:p>
        </p:txBody>
      </p:sp>
      <p:sp>
        <p:nvSpPr>
          <p:cNvPr id="18438" name="Rectangle 3">
            <a:extLst>
              <a:ext uri="{FF2B5EF4-FFF2-40B4-BE49-F238E27FC236}">
                <a16:creationId xmlns:a16="http://schemas.microsoft.com/office/drawing/2014/main" id="{24B38561-7668-EA45-946C-DADC1957A6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2209800"/>
            <a:ext cx="8110538" cy="4191000"/>
          </a:xfrm>
        </p:spPr>
        <p:txBody>
          <a:bodyPr/>
          <a:lstStyle/>
          <a:p>
            <a:pPr eaLnBrk="1" hangingPunct="1"/>
            <a:r>
              <a:rPr lang="en-US" altLang="en-US" b="1" dirty="0"/>
              <a:t>Confidentiality</a:t>
            </a:r>
            <a:r>
              <a:rPr lang="en-US" altLang="en-US" dirty="0"/>
              <a:t>: prevent/detect/deter improper </a:t>
            </a:r>
            <a:r>
              <a:rPr lang="en-US" altLang="en-US" b="1" dirty="0"/>
              <a:t>disclosure</a:t>
            </a:r>
            <a:r>
              <a:rPr lang="en-US" altLang="en-US" dirty="0"/>
              <a:t> of information</a:t>
            </a:r>
          </a:p>
          <a:p>
            <a:pPr eaLnBrk="1" hangingPunct="1"/>
            <a:r>
              <a:rPr lang="en-US" altLang="en-US" b="1" dirty="0"/>
              <a:t>Integrity</a:t>
            </a:r>
            <a:r>
              <a:rPr lang="en-US" altLang="en-US" dirty="0"/>
              <a:t>: prevent/detect/deter improper </a:t>
            </a:r>
            <a:r>
              <a:rPr lang="en-US" altLang="en-US" b="1" dirty="0"/>
              <a:t>modification</a:t>
            </a:r>
            <a:r>
              <a:rPr lang="en-US" altLang="en-US" dirty="0"/>
              <a:t> of information</a:t>
            </a:r>
          </a:p>
          <a:p>
            <a:pPr eaLnBrk="1" hangingPunct="1"/>
            <a:r>
              <a:rPr lang="en-US" altLang="en-US" b="1" dirty="0"/>
              <a:t>Availability</a:t>
            </a:r>
            <a:r>
              <a:rPr lang="en-US" altLang="en-US" dirty="0"/>
              <a:t>: prevent/detect/deter improper </a:t>
            </a:r>
            <a:r>
              <a:rPr lang="en-US" altLang="en-US" b="1" dirty="0"/>
              <a:t>denial of access</a:t>
            </a:r>
            <a:r>
              <a:rPr lang="en-US" altLang="en-US" dirty="0"/>
              <a:t> to services</a:t>
            </a:r>
          </a:p>
        </p:txBody>
      </p:sp>
    </p:spTree>
    <p:extLst>
      <p:ext uri="{BB962C8B-B14F-4D97-AF65-F5344CB8AC3E}">
        <p14:creationId xmlns:p14="http://schemas.microsoft.com/office/powerpoint/2010/main" val="15899546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Slide Number Placeholder 4">
            <a:extLst>
              <a:ext uri="{FF2B5EF4-FFF2-40B4-BE49-F238E27FC236}">
                <a16:creationId xmlns:a16="http://schemas.microsoft.com/office/drawing/2014/main" id="{FCD69854-FC98-8448-8BFD-394F7C2F4E3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FD5451F-50EC-1B48-99B8-A7D40E6AE17D}" type="slidenum">
              <a:rPr lang="en-US" altLang="en-US" sz="1200" smtClean="0">
                <a:latin typeface="Arial Black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200">
              <a:latin typeface="Arial Black" panose="020B0604020202020204" pitchFamily="34" charset="0"/>
            </a:endParaRPr>
          </a:p>
        </p:txBody>
      </p:sp>
      <p:sp>
        <p:nvSpPr>
          <p:cNvPr id="19461" name="Rectangle 2">
            <a:extLst>
              <a:ext uri="{FF2B5EF4-FFF2-40B4-BE49-F238E27FC236}">
                <a16:creationId xmlns:a16="http://schemas.microsoft.com/office/drawing/2014/main" id="{7ACCEA5C-C2A9-E544-9BB8-B5B2B61657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Military Example</a:t>
            </a:r>
          </a:p>
        </p:txBody>
      </p:sp>
      <p:sp>
        <p:nvSpPr>
          <p:cNvPr id="19462" name="Rectangle 3">
            <a:extLst>
              <a:ext uri="{FF2B5EF4-FFF2-40B4-BE49-F238E27FC236}">
                <a16:creationId xmlns:a16="http://schemas.microsoft.com/office/drawing/2014/main" id="{9D36E482-0F2C-9846-A130-B0FB98B9D2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Confidentiality</a:t>
            </a:r>
            <a:r>
              <a:rPr lang="en-US" altLang="en-US"/>
              <a:t>: target coordinates of a missile should not be improperly disclosed</a:t>
            </a:r>
          </a:p>
          <a:p>
            <a:pPr eaLnBrk="1" hangingPunct="1"/>
            <a:r>
              <a:rPr lang="en-US" altLang="en-US" b="1"/>
              <a:t>Integrity</a:t>
            </a:r>
            <a:r>
              <a:rPr lang="en-US" altLang="en-US"/>
              <a:t>: target coordinates of missile should be correct</a:t>
            </a:r>
          </a:p>
          <a:p>
            <a:pPr eaLnBrk="1" hangingPunct="1"/>
            <a:r>
              <a:rPr lang="en-US" altLang="en-US" b="1"/>
              <a:t>Availability</a:t>
            </a:r>
            <a:r>
              <a:rPr lang="en-US" altLang="en-US"/>
              <a:t>: missile should fire when proper command is issued</a:t>
            </a:r>
          </a:p>
        </p:txBody>
      </p:sp>
    </p:spTree>
    <p:extLst>
      <p:ext uri="{BB962C8B-B14F-4D97-AF65-F5344CB8AC3E}">
        <p14:creationId xmlns:p14="http://schemas.microsoft.com/office/powerpoint/2010/main" val="8046105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Slide Number Placeholder 4">
            <a:extLst>
              <a:ext uri="{FF2B5EF4-FFF2-40B4-BE49-F238E27FC236}">
                <a16:creationId xmlns:a16="http://schemas.microsoft.com/office/drawing/2014/main" id="{6C6F233F-5ED2-8442-99B3-7B72896AD28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D748392-ABBE-1645-B280-8FF4E9F6FE0E}" type="slidenum">
              <a:rPr lang="en-US" altLang="en-US" sz="1200" smtClean="0">
                <a:latin typeface="Arial Black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en-US" sz="1200">
              <a:latin typeface="Arial Black" panose="020B0604020202020204" pitchFamily="34" charset="0"/>
            </a:endParaRPr>
          </a:p>
        </p:txBody>
      </p:sp>
      <p:sp>
        <p:nvSpPr>
          <p:cNvPr id="20485" name="Rectangle 2">
            <a:extLst>
              <a:ext uri="{FF2B5EF4-FFF2-40B4-BE49-F238E27FC236}">
                <a16:creationId xmlns:a16="http://schemas.microsoft.com/office/drawing/2014/main" id="{6A6AF996-9004-E542-875E-795DA06732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Commercial Example</a:t>
            </a:r>
          </a:p>
        </p:txBody>
      </p:sp>
      <p:sp>
        <p:nvSpPr>
          <p:cNvPr id="20486" name="Rectangle 3">
            <a:extLst>
              <a:ext uri="{FF2B5EF4-FFF2-40B4-BE49-F238E27FC236}">
                <a16:creationId xmlns:a16="http://schemas.microsoft.com/office/drawing/2014/main" id="{9B75B53E-55EE-0840-94A4-BB7D5ED88D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b="1"/>
              <a:t>Confidentiality</a:t>
            </a:r>
            <a:r>
              <a:rPr lang="en-US" altLang="en-US"/>
              <a:t>: patient’s medical information should not be improperly disclosed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b="1"/>
              <a:t>Integrity</a:t>
            </a:r>
            <a:r>
              <a:rPr lang="en-US" altLang="en-US"/>
              <a:t>: patient’s medical information should be correct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b="1"/>
              <a:t>Availability</a:t>
            </a:r>
            <a:r>
              <a:rPr lang="en-US" altLang="en-US"/>
              <a:t>: patient’s medical information can be accessed when needed for treatment </a:t>
            </a:r>
          </a:p>
        </p:txBody>
      </p:sp>
    </p:spTree>
    <p:extLst>
      <p:ext uri="{BB962C8B-B14F-4D97-AF65-F5344CB8AC3E}">
        <p14:creationId xmlns:p14="http://schemas.microsoft.com/office/powerpoint/2010/main" val="5239107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Slide Number Placeholder 4">
            <a:extLst>
              <a:ext uri="{FF2B5EF4-FFF2-40B4-BE49-F238E27FC236}">
                <a16:creationId xmlns:a16="http://schemas.microsoft.com/office/drawing/2014/main" id="{6C6F233F-5ED2-8442-99B3-7B72896AD28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D748392-ABBE-1645-B280-8FF4E9F6FE0E}" type="slidenum">
              <a:rPr lang="en-US" altLang="en-US" sz="1200" smtClean="0">
                <a:latin typeface="Arial Black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en-US" sz="1200" dirty="0">
              <a:latin typeface="Arial Black" panose="020B0604020202020204" pitchFamily="34" charset="0"/>
            </a:endParaRPr>
          </a:p>
        </p:txBody>
      </p:sp>
      <p:sp>
        <p:nvSpPr>
          <p:cNvPr id="20485" name="Rectangle 2">
            <a:extLst>
              <a:ext uri="{FF2B5EF4-FFF2-40B4-BE49-F238E27FC236}">
                <a16:creationId xmlns:a16="http://schemas.microsoft.com/office/drawing/2014/main" id="{6A6AF996-9004-E542-875E-795DA06732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79234" y="48658"/>
            <a:ext cx="8229600" cy="1371600"/>
          </a:xfrm>
        </p:spPr>
        <p:txBody>
          <a:bodyPr/>
          <a:lstStyle/>
          <a:p>
            <a:pPr eaLnBrk="1" hangingPunct="1"/>
            <a:r>
              <a:rPr lang="en-US" altLang="en-US" dirty="0"/>
              <a:t>Quiz</a:t>
            </a:r>
          </a:p>
        </p:txBody>
      </p:sp>
      <p:sp>
        <p:nvSpPr>
          <p:cNvPr id="20486" name="Rectangle 3">
            <a:extLst>
              <a:ext uri="{FF2B5EF4-FFF2-40B4-BE49-F238E27FC236}">
                <a16:creationId xmlns:a16="http://schemas.microsoft.com/office/drawing/2014/main" id="{9B75B53E-55EE-0840-94A4-BB7D5ED88D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2819400"/>
            <a:ext cx="8229600" cy="3886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b="1" dirty="0"/>
              <a:t>Confidentiality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en-US" dirty="0"/>
          </a:p>
          <a:p>
            <a:pPr eaLnBrk="1" hangingPunct="1">
              <a:lnSpc>
                <a:spcPct val="90000"/>
              </a:lnSpc>
            </a:pPr>
            <a:r>
              <a:rPr lang="en-US" altLang="en-US" b="1" dirty="0"/>
              <a:t>Integrity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en-US" dirty="0"/>
          </a:p>
          <a:p>
            <a:pPr eaLnBrk="1" hangingPunct="1">
              <a:lnSpc>
                <a:spcPct val="90000"/>
              </a:lnSpc>
            </a:pPr>
            <a:r>
              <a:rPr lang="en-US" altLang="en-US" b="1" dirty="0"/>
              <a:t>Availability</a:t>
            </a:r>
            <a:endParaRPr lang="en-US" altLang="en-US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2DDA3A39-DC38-D34A-A0D6-15A0BDE295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166" y="1143000"/>
            <a:ext cx="8480234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3600" b="1" dirty="0"/>
              <a:t>Give an educational example for each one of the main security objectives.  </a:t>
            </a:r>
            <a:endParaRPr lang="en-US" altLang="en-US" sz="3600" b="1" kern="0" dirty="0"/>
          </a:p>
        </p:txBody>
      </p:sp>
    </p:spTree>
    <p:extLst>
      <p:ext uri="{BB962C8B-B14F-4D97-AF65-F5344CB8AC3E}">
        <p14:creationId xmlns:p14="http://schemas.microsoft.com/office/powerpoint/2010/main" val="899440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Slide Number Placeholder 4">
            <a:extLst>
              <a:ext uri="{FF2B5EF4-FFF2-40B4-BE49-F238E27FC236}">
                <a16:creationId xmlns:a16="http://schemas.microsoft.com/office/drawing/2014/main" id="{B1973C44-C0DD-7C4E-9E0F-82B464EBB9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10A2620-E7CC-E348-9872-DCF742351DB3}" type="slidenum">
              <a:rPr lang="en-US" altLang="en-US" sz="1200" smtClean="0">
                <a:latin typeface="Arial Black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en-US" sz="1200">
              <a:latin typeface="Arial Black" panose="020B0604020202020204" pitchFamily="34" charset="0"/>
            </a:endParaRPr>
          </a:p>
        </p:txBody>
      </p:sp>
      <p:sp>
        <p:nvSpPr>
          <p:cNvPr id="21509" name="Rectangle 2">
            <a:extLst>
              <a:ext uri="{FF2B5EF4-FFF2-40B4-BE49-F238E27FC236}">
                <a16:creationId xmlns:a16="http://schemas.microsoft.com/office/drawing/2014/main" id="{ACDE75E8-0EAA-264E-8D4F-67094F59EA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Fourth Objective</a:t>
            </a:r>
          </a:p>
        </p:txBody>
      </p:sp>
      <p:sp>
        <p:nvSpPr>
          <p:cNvPr id="21510" name="Rectangle 3">
            <a:extLst>
              <a:ext uri="{FF2B5EF4-FFF2-40B4-BE49-F238E27FC236}">
                <a16:creationId xmlns:a16="http://schemas.microsoft.com/office/drawing/2014/main" id="{BAB1B175-F1EA-D94D-ADCE-3E90511F0F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Securing </a:t>
            </a:r>
            <a:r>
              <a:rPr lang="en-US" altLang="en-US" b="1"/>
              <a:t>computing resources</a:t>
            </a:r>
            <a:r>
              <a:rPr lang="en-US" altLang="en-US"/>
              <a:t>: prevent/detect/deter improper </a:t>
            </a:r>
            <a:r>
              <a:rPr lang="en-US" altLang="en-US" b="1"/>
              <a:t>use</a:t>
            </a:r>
            <a:r>
              <a:rPr lang="en-US" altLang="en-US"/>
              <a:t> of computing resources</a:t>
            </a:r>
          </a:p>
          <a:p>
            <a:pPr lvl="1" eaLnBrk="1" hangingPunct="1"/>
            <a:r>
              <a:rPr lang="en-US" altLang="en-US"/>
              <a:t>Hardware</a:t>
            </a:r>
          </a:p>
          <a:p>
            <a:pPr lvl="1" eaLnBrk="1" hangingPunct="1"/>
            <a:r>
              <a:rPr lang="en-US" altLang="en-US"/>
              <a:t>Software</a:t>
            </a:r>
          </a:p>
          <a:p>
            <a:pPr lvl="1" eaLnBrk="1" hangingPunct="1"/>
            <a:r>
              <a:rPr lang="en-US" altLang="en-US"/>
              <a:t>Data</a:t>
            </a:r>
          </a:p>
          <a:p>
            <a:pPr lvl="1" eaLnBrk="1" hangingPunct="1"/>
            <a:r>
              <a:rPr lang="en-US" altLang="en-US"/>
              <a:t>Network</a:t>
            </a:r>
          </a:p>
          <a:p>
            <a:pPr lvl="1" eaLnBrk="1" hangingPunct="1">
              <a:buFont typeface="Wingdings" pitchFamily="2" charset="2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68487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6">
            <a:extLst>
              <a:ext uri="{FF2B5EF4-FFF2-40B4-BE49-F238E27FC236}">
                <a16:creationId xmlns:a16="http://schemas.microsoft.com/office/drawing/2014/main" id="{ECA74E5C-8ECE-7143-A85F-EF34D5CE18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990600"/>
            <a:ext cx="8229600" cy="1371600"/>
          </a:xfrm>
        </p:spPr>
        <p:txBody>
          <a:bodyPr/>
          <a:lstStyle/>
          <a:p>
            <a:pPr algn="ctr"/>
            <a:r>
              <a:rPr lang="en-US" altLang="en-US" sz="4000">
                <a:solidFill>
                  <a:srgbClr val="7030A0"/>
                </a:solidFill>
              </a:rPr>
              <a:t>Question 1:  What is the trade off between the security objectives? </a:t>
            </a:r>
            <a:br>
              <a:rPr lang="en-US" altLang="en-US">
                <a:solidFill>
                  <a:srgbClr val="7030A0"/>
                </a:solidFill>
              </a:rPr>
            </a:br>
            <a:endParaRPr lang="en-US" altLang="en-US">
              <a:solidFill>
                <a:srgbClr val="7030A0"/>
              </a:solidFill>
            </a:endParaRPr>
          </a:p>
        </p:txBody>
      </p:sp>
      <p:sp>
        <p:nvSpPr>
          <p:cNvPr id="22531" name="Content Placeholder 1">
            <a:extLst>
              <a:ext uri="{FF2B5EF4-FFF2-40B4-BE49-F238E27FC236}">
                <a16:creationId xmlns:a16="http://schemas.microsoft.com/office/drawing/2014/main" id="{15754F47-53CE-034B-A70E-E940961E252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76250" y="2392363"/>
            <a:ext cx="8229600" cy="3886200"/>
          </a:xfrm>
        </p:spPr>
        <p:txBody>
          <a:bodyPr/>
          <a:lstStyle/>
          <a:p>
            <a:pPr marL="514350" indent="-514350">
              <a:buFont typeface="Arial" panose="020B0604020202020204" pitchFamily="34" charset="0"/>
              <a:buAutoNum type="alphaLcParenR"/>
            </a:pPr>
            <a:r>
              <a:rPr lang="en-US" altLang="en-US" sz="2800"/>
              <a:t>Confidentiality reduces integrity because secret data is higher quality</a:t>
            </a:r>
          </a:p>
          <a:p>
            <a:pPr marL="514350" indent="-514350">
              <a:buFont typeface="Arial" panose="020B0604020202020204" pitchFamily="34" charset="0"/>
              <a:buAutoNum type="alphaLcParenR"/>
            </a:pPr>
            <a:r>
              <a:rPr lang="en-US" altLang="en-US" sz="2800"/>
              <a:t>Integrity requires that the data is kept in an isolated location and cannot be accessed</a:t>
            </a:r>
          </a:p>
          <a:p>
            <a:pPr marL="514350" indent="-514350">
              <a:buFont typeface="Arial" panose="020B0604020202020204" pitchFamily="34" charset="0"/>
              <a:buAutoNum type="alphaLcParenR"/>
            </a:pPr>
            <a:r>
              <a:rPr lang="en-US" altLang="en-US" sz="2800"/>
              <a:t>Increased confidentiality may reduce availability</a:t>
            </a:r>
          </a:p>
          <a:p>
            <a:pPr marL="514350" indent="-514350">
              <a:buFont typeface="Arial" panose="020B0604020202020204" pitchFamily="34" charset="0"/>
              <a:buAutoNum type="alphaLcParenR"/>
            </a:pPr>
            <a:r>
              <a:rPr lang="en-US" altLang="en-US" sz="2800"/>
              <a:t>Confidential and correct data has high trade off availability</a:t>
            </a:r>
          </a:p>
        </p:txBody>
      </p:sp>
      <p:sp>
        <p:nvSpPr>
          <p:cNvPr id="22533" name="Slide Number Placeholder 4">
            <a:extLst>
              <a:ext uri="{FF2B5EF4-FFF2-40B4-BE49-F238E27FC236}">
                <a16:creationId xmlns:a16="http://schemas.microsoft.com/office/drawing/2014/main" id="{3087724C-31F8-3149-9829-844E2DF094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01C9E0C-81DF-324B-9F3D-32786FAE9AEE}" type="slidenum">
              <a:rPr lang="en-US" altLang="en-US" sz="1200" smtClean="0">
                <a:latin typeface="Arial Black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en-US" sz="1200">
              <a:latin typeface="Arial Black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34580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Slide Number Placeholder 4">
            <a:extLst>
              <a:ext uri="{FF2B5EF4-FFF2-40B4-BE49-F238E27FC236}">
                <a16:creationId xmlns:a16="http://schemas.microsoft.com/office/drawing/2014/main" id="{20A5353E-DBB0-CD43-A6B5-CF2446EE17B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3C22118-A57A-EC45-A8C9-A5D7D250BC06}" type="slidenum">
              <a:rPr lang="en-US" altLang="en-US" sz="1200" smtClean="0">
                <a:latin typeface="Arial Black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en-US" sz="1200">
              <a:latin typeface="Arial Black" panose="020B0604020202020204" pitchFamily="34" charset="0"/>
            </a:endParaRPr>
          </a:p>
        </p:txBody>
      </p:sp>
      <p:sp>
        <p:nvSpPr>
          <p:cNvPr id="23557" name="Rectangle 2">
            <a:extLst>
              <a:ext uri="{FF2B5EF4-FFF2-40B4-BE49-F238E27FC236}">
                <a16:creationId xmlns:a16="http://schemas.microsoft.com/office/drawing/2014/main" id="{2636CAE7-C272-F348-BF23-5FB5ED4C40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Achieving Security</a:t>
            </a:r>
          </a:p>
        </p:txBody>
      </p:sp>
      <p:sp>
        <p:nvSpPr>
          <p:cNvPr id="23558" name="Rectangle 3">
            <a:extLst>
              <a:ext uri="{FF2B5EF4-FFF2-40B4-BE49-F238E27FC236}">
                <a16:creationId xmlns:a16="http://schemas.microsoft.com/office/drawing/2014/main" id="{FAA1047D-D422-0344-8ECE-6D2C8DDD66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3886200"/>
          </a:xfrm>
        </p:spPr>
        <p:txBody>
          <a:bodyPr/>
          <a:lstStyle/>
          <a:p>
            <a:pPr eaLnBrk="1" hangingPunct="1"/>
            <a:r>
              <a:rPr lang="en-US" altLang="en-US" sz="2800" b="1"/>
              <a:t>Organizational Goals </a:t>
            </a:r>
          </a:p>
          <a:p>
            <a:pPr lvl="1" eaLnBrk="1" hangingPunct="1"/>
            <a:r>
              <a:rPr lang="en-US" altLang="en-US"/>
              <a:t>Why to invest in security protection?</a:t>
            </a:r>
          </a:p>
          <a:p>
            <a:pPr eaLnBrk="1" hangingPunct="1"/>
            <a:r>
              <a:rPr lang="en-US" altLang="en-US" sz="2800" b="1"/>
              <a:t>Policy  </a:t>
            </a:r>
          </a:p>
          <a:p>
            <a:pPr lvl="1" eaLnBrk="1" hangingPunct="1"/>
            <a:r>
              <a:rPr lang="en-US" altLang="en-US"/>
              <a:t>What to protect?</a:t>
            </a:r>
          </a:p>
          <a:p>
            <a:pPr eaLnBrk="1" hangingPunct="1"/>
            <a:r>
              <a:rPr lang="en-US" altLang="en-US" sz="2800" b="1"/>
              <a:t>Mechanism</a:t>
            </a:r>
          </a:p>
          <a:p>
            <a:pPr lvl="1" eaLnBrk="1" hangingPunct="1"/>
            <a:r>
              <a:rPr lang="en-US" altLang="en-US"/>
              <a:t>How to protect?</a:t>
            </a:r>
          </a:p>
          <a:p>
            <a:pPr eaLnBrk="1" hangingPunct="1"/>
            <a:r>
              <a:rPr lang="en-US" altLang="en-US" sz="2800" b="1"/>
              <a:t>Assurance</a:t>
            </a:r>
          </a:p>
          <a:p>
            <a:pPr lvl="1" eaLnBrk="1" hangingPunct="1"/>
            <a:r>
              <a:rPr lang="en-US" altLang="en-US"/>
              <a:t>How good is the protection?</a:t>
            </a:r>
          </a:p>
        </p:txBody>
      </p:sp>
    </p:spTree>
    <p:extLst>
      <p:ext uri="{BB962C8B-B14F-4D97-AF65-F5344CB8AC3E}">
        <p14:creationId xmlns:p14="http://schemas.microsoft.com/office/powerpoint/2010/main" val="4666247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Slide Number Placeholder 3">
            <a:extLst>
              <a:ext uri="{FF2B5EF4-FFF2-40B4-BE49-F238E27FC236}">
                <a16:creationId xmlns:a16="http://schemas.microsoft.com/office/drawing/2014/main" id="{9F1F8A85-BE19-E142-A8CA-E604F8FDEAD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B12F30E-13DB-8C4F-A19D-20D56783436C}" type="slidenum">
              <a:rPr lang="en-US" altLang="en-US" sz="1200" smtClean="0">
                <a:latin typeface="Arial Black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en-US" sz="1200">
              <a:latin typeface="Arial Black" panose="020B0604020202020204" pitchFamily="34" charset="0"/>
            </a:endParaRPr>
          </a:p>
        </p:txBody>
      </p:sp>
      <p:sp>
        <p:nvSpPr>
          <p:cNvPr id="24581" name="Rectangle 2">
            <a:extLst>
              <a:ext uri="{FF2B5EF4-FFF2-40B4-BE49-F238E27FC236}">
                <a16:creationId xmlns:a16="http://schemas.microsoft.com/office/drawing/2014/main" id="{B1B12542-0884-6B4B-A23F-586CFAAA8B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Security Policy</a:t>
            </a:r>
          </a:p>
        </p:txBody>
      </p:sp>
      <p:sp>
        <p:nvSpPr>
          <p:cNvPr id="24582" name="Oval 3">
            <a:extLst>
              <a:ext uri="{FF2B5EF4-FFF2-40B4-BE49-F238E27FC236}">
                <a16:creationId xmlns:a16="http://schemas.microsoft.com/office/drawing/2014/main" id="{A2334650-8171-EA42-8B2B-73999674E9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2590800"/>
            <a:ext cx="3276600" cy="31242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24583" name="Oval 4">
            <a:extLst>
              <a:ext uri="{FF2B5EF4-FFF2-40B4-BE49-F238E27FC236}">
                <a16:creationId xmlns:a16="http://schemas.microsoft.com/office/drawing/2014/main" id="{1AAE04BA-7C79-6040-88B8-E020DE8B14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3276600"/>
            <a:ext cx="1905000" cy="16764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24584" name="Text Box 5">
            <a:extLst>
              <a:ext uri="{FF2B5EF4-FFF2-40B4-BE49-F238E27FC236}">
                <a16:creationId xmlns:a16="http://schemas.microsoft.com/office/drawing/2014/main" id="{45F549E7-343B-974D-8B3D-1D1D1A0C96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2062163"/>
            <a:ext cx="233521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mic Sans MS" panose="030F0902030302020204" pitchFamily="66" charset="0"/>
              </a:rPr>
              <a:t>Organizational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mic Sans MS" panose="030F0902030302020204" pitchFamily="66" charset="0"/>
              </a:rPr>
              <a:t>Policy</a:t>
            </a:r>
          </a:p>
        </p:txBody>
      </p:sp>
      <p:sp>
        <p:nvSpPr>
          <p:cNvPr id="24585" name="Text Box 6">
            <a:extLst>
              <a:ext uri="{FF2B5EF4-FFF2-40B4-BE49-F238E27FC236}">
                <a16:creationId xmlns:a16="http://schemas.microsoft.com/office/drawing/2014/main" id="{7AF0821B-AC19-A34D-A4E0-F8EED5AEB6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729163"/>
            <a:ext cx="3068638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mic Sans MS" panose="030F0902030302020204" pitchFamily="66" charset="0"/>
              </a:rPr>
              <a:t>Computerized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mic Sans MS" panose="030F0902030302020204" pitchFamily="66" charset="0"/>
              </a:rPr>
              <a:t>Information System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mic Sans MS" panose="030F0902030302020204" pitchFamily="66" charset="0"/>
              </a:rPr>
              <a:t>Policy</a:t>
            </a:r>
          </a:p>
        </p:txBody>
      </p:sp>
      <p:sp>
        <p:nvSpPr>
          <p:cNvPr id="24586" name="Line 7">
            <a:extLst>
              <a:ext uri="{FF2B5EF4-FFF2-40B4-BE49-F238E27FC236}">
                <a16:creationId xmlns:a16="http://schemas.microsoft.com/office/drawing/2014/main" id="{9B94E0FF-F977-4742-B34E-BA79C497B5A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10200" y="2438400"/>
            <a:ext cx="762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4587" name="Line 9">
            <a:extLst>
              <a:ext uri="{FF2B5EF4-FFF2-40B4-BE49-F238E27FC236}">
                <a16:creationId xmlns:a16="http://schemas.microsoft.com/office/drawing/2014/main" id="{F556970B-F42F-464B-99C3-5EA3FB52E15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14600" y="4495800"/>
            <a:ext cx="1219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917A1A-A2D7-BC48-8708-AE8991AD4EFD}"/>
              </a:ext>
            </a:extLst>
          </p:cNvPr>
          <p:cNvSpPr txBox="1"/>
          <p:nvPr/>
        </p:nvSpPr>
        <p:spPr>
          <a:xfrm>
            <a:off x="6391618" y="4114800"/>
            <a:ext cx="289559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800" b="1" dirty="0">
                <a:solidFill>
                  <a:srgbClr val="C00000"/>
                </a:solidFill>
              </a:rPr>
              <a:t>MUST fit the security policy into the organizational policy</a:t>
            </a:r>
            <a:endParaRPr lang="en-US" sz="2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0081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134E4-56AB-441F-97E3-DB06A0E20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1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What is Cyber Security? </a:t>
            </a:r>
          </a:p>
        </p:txBody>
      </p:sp>
      <p:sp>
        <p:nvSpPr>
          <p:cNvPr id="6147" name="Content Placeholder 2">
            <a:extLst>
              <a:ext uri="{FF2B5EF4-FFF2-40B4-BE49-F238E27FC236}">
                <a16:creationId xmlns:a16="http://schemas.microsoft.com/office/drawing/2014/main" id="{0EF9B301-D5C5-BE4C-AC06-B579BF881DD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1600200"/>
            <a:ext cx="8458200" cy="914400"/>
          </a:xfrm>
        </p:spPr>
        <p:txBody>
          <a:bodyPr/>
          <a:lstStyle/>
          <a:p>
            <a:pPr marL="0" indent="0" algn="ctr">
              <a:spcBef>
                <a:spcPts val="1800"/>
              </a:spcBef>
              <a:buSzPct val="150000"/>
              <a:buFont typeface="Wingdings" pitchFamily="2" charset="2"/>
              <a:buNone/>
            </a:pPr>
            <a:r>
              <a:rPr lang="en-US" altLang="en-US" sz="3600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Helvetica Neue" panose="02000503000000020004" pitchFamily="2" charset="0"/>
              </a:rPr>
              <a:t>Highly Technical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14C05F-6A59-4D49-8D01-B61E1B6672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275" y="2794000"/>
            <a:ext cx="7172325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ts val="1800"/>
              </a:spcBef>
              <a:buClrTx/>
              <a:buSzPct val="150000"/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19191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Helvetica Neue" panose="02000503000000020004" pitchFamily="2" charset="0"/>
              </a:rPr>
              <a:t>People</a:t>
            </a:r>
            <a:r>
              <a:rPr lang="en-US" altLang="en-US" dirty="0">
                <a:solidFill>
                  <a:srgbClr val="19191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Helvetica Neue Light" panose="02000403000000020004" pitchFamily="2" charset="0"/>
              </a:rPr>
              <a:t>, </a:t>
            </a:r>
            <a:r>
              <a:rPr lang="en-US" altLang="en-US" dirty="0">
                <a:solidFill>
                  <a:srgbClr val="19191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Helvetica Neue" panose="02000503000000020004" pitchFamily="2" charset="0"/>
              </a:rPr>
              <a:t>processes</a:t>
            </a:r>
            <a:r>
              <a:rPr lang="en-US" altLang="en-US" dirty="0">
                <a:solidFill>
                  <a:srgbClr val="19191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Helvetica Neue Light" panose="02000403000000020004" pitchFamily="2" charset="0"/>
              </a:rPr>
              <a:t>, and </a:t>
            </a:r>
            <a:r>
              <a:rPr lang="en-US" altLang="en-US" dirty="0">
                <a:solidFill>
                  <a:srgbClr val="19191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Helvetica Neue" panose="02000503000000020004" pitchFamily="2" charset="0"/>
              </a:rPr>
              <a:t>technology </a:t>
            </a:r>
            <a:r>
              <a:rPr lang="en-US" altLang="en-US" dirty="0">
                <a:solidFill>
                  <a:srgbClr val="19191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Helvetica Neue Light" panose="02000403000000020004" pitchFamily="2" charset="0"/>
              </a:rPr>
              <a:t>  </a:t>
            </a:r>
          </a:p>
          <a:p>
            <a:pPr>
              <a:spcBef>
                <a:spcPts val="1800"/>
              </a:spcBef>
              <a:spcAft>
                <a:spcPts val="1800"/>
              </a:spcAft>
              <a:buClrTx/>
              <a:buSzPct val="150000"/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19191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Helvetica Neue Light" panose="02000403000000020004" pitchFamily="2" charset="0"/>
              </a:rPr>
              <a:t>Legislation and Regulation </a:t>
            </a:r>
          </a:p>
          <a:p>
            <a:pPr>
              <a:spcBef>
                <a:spcPct val="0"/>
              </a:spcBef>
              <a:buClrTx/>
              <a:buSzPct val="150000"/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19191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Helvetica Neue Light" panose="02000403000000020004" pitchFamily="2" charset="0"/>
              </a:rPr>
              <a:t>Risk management</a:t>
            </a:r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099817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5">
            <a:extLst>
              <a:ext uri="{FF2B5EF4-FFF2-40B4-BE49-F238E27FC236}">
                <a16:creationId xmlns:a16="http://schemas.microsoft.com/office/drawing/2014/main" id="{D9CC85B1-E774-0D42-9266-12F68721D2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en-US" altLang="en-US" sz="3200" dirty="0">
                <a:solidFill>
                  <a:srgbClr val="7030A0"/>
                </a:solidFill>
              </a:rPr>
            </a:br>
            <a:r>
              <a:rPr lang="en-US" altLang="en-US" sz="3200" dirty="0">
                <a:solidFill>
                  <a:srgbClr val="7030A0"/>
                </a:solidFill>
              </a:rPr>
              <a:t>Question 2: Why do we need to fit the security policy into the organizational policy?</a:t>
            </a:r>
          </a:p>
        </p:txBody>
      </p:sp>
      <p:sp>
        <p:nvSpPr>
          <p:cNvPr id="25603" name="Content Placeholder 1">
            <a:extLst>
              <a:ext uri="{FF2B5EF4-FFF2-40B4-BE49-F238E27FC236}">
                <a16:creationId xmlns:a16="http://schemas.microsoft.com/office/drawing/2014/main" id="{8FC9C2F0-5691-104A-B2EA-116A5526F38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2092325"/>
            <a:ext cx="8229600" cy="3886200"/>
          </a:xfrm>
        </p:spPr>
        <p:txBody>
          <a:bodyPr/>
          <a:lstStyle/>
          <a:p>
            <a:pPr marL="514350" indent="-514350">
              <a:buFont typeface="Arial" panose="020B0604020202020204" pitchFamily="34" charset="0"/>
              <a:buAutoNum type="alphaLcParenR"/>
            </a:pPr>
            <a:r>
              <a:rPr lang="en-US" altLang="en-US" sz="2800"/>
              <a:t>Because the management would not pay for it otherwise</a:t>
            </a:r>
          </a:p>
          <a:p>
            <a:pPr marL="514350" indent="-514350">
              <a:buFont typeface="Arial" panose="020B0604020202020204" pitchFamily="34" charset="0"/>
              <a:buAutoNum type="alphaLcParenR"/>
            </a:pPr>
            <a:r>
              <a:rPr lang="en-US" altLang="en-US" sz="2800"/>
              <a:t>Because security policy should support and protect organizational goals</a:t>
            </a:r>
          </a:p>
          <a:p>
            <a:pPr marL="514350" indent="-514350">
              <a:buFont typeface="Arial" panose="020B0604020202020204" pitchFamily="34" charset="0"/>
              <a:buAutoNum type="alphaLcParenR"/>
            </a:pPr>
            <a:r>
              <a:rPr lang="en-US" altLang="en-US" sz="2800"/>
              <a:t>Because this will make the implementation easier</a:t>
            </a:r>
          </a:p>
          <a:p>
            <a:pPr marL="514350" indent="-514350">
              <a:buFont typeface="Arial" panose="020B0604020202020204" pitchFamily="34" charset="0"/>
              <a:buAutoNum type="alphaLcParenR"/>
            </a:pPr>
            <a:r>
              <a:rPr lang="en-US" altLang="en-US" sz="2800"/>
              <a:t>Because it is mandated by law and regulation</a:t>
            </a:r>
          </a:p>
        </p:txBody>
      </p:sp>
      <p:sp>
        <p:nvSpPr>
          <p:cNvPr id="25605" name="Slide Number Placeholder 3">
            <a:extLst>
              <a:ext uri="{FF2B5EF4-FFF2-40B4-BE49-F238E27FC236}">
                <a16:creationId xmlns:a16="http://schemas.microsoft.com/office/drawing/2014/main" id="{CC3BF5E9-A6A5-8C40-A519-E4F017A41A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D630E72-6DDA-8E40-B9F3-5E9FF37A83BA}" type="slidenum">
              <a:rPr lang="en-US" altLang="en-US" sz="1200" smtClean="0">
                <a:latin typeface="Arial Black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en-US" sz="1200">
              <a:latin typeface="Arial Black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71873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Slide Number Placeholder 4">
            <a:extLst>
              <a:ext uri="{FF2B5EF4-FFF2-40B4-BE49-F238E27FC236}">
                <a16:creationId xmlns:a16="http://schemas.microsoft.com/office/drawing/2014/main" id="{FAE7263C-B248-ED4E-A9F9-3F1A7D31797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804E5F9-E9FC-C54D-9B8B-1110D4521AA4}" type="slidenum">
              <a:rPr lang="en-US" altLang="en-US" sz="1200" smtClean="0">
                <a:latin typeface="Arial Black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en-US" sz="1200">
              <a:latin typeface="Arial Black" panose="020B0604020202020204" pitchFamily="34" charset="0"/>
            </a:endParaRPr>
          </a:p>
        </p:txBody>
      </p:sp>
      <p:sp>
        <p:nvSpPr>
          <p:cNvPr id="26629" name="Rectangle 2">
            <a:extLst>
              <a:ext uri="{FF2B5EF4-FFF2-40B4-BE49-F238E27FC236}">
                <a16:creationId xmlns:a16="http://schemas.microsoft.com/office/drawing/2014/main" id="{311D1CE1-BB71-3745-8161-B423BB527E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Security Mechanism</a:t>
            </a:r>
          </a:p>
        </p:txBody>
      </p:sp>
      <p:sp>
        <p:nvSpPr>
          <p:cNvPr id="26630" name="Rectangle 3">
            <a:extLst>
              <a:ext uri="{FF2B5EF4-FFF2-40B4-BE49-F238E27FC236}">
                <a16:creationId xmlns:a16="http://schemas.microsoft.com/office/drawing/2014/main" id="{2A4D3D91-477B-FD47-92B4-A6457116F1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Prevention </a:t>
            </a:r>
          </a:p>
          <a:p>
            <a:pPr eaLnBrk="1" hangingPunct="1"/>
            <a:r>
              <a:rPr lang="en-US" altLang="en-US"/>
              <a:t>Detection</a:t>
            </a:r>
          </a:p>
          <a:p>
            <a:pPr eaLnBrk="1" hangingPunct="1"/>
            <a:r>
              <a:rPr lang="en-US" altLang="en-US"/>
              <a:t>Tolerance/Recovery</a:t>
            </a:r>
          </a:p>
        </p:txBody>
      </p:sp>
    </p:spTree>
    <p:extLst>
      <p:ext uri="{BB962C8B-B14F-4D97-AF65-F5344CB8AC3E}">
        <p14:creationId xmlns:p14="http://schemas.microsoft.com/office/powerpoint/2010/main" val="19084775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Slide Number Placeholder 2">
            <a:extLst>
              <a:ext uri="{FF2B5EF4-FFF2-40B4-BE49-F238E27FC236}">
                <a16:creationId xmlns:a16="http://schemas.microsoft.com/office/drawing/2014/main" id="{9A02540B-7DDA-4E4B-A695-604D5E024B2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0484261-A0FA-2D42-8F45-2BB99961CC6D}" type="slidenum">
              <a:rPr lang="en-US" altLang="en-US" sz="1200" smtClean="0">
                <a:latin typeface="Arial Black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en-US" sz="1200">
              <a:latin typeface="Arial Black" panose="020B0604020202020204" pitchFamily="34" charset="0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BF8817F2-6894-4F14-948B-9479293DDA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650" y="647700"/>
            <a:ext cx="73787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>
              <a:defRPr/>
            </a:pPr>
            <a:r>
              <a:rPr lang="en-US" sz="4400" dirty="0">
                <a:solidFill>
                  <a:schemeClr val="tx2"/>
                </a:solidFill>
                <a:latin typeface="+mj-lt"/>
              </a:rPr>
              <a:t>Security by Obscurity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D140CAC1-3EB9-4939-B608-3C12D47332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2362200"/>
            <a:ext cx="7958138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SzPct val="85000"/>
              <a:buFontTx/>
              <a:buBlip>
                <a:blip r:embed="rId3"/>
              </a:buBlip>
              <a:defRPr/>
            </a:pPr>
            <a:r>
              <a:rPr lang="en-US" sz="3200" dirty="0">
                <a:latin typeface="+mj-lt"/>
              </a:rPr>
              <a:t>Hide inner working of the system</a:t>
            </a:r>
          </a:p>
          <a:p>
            <a:pPr marL="342900" indent="-342900" eaLnBrk="1" hangingPunct="1">
              <a:spcBef>
                <a:spcPct val="20000"/>
              </a:spcBef>
              <a:buSzPct val="85000"/>
              <a:buFontTx/>
              <a:buBlip>
                <a:blip r:embed="rId3"/>
              </a:buBlip>
              <a:defRPr/>
            </a:pPr>
            <a:r>
              <a:rPr lang="en-US" sz="3200" dirty="0">
                <a:latin typeface="+mj-lt"/>
              </a:rPr>
              <a:t>Bad idea!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defRPr/>
            </a:pPr>
            <a:r>
              <a:rPr lang="en-US" sz="2000" dirty="0"/>
              <a:t>The National Institute of Standards and Technology (NIST) in the United States sometimes recommends against this practice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defRPr/>
            </a:pPr>
            <a:r>
              <a:rPr lang="en-US" sz="2000" dirty="0"/>
              <a:t>“System security should not depend on the secrecy of the implementation or its components.”</a:t>
            </a:r>
            <a:endParaRPr lang="en-US" sz="2000" dirty="0">
              <a:latin typeface="+mj-lt"/>
            </a:endParaRPr>
          </a:p>
          <a:p>
            <a:pPr marL="342900" indent="-342900" eaLnBrk="1" hangingPunct="1">
              <a:spcBef>
                <a:spcPct val="20000"/>
              </a:spcBef>
              <a:buSzPct val="85000"/>
              <a:buFontTx/>
              <a:buBlip>
                <a:blip r:embed="rId3"/>
              </a:buBlip>
              <a:defRPr/>
            </a:pPr>
            <a:r>
              <a:rPr lang="en-US" sz="3200" dirty="0">
                <a:latin typeface="+mj-lt"/>
              </a:rPr>
              <a:t>The technique stands in contrast with </a:t>
            </a:r>
            <a:r>
              <a:rPr lang="en-US" sz="3200" b="1" dirty="0">
                <a:latin typeface="+mj-lt"/>
              </a:rPr>
              <a:t>security by design</a:t>
            </a:r>
          </a:p>
          <a:p>
            <a:pPr marL="342900" indent="-342900" eaLnBrk="1" hangingPunct="1">
              <a:spcBef>
                <a:spcPct val="20000"/>
              </a:spcBef>
              <a:buSzPct val="85000"/>
              <a:buFontTx/>
              <a:buBlip>
                <a:blip r:embed="rId3"/>
              </a:buBlip>
              <a:defRPr/>
            </a:pPr>
            <a:endParaRPr lang="en-US" sz="3200" dirty="0">
              <a:latin typeface="+mj-lt"/>
            </a:endParaRPr>
          </a:p>
          <a:p>
            <a:pPr marL="342900" indent="-342900" eaLnBrk="1" hangingPunct="1">
              <a:spcBef>
                <a:spcPct val="20000"/>
              </a:spcBef>
              <a:buSzPct val="85000"/>
              <a:buFontTx/>
              <a:buBlip>
                <a:blip r:embed="rId3"/>
              </a:buBlip>
              <a:defRPr/>
            </a:pPr>
            <a:endParaRPr lang="en-US" sz="3200" dirty="0">
              <a:latin typeface="+mj-lt"/>
            </a:endParaRPr>
          </a:p>
          <a:p>
            <a:pPr marL="342900" indent="-342900" eaLnBrk="1" hangingPunct="1">
              <a:spcBef>
                <a:spcPct val="20000"/>
              </a:spcBef>
              <a:buSzPct val="85000"/>
              <a:buFontTx/>
              <a:buBlip>
                <a:blip r:embed="rId3"/>
              </a:buBlip>
              <a:defRPr/>
            </a:pPr>
            <a:endParaRPr lang="en-US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815293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Slide Number Placeholder 2">
            <a:extLst>
              <a:ext uri="{FF2B5EF4-FFF2-40B4-BE49-F238E27FC236}">
                <a16:creationId xmlns:a16="http://schemas.microsoft.com/office/drawing/2014/main" id="{0E562FF5-F202-974D-A0B5-A46B9DF89DA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7702AF7-E6EA-904D-9416-3FC3EF1DCBD0}" type="slidenum">
              <a:rPr lang="en-US" altLang="en-US" sz="1200" smtClean="0">
                <a:latin typeface="Arial Black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en-US" sz="1200">
              <a:latin typeface="Arial Black" panose="020B0604020202020204" pitchFamily="34" charset="0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F9532CAB-A322-4978-8B85-1D3614ECE2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5930" y="685800"/>
            <a:ext cx="73787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>
              <a:defRPr/>
            </a:pPr>
            <a:r>
              <a:rPr lang="en-US" sz="4400" dirty="0">
                <a:solidFill>
                  <a:schemeClr val="tx2"/>
                </a:solidFill>
                <a:latin typeface="+mj-lt"/>
              </a:rPr>
              <a:t>Security by Legislation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2051274C-3C92-4963-91F9-F507D5628B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625" y="2138363"/>
            <a:ext cx="7958138" cy="3881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SzPct val="85000"/>
              <a:buFontTx/>
              <a:buChar char="•"/>
              <a:defRPr/>
            </a:pPr>
            <a:r>
              <a:rPr lang="en-US" sz="3200" dirty="0">
                <a:latin typeface="+mn-lt"/>
              </a:rPr>
              <a:t>Instruct users how to behave</a:t>
            </a:r>
          </a:p>
          <a:p>
            <a:pPr marL="342900" indent="-342900" eaLnBrk="1" hangingPunct="1">
              <a:spcBef>
                <a:spcPct val="20000"/>
              </a:spcBef>
              <a:buSzPct val="85000"/>
              <a:buFontTx/>
              <a:buChar char="•"/>
              <a:defRPr/>
            </a:pPr>
            <a:r>
              <a:rPr lang="en-US" sz="3200" dirty="0">
                <a:latin typeface="+mn-lt"/>
              </a:rPr>
              <a:t>Not good enough!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defRPr/>
            </a:pPr>
            <a:r>
              <a:rPr lang="en-US" sz="2800" dirty="0">
                <a:latin typeface="+mn-lt"/>
              </a:rPr>
              <a:t>Important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defRPr/>
            </a:pPr>
            <a:r>
              <a:rPr lang="en-US" sz="2800" dirty="0">
                <a:latin typeface="+mn-lt"/>
              </a:rPr>
              <a:t>Only enhance security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defRPr/>
            </a:pPr>
            <a:r>
              <a:rPr lang="en-US" sz="2800" dirty="0">
                <a:latin typeface="+mn-lt"/>
              </a:rPr>
              <a:t>Targets only some of the security problems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n"/>
              <a:defRPr/>
            </a:pPr>
            <a:endParaRPr lang="en-US" sz="28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45720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Slide Number Placeholder 2">
            <a:extLst>
              <a:ext uri="{FF2B5EF4-FFF2-40B4-BE49-F238E27FC236}">
                <a16:creationId xmlns:a16="http://schemas.microsoft.com/office/drawing/2014/main" id="{32A5A0C7-A73A-6144-B09E-38E72C7D652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1754F03-8C08-254E-B6A8-792D3609CF1B}" type="slidenum">
              <a:rPr lang="en-US" altLang="en-US" sz="1200" smtClean="0">
                <a:latin typeface="Arial Black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altLang="en-US" sz="1200">
              <a:latin typeface="Arial Black" panose="020B0604020202020204" pitchFamily="34" charset="0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90DBF8A3-E38D-4BE5-9432-5A8ED02AD8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650" y="732267"/>
            <a:ext cx="73787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>
              <a:defRPr/>
            </a:pPr>
            <a:r>
              <a:rPr lang="en-US" sz="4400" dirty="0">
                <a:solidFill>
                  <a:schemeClr val="tx2"/>
                </a:solidFill>
                <a:latin typeface="+mj-lt"/>
              </a:rPr>
              <a:t>Security Tradeoffs</a:t>
            </a:r>
          </a:p>
        </p:txBody>
      </p:sp>
      <p:sp>
        <p:nvSpPr>
          <p:cNvPr id="29702" name="AutoShape 3">
            <a:extLst>
              <a:ext uri="{FF2B5EF4-FFF2-40B4-BE49-F238E27FC236}">
                <a16:creationId xmlns:a16="http://schemas.microsoft.com/office/drawing/2014/main" id="{59F56DF2-1BD8-B142-838A-E89A844075A6}"/>
              </a:ext>
            </a:extLst>
          </p:cNvPr>
          <p:cNvSpPr>
            <a:spLocks noChangeArrowheads="1"/>
          </p:cNvSpPr>
          <p:nvPr/>
        </p:nvSpPr>
        <p:spPr bwMode="auto">
          <a:xfrm rot="10791118">
            <a:off x="3124200" y="2895600"/>
            <a:ext cx="3124200" cy="2362200"/>
          </a:xfrm>
          <a:prstGeom prst="triangle">
            <a:avLst>
              <a:gd name="adj" fmla="val 50000"/>
            </a:avLst>
          </a:prstGeom>
          <a:solidFill>
            <a:srgbClr val="808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29703" name="Oval 4">
            <a:extLst>
              <a:ext uri="{FF2B5EF4-FFF2-40B4-BE49-F238E27FC236}">
                <a16:creationId xmlns:a16="http://schemas.microsoft.com/office/drawing/2014/main" id="{0F8035AE-2C19-9F4D-9F85-35B56CC985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276600"/>
            <a:ext cx="914400" cy="838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mic Sans MS" panose="030F0902030302020204" pitchFamily="66" charset="0"/>
              </a:rPr>
              <a:t>COST</a:t>
            </a:r>
          </a:p>
        </p:txBody>
      </p:sp>
      <p:sp>
        <p:nvSpPr>
          <p:cNvPr id="29704" name="Text Box 5">
            <a:extLst>
              <a:ext uri="{FF2B5EF4-FFF2-40B4-BE49-F238E27FC236}">
                <a16:creationId xmlns:a16="http://schemas.microsoft.com/office/drawing/2014/main" id="{1B89707A-6B31-C141-A742-FB1FD0348B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2292350"/>
            <a:ext cx="16176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>
                <a:latin typeface="Comic Sans MS" panose="030F0902030302020204" pitchFamily="66" charset="0"/>
              </a:rPr>
              <a:t>Security</a:t>
            </a:r>
          </a:p>
        </p:txBody>
      </p:sp>
      <p:sp>
        <p:nvSpPr>
          <p:cNvPr id="29705" name="Text Box 6">
            <a:extLst>
              <a:ext uri="{FF2B5EF4-FFF2-40B4-BE49-F238E27FC236}">
                <a16:creationId xmlns:a16="http://schemas.microsoft.com/office/drawing/2014/main" id="{20E7DE8F-F298-BF4B-B4EE-BF68076D6F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2368550"/>
            <a:ext cx="23272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>
                <a:latin typeface="Comic Sans MS" panose="030F0902030302020204" pitchFamily="66" charset="0"/>
              </a:rPr>
              <a:t>Functionality</a:t>
            </a:r>
          </a:p>
        </p:txBody>
      </p:sp>
      <p:sp>
        <p:nvSpPr>
          <p:cNvPr id="29706" name="Text Box 7">
            <a:extLst>
              <a:ext uri="{FF2B5EF4-FFF2-40B4-BE49-F238E27FC236}">
                <a16:creationId xmlns:a16="http://schemas.microsoft.com/office/drawing/2014/main" id="{2CF55661-477C-7B42-81F0-4B795E3EA4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5340350"/>
            <a:ext cx="21685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>
                <a:latin typeface="Comic Sans MS" panose="030F0902030302020204" pitchFamily="66" charset="0"/>
              </a:rPr>
              <a:t>Ease of Use</a:t>
            </a:r>
          </a:p>
        </p:txBody>
      </p:sp>
    </p:spTree>
    <p:extLst>
      <p:ext uri="{BB962C8B-B14F-4D97-AF65-F5344CB8AC3E}">
        <p14:creationId xmlns:p14="http://schemas.microsoft.com/office/powerpoint/2010/main" val="25930860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Slide Number Placeholder 2">
            <a:extLst>
              <a:ext uri="{FF2B5EF4-FFF2-40B4-BE49-F238E27FC236}">
                <a16:creationId xmlns:a16="http://schemas.microsoft.com/office/drawing/2014/main" id="{1BA94AA7-8B05-3F43-BCBB-AA5D24E3991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F88DD4A-0352-BB4B-8661-2242439B9F0C}" type="slidenum">
              <a:rPr lang="en-US" altLang="en-US" sz="1200" smtClean="0">
                <a:latin typeface="Arial Black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US" altLang="en-US" sz="1200">
              <a:latin typeface="Arial Black" panose="020B0604020202020204" pitchFamily="34" charset="0"/>
            </a:endParaRPr>
          </a:p>
        </p:txBody>
      </p:sp>
      <p:sp>
        <p:nvSpPr>
          <p:cNvPr id="30725" name="Rectangle 2" descr="Large confetti">
            <a:extLst>
              <a:ext uri="{FF2B5EF4-FFF2-40B4-BE49-F238E27FC236}">
                <a16:creationId xmlns:a16="http://schemas.microsoft.com/office/drawing/2014/main" id="{11AEE9AE-7103-1640-8A2E-E24837FDB6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3788" y="284163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400">
                <a:solidFill>
                  <a:schemeClr val="tx2"/>
                </a:solidFill>
              </a:rPr>
              <a:t>Threat, Vulnerability, Risk</a:t>
            </a:r>
          </a:p>
        </p:txBody>
      </p:sp>
      <p:sp>
        <p:nvSpPr>
          <p:cNvPr id="30726" name="Rectangle 3">
            <a:extLst>
              <a:ext uri="{FF2B5EF4-FFF2-40B4-BE49-F238E27FC236}">
                <a16:creationId xmlns:a16="http://schemas.microsoft.com/office/drawing/2014/main" id="{23944F08-18E2-D54E-A802-4E891ECE09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828800"/>
            <a:ext cx="777240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chemeClr val="folHlink"/>
              </a:buClr>
              <a:buSzPct val="150000"/>
              <a:buFont typeface="Wingdings" pitchFamily="2" charset="2"/>
              <a:buChar char="§"/>
            </a:pPr>
            <a:r>
              <a:rPr lang="en-US" altLang="en-US" sz="2600" b="1" dirty="0"/>
              <a:t>Threat</a:t>
            </a:r>
            <a:r>
              <a:rPr lang="en-US" altLang="en-US" sz="2600" dirty="0"/>
              <a:t>: potential occurrence that can have an undesired effect on the system</a:t>
            </a:r>
          </a:p>
          <a:p>
            <a:pPr eaLnBrk="1" hangingPunct="1">
              <a:buClr>
                <a:schemeClr val="folHlink"/>
              </a:buClr>
              <a:buSzPct val="150000"/>
              <a:buFont typeface="Wingdings" pitchFamily="2" charset="2"/>
              <a:buChar char="§"/>
            </a:pPr>
            <a:r>
              <a:rPr lang="en-US" altLang="en-US" sz="2600" b="1" dirty="0"/>
              <a:t>Vulnerability</a:t>
            </a:r>
            <a:r>
              <a:rPr lang="en-US" altLang="en-US" sz="2600" dirty="0"/>
              <a:t>: characteristics of the system </a:t>
            </a:r>
            <a:r>
              <a:rPr lang="en-US" altLang="en-US" sz="2600"/>
              <a:t>that make </a:t>
            </a:r>
            <a:r>
              <a:rPr lang="en-US" altLang="en-US" sz="2600" dirty="0"/>
              <a:t>it possible for a threat to potentially occur</a:t>
            </a:r>
          </a:p>
          <a:p>
            <a:pPr eaLnBrk="1" hangingPunct="1">
              <a:buClr>
                <a:schemeClr val="folHlink"/>
              </a:buClr>
              <a:buSzPct val="150000"/>
              <a:buFont typeface="Wingdings" pitchFamily="2" charset="2"/>
              <a:buChar char="§"/>
            </a:pPr>
            <a:r>
              <a:rPr lang="en-US" altLang="en-US" sz="2600" b="1" dirty="0">
                <a:solidFill>
                  <a:srgbClr val="000000"/>
                </a:solidFill>
              </a:rPr>
              <a:t>Attack</a:t>
            </a:r>
            <a:r>
              <a:rPr lang="en-US" altLang="en-US" sz="2600" dirty="0">
                <a:solidFill>
                  <a:srgbClr val="000000"/>
                </a:solidFill>
              </a:rPr>
              <a:t>: action of malicious intruder that exploits vulnerabilities of the system to cause a threat to occur</a:t>
            </a:r>
          </a:p>
          <a:p>
            <a:pPr eaLnBrk="1" hangingPunct="1">
              <a:buClr>
                <a:schemeClr val="folHlink"/>
              </a:buClr>
              <a:buSzPct val="150000"/>
              <a:buFont typeface="Wingdings" pitchFamily="2" charset="2"/>
              <a:buChar char="§"/>
            </a:pPr>
            <a:r>
              <a:rPr lang="en-US" altLang="en-US" sz="2600" b="1" dirty="0"/>
              <a:t>Risk</a:t>
            </a:r>
            <a:r>
              <a:rPr lang="en-US" altLang="en-US" sz="2600" dirty="0"/>
              <a:t>: measure of the possibility of security breaches and severity of the damage</a:t>
            </a:r>
          </a:p>
        </p:txBody>
      </p:sp>
    </p:spTree>
    <p:extLst>
      <p:ext uri="{BB962C8B-B14F-4D97-AF65-F5344CB8AC3E}">
        <p14:creationId xmlns:p14="http://schemas.microsoft.com/office/powerpoint/2010/main" val="2257608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Slide Number Placeholder 2">
            <a:extLst>
              <a:ext uri="{FF2B5EF4-FFF2-40B4-BE49-F238E27FC236}">
                <a16:creationId xmlns:a16="http://schemas.microsoft.com/office/drawing/2014/main" id="{3A25329F-0E9F-E142-95F6-B69CC434144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BC2A098-0C0B-244A-B92F-2824CE015781}" type="slidenum">
              <a:rPr lang="en-US" altLang="en-US" sz="1200" smtClean="0">
                <a:latin typeface="Arial Black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US" altLang="en-US" sz="1200">
              <a:latin typeface="Arial Black" panose="020B0604020202020204" pitchFamily="34" charset="0"/>
            </a:endParaRPr>
          </a:p>
        </p:txBody>
      </p:sp>
      <p:sp>
        <p:nvSpPr>
          <p:cNvPr id="31749" name="Rectangle 2">
            <a:extLst>
              <a:ext uri="{FF2B5EF4-FFF2-40B4-BE49-F238E27FC236}">
                <a16:creationId xmlns:a16="http://schemas.microsoft.com/office/drawing/2014/main" id="{3A0E2383-8718-1549-8B93-A91CB562EB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381000"/>
            <a:ext cx="73787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400">
                <a:solidFill>
                  <a:schemeClr val="tx2"/>
                </a:solidFill>
              </a:rPr>
              <a:t>Types of Threats (1)</a:t>
            </a:r>
          </a:p>
        </p:txBody>
      </p:sp>
      <p:sp>
        <p:nvSpPr>
          <p:cNvPr id="31750" name="Rectangle 3">
            <a:extLst>
              <a:ext uri="{FF2B5EF4-FFF2-40B4-BE49-F238E27FC236}">
                <a16:creationId xmlns:a16="http://schemas.microsoft.com/office/drawing/2014/main" id="{D61EB76F-8F9E-0847-92A5-F44F79C067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2133600"/>
            <a:ext cx="7958138" cy="3881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chemeClr val="folHlink"/>
              </a:buClr>
              <a:buSzPct val="150000"/>
              <a:buFont typeface="Wingdings" pitchFamily="2" charset="2"/>
              <a:buChar char="§"/>
            </a:pPr>
            <a:r>
              <a:rPr lang="en-US" altLang="en-US" dirty="0"/>
              <a:t>Errors of users</a:t>
            </a:r>
          </a:p>
          <a:p>
            <a:pPr eaLnBrk="1" hangingPunct="1">
              <a:buClr>
                <a:schemeClr val="folHlink"/>
              </a:buClr>
              <a:buSzPct val="150000"/>
              <a:buFont typeface="Wingdings" pitchFamily="2" charset="2"/>
              <a:buChar char="§"/>
            </a:pPr>
            <a:r>
              <a:rPr lang="en-US" altLang="en-US" dirty="0"/>
              <a:t>Natural/man-made/machine disasters</a:t>
            </a:r>
          </a:p>
          <a:p>
            <a:pPr eaLnBrk="1" hangingPunct="1">
              <a:buClr>
                <a:schemeClr val="folHlink"/>
              </a:buClr>
              <a:buSzPct val="150000"/>
              <a:buFont typeface="Wingdings" pitchFamily="2" charset="2"/>
              <a:buChar char="§"/>
            </a:pPr>
            <a:r>
              <a:rPr lang="en-US" altLang="en-US" dirty="0"/>
              <a:t>Dishonest insider</a:t>
            </a:r>
          </a:p>
          <a:p>
            <a:pPr eaLnBrk="1" hangingPunct="1">
              <a:buClr>
                <a:schemeClr val="folHlink"/>
              </a:buClr>
              <a:buSzPct val="150000"/>
              <a:buFont typeface="Wingdings" pitchFamily="2" charset="2"/>
              <a:buChar char="§"/>
            </a:pPr>
            <a:r>
              <a:rPr lang="en-US" altLang="en-US" dirty="0"/>
              <a:t>Disgruntled insider</a:t>
            </a:r>
          </a:p>
          <a:p>
            <a:pPr eaLnBrk="1" hangingPunct="1">
              <a:buClr>
                <a:schemeClr val="folHlink"/>
              </a:buClr>
              <a:buSzPct val="150000"/>
              <a:buFont typeface="Wingdings" pitchFamily="2" charset="2"/>
              <a:buChar char="§"/>
            </a:pPr>
            <a:r>
              <a:rPr lang="en-US" altLang="en-US" dirty="0"/>
              <a:t>Outsiders</a:t>
            </a:r>
          </a:p>
          <a:p>
            <a:pPr eaLnBrk="1" hangingPunct="1">
              <a:buClrTx/>
              <a:buSzPct val="85000"/>
              <a:buFontTx/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347431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Slide Number Placeholder 2">
            <a:extLst>
              <a:ext uri="{FF2B5EF4-FFF2-40B4-BE49-F238E27FC236}">
                <a16:creationId xmlns:a16="http://schemas.microsoft.com/office/drawing/2014/main" id="{8E6950A3-69E0-8D41-A3CE-32B97C42F4A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1D46CAE-4E12-0143-8287-D196A8CC66CD}" type="slidenum">
              <a:rPr lang="en-US" altLang="en-US" sz="1200" smtClean="0">
                <a:latin typeface="Arial Black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US" altLang="en-US" sz="1200">
              <a:latin typeface="Arial Black" panose="020B0604020202020204" pitchFamily="34" charset="0"/>
            </a:endParaRPr>
          </a:p>
        </p:txBody>
      </p:sp>
      <p:sp>
        <p:nvSpPr>
          <p:cNvPr id="32773" name="Rectangle 2">
            <a:extLst>
              <a:ext uri="{FF2B5EF4-FFF2-40B4-BE49-F238E27FC236}">
                <a16:creationId xmlns:a16="http://schemas.microsoft.com/office/drawing/2014/main" id="{08811649-3313-BD49-AA86-F837BA458B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381000"/>
            <a:ext cx="73787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400">
                <a:solidFill>
                  <a:schemeClr val="tx2"/>
                </a:solidFill>
              </a:rPr>
              <a:t>Types of Threats (2)</a:t>
            </a:r>
          </a:p>
        </p:txBody>
      </p:sp>
      <p:sp>
        <p:nvSpPr>
          <p:cNvPr id="32774" name="Rectangle 3">
            <a:extLst>
              <a:ext uri="{FF2B5EF4-FFF2-40B4-BE49-F238E27FC236}">
                <a16:creationId xmlns:a16="http://schemas.microsoft.com/office/drawing/2014/main" id="{1CA4BF7E-712F-EE47-8771-35D6E8F076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981200"/>
            <a:ext cx="7958138" cy="3881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chemeClr val="folHlink"/>
              </a:buClr>
              <a:buSzPct val="130000"/>
              <a:buFont typeface="Wingdings" pitchFamily="2" charset="2"/>
              <a:buChar char="§"/>
            </a:pPr>
            <a:r>
              <a:rPr lang="en-US" altLang="en-US" b="1"/>
              <a:t>Disclosure</a:t>
            </a:r>
            <a:r>
              <a:rPr lang="en-US" altLang="en-US"/>
              <a:t> threat – dissemination of unauthorized information</a:t>
            </a:r>
          </a:p>
          <a:p>
            <a:pPr eaLnBrk="1" hangingPunct="1">
              <a:buClr>
                <a:schemeClr val="folHlink"/>
              </a:buClr>
              <a:buSzPct val="130000"/>
              <a:buFont typeface="Wingdings" pitchFamily="2" charset="2"/>
              <a:buChar char="§"/>
            </a:pPr>
            <a:endParaRPr lang="en-US" altLang="en-US" sz="1000"/>
          </a:p>
          <a:p>
            <a:pPr eaLnBrk="1" hangingPunct="1">
              <a:buClr>
                <a:schemeClr val="folHlink"/>
              </a:buClr>
              <a:buSzPct val="130000"/>
              <a:buFont typeface="Wingdings" pitchFamily="2" charset="2"/>
              <a:buChar char="§"/>
            </a:pPr>
            <a:r>
              <a:rPr lang="en-US" altLang="en-US" b="1"/>
              <a:t>Integrity</a:t>
            </a:r>
            <a:r>
              <a:rPr lang="en-US" altLang="en-US"/>
              <a:t> threat – incorrect modification of information</a:t>
            </a:r>
          </a:p>
          <a:p>
            <a:pPr eaLnBrk="1" hangingPunct="1">
              <a:buClr>
                <a:schemeClr val="folHlink"/>
              </a:buClr>
              <a:buSzPct val="130000"/>
              <a:buFont typeface="Wingdings" pitchFamily="2" charset="2"/>
              <a:buChar char="§"/>
            </a:pPr>
            <a:endParaRPr lang="en-US" altLang="en-US" sz="1000"/>
          </a:p>
          <a:p>
            <a:pPr eaLnBrk="1" hangingPunct="1">
              <a:buClr>
                <a:schemeClr val="folHlink"/>
              </a:buClr>
              <a:buSzPct val="130000"/>
              <a:buFont typeface="Wingdings" pitchFamily="2" charset="2"/>
              <a:buChar char="§"/>
            </a:pPr>
            <a:r>
              <a:rPr lang="en-US" altLang="en-US" b="1"/>
              <a:t>Denial of service</a:t>
            </a:r>
            <a:r>
              <a:rPr lang="en-US" altLang="en-US"/>
              <a:t> threat – access to a system resource is blocked</a:t>
            </a:r>
          </a:p>
        </p:txBody>
      </p:sp>
    </p:spTree>
    <p:extLst>
      <p:ext uri="{BB962C8B-B14F-4D97-AF65-F5344CB8AC3E}">
        <p14:creationId xmlns:p14="http://schemas.microsoft.com/office/powerpoint/2010/main" val="3997345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Slide Number Placeholder 2">
            <a:extLst>
              <a:ext uri="{FF2B5EF4-FFF2-40B4-BE49-F238E27FC236}">
                <a16:creationId xmlns:a16="http://schemas.microsoft.com/office/drawing/2014/main" id="{5DB85302-15A8-5144-8D5F-1503F8159E4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137986F-12C6-E643-94B9-F2D64A457A39}" type="slidenum">
              <a:rPr lang="en-US" altLang="en-US" sz="1200" smtClean="0">
                <a:latin typeface="Arial Black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US" altLang="en-US" sz="1200">
              <a:latin typeface="Arial Black" panose="020B0604020202020204" pitchFamily="34" charset="0"/>
            </a:endParaRPr>
          </a:p>
        </p:txBody>
      </p:sp>
      <p:sp>
        <p:nvSpPr>
          <p:cNvPr id="33797" name="Rectangle 2">
            <a:extLst>
              <a:ext uri="{FF2B5EF4-FFF2-40B4-BE49-F238E27FC236}">
                <a16:creationId xmlns:a16="http://schemas.microsoft.com/office/drawing/2014/main" id="{7D9EA88D-A289-2A41-AC7B-34EC0FE77D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381000"/>
            <a:ext cx="73787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400">
                <a:solidFill>
                  <a:schemeClr val="tx2"/>
                </a:solidFill>
              </a:rPr>
              <a:t>Types of Attacks (1)</a:t>
            </a:r>
          </a:p>
        </p:txBody>
      </p:sp>
      <p:sp>
        <p:nvSpPr>
          <p:cNvPr id="33798" name="Rectangle 3">
            <a:extLst>
              <a:ext uri="{FF2B5EF4-FFF2-40B4-BE49-F238E27FC236}">
                <a16:creationId xmlns:a16="http://schemas.microsoft.com/office/drawing/2014/main" id="{E1A2DC56-F07B-034E-B3A5-4451BA3690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752600"/>
            <a:ext cx="7958138" cy="3881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chemeClr val="folHlink"/>
              </a:buClr>
              <a:buSzPct val="120000"/>
              <a:buFont typeface="Wingdings" pitchFamily="2" charset="2"/>
              <a:buChar char="§"/>
            </a:pPr>
            <a:r>
              <a:rPr lang="en-US" altLang="en-US" sz="2600" b="1"/>
              <a:t>Interruption</a:t>
            </a:r>
            <a:r>
              <a:rPr lang="en-US" altLang="en-US" sz="2600"/>
              <a:t> – an asset is destroyed, unavailable or unusable (</a:t>
            </a:r>
            <a:r>
              <a:rPr lang="en-US" altLang="en-US" sz="2600" i="1"/>
              <a:t>availability</a:t>
            </a:r>
            <a:r>
              <a:rPr lang="en-US" altLang="en-US" sz="2600"/>
              <a:t>)</a:t>
            </a:r>
          </a:p>
          <a:p>
            <a:pPr eaLnBrk="1" hangingPunct="1">
              <a:buClr>
                <a:schemeClr val="folHlink"/>
              </a:buClr>
              <a:buSzPct val="120000"/>
              <a:buFont typeface="Wingdings" pitchFamily="2" charset="2"/>
              <a:buChar char="§"/>
            </a:pPr>
            <a:r>
              <a:rPr lang="en-US" altLang="en-US" sz="2600" b="1"/>
              <a:t>Interception</a:t>
            </a:r>
            <a:r>
              <a:rPr lang="en-US" altLang="en-US" sz="2600"/>
              <a:t> – unauthorized party gains access to an asset (</a:t>
            </a:r>
            <a:r>
              <a:rPr lang="en-US" altLang="en-US" sz="2600" i="1"/>
              <a:t>confidentiality</a:t>
            </a:r>
            <a:r>
              <a:rPr lang="en-US" altLang="en-US" sz="2600"/>
              <a:t>)</a:t>
            </a:r>
          </a:p>
          <a:p>
            <a:pPr eaLnBrk="1" hangingPunct="1">
              <a:buClr>
                <a:schemeClr val="folHlink"/>
              </a:buClr>
              <a:buSzPct val="120000"/>
              <a:buFont typeface="Wingdings" pitchFamily="2" charset="2"/>
              <a:buChar char="§"/>
            </a:pPr>
            <a:r>
              <a:rPr lang="en-US" altLang="en-US" sz="2600" b="1"/>
              <a:t>Modification</a:t>
            </a:r>
            <a:r>
              <a:rPr lang="en-US" altLang="en-US" sz="2600"/>
              <a:t> – unauthorized party tampers with asset (</a:t>
            </a:r>
            <a:r>
              <a:rPr lang="en-US" altLang="en-US" sz="2600" i="1"/>
              <a:t>integrity</a:t>
            </a:r>
            <a:r>
              <a:rPr lang="en-US" altLang="en-US" sz="2600"/>
              <a:t>)</a:t>
            </a:r>
          </a:p>
          <a:p>
            <a:pPr eaLnBrk="1" hangingPunct="1">
              <a:buClr>
                <a:schemeClr val="folHlink"/>
              </a:buClr>
              <a:buSzPct val="120000"/>
              <a:buFont typeface="Wingdings" pitchFamily="2" charset="2"/>
              <a:buChar char="§"/>
            </a:pPr>
            <a:r>
              <a:rPr lang="en-US" altLang="en-US" sz="2600" b="1"/>
              <a:t>Fabrication</a:t>
            </a:r>
            <a:r>
              <a:rPr lang="en-US" altLang="en-US" sz="2600"/>
              <a:t> – unauthorized party inserts counterfeit object into the system (</a:t>
            </a:r>
            <a:r>
              <a:rPr lang="en-US" altLang="en-US" sz="2600" i="1"/>
              <a:t>authenticity</a:t>
            </a:r>
            <a:r>
              <a:rPr lang="en-US" altLang="en-US" sz="2600"/>
              <a:t>)</a:t>
            </a:r>
          </a:p>
          <a:p>
            <a:pPr eaLnBrk="1" hangingPunct="1">
              <a:buClr>
                <a:schemeClr val="folHlink"/>
              </a:buClr>
              <a:buSzPct val="120000"/>
              <a:buFont typeface="Wingdings" pitchFamily="2" charset="2"/>
              <a:buChar char="§"/>
            </a:pPr>
            <a:r>
              <a:rPr lang="en-US" altLang="en-US" sz="2600" b="1"/>
              <a:t>Denial</a:t>
            </a:r>
            <a:r>
              <a:rPr lang="en-US" altLang="en-US" sz="2600"/>
              <a:t> – person denies taking an action (</a:t>
            </a:r>
            <a:r>
              <a:rPr lang="en-US" altLang="en-US" sz="2600" i="1"/>
              <a:t>authenticity</a:t>
            </a:r>
            <a:r>
              <a:rPr lang="en-US" altLang="en-US" sz="260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108683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Slide Number Placeholder 2">
            <a:extLst>
              <a:ext uri="{FF2B5EF4-FFF2-40B4-BE49-F238E27FC236}">
                <a16:creationId xmlns:a16="http://schemas.microsoft.com/office/drawing/2014/main" id="{E1B648EF-7655-9C41-A447-817A9C0C20B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8FC36CF-7567-CF4D-ABE1-ACD959AAAC5E}" type="slidenum">
              <a:rPr lang="en-US" altLang="en-US" sz="1200" smtClean="0">
                <a:latin typeface="Arial Black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US" altLang="en-US" sz="1200">
              <a:latin typeface="Arial Black" panose="020B0604020202020204" pitchFamily="34" charset="0"/>
            </a:endParaRPr>
          </a:p>
        </p:txBody>
      </p:sp>
      <p:sp>
        <p:nvSpPr>
          <p:cNvPr id="34821" name="Rectangle 2">
            <a:extLst>
              <a:ext uri="{FF2B5EF4-FFF2-40B4-BE49-F238E27FC236}">
                <a16:creationId xmlns:a16="http://schemas.microsoft.com/office/drawing/2014/main" id="{5906E083-1140-0F46-9306-FC094E247D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381000"/>
            <a:ext cx="73787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400">
                <a:solidFill>
                  <a:schemeClr val="tx2"/>
                </a:solidFill>
              </a:rPr>
              <a:t>Types of Attacks (2)</a:t>
            </a:r>
          </a:p>
        </p:txBody>
      </p:sp>
      <p:sp>
        <p:nvSpPr>
          <p:cNvPr id="34822" name="Rectangle 3">
            <a:extLst>
              <a:ext uri="{FF2B5EF4-FFF2-40B4-BE49-F238E27FC236}">
                <a16:creationId xmlns:a16="http://schemas.microsoft.com/office/drawing/2014/main" id="{AEEF396D-2BE8-964B-860D-70200EE6CF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371600"/>
            <a:ext cx="7620000" cy="3881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chemeClr val="folHlink"/>
              </a:buClr>
              <a:buSzPct val="120000"/>
              <a:buFont typeface="Wingdings" pitchFamily="2" charset="2"/>
              <a:buChar char="§"/>
            </a:pPr>
            <a:r>
              <a:rPr lang="en-US" altLang="en-US" sz="2400" b="1" dirty="0"/>
              <a:t>Passive attacks:</a:t>
            </a:r>
            <a:r>
              <a:rPr lang="en-US" altLang="en-US" sz="2400" dirty="0"/>
              <a:t> </a:t>
            </a:r>
          </a:p>
          <a:p>
            <a:pPr lvl="1" eaLnBrk="1" hangingPunct="1">
              <a:buClr>
                <a:schemeClr val="folHlink"/>
              </a:buClr>
              <a:buSzPct val="120000"/>
              <a:buFont typeface="Wingdings" pitchFamily="2" charset="2"/>
              <a:buChar char="§"/>
            </a:pPr>
            <a:r>
              <a:rPr lang="en-US" altLang="en-US" sz="2400" dirty="0"/>
              <a:t>Eavesdropping  </a:t>
            </a:r>
          </a:p>
          <a:p>
            <a:pPr lvl="1" eaLnBrk="1" hangingPunct="1">
              <a:buClr>
                <a:schemeClr val="folHlink"/>
              </a:buClr>
              <a:buSzPct val="120000"/>
              <a:buFont typeface="Wingdings" pitchFamily="2" charset="2"/>
              <a:buChar char="§"/>
            </a:pPr>
            <a:r>
              <a:rPr lang="en-US" altLang="en-US" sz="2400" dirty="0"/>
              <a:t>Monitoring </a:t>
            </a:r>
          </a:p>
          <a:p>
            <a:pPr eaLnBrk="1" hangingPunct="1">
              <a:buClr>
                <a:schemeClr val="folHlink"/>
              </a:buClr>
              <a:buSzPct val="120000"/>
              <a:buFont typeface="Wingdings" pitchFamily="2" charset="2"/>
              <a:buChar char="§"/>
            </a:pPr>
            <a:r>
              <a:rPr lang="en-US" altLang="en-US" sz="2400" b="1" dirty="0"/>
              <a:t>Active attacks</a:t>
            </a:r>
            <a:r>
              <a:rPr lang="en-US" altLang="en-US" sz="2400" dirty="0"/>
              <a:t>: </a:t>
            </a:r>
          </a:p>
          <a:p>
            <a:pPr lvl="1" eaLnBrk="1" hangingPunct="1">
              <a:buClr>
                <a:schemeClr val="folHlink"/>
              </a:buClr>
              <a:buSzPct val="120000"/>
              <a:buFont typeface="Wingdings" pitchFamily="2" charset="2"/>
              <a:buChar char="§"/>
            </a:pPr>
            <a:r>
              <a:rPr lang="en-US" altLang="en-US" sz="2400" b="1" dirty="0"/>
              <a:t>Masquerade</a:t>
            </a:r>
            <a:r>
              <a:rPr lang="en-US" altLang="en-US" sz="2400" dirty="0"/>
              <a:t> – one entity pretends to be a different entity</a:t>
            </a:r>
          </a:p>
          <a:p>
            <a:pPr lvl="1" eaLnBrk="1" hangingPunct="1">
              <a:buClr>
                <a:schemeClr val="folHlink"/>
              </a:buClr>
              <a:buSzPct val="120000"/>
              <a:buFont typeface="Wingdings" pitchFamily="2" charset="2"/>
              <a:buChar char="§"/>
            </a:pPr>
            <a:r>
              <a:rPr lang="en-US" altLang="en-US" sz="2400" b="1" dirty="0"/>
              <a:t>Replay</a:t>
            </a:r>
            <a:r>
              <a:rPr lang="en-US" altLang="en-US" sz="2400" dirty="0"/>
              <a:t> – passive capture of information and its retransmission</a:t>
            </a:r>
          </a:p>
          <a:p>
            <a:pPr lvl="1" eaLnBrk="1" hangingPunct="1">
              <a:buClr>
                <a:schemeClr val="folHlink"/>
              </a:buClr>
              <a:buSzPct val="120000"/>
              <a:buFont typeface="Wingdings" pitchFamily="2" charset="2"/>
              <a:buChar char="§"/>
            </a:pPr>
            <a:r>
              <a:rPr lang="en-US" altLang="en-US" sz="2400" b="1" dirty="0"/>
              <a:t>Modification</a:t>
            </a:r>
            <a:r>
              <a:rPr lang="en-US" altLang="en-US" sz="2400" dirty="0"/>
              <a:t> of messages – legitimate message is altered</a:t>
            </a:r>
          </a:p>
          <a:p>
            <a:pPr lvl="1" eaLnBrk="1" hangingPunct="1">
              <a:buClr>
                <a:schemeClr val="folHlink"/>
              </a:buClr>
              <a:buSzPct val="120000"/>
              <a:buFont typeface="Wingdings" pitchFamily="2" charset="2"/>
              <a:buChar char="§"/>
            </a:pPr>
            <a:r>
              <a:rPr lang="en-US" altLang="en-US" sz="2400" b="1" dirty="0"/>
              <a:t>Denial of service</a:t>
            </a:r>
            <a:r>
              <a:rPr lang="en-US" altLang="en-US" sz="2400" dirty="0"/>
              <a:t> – prevents normal use of resources </a:t>
            </a:r>
          </a:p>
          <a:p>
            <a:pPr eaLnBrk="1" hangingPunct="1">
              <a:buClrTx/>
              <a:buSzPct val="85000"/>
              <a:buFontTx/>
              <a:buNone/>
            </a:pPr>
            <a:endParaRPr lang="en-US" altLang="en-US" sz="2200" dirty="0"/>
          </a:p>
        </p:txBody>
      </p:sp>
    </p:spTree>
    <p:extLst>
      <p:ext uri="{BB962C8B-B14F-4D97-AF65-F5344CB8AC3E}">
        <p14:creationId xmlns:p14="http://schemas.microsoft.com/office/powerpoint/2010/main" val="373843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1">
            <a:extLst>
              <a:ext uri="{FF2B5EF4-FFF2-40B4-BE49-F238E27FC236}">
                <a16:creationId xmlns:a16="http://schemas.microsoft.com/office/drawing/2014/main" id="{67CF29C1-F7E9-C84D-9BC7-92874B5D13B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CSCE 522 - Farkas</a:t>
            </a:r>
          </a:p>
        </p:txBody>
      </p:sp>
      <p:sp>
        <p:nvSpPr>
          <p:cNvPr id="7171" name="Slide Number Placeholder 2">
            <a:extLst>
              <a:ext uri="{FF2B5EF4-FFF2-40B4-BE49-F238E27FC236}">
                <a16:creationId xmlns:a16="http://schemas.microsoft.com/office/drawing/2014/main" id="{F0C6B7BE-48EE-F94D-9C40-7A828E15955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DBB6446-926C-FA48-861A-0312A6C3D510}" type="slidenum">
              <a:rPr lang="en-US" altLang="en-US" sz="1200" smtClean="0">
                <a:latin typeface="Arial Black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200">
              <a:latin typeface="Arial Black" panose="020B0604020202020204" pitchFamily="34" charset="0"/>
            </a:endParaRPr>
          </a:p>
        </p:txBody>
      </p:sp>
      <p:sp>
        <p:nvSpPr>
          <p:cNvPr id="7172" name="Date Placeholder 3">
            <a:extLst>
              <a:ext uri="{FF2B5EF4-FFF2-40B4-BE49-F238E27FC236}">
                <a16:creationId xmlns:a16="http://schemas.microsoft.com/office/drawing/2014/main" id="{3AAC3B7D-4B88-EC4D-90A8-E0587B1007FD}"/>
              </a:ext>
            </a:extLst>
          </p:cNvPr>
          <p:cNvSpPr>
            <a:spLocks noGrp="1"/>
          </p:cNvSpPr>
          <p:nvPr>
            <p:ph type="dt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Lecture 1</a:t>
            </a:r>
          </a:p>
        </p:txBody>
      </p:sp>
      <p:pic>
        <p:nvPicPr>
          <p:cNvPr id="7173" name="Picture 82">
            <a:extLst>
              <a:ext uri="{FF2B5EF4-FFF2-40B4-BE49-F238E27FC236}">
                <a16:creationId xmlns:a16="http://schemas.microsoft.com/office/drawing/2014/main" id="{5A057BBA-6ACE-BF47-977B-F877D2822F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4" name="TextBox 83">
            <a:extLst>
              <a:ext uri="{FF2B5EF4-FFF2-40B4-BE49-F238E27FC236}">
                <a16:creationId xmlns:a16="http://schemas.microsoft.com/office/drawing/2014/main" id="{D700106F-AA5E-DC4C-B876-16CB70C9AB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7650" y="6324600"/>
            <a:ext cx="63563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Copyright of Information Security Incorporated © 2008–2014</a:t>
            </a:r>
          </a:p>
        </p:txBody>
      </p:sp>
    </p:spTree>
    <p:extLst>
      <p:ext uri="{BB962C8B-B14F-4D97-AF65-F5344CB8AC3E}">
        <p14:creationId xmlns:p14="http://schemas.microsoft.com/office/powerpoint/2010/main" val="25193336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Slide Number Placeholder 4">
            <a:extLst>
              <a:ext uri="{FF2B5EF4-FFF2-40B4-BE49-F238E27FC236}">
                <a16:creationId xmlns:a16="http://schemas.microsoft.com/office/drawing/2014/main" id="{A7507C52-139F-1F42-B92E-CF627E84729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BC41FAA-5D52-884A-8C97-285479FDC7CB}" type="slidenum">
              <a:rPr lang="en-US" altLang="en-US" sz="1200" smtClean="0">
                <a:latin typeface="Arial Black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US" altLang="en-US" sz="1200">
              <a:latin typeface="Arial Black" panose="020B0604020202020204" pitchFamily="34" charset="0"/>
            </a:endParaRPr>
          </a:p>
        </p:txBody>
      </p:sp>
      <p:sp>
        <p:nvSpPr>
          <p:cNvPr id="35845" name="Rectangle 2">
            <a:extLst>
              <a:ext uri="{FF2B5EF4-FFF2-40B4-BE49-F238E27FC236}">
                <a16:creationId xmlns:a16="http://schemas.microsoft.com/office/drawing/2014/main" id="{95EF3B36-D784-2B41-9E3A-17DA537EAF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Computer Crime</a:t>
            </a:r>
          </a:p>
        </p:txBody>
      </p:sp>
      <p:sp>
        <p:nvSpPr>
          <p:cNvPr id="35846" name="Rectangle 3">
            <a:extLst>
              <a:ext uri="{FF2B5EF4-FFF2-40B4-BE49-F238E27FC236}">
                <a16:creationId xmlns:a16="http://schemas.microsoft.com/office/drawing/2014/main" id="{81E8F446-E4F4-3445-AF6F-0FE068A9E6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Any crime that involves computers or aided by the use of computers</a:t>
            </a:r>
          </a:p>
          <a:p>
            <a:pPr eaLnBrk="1" hangingPunct="1"/>
            <a:r>
              <a:rPr lang="en-US" altLang="en-US" dirty="0"/>
              <a:t>U.S. Federal Bureau of Investigation: reports uniform crime statistics</a:t>
            </a:r>
          </a:p>
        </p:txBody>
      </p:sp>
    </p:spTree>
    <p:extLst>
      <p:ext uri="{BB962C8B-B14F-4D97-AF65-F5344CB8AC3E}">
        <p14:creationId xmlns:p14="http://schemas.microsoft.com/office/powerpoint/2010/main" val="7963694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>
            <a:extLst>
              <a:ext uri="{FF2B5EF4-FFF2-40B4-BE49-F238E27FC236}">
                <a16:creationId xmlns:a16="http://schemas.microsoft.com/office/drawing/2014/main" id="{BDE6CF24-479F-3243-B685-3EEAD03A00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Malicious Attacks</a:t>
            </a:r>
          </a:p>
        </p:txBody>
      </p:sp>
      <p:sp>
        <p:nvSpPr>
          <p:cNvPr id="36867" name="Content Placeholder 2">
            <a:extLst>
              <a:ext uri="{FF2B5EF4-FFF2-40B4-BE49-F238E27FC236}">
                <a16:creationId xmlns:a16="http://schemas.microsoft.com/office/drawing/2014/main" id="{92D30205-D9C8-FB4E-84A4-8B8212743BF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4000" dirty="0">
                <a:solidFill>
                  <a:srgbClr val="7030A0"/>
                </a:solidFill>
              </a:rPr>
              <a:t>M</a:t>
            </a:r>
            <a:r>
              <a:rPr lang="en-US" altLang="en-US" dirty="0"/>
              <a:t>ethod: skills, knowledge, tools, information, etc.</a:t>
            </a:r>
          </a:p>
          <a:p>
            <a:r>
              <a:rPr lang="en-US" altLang="en-US" sz="4000" dirty="0">
                <a:solidFill>
                  <a:srgbClr val="7030A0"/>
                </a:solidFill>
              </a:rPr>
              <a:t>O</a:t>
            </a:r>
            <a:r>
              <a:rPr lang="en-US" altLang="en-US" dirty="0"/>
              <a:t>pportunity: time and access</a:t>
            </a:r>
          </a:p>
          <a:p>
            <a:r>
              <a:rPr lang="en-US" altLang="en-US" sz="4000" dirty="0">
                <a:solidFill>
                  <a:srgbClr val="7030A0"/>
                </a:solidFill>
              </a:rPr>
              <a:t>M</a:t>
            </a:r>
            <a:r>
              <a:rPr lang="en-US" altLang="en-US" dirty="0"/>
              <a:t>otive: reason to perform the action</a:t>
            </a:r>
          </a:p>
        </p:txBody>
      </p:sp>
      <p:sp>
        <p:nvSpPr>
          <p:cNvPr id="36869" name="Slide Number Placeholder 4">
            <a:extLst>
              <a:ext uri="{FF2B5EF4-FFF2-40B4-BE49-F238E27FC236}">
                <a16:creationId xmlns:a16="http://schemas.microsoft.com/office/drawing/2014/main" id="{3A230B29-7A81-8048-8CD2-11DA3318BC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1CB7CB1-64AD-864C-8906-E4A9D5F204A9}" type="slidenum">
              <a:rPr lang="en-US" altLang="en-US" sz="1200" smtClean="0">
                <a:latin typeface="Arial Black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n-US" altLang="en-US" sz="1200">
              <a:latin typeface="Arial Black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93540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Slide Number Placeholder 4">
            <a:extLst>
              <a:ext uri="{FF2B5EF4-FFF2-40B4-BE49-F238E27FC236}">
                <a16:creationId xmlns:a16="http://schemas.microsoft.com/office/drawing/2014/main" id="{6B629873-A962-C242-B21C-2D538C679B3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2336807-2239-EA4D-B102-995B9B98E037}" type="slidenum">
              <a:rPr lang="en-US" altLang="en-US" sz="1200" smtClean="0">
                <a:latin typeface="Arial Black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en-US" altLang="en-US" sz="1200">
              <a:latin typeface="Arial Black" panose="020B0604020202020204" pitchFamily="34" charset="0"/>
            </a:endParaRPr>
          </a:p>
        </p:txBody>
      </p:sp>
      <p:sp>
        <p:nvSpPr>
          <p:cNvPr id="37893" name="Rectangle 2">
            <a:extLst>
              <a:ext uri="{FF2B5EF4-FFF2-40B4-BE49-F238E27FC236}">
                <a16:creationId xmlns:a16="http://schemas.microsoft.com/office/drawing/2014/main" id="{B1C7680D-1355-8E44-B3C8-CFF2DD0EAF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Computer Criminals</a:t>
            </a:r>
          </a:p>
        </p:txBody>
      </p:sp>
      <p:sp>
        <p:nvSpPr>
          <p:cNvPr id="37894" name="Rectangle 3">
            <a:extLst>
              <a:ext uri="{FF2B5EF4-FFF2-40B4-BE49-F238E27FC236}">
                <a16:creationId xmlns:a16="http://schemas.microsoft.com/office/drawing/2014/main" id="{071447CC-0729-0942-BD76-252BF85CF3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spcAft>
                <a:spcPct val="20000"/>
              </a:spcAft>
            </a:pPr>
            <a:r>
              <a:rPr lang="en-US" altLang="en-US" sz="2400" b="1"/>
              <a:t>Amateurs</a:t>
            </a:r>
            <a:r>
              <a:rPr lang="en-US" altLang="en-US" sz="2400"/>
              <a:t>: regular users, who exploit the vulnerabilities of the computer system</a:t>
            </a:r>
          </a:p>
          <a:p>
            <a:pPr lvl="1" eaLnBrk="1" hangingPunct="1">
              <a:lnSpc>
                <a:spcPct val="80000"/>
              </a:lnSpc>
              <a:spcAft>
                <a:spcPct val="20000"/>
              </a:spcAft>
            </a:pPr>
            <a:r>
              <a:rPr lang="en-US" altLang="en-US" sz="2400"/>
              <a:t>Motivation: easy access to vulnerable resources</a:t>
            </a:r>
          </a:p>
          <a:p>
            <a:pPr eaLnBrk="1" hangingPunct="1">
              <a:lnSpc>
                <a:spcPct val="80000"/>
              </a:lnSpc>
              <a:spcAft>
                <a:spcPct val="20000"/>
              </a:spcAft>
            </a:pPr>
            <a:r>
              <a:rPr lang="en-US" altLang="en-US" sz="2400" b="1"/>
              <a:t>Crackers</a:t>
            </a:r>
            <a:r>
              <a:rPr lang="en-US" altLang="en-US" sz="2400"/>
              <a:t>: attempt to access computing facilities for which they do not have the authorization</a:t>
            </a:r>
          </a:p>
          <a:p>
            <a:pPr lvl="1" eaLnBrk="1" hangingPunct="1">
              <a:lnSpc>
                <a:spcPct val="80000"/>
              </a:lnSpc>
              <a:spcAft>
                <a:spcPct val="20000"/>
              </a:spcAft>
            </a:pPr>
            <a:r>
              <a:rPr lang="en-US" altLang="en-US" sz="2400"/>
              <a:t>Motivation: enjoy challenge, curiosity </a:t>
            </a:r>
          </a:p>
          <a:p>
            <a:pPr eaLnBrk="1" hangingPunct="1">
              <a:lnSpc>
                <a:spcPct val="80000"/>
              </a:lnSpc>
              <a:spcAft>
                <a:spcPct val="20000"/>
              </a:spcAft>
            </a:pPr>
            <a:r>
              <a:rPr lang="en-US" altLang="en-US" sz="2400" b="1"/>
              <a:t>Career criminals</a:t>
            </a:r>
            <a:r>
              <a:rPr lang="en-US" altLang="en-US" sz="2400"/>
              <a:t>: professionals who understand the computer system and its vulnerabilities</a:t>
            </a:r>
          </a:p>
          <a:p>
            <a:pPr lvl="1" eaLnBrk="1" hangingPunct="1">
              <a:lnSpc>
                <a:spcPct val="80000"/>
              </a:lnSpc>
              <a:spcAft>
                <a:spcPct val="20000"/>
              </a:spcAft>
            </a:pPr>
            <a:r>
              <a:rPr lang="en-US" altLang="en-US" sz="2400"/>
              <a:t>Motivation: personal gain (e.g., financial)</a:t>
            </a:r>
          </a:p>
        </p:txBody>
      </p:sp>
    </p:spTree>
    <p:extLst>
      <p:ext uri="{BB962C8B-B14F-4D97-AF65-F5344CB8AC3E}">
        <p14:creationId xmlns:p14="http://schemas.microsoft.com/office/powerpoint/2010/main" val="8393074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Slide Number Placeholder 4">
            <a:extLst>
              <a:ext uri="{FF2B5EF4-FFF2-40B4-BE49-F238E27FC236}">
                <a16:creationId xmlns:a16="http://schemas.microsoft.com/office/drawing/2014/main" id="{8636958F-DECD-224B-91FA-EB0C89FDF1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C80DB71-9A54-CA4E-B24E-A191C1A50435}" type="slidenum">
              <a:rPr lang="en-US" altLang="en-US" sz="1200" smtClean="0">
                <a:latin typeface="Arial Black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en-US" altLang="en-US" sz="1200">
              <a:latin typeface="Arial Black" panose="020B0604020202020204" pitchFamily="34" charset="0"/>
            </a:endParaRPr>
          </a:p>
        </p:txBody>
      </p:sp>
      <p:sp>
        <p:nvSpPr>
          <p:cNvPr id="38917" name="Rectangle 2">
            <a:extLst>
              <a:ext uri="{FF2B5EF4-FFF2-40B4-BE49-F238E27FC236}">
                <a16:creationId xmlns:a16="http://schemas.microsoft.com/office/drawing/2014/main" id="{166F11DF-E79E-0F4D-80C8-84C77FDCC8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Methods of Defense</a:t>
            </a:r>
          </a:p>
        </p:txBody>
      </p:sp>
      <p:sp>
        <p:nvSpPr>
          <p:cNvPr id="38918" name="Rectangle 3">
            <a:extLst>
              <a:ext uri="{FF2B5EF4-FFF2-40B4-BE49-F238E27FC236}">
                <a16:creationId xmlns:a16="http://schemas.microsoft.com/office/drawing/2014/main" id="{9FB42942-20B2-4449-92B2-ACE5512CF6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b="1"/>
              <a:t>Prevent</a:t>
            </a:r>
            <a:r>
              <a:rPr lang="en-US" altLang="en-US" sz="2800"/>
              <a:t>: block attack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b="1"/>
              <a:t>Deter</a:t>
            </a:r>
            <a:r>
              <a:rPr lang="en-US" altLang="en-US" sz="2800"/>
              <a:t>: make the attack harder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b="1"/>
              <a:t>Deflect</a:t>
            </a:r>
            <a:r>
              <a:rPr lang="en-US" altLang="en-US" sz="2800"/>
              <a:t>: make other targets more attractive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b="1"/>
              <a:t>Detect</a:t>
            </a:r>
            <a:r>
              <a:rPr lang="en-US" altLang="en-US" sz="2800"/>
              <a:t>: identify misuse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b="1"/>
              <a:t>Tolerate</a:t>
            </a:r>
            <a:r>
              <a:rPr lang="en-US" altLang="en-US" sz="2800"/>
              <a:t>: function under attack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b="1"/>
              <a:t>Recover</a:t>
            </a:r>
            <a:r>
              <a:rPr lang="en-US" altLang="en-US" sz="2800"/>
              <a:t>: restore to correct state</a:t>
            </a:r>
          </a:p>
          <a:p>
            <a:pPr eaLnBrk="1" hangingPunct="1">
              <a:lnSpc>
                <a:spcPct val="90000"/>
              </a:lnSpc>
            </a:pPr>
            <a:endParaRPr lang="en-US" altLang="en-US" sz="2800"/>
          </a:p>
        </p:txBody>
      </p:sp>
    </p:spTree>
    <p:extLst>
      <p:ext uri="{BB962C8B-B14F-4D97-AF65-F5344CB8AC3E}">
        <p14:creationId xmlns:p14="http://schemas.microsoft.com/office/powerpoint/2010/main" val="42713647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Slide Number Placeholder 4">
            <a:extLst>
              <a:ext uri="{FF2B5EF4-FFF2-40B4-BE49-F238E27FC236}">
                <a16:creationId xmlns:a16="http://schemas.microsoft.com/office/drawing/2014/main" id="{2843B152-51AA-C14A-86C2-305AC2C693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115C73A-3ABB-6849-A76B-B847BBF8AAC5}" type="slidenum">
              <a:rPr lang="en-US" altLang="en-US" sz="1200" smtClean="0">
                <a:latin typeface="Arial Black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en-US" altLang="en-US" sz="1200">
              <a:latin typeface="Arial Black" panose="020B0604020202020204" pitchFamily="34" charset="0"/>
            </a:endParaRPr>
          </a:p>
        </p:txBody>
      </p:sp>
      <p:sp>
        <p:nvSpPr>
          <p:cNvPr id="39941" name="Rectangle 2">
            <a:extLst>
              <a:ext uri="{FF2B5EF4-FFF2-40B4-BE49-F238E27FC236}">
                <a16:creationId xmlns:a16="http://schemas.microsoft.com/office/drawing/2014/main" id="{9E58D253-CD59-9542-8AF1-25FB52000C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Information Security Planning</a:t>
            </a:r>
          </a:p>
        </p:txBody>
      </p:sp>
      <p:sp>
        <p:nvSpPr>
          <p:cNvPr id="39942" name="Rectangle 3">
            <a:extLst>
              <a:ext uri="{FF2B5EF4-FFF2-40B4-BE49-F238E27FC236}">
                <a16:creationId xmlns:a16="http://schemas.microsoft.com/office/drawing/2014/main" id="{7FB992B9-96D3-2E4E-9407-7F92AF5A9E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Organization Analysis</a:t>
            </a:r>
          </a:p>
          <a:p>
            <a:pPr eaLnBrk="1" hangingPunct="1"/>
            <a:r>
              <a:rPr lang="en-US" altLang="en-US"/>
              <a:t>Risk management</a:t>
            </a:r>
          </a:p>
          <a:p>
            <a:pPr eaLnBrk="1" hangingPunct="1"/>
            <a:r>
              <a:rPr lang="en-US" altLang="en-US"/>
              <a:t>Mitigation approaches and their costs</a:t>
            </a:r>
          </a:p>
          <a:p>
            <a:pPr eaLnBrk="1" hangingPunct="1"/>
            <a:r>
              <a:rPr lang="en-US" altLang="en-US"/>
              <a:t>Security policy</a:t>
            </a:r>
          </a:p>
          <a:p>
            <a:pPr eaLnBrk="1" hangingPunct="1"/>
            <a:r>
              <a:rPr lang="en-US" altLang="en-US"/>
              <a:t>Implementation and testing</a:t>
            </a:r>
          </a:p>
          <a:p>
            <a:pPr eaLnBrk="1" hangingPunct="1"/>
            <a:r>
              <a:rPr lang="en-US" altLang="en-US"/>
              <a:t>Security training and awareness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38595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89547-2490-734F-969D-488D44AE50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581619"/>
            <a:ext cx="8229600" cy="3886200"/>
          </a:xfrm>
        </p:spPr>
        <p:txBody>
          <a:bodyPr/>
          <a:lstStyle/>
          <a:p>
            <a:pPr marL="0" indent="0" algn="ctr">
              <a:buNone/>
            </a:pPr>
            <a:r>
              <a:rPr lang="en-US" sz="9600" b="1" dirty="0">
                <a:solidFill>
                  <a:srgbClr val="002060"/>
                </a:solidFill>
              </a:rPr>
              <a:t>Questions?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FF8765-80F3-AA4D-9CD8-9012FB07C1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194525C-1EAE-864F-AD60-33FDDCC0F78A}" type="slidenum">
              <a:rPr lang="en-US" altLang="en-US" smtClean="0"/>
              <a:pPr/>
              <a:t>35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410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7BB5B188-724C-DF4F-AD54-ABC9F28110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43200" y="457200"/>
            <a:ext cx="5791200" cy="990600"/>
          </a:xfrm>
        </p:spPr>
        <p:txBody>
          <a:bodyPr/>
          <a:lstStyle/>
          <a:p>
            <a:r>
              <a:rPr lang="en-US" altLang="en-US"/>
              <a:t>What Can I Do?</a:t>
            </a:r>
          </a:p>
        </p:txBody>
      </p:sp>
      <p:sp>
        <p:nvSpPr>
          <p:cNvPr id="8195" name="Slide Number Placeholder 4">
            <a:extLst>
              <a:ext uri="{FF2B5EF4-FFF2-40B4-BE49-F238E27FC236}">
                <a16:creationId xmlns:a16="http://schemas.microsoft.com/office/drawing/2014/main" id="{B1709D27-4411-CF4D-BAC7-00F7708BC1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457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fld id="{EDF16259-C3E2-B241-9686-767523C5080E}" type="slidenum">
              <a:rPr lang="en-US" altLang="en-US" sz="1200" smtClean="0"/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200"/>
          </a:p>
        </p:txBody>
      </p:sp>
      <p:pic>
        <p:nvPicPr>
          <p:cNvPr id="8196" name="Picture 5">
            <a:extLst>
              <a:ext uri="{FF2B5EF4-FFF2-40B4-BE49-F238E27FC236}">
                <a16:creationId xmlns:a16="http://schemas.microsoft.com/office/drawing/2014/main" id="{1FABAB3E-66E0-8349-AF40-FA4EEC09F9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722438"/>
            <a:ext cx="4441825" cy="414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2574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4">
            <a:extLst>
              <a:ext uri="{FF2B5EF4-FFF2-40B4-BE49-F238E27FC236}">
                <a16:creationId xmlns:a16="http://schemas.microsoft.com/office/drawing/2014/main" id="{EA0E98BE-EC81-2749-8EE3-C71C99D7046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D1642AD-7C9B-5E44-9868-6E055E3AF7F9}" type="slidenum">
              <a:rPr lang="en-US" altLang="en-US" sz="1200" smtClean="0">
                <a:latin typeface="Arial Black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200">
              <a:latin typeface="Arial Black" panose="020B0604020202020204" pitchFamily="34" charset="0"/>
            </a:endParaRPr>
          </a:p>
        </p:txBody>
      </p:sp>
      <p:sp>
        <p:nvSpPr>
          <p:cNvPr id="12293" name="Rectangle 1026">
            <a:extLst>
              <a:ext uri="{FF2B5EF4-FFF2-40B4-BE49-F238E27FC236}">
                <a16:creationId xmlns:a16="http://schemas.microsoft.com/office/drawing/2014/main" id="{DABAE810-3F29-D648-A392-07612AA936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Course Objective</a:t>
            </a:r>
          </a:p>
        </p:txBody>
      </p:sp>
      <p:sp>
        <p:nvSpPr>
          <p:cNvPr id="8" name="Rectangle 1027">
            <a:extLst>
              <a:ext uri="{FF2B5EF4-FFF2-40B4-BE49-F238E27FC236}">
                <a16:creationId xmlns:a16="http://schemas.microsoft.com/office/drawing/2014/main" id="{5C7C9FB6-382E-0B42-87E7-AA7C961B1E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676400"/>
            <a:ext cx="8077200" cy="275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en-US" sz="2700" kern="0" dirty="0"/>
              <a:t>Understand the challenges of insecure and vulnerable software </a:t>
            </a:r>
          </a:p>
          <a:p>
            <a:r>
              <a:rPr lang="en-US" altLang="en-US" sz="2700" kern="0" dirty="0"/>
              <a:t>Investigate the types of threats and vulnerabilities inherent in software</a:t>
            </a:r>
          </a:p>
          <a:p>
            <a:r>
              <a:rPr lang="en-US" altLang="en-US" sz="2700" kern="0" dirty="0"/>
              <a:t>Understand r</a:t>
            </a:r>
            <a:r>
              <a:rPr lang="en-US" sz="2700" kern="0" dirty="0"/>
              <a:t>isk management framework</a:t>
            </a:r>
            <a:endParaRPr lang="en-US" altLang="en-US" sz="2700" kern="0" dirty="0"/>
          </a:p>
          <a:p>
            <a:r>
              <a:rPr lang="en-US" sz="2700" kern="0" dirty="0"/>
              <a:t>Study secure coding concepts and techniques </a:t>
            </a:r>
          </a:p>
          <a:p>
            <a:r>
              <a:rPr lang="en-US" sz="2700" kern="0" dirty="0"/>
              <a:t>Gather knowledge of secure software design and development</a:t>
            </a:r>
          </a:p>
          <a:p>
            <a:r>
              <a:rPr lang="en-US" sz="2700" kern="0" dirty="0"/>
              <a:t>Learn software security in enterprise business</a:t>
            </a:r>
          </a:p>
          <a:p>
            <a:endParaRPr lang="en-US" altLang="en-US" sz="2700" kern="0" dirty="0"/>
          </a:p>
          <a:p>
            <a:pPr>
              <a:buFont typeface="Wingdings" pitchFamily="2" charset="2"/>
              <a:buNone/>
            </a:pPr>
            <a:endParaRPr lang="en-US" altLang="en-US" sz="2700" kern="0" dirty="0"/>
          </a:p>
          <a:p>
            <a:pPr>
              <a:buFont typeface="Wingdings" pitchFamily="2" charset="2"/>
              <a:buNone/>
            </a:pPr>
            <a:endParaRPr lang="en-US" altLang="en-US" sz="2700" kern="0" dirty="0"/>
          </a:p>
        </p:txBody>
      </p:sp>
    </p:spTree>
    <p:extLst>
      <p:ext uri="{BB962C8B-B14F-4D97-AF65-F5344CB8AC3E}">
        <p14:creationId xmlns:p14="http://schemas.microsoft.com/office/powerpoint/2010/main" val="1933758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4217DAA2-B7A9-A74A-A4BB-E92B46A16E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Assignments</a:t>
            </a:r>
            <a:br>
              <a:rPr lang="en-US" altLang="en-US"/>
            </a:br>
            <a:endParaRPr lang="en-US" altLang="en-US"/>
          </a:p>
        </p:txBody>
      </p:sp>
      <p:sp>
        <p:nvSpPr>
          <p:cNvPr id="14339" name="Content Placeholder 2">
            <a:extLst>
              <a:ext uri="{FF2B5EF4-FFF2-40B4-BE49-F238E27FC236}">
                <a16:creationId xmlns:a16="http://schemas.microsoft.com/office/drawing/2014/main" id="{11270215-1A8B-F845-8C30-4023DBA36DC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3886200"/>
          </a:xfrm>
        </p:spPr>
        <p:txBody>
          <a:bodyPr/>
          <a:lstStyle/>
          <a:p>
            <a:r>
              <a:rPr lang="en-US" sz="2400" b="1" dirty="0"/>
              <a:t>Homework assignments and labs:</a:t>
            </a:r>
            <a:r>
              <a:rPr lang="en-US" sz="2400" dirty="0"/>
              <a:t> There will be several homework assignments during the semester. In addition to homework assignments, there will be several hands-on experiments. The focus of these experiments is practical with discussions on why and how mechanisms ensure security, what level of security is provided, and how hostile adversaries might violate the mechanisms.</a:t>
            </a:r>
          </a:p>
          <a:p>
            <a:r>
              <a:rPr lang="en-US" sz="2400" b="1" dirty="0"/>
              <a:t>Midterm exam:</a:t>
            </a:r>
            <a:r>
              <a:rPr lang="en-US" sz="2400" dirty="0"/>
              <a:t> The midterm exam is a closed book test which covers the course material.</a:t>
            </a:r>
          </a:p>
        </p:txBody>
      </p:sp>
      <p:sp>
        <p:nvSpPr>
          <p:cNvPr id="14341" name="Slide Number Placeholder 4">
            <a:extLst>
              <a:ext uri="{FF2B5EF4-FFF2-40B4-BE49-F238E27FC236}">
                <a16:creationId xmlns:a16="http://schemas.microsoft.com/office/drawing/2014/main" id="{B10D942A-EE0B-FF48-9882-BA3FB5DFC8F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4800A5C-3D74-9149-9AF2-A9CFD66594B0}" type="slidenum">
              <a:rPr lang="en-US" altLang="en-US" sz="1200" smtClean="0">
                <a:latin typeface="Arial Black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200">
              <a:latin typeface="Arial Black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8779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9FC8790E-0F24-6247-BED0-EEC7FCCFED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Assignments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76F7F-586D-4AAD-971A-7F4B1814E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/>
              <a:t>Research project: </a:t>
            </a:r>
            <a:r>
              <a:rPr lang="en-US" sz="2400" dirty="0"/>
              <a:t>There will be one research project related to software security. Final project reports must be submitted at the end of the semester.  Further project requirements will be distributed at a later time.</a:t>
            </a:r>
          </a:p>
          <a:p>
            <a:r>
              <a:rPr lang="en-US" sz="2400" b="1" dirty="0"/>
              <a:t>Final exam: </a:t>
            </a:r>
            <a:r>
              <a:rPr lang="en-US" sz="2400" dirty="0"/>
              <a:t>The final exam is a closed book test and accumulative. 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sz="2400" dirty="0"/>
          </a:p>
        </p:txBody>
      </p:sp>
      <p:sp>
        <p:nvSpPr>
          <p:cNvPr id="15365" name="Slide Number Placeholder 4">
            <a:extLst>
              <a:ext uri="{FF2B5EF4-FFF2-40B4-BE49-F238E27FC236}">
                <a16:creationId xmlns:a16="http://schemas.microsoft.com/office/drawing/2014/main" id="{55DC66BB-FD53-E243-966B-14160D74916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AC68D22-198B-9940-AFA7-5A1F033ECD8A}" type="slidenum">
              <a:rPr lang="en-US" altLang="en-US" sz="1200" smtClean="0">
                <a:latin typeface="Arial Black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200">
              <a:latin typeface="Arial Black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2478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D6F754EF-59E8-5E4E-8CCF-D389925191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Grading</a:t>
            </a:r>
            <a:endParaRPr lang="en-US" altLang="en-US"/>
          </a:p>
        </p:txBody>
      </p:sp>
      <p:sp>
        <p:nvSpPr>
          <p:cNvPr id="16387" name="Content Placeholder 2">
            <a:extLst>
              <a:ext uri="{FF2B5EF4-FFF2-40B4-BE49-F238E27FC236}">
                <a16:creationId xmlns:a16="http://schemas.microsoft.com/office/drawing/2014/main" id="{CAE3EB9A-DC97-1842-A391-82AABE3D1C4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229600" cy="38862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dirty="0"/>
              <a:t>Participation and Quizzes </a:t>
            </a:r>
            <a:r>
              <a:rPr lang="en-US" altLang="en-US" b="1" dirty="0"/>
              <a:t>5%</a:t>
            </a:r>
          </a:p>
          <a:p>
            <a:pPr>
              <a:lnSpc>
                <a:spcPct val="150000"/>
              </a:lnSpc>
            </a:pPr>
            <a:r>
              <a:rPr lang="en-US" altLang="en-US" dirty="0"/>
              <a:t>Homework assignments and labs: </a:t>
            </a:r>
            <a:r>
              <a:rPr lang="en-US" altLang="en-US" b="1" dirty="0"/>
              <a:t>20%</a:t>
            </a:r>
          </a:p>
          <a:p>
            <a:pPr>
              <a:lnSpc>
                <a:spcPct val="150000"/>
              </a:lnSpc>
            </a:pPr>
            <a:r>
              <a:rPr lang="en-US" altLang="en-US" dirty="0"/>
              <a:t>Research project : </a:t>
            </a:r>
            <a:r>
              <a:rPr lang="en-US" altLang="en-US" b="1" dirty="0"/>
              <a:t>10% Bonus 5%</a:t>
            </a:r>
          </a:p>
          <a:p>
            <a:pPr>
              <a:lnSpc>
                <a:spcPct val="150000"/>
              </a:lnSpc>
            </a:pPr>
            <a:r>
              <a:rPr lang="en-US" altLang="en-US" dirty="0"/>
              <a:t>Midterm exam: </a:t>
            </a:r>
            <a:r>
              <a:rPr lang="en-US" altLang="en-US" b="1" dirty="0"/>
              <a:t>25%</a:t>
            </a:r>
            <a:endParaRPr lang="en-US" altLang="en-US" dirty="0"/>
          </a:p>
          <a:p>
            <a:pPr>
              <a:lnSpc>
                <a:spcPct val="150000"/>
              </a:lnSpc>
            </a:pPr>
            <a:r>
              <a:rPr lang="en-US" altLang="en-US" dirty="0"/>
              <a:t>Final exam: </a:t>
            </a:r>
            <a:r>
              <a:rPr lang="en-US" altLang="en-US" b="1" dirty="0"/>
              <a:t>40%</a:t>
            </a:r>
            <a:endParaRPr lang="en-US" altLang="en-US" dirty="0"/>
          </a:p>
        </p:txBody>
      </p:sp>
      <p:sp>
        <p:nvSpPr>
          <p:cNvPr id="16389" name="Slide Number Placeholder 4">
            <a:extLst>
              <a:ext uri="{FF2B5EF4-FFF2-40B4-BE49-F238E27FC236}">
                <a16:creationId xmlns:a16="http://schemas.microsoft.com/office/drawing/2014/main" id="{6780DBF9-EB9D-2946-929F-DA9D95C4291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965B9E5-DE25-5547-ABA2-8393F8102E23}" type="slidenum">
              <a:rPr lang="en-US" altLang="en-US" sz="1200" smtClean="0">
                <a:latin typeface="Arial Black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200">
              <a:latin typeface="Arial Black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0411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>
            <a:extLst>
              <a:ext uri="{FF2B5EF4-FFF2-40B4-BE49-F238E27FC236}">
                <a16:creationId xmlns:a16="http://schemas.microsoft.com/office/drawing/2014/main" id="{A0F6719D-1537-43CB-AAC7-2B8B808149E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133600" y="2667000"/>
            <a:ext cx="7010400" cy="3403600"/>
          </a:xfrm>
        </p:spPr>
        <p:txBody>
          <a:bodyPr/>
          <a:lstStyle/>
          <a:p>
            <a:pPr marL="609600" indent="-609600" algn="ctr" eaLnBrk="1" hangingPunct="1">
              <a:defRPr/>
            </a:pPr>
            <a:r>
              <a:rPr lang="en-US" sz="4400" b="1" dirty="0">
                <a:solidFill>
                  <a:schemeClr val="accent3"/>
                </a:solidFill>
              </a:rPr>
              <a:t>Introduce yourself</a:t>
            </a:r>
          </a:p>
          <a:p>
            <a:pPr marL="609600" indent="-609600" algn="ctr" eaLnBrk="1" hangingPunct="1">
              <a:defRPr/>
            </a:pPr>
            <a:endParaRPr lang="en-US" dirty="0"/>
          </a:p>
          <a:p>
            <a:pPr marL="609600" indent="-609600" algn="ctr"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 marL="609600" indent="-609600"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779991"/>
      </p:ext>
    </p:extLst>
  </p:cSld>
  <p:clrMapOvr>
    <a:masterClrMapping/>
  </p:clrMapOvr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sce824-lecture3 (1)" id="{AF9327B6-CF3E-6F4C-A2B0-7FEF8BD0A690}" vid="{644D94DE-3798-774F-A090-5AD2B12CE153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1594</TotalTime>
  <Words>1237</Words>
  <Application>Microsoft Macintosh PowerPoint</Application>
  <PresentationFormat>On-screen Show (4:3)</PresentationFormat>
  <Paragraphs>226</Paragraphs>
  <Slides>35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Arial Black</vt:lpstr>
      <vt:lpstr>Comic Sans MS</vt:lpstr>
      <vt:lpstr>Times New Roman</vt:lpstr>
      <vt:lpstr>Wingdings</vt:lpstr>
      <vt:lpstr>Pixel</vt:lpstr>
      <vt:lpstr>PowerPoint Presentation</vt:lpstr>
      <vt:lpstr>What is Cyber Security? </vt:lpstr>
      <vt:lpstr>PowerPoint Presentation</vt:lpstr>
      <vt:lpstr>What Can I Do?</vt:lpstr>
      <vt:lpstr>Course Objective</vt:lpstr>
      <vt:lpstr>Assignments </vt:lpstr>
      <vt:lpstr>Assignments</vt:lpstr>
      <vt:lpstr>Grading</vt:lpstr>
      <vt:lpstr>PowerPoint Presentation</vt:lpstr>
      <vt:lpstr>PowerPoint Presentation</vt:lpstr>
      <vt:lpstr>PowerPoint Presentation</vt:lpstr>
      <vt:lpstr>Security Objectives</vt:lpstr>
      <vt:lpstr>Military Example</vt:lpstr>
      <vt:lpstr>Commercial Example</vt:lpstr>
      <vt:lpstr>Quiz</vt:lpstr>
      <vt:lpstr>Fourth Objective</vt:lpstr>
      <vt:lpstr>Question 1:  What is the trade off between the security objectives?  </vt:lpstr>
      <vt:lpstr>Achieving Security</vt:lpstr>
      <vt:lpstr>Security Policy</vt:lpstr>
      <vt:lpstr> Question 2: Why do we need to fit the security policy into the organizational policy?</vt:lpstr>
      <vt:lpstr>Security Mechanism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Computer Crime</vt:lpstr>
      <vt:lpstr>Malicious Attacks</vt:lpstr>
      <vt:lpstr>Computer Criminals</vt:lpstr>
      <vt:lpstr>Methods of Defense</vt:lpstr>
      <vt:lpstr>Information Security Planning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ALSUWAT, EMAD</dc:creator>
  <cp:lastModifiedBy>ALSUWAT, EMAD</cp:lastModifiedBy>
  <cp:revision>40</cp:revision>
  <dcterms:created xsi:type="dcterms:W3CDTF">2020-02-13T19:25:53Z</dcterms:created>
  <dcterms:modified xsi:type="dcterms:W3CDTF">2022-02-20T10:43:45Z</dcterms:modified>
</cp:coreProperties>
</file>