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548" r:id="rId2"/>
    <p:sldId id="398" r:id="rId3"/>
    <p:sldId id="399" r:id="rId4"/>
    <p:sldId id="401" r:id="rId5"/>
    <p:sldId id="38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408" r:id="rId14"/>
    <p:sldId id="383" r:id="rId15"/>
    <p:sldId id="384" r:id="rId16"/>
    <p:sldId id="385" r:id="rId17"/>
    <p:sldId id="386" r:id="rId18"/>
    <p:sldId id="549" r:id="rId19"/>
    <p:sldId id="550" r:id="rId20"/>
    <p:sldId id="410" r:id="rId21"/>
    <p:sldId id="5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 autoAdjust="0"/>
    <p:restoredTop sz="85187"/>
  </p:normalViewPr>
  <p:slideViewPr>
    <p:cSldViewPr>
      <p:cViewPr varScale="1">
        <p:scale>
          <a:sx n="127" d="100"/>
          <a:sy n="127" d="100"/>
        </p:scale>
        <p:origin x="2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Risk is a function of threats exploiting vulnerabilities to obtain, damage or destroy assets.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R= T X V X C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We mean by asset people, property, and information…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34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5F6A2867-1344-A54C-86AA-DE38124B88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D3E51EF9-A82D-B848-BEA5-D0A888E3F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F1D66B88-F5BD-E844-ADCE-AAFFBA594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752728-0826-DC4E-8B49-9685483C7EF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9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A6018268-DBAD-C440-BC63-506E6CB04C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25577B7D-7483-4F40-8D12-9953D25EA3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“Who cares?”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“Why should business care?”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“What should be done first?”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“How to mitigate risks?”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Strengthen system 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87F0A7B7-3377-2946-AAD5-8EB6AF0B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B4827-04B3-6F4D-8AF8-DBE9B5BF7E4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2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Did you know that a single cyber attack can cost an enterprise company millions of dollars and completely destroys small businesses?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/>
              <a:t>Damage of the target may not reflect the real amount of damage</a:t>
            </a:r>
          </a:p>
          <a:p>
            <a:r>
              <a:rPr lang="en-US" dirty="0"/>
              <a:t>The reason is that other services may rely on the attacked service, causing a cascading and escalating damage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altLang="en-US" sz="1200" dirty="0"/>
              <a:t>Safeguards i.e. try to find the best fit protection…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55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A6018268-DBAD-C440-BC63-506E6CB04C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25577B7D-7483-4F40-8D12-9953D25EA3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87F0A7B7-3377-2946-AAD5-8EB6AF0B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B4827-04B3-6F4D-8AF8-DBE9B5BF7E4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4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8B4E8FC8-7D60-F34C-A36D-C7ADB8F022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EBD9151D-CF36-9545-BB69-5D24DC357B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616F5570-E1F5-DF47-ACBD-E85EBF0A7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3067EB-BE62-A847-87B0-911DB47D37B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9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3D0966D7-9D75-2D44-92E7-C8042E4BD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28D67F2D-D347-334C-BA89-94D21C843F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97B64F0F-D328-BF4D-BCA3-13CC7A293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6532D3-19BC-524B-9396-3CE257BC741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FC941C21-B878-1347-A1C2-59EC421A81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3F30A925-1B7F-F84E-A11E-BC75641450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FDEA6B9E-749F-BD47-AFB1-D8A935E01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13026A-E5CB-A245-B5CF-23AD8A31CF5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D10D47C9-FC99-D54E-AE89-A1B411CE43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8D77F5FE-6F5F-754D-AC8A-FD84F011F6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29A2E1F5-523F-5D46-BE3F-709BE9FCD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46AEFC-55C4-814C-B046-8C2BDF573B6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9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245BF25D-EE05-4D41-98D3-794949D64A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BD893DDA-50FE-FA43-81F2-BE3C82749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8FD2D22D-6BC0-304B-B6FE-5D8A295AC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7E65D5-2281-7744-819D-38FDFC91385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8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src.nist.gov/publications/nistpubs/800-61-rev1/SP800-61rev1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24384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altLang="en-US" sz="4400" dirty="0">
                <a:solidFill>
                  <a:schemeClr val="bg1"/>
                </a:solidFill>
              </a:rPr>
              <a:t>Risk Management Framework (RMF)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609600" indent="-609600"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D9024ED-BA1C-3B4A-85EE-E2B2B0F96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Stage 4: Risk Mitigation Strategy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91E6CB-248D-5548-A020-877FAE713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Develop a coherent strategy </a:t>
            </a:r>
          </a:p>
          <a:p>
            <a:pPr lvl="1" eaLnBrk="1" hangingPunct="1"/>
            <a:r>
              <a:rPr lang="en-US" altLang="en-US" sz="2200" dirty="0"/>
              <a:t>For mitigating risks</a:t>
            </a:r>
          </a:p>
          <a:p>
            <a:pPr lvl="1" eaLnBrk="1" hangingPunct="1"/>
            <a:r>
              <a:rPr lang="en-US" altLang="en-US" sz="2200" dirty="0"/>
              <a:t>In cost effective manner; account for</a:t>
            </a:r>
          </a:p>
          <a:p>
            <a:pPr lvl="3" eaLnBrk="1" hangingPunct="1"/>
            <a:r>
              <a:rPr lang="en-US" altLang="en-US" sz="1800" dirty="0"/>
              <a:t>Cost			Implementation time</a:t>
            </a:r>
          </a:p>
          <a:p>
            <a:pPr lvl="3" eaLnBrk="1" hangingPunct="1"/>
            <a:r>
              <a:rPr lang="en-US" altLang="en-US" sz="1800" dirty="0"/>
              <a:t>Completeness		Impact</a:t>
            </a:r>
          </a:p>
          <a:p>
            <a:pPr lvl="3" eaLnBrk="1" hangingPunct="1"/>
            <a:r>
              <a:rPr lang="en-US" altLang="en-US" sz="1800" dirty="0"/>
              <a:t>Likelihood of success</a:t>
            </a:r>
          </a:p>
          <a:p>
            <a:pPr eaLnBrk="1" hangingPunct="1"/>
            <a:r>
              <a:rPr lang="en-US" altLang="en-US" sz="2600" dirty="0"/>
              <a:t>A mitigation strategy should</a:t>
            </a:r>
          </a:p>
          <a:p>
            <a:pPr lvl="1" eaLnBrk="1" hangingPunct="1"/>
            <a:r>
              <a:rPr lang="en-US" altLang="en-US" sz="2200" dirty="0"/>
              <a:t>Be developed within the business context</a:t>
            </a:r>
          </a:p>
          <a:p>
            <a:pPr lvl="1" eaLnBrk="1" hangingPunct="1"/>
            <a:r>
              <a:rPr lang="en-US" altLang="en-US" sz="2200" dirty="0"/>
              <a:t>Be based on what the organization can afford, integrate and understand</a:t>
            </a:r>
          </a:p>
          <a:p>
            <a:pPr lvl="1" eaLnBrk="1" hangingPunct="1"/>
            <a:r>
              <a:rPr lang="en-US" altLang="en-US" sz="2200" dirty="0"/>
              <a:t>Must directly identify validation techniques </a:t>
            </a:r>
          </a:p>
        </p:txBody>
      </p:sp>
    </p:spTree>
    <p:extLst>
      <p:ext uri="{BB962C8B-B14F-4D97-AF65-F5344CB8AC3E}">
        <p14:creationId xmlns:p14="http://schemas.microsoft.com/office/powerpoint/2010/main" val="38428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9CEC790-BB45-BA4D-B5BB-AAC6E10B0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Stage 5: Carry out Fixes and Validate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C9FB0600-0CDD-9748-8B39-EE4FA2FB6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Execute the chosen mitigation strategy</a:t>
            </a:r>
          </a:p>
          <a:p>
            <a:pPr lvl="2" eaLnBrk="1" hangingPunct="1"/>
            <a:r>
              <a:rPr lang="en-US" altLang="en-US" dirty="0"/>
              <a:t>Rectify the artifacts</a:t>
            </a:r>
          </a:p>
          <a:p>
            <a:pPr lvl="1" eaLnBrk="1" hangingPunct="1"/>
            <a:r>
              <a:rPr lang="en-US" altLang="en-US" dirty="0"/>
              <a:t>Measure completeness</a:t>
            </a:r>
          </a:p>
          <a:p>
            <a:pPr lvl="1" eaLnBrk="1" hangingPunct="1"/>
            <a:r>
              <a:rPr lang="en-US" altLang="en-US" dirty="0"/>
              <a:t>Estimate</a:t>
            </a:r>
          </a:p>
          <a:p>
            <a:pPr lvl="2" eaLnBrk="1" hangingPunct="1"/>
            <a:r>
              <a:rPr lang="en-US" altLang="en-US" dirty="0"/>
              <a:t>Progress, residual risks</a:t>
            </a:r>
          </a:p>
          <a:p>
            <a:pPr eaLnBrk="1" hangingPunct="1"/>
            <a:r>
              <a:rPr lang="en-US" altLang="en-US" dirty="0"/>
              <a:t>Validate that risks have been mitigated</a:t>
            </a:r>
          </a:p>
          <a:p>
            <a:pPr lvl="1" eaLnBrk="1" hangingPunct="1"/>
            <a:r>
              <a:rPr lang="en-US" altLang="en-US" dirty="0"/>
              <a:t>Testing can be used to demonstrate</a:t>
            </a:r>
          </a:p>
          <a:p>
            <a:pPr lvl="1" eaLnBrk="1" hangingPunct="1"/>
            <a:r>
              <a:rPr lang="en-US" altLang="en-US" dirty="0"/>
              <a:t>Develop confidence that unacceptable risk does not remain</a:t>
            </a:r>
          </a:p>
        </p:txBody>
      </p:sp>
    </p:spTree>
    <p:extLst>
      <p:ext uri="{BB962C8B-B14F-4D97-AF65-F5344CB8AC3E}">
        <p14:creationId xmlns:p14="http://schemas.microsoft.com/office/powerpoint/2010/main" val="284373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E6ED8126-7CB6-5448-9C92-D0E8B8C73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RMF - A Multi-loop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A96EFFCB-0F54-2F48-8B65-74DA46A7A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Risk management is a continuous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Five stages may need to be applied many times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Ordering may be interleaved in different ways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Risk can emerge at any time in SDLC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2400" dirty="0"/>
              <a:t>One way – apply in each phase of SDLC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Risk can be found between stages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Level of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Primary – project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Each stage must capture complete project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SDLC phase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Artifact level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It is important to know that RM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Cumulative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At times arbitrary and difficult to predict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79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9A9C6D2-9C37-FA45-B876-1C0C21BE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7AD32E-4D89-8B41-BDAC-CCDE947AC964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96739D75-CEFB-6A46-AC81-00AB89CE7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Measuring and Reporting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8FA963A-C461-D54E-AA0F-C0BCADE4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Continuous and consistent identification and storage of risk information over time</a:t>
            </a:r>
          </a:p>
          <a:p>
            <a:pPr eaLnBrk="1" hangingPunct="1"/>
            <a:r>
              <a:rPr lang="en-US" altLang="en-US"/>
              <a:t>Maintain risk information at all stages of risk management</a:t>
            </a:r>
          </a:p>
          <a:p>
            <a:pPr eaLnBrk="1" hangingPunct="1"/>
            <a:r>
              <a:rPr lang="en-US" altLang="en-US"/>
              <a:t>Establish measurements, e.g., </a:t>
            </a:r>
          </a:p>
          <a:p>
            <a:pPr lvl="1" eaLnBrk="1" hangingPunct="1"/>
            <a:r>
              <a:rPr lang="en-US" altLang="en-US"/>
              <a:t>Number of risks, severity of risks, cost of mitigation, etc.</a:t>
            </a:r>
          </a:p>
        </p:txBody>
      </p:sp>
    </p:spTree>
    <p:extLst>
      <p:ext uri="{BB962C8B-B14F-4D97-AF65-F5344CB8AC3E}">
        <p14:creationId xmlns:p14="http://schemas.microsoft.com/office/powerpoint/2010/main" val="140939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0B7E9F12-014B-D74B-A245-05D06E29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FDA6FE-084F-4348-A8A6-038CD6F953F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2339CAA-98DC-9D47-96C2-FAFC910F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Assets-Threat Model (1)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1126C82D-B8D2-FE47-B655-A5D52521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9097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Threats compromise assets</a:t>
            </a:r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Threats have a probability of occurrence and severity of effect</a:t>
            </a:r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Assets have values</a:t>
            </a:r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Assets are vulnerable to threats</a:t>
            </a:r>
          </a:p>
        </p:txBody>
      </p:sp>
      <p:sp>
        <p:nvSpPr>
          <p:cNvPr id="22534" name="Oval 4">
            <a:extLst>
              <a:ext uri="{FF2B5EF4-FFF2-40B4-BE49-F238E27FC236}">
                <a16:creationId xmlns:a16="http://schemas.microsoft.com/office/drawing/2014/main" id="{412073AA-5B9F-2B41-9150-86A476B0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1905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Oval 5">
            <a:extLst>
              <a:ext uri="{FF2B5EF4-FFF2-40B4-BE49-F238E27FC236}">
                <a16:creationId xmlns:a16="http://schemas.microsoft.com/office/drawing/2014/main" id="{E39705E2-7087-914C-A482-569DEBDFD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1905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Line 6">
            <a:extLst>
              <a:ext uri="{FF2B5EF4-FFF2-40B4-BE49-F238E27FC236}">
                <a16:creationId xmlns:a16="http://schemas.microsoft.com/office/drawing/2014/main" id="{DCC4EDF7-E9E1-D84F-982D-BC003617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Text Box 7">
            <a:extLst>
              <a:ext uri="{FF2B5EF4-FFF2-40B4-BE49-F238E27FC236}">
                <a16:creationId xmlns:a16="http://schemas.microsoft.com/office/drawing/2014/main" id="{02D66E8D-F2D5-CF46-B5FA-3BC2A9E14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292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Threats</a:t>
            </a:r>
          </a:p>
        </p:txBody>
      </p:sp>
      <p:sp>
        <p:nvSpPr>
          <p:cNvPr id="22538" name="Text Box 8">
            <a:extLst>
              <a:ext uri="{FF2B5EF4-FFF2-40B4-BE49-F238E27FC236}">
                <a16:creationId xmlns:a16="http://schemas.microsoft.com/office/drawing/2014/main" id="{9D69BF46-3786-B140-8721-3ECA63E44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63722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816CB91-E7B1-E94B-A9FB-21CAFF1B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F6B298-A74D-0446-9F5D-9D28FDA88B55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236DA94-3E3B-8F4C-9739-55BE8125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Assets-Threat Model (2)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2BB590E-7C64-C049-843E-9C1C34B9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9859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Risk: expected loss from the threat against an asset</a:t>
            </a:r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R=V*P*S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R risk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V value of asset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P probability of occurrence of threat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V vulnerability of the asset to the threat</a:t>
            </a:r>
          </a:p>
        </p:txBody>
      </p:sp>
    </p:spTree>
    <p:extLst>
      <p:ext uri="{BB962C8B-B14F-4D97-AF65-F5344CB8AC3E}">
        <p14:creationId xmlns:p14="http://schemas.microsoft.com/office/powerpoint/2010/main" val="5551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46D8AFA-B190-2946-BA7E-5563DE23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900A9F-213D-404A-A1EA-D6756CB0E71F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ED465FD9-598F-5846-893D-C19B8BFE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System-Failure Model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3D671CB-06F7-DC46-A4B4-B7764378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21383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Estimate probability of highly undesirable events</a:t>
            </a:r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Risk: likelihood of undesirable outcome</a:t>
            </a:r>
          </a:p>
          <a:p>
            <a:pPr eaLnBrk="1" hangingPunct="1">
              <a:spcBef>
                <a:spcPct val="20000"/>
              </a:spcBef>
              <a:buSzPct val="85000"/>
            </a:pPr>
            <a:endParaRPr lang="en-US" altLang="en-US" sz="3200"/>
          </a:p>
        </p:txBody>
      </p:sp>
      <p:sp>
        <p:nvSpPr>
          <p:cNvPr id="24582" name="Oval 4">
            <a:extLst>
              <a:ext uri="{FF2B5EF4-FFF2-40B4-BE49-F238E27FC236}">
                <a16:creationId xmlns:a16="http://schemas.microsoft.com/office/drawing/2014/main" id="{4070505E-B999-3C42-9CAB-FE51394A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95800"/>
            <a:ext cx="1752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Line 5">
            <a:extLst>
              <a:ext uri="{FF2B5EF4-FFF2-40B4-BE49-F238E27FC236}">
                <a16:creationId xmlns:a16="http://schemas.microsoft.com/office/drawing/2014/main" id="{6222DF77-E2D5-2F4B-B41E-5BB9ED68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953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Line 6">
            <a:extLst>
              <a:ext uri="{FF2B5EF4-FFF2-40B4-BE49-F238E27FC236}">
                <a16:creationId xmlns:a16="http://schemas.microsoft.com/office/drawing/2014/main" id="{B4BD4775-1AA5-9A49-BDA8-7295462E2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53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7">
            <a:extLst>
              <a:ext uri="{FF2B5EF4-FFF2-40B4-BE49-F238E27FC236}">
                <a16:creationId xmlns:a16="http://schemas.microsoft.com/office/drawing/2014/main" id="{6F9AF3B2-4350-C04C-96BB-BB07FAC4B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Threat</a:t>
            </a:r>
            <a:r>
              <a:rPr lang="en-US" altLang="en-US" sz="2000"/>
              <a:t> </a:t>
            </a:r>
          </a:p>
        </p:txBody>
      </p:sp>
      <p:sp>
        <p:nvSpPr>
          <p:cNvPr id="24586" name="Text Box 8">
            <a:extLst>
              <a:ext uri="{FF2B5EF4-FFF2-40B4-BE49-F238E27FC236}">
                <a16:creationId xmlns:a16="http://schemas.microsoft.com/office/drawing/2014/main" id="{6851DFD4-E9B8-D14B-960D-BFA079EDF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61327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System</a:t>
            </a:r>
          </a:p>
        </p:txBody>
      </p:sp>
      <p:sp>
        <p:nvSpPr>
          <p:cNvPr id="24587" name="Text Box 9">
            <a:extLst>
              <a:ext uri="{FF2B5EF4-FFF2-40B4-BE49-F238E27FC236}">
                <a16:creationId xmlns:a16="http://schemas.microsoft.com/office/drawing/2014/main" id="{3B9BF54C-1095-C647-BD34-55D47DFF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95800"/>
            <a:ext cx="1731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Undesirable </a:t>
            </a:r>
          </a:p>
          <a:p>
            <a:pPr eaLnBrk="1" hangingPunct="1"/>
            <a:r>
              <a:rPr lang="en-US" alt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40385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92C28630-3359-5E45-9969-D4C12E74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F3EAEA-0D9F-944F-95BD-FD69C525CF2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FE8649D-651E-014F-ADEF-85ACF54D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Risk Acceptance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E4460A6-B009-5145-92FB-996D0EE5A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9859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Certification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How well the system meet the security requirements (technical)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en-US" sz="1200"/>
          </a:p>
          <a:p>
            <a:pPr eaLnBrk="1" hangingPunct="1"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en-US" sz="3200"/>
              <a:t>Accreditation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</a:pPr>
            <a:r>
              <a:rPr lang="en-US" altLang="en-US" sz="2800"/>
              <a:t>Management’s approval of automated system (administrative)</a:t>
            </a:r>
          </a:p>
          <a:p>
            <a:pPr lvl="1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3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7C58AE81-3671-5840-9790-62C7DC744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371600"/>
          </a:xfrm>
        </p:spPr>
        <p:txBody>
          <a:bodyPr/>
          <a:lstStyle/>
          <a:p>
            <a:pPr lvl="0"/>
            <a:r>
              <a:rPr lang="en-US" altLang="en-US" sz="3500" dirty="0"/>
              <a:t>Risk Management Framework</a:t>
            </a:r>
            <a:br>
              <a:rPr lang="en-US" altLang="en-US" sz="3500" dirty="0"/>
            </a:br>
            <a:r>
              <a:rPr lang="en-US" altLang="en-US" sz="3500" dirty="0"/>
              <a:t>(Business Context)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4F6AB060-988F-A742-8AD2-33DEB066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6705600" cy="4038600"/>
          </a:xfrm>
          <a:prstGeom prst="rect">
            <a:avLst/>
          </a:prstGeom>
          <a:solidFill>
            <a:srgbClr val="66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C23F1F6-FC41-9D41-BA58-3669AB85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Understand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the 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context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4D93326-51BF-9442-96BF-852B819C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Identify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the 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and Technical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Risk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5BA80CF9-FCB3-3546-9FF7-4966A308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676400" cy="304800"/>
          </a:xfrm>
          <a:prstGeom prst="rect">
            <a:avLst/>
          </a:prstGeom>
          <a:solidFill>
            <a:srgbClr val="7E9CE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D6145944-7F13-E64D-B667-425042D9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2766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Artifact Analysis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B3F99DC7-B509-6448-8E24-90C6618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Synthesize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Rank the Risks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213D80E-818D-A440-AD79-15C29BD6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Define the Risk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Mitigation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Strategy</a:t>
            </a: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60D6EE49-1D9C-FD40-AF3E-25E226A7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Carry out fixes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And validate</a:t>
            </a: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353201BC-4EE1-AF49-84AE-96A6AEA4E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33813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Context</a:t>
            </a: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id="{327B9479-DA54-CB40-A072-A7FFF8681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956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14">
            <a:extLst>
              <a:ext uri="{FF2B5EF4-FFF2-40B4-BE49-F238E27FC236}">
                <a16:creationId xmlns:a16="http://schemas.microsoft.com/office/drawing/2014/main" id="{238A50AD-CCDE-E148-B164-0FE47232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E5958404-43CB-C048-A4FC-43A8C102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033AE318-ADD7-B942-B309-DA50EC3B3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0" cy="1371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6753BB91-1E42-4D47-B777-256E2A857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914900"/>
            <a:ext cx="1371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18">
            <a:extLst>
              <a:ext uri="{FF2B5EF4-FFF2-40B4-BE49-F238E27FC236}">
                <a16:creationId xmlns:a16="http://schemas.microsoft.com/office/drawing/2014/main" id="{3BF2A8C1-BF62-2042-917D-6A3062666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914900"/>
            <a:ext cx="1371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AD83624C-1811-4648-BA4B-F75B0BD0E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19600"/>
            <a:ext cx="0" cy="533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2617B10-B1CB-ED41-BD9F-81AFFB8A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CAC54257-33E7-5241-97A1-37CB1CA6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8A61709F-E3E0-214F-91C4-C90D7BC1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83BDEE51-76D4-0A4B-A7B6-4F69E50E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210005F5-2558-094D-A05C-F2FF3E41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32CD93BE-0386-A149-A8BF-D345CE76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299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Measurement and reporting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041586-DC1A-0B4A-BDA1-9C211187E828}"/>
              </a:ext>
            </a:extLst>
          </p:cNvPr>
          <p:cNvSpPr/>
          <p:nvPr/>
        </p:nvSpPr>
        <p:spPr bwMode="auto">
          <a:xfrm>
            <a:off x="523459" y="3377649"/>
            <a:ext cx="838200" cy="5810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755A29-8FD5-5F42-BAAA-DDC4C21E73E5}"/>
              </a:ext>
            </a:extLst>
          </p:cNvPr>
          <p:cNvSpPr/>
          <p:nvPr/>
        </p:nvSpPr>
        <p:spPr bwMode="auto">
          <a:xfrm>
            <a:off x="3318011" y="3190874"/>
            <a:ext cx="838200" cy="5810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404608-EC57-B544-A6FF-41EF22E09B20}"/>
              </a:ext>
            </a:extLst>
          </p:cNvPr>
          <p:cNvSpPr/>
          <p:nvPr/>
        </p:nvSpPr>
        <p:spPr bwMode="auto">
          <a:xfrm>
            <a:off x="5076274" y="3236224"/>
            <a:ext cx="838200" cy="5810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DE1065-2FDF-FD48-A9BC-873110BB402F}"/>
              </a:ext>
            </a:extLst>
          </p:cNvPr>
          <p:cNvSpPr/>
          <p:nvPr/>
        </p:nvSpPr>
        <p:spPr bwMode="auto">
          <a:xfrm>
            <a:off x="7772399" y="3309938"/>
            <a:ext cx="838200" cy="5810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72EAA4-C053-8A43-A02A-CFDED804F634}"/>
              </a:ext>
            </a:extLst>
          </p:cNvPr>
          <p:cNvSpPr/>
          <p:nvPr/>
        </p:nvSpPr>
        <p:spPr bwMode="auto">
          <a:xfrm>
            <a:off x="4298395" y="5195887"/>
            <a:ext cx="2589422" cy="5810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Strengthen system </a:t>
            </a:r>
          </a:p>
        </p:txBody>
      </p:sp>
    </p:spTree>
    <p:extLst>
      <p:ext uri="{BB962C8B-B14F-4D97-AF65-F5344CB8AC3E}">
        <p14:creationId xmlns:p14="http://schemas.microsoft.com/office/powerpoint/2010/main" val="26137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67205-E3FC-3445-A82E-19BD8E59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Next TOPIC is recommended only</a:t>
            </a: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7EC62A07-B1F1-4D40-BC1F-EB1C0A7F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EA2798-58D3-5A4C-ADB4-F84EFFCC3044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562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430DF611-A0C8-BD4A-88C5-3C67319F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4C0F19-2E11-8843-BEFA-0148F25663BD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7EEA49AF-664E-D74E-AD82-1E4D4A2C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Risk Assessment</a:t>
            </a: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061D2F8C-24B0-2846-8D7E-DA9E592725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219200"/>
            <a:ext cx="7162800" cy="4148138"/>
            <a:chOff x="1392" y="816"/>
            <a:chExt cx="2832" cy="2001"/>
          </a:xfrm>
        </p:grpSpPr>
        <p:sp>
          <p:nvSpPr>
            <p:cNvPr id="10246" name="AutoShape 6">
              <a:extLst>
                <a:ext uri="{FF2B5EF4-FFF2-40B4-BE49-F238E27FC236}">
                  <a16:creationId xmlns:a16="http://schemas.microsoft.com/office/drawing/2014/main" id="{11648E77-BAC3-8E4F-A7D5-319910A9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440"/>
              <a:ext cx="1290" cy="1152"/>
            </a:xfrm>
            <a:prstGeom prst="triangle">
              <a:avLst>
                <a:gd name="adj" fmla="val 50000"/>
              </a:avLst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087" name="Oval 7">
              <a:extLst>
                <a:ext uri="{FF2B5EF4-FFF2-40B4-BE49-F238E27FC236}">
                  <a16:creationId xmlns:a16="http://schemas.microsoft.com/office/drawing/2014/main" id="{6ACBF64C-CE43-F24F-804D-84C41BB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720" cy="768"/>
            </a:xfrm>
            <a:prstGeom prst="ellipse">
              <a:avLst/>
            </a:prstGeom>
            <a:solidFill>
              <a:srgbClr val="CCFFCC">
                <a:alpha val="41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heffield" pitchFamily="34" charset="0"/>
                  <a:cs typeface="Arial" charset="0"/>
                </a:rPr>
                <a:t>RISK</a:t>
              </a:r>
            </a:p>
          </p:txBody>
        </p:sp>
        <p:sp>
          <p:nvSpPr>
            <p:cNvPr id="10248" name="Text Box 8">
              <a:extLst>
                <a:ext uri="{FF2B5EF4-FFF2-40B4-BE49-F238E27FC236}">
                  <a16:creationId xmlns:a16="http://schemas.microsoft.com/office/drawing/2014/main" id="{57DFAFD3-D0EB-BD41-B1FC-4AB431482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00"/>
              <a:ext cx="72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Sheffield" pitchFamily="34" charset="0"/>
                  <a:cs typeface="Arial" panose="020B0604020202020204" pitchFamily="34" charset="0"/>
                </a:rPr>
                <a:t>Threats</a:t>
              </a:r>
            </a:p>
          </p:txBody>
        </p:sp>
        <p:sp>
          <p:nvSpPr>
            <p:cNvPr id="10249" name="Text Box 9">
              <a:extLst>
                <a:ext uri="{FF2B5EF4-FFF2-40B4-BE49-F238E27FC236}">
                  <a16:creationId xmlns:a16="http://schemas.microsoft.com/office/drawing/2014/main" id="{54364802-F91D-9D4F-9135-58D0A3596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40"/>
              <a:ext cx="105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Sheffield" pitchFamily="34" charset="0"/>
                  <a:cs typeface="Arial" panose="020B0604020202020204" pitchFamily="34" charset="0"/>
                </a:rPr>
                <a:t>Vulnerabilities</a:t>
              </a: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id="{F8883D18-0757-D043-A4BF-EDA299A13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110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Sheffield" pitchFamily="34" charset="0"/>
                  <a:cs typeface="Arial" panose="020B0604020202020204" pitchFamily="34" charset="0"/>
                </a:rPr>
                <a:t>Consequences</a:t>
              </a:r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BDEC06F1-B52A-B944-A015-924789107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16"/>
              <a:ext cx="216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60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67205-E3FC-3445-A82E-19BD8E59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Incident Handling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0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Computer Security Incident Handling Guide, </a:t>
            </a:r>
            <a:br>
              <a:rPr lang="en-US" sz="2800" b="0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b="0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Recommendations of the National Institute of Standards and Technology</a:t>
            </a:r>
            <a:br>
              <a:rPr lang="en-US" sz="2800" b="0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sz="2800" b="0" cap="none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7EC62A07-B1F1-4D40-BC1F-EB1C0A7F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EA2798-58D3-5A4C-ADB4-F84EFFCC3044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15520-AF8D-B54F-B446-51652E98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br>
              <a:rPr lang="en-US" sz="2800" kern="0" dirty="0"/>
            </a:br>
            <a:r>
              <a:rPr lang="en-US" sz="2800" kern="0" dirty="0">
                <a:hlinkClick r:id="rId2"/>
              </a:rPr>
              <a:t>http://csrc.nist.gov/publications/nistpubs/800-61-rev1/SP800-61rev1.pdf</a:t>
            </a:r>
            <a:r>
              <a:rPr lang="en-US" sz="2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44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5919C236-C4B2-CF47-984F-EC147DA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EAB883-7F5D-6E4E-9A38-19B8CD73C3A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6A9301E9-8CAF-904D-A84F-12A824F0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Financial Loss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99A56FDF-E9F6-E94E-AF3F-64ABA49C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99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90D0D8D5-1E45-0B48-88ED-55AF2A77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402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Dollar Amount Losses by Type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E6EC0784-427F-A74E-9A83-8ACDE484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8128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Total Loss (2006): $53,494,290 	</a:t>
            </a:r>
            <a:r>
              <a:rPr lang="en-US" altLang="en-US" sz="1800"/>
              <a:t>CSI/FBI Computer Crime and Security Survey</a:t>
            </a:r>
          </a:p>
          <a:p>
            <a:pPr eaLnBrk="1" hangingPunct="1"/>
            <a:r>
              <a:rPr lang="en-US" altLang="en-US" sz="1800"/>
              <a:t>				Computer Security Institute</a:t>
            </a:r>
          </a:p>
        </p:txBody>
      </p:sp>
    </p:spTree>
    <p:extLst>
      <p:ext uri="{BB962C8B-B14F-4D97-AF65-F5344CB8AC3E}">
        <p14:creationId xmlns:p14="http://schemas.microsoft.com/office/powerpoint/2010/main" val="20329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894441C-EBF7-6B49-96E6-2EA84440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81BC86-0B7B-0645-8ECC-23DF1758B64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2A5D787B-F30D-F34C-BA87-2E7E2D80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Real Cost of Cyber Attack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AFF24FF-D187-D642-95B3-04DF57AB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3200" dirty="0"/>
              <a:t>Damage of the target may not reflect the real amount of damage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3200" dirty="0"/>
              <a:t>Services may rely on the attacked service, causing a cascading and escalating damage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en-US" sz="3200" u="sng" dirty="0"/>
              <a:t>Need</a:t>
            </a:r>
            <a:r>
              <a:rPr lang="en-US" altLang="en-US" sz="3200" dirty="0"/>
              <a:t>: support for decision makers to 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altLang="en-US" sz="2800" dirty="0"/>
              <a:t>Evaluate risk and consequences of cyber attacks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altLang="en-US" sz="2800" dirty="0"/>
              <a:t>Support methods to prevent, deter, and mitigate consequences of attacks </a:t>
            </a:r>
          </a:p>
        </p:txBody>
      </p:sp>
    </p:spTree>
    <p:extLst>
      <p:ext uri="{BB962C8B-B14F-4D97-AF65-F5344CB8AC3E}">
        <p14:creationId xmlns:p14="http://schemas.microsoft.com/office/powerpoint/2010/main" val="228079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D0E701B7-C76F-5E42-84FE-DD104C61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2752FF-F855-F641-94B3-64236F5F15B3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0C6CE89-E343-2A44-B991-B50B80C9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System Security Engineering</a:t>
            </a:r>
          </a:p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(Traditional View)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6A2A78D2-5CCA-BF4B-BEF9-FA40C684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528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Line 4">
            <a:extLst>
              <a:ext uri="{FF2B5EF4-FFF2-40B4-BE49-F238E27FC236}">
                <a16:creationId xmlns:a16="http://schemas.microsoft.com/office/drawing/2014/main" id="{49885BEB-B07B-1541-9AEC-BFA07B403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5">
            <a:extLst>
              <a:ext uri="{FF2B5EF4-FFF2-40B4-BE49-F238E27FC236}">
                <a16:creationId xmlns:a16="http://schemas.microsoft.com/office/drawing/2014/main" id="{7FE0B4D0-F00D-5748-B9A5-52C464FCF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6">
            <a:extLst>
              <a:ext uri="{FF2B5EF4-FFF2-40B4-BE49-F238E27FC236}">
                <a16:creationId xmlns:a16="http://schemas.microsoft.com/office/drawing/2014/main" id="{45800891-D6AB-8248-BC22-360764F48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7">
            <a:extLst>
              <a:ext uri="{FF2B5EF4-FFF2-40B4-BE49-F238E27FC236}">
                <a16:creationId xmlns:a16="http://schemas.microsoft.com/office/drawing/2014/main" id="{7C94E54D-BAB8-894F-899D-60BCD5556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8">
            <a:extLst>
              <a:ext uri="{FF2B5EF4-FFF2-40B4-BE49-F238E27FC236}">
                <a16:creationId xmlns:a16="http://schemas.microsoft.com/office/drawing/2014/main" id="{80E8E099-C0BB-094F-B867-9E81A2956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9">
            <a:extLst>
              <a:ext uri="{FF2B5EF4-FFF2-40B4-BE49-F238E27FC236}">
                <a16:creationId xmlns:a16="http://schemas.microsoft.com/office/drawing/2014/main" id="{421670CC-DEFE-9C40-802A-09F19602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Specify System</a:t>
            </a:r>
          </a:p>
          <a:p>
            <a:pPr eaLnBrk="1" hangingPunct="1"/>
            <a:r>
              <a:rPr lang="en-US" altLang="en-US" sz="2000"/>
              <a:t>Architecture</a:t>
            </a:r>
          </a:p>
        </p:txBody>
      </p:sp>
      <p:sp>
        <p:nvSpPr>
          <p:cNvPr id="14348" name="Text Box 10">
            <a:extLst>
              <a:ext uri="{FF2B5EF4-FFF2-40B4-BE49-F238E27FC236}">
                <a16:creationId xmlns:a16="http://schemas.microsoft.com/office/drawing/2014/main" id="{F7FE7B47-61BE-C744-B7F7-9AEA6B7AA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      Identify Threats, </a:t>
            </a:r>
          </a:p>
          <a:p>
            <a:pPr eaLnBrk="1" hangingPunct="1"/>
            <a:r>
              <a:rPr lang="en-US" altLang="en-US" sz="2000"/>
              <a:t>Vulnerabilities, Attacks</a:t>
            </a:r>
          </a:p>
        </p:txBody>
      </p:sp>
      <p:sp>
        <p:nvSpPr>
          <p:cNvPr id="14349" name="Text Box 11">
            <a:extLst>
              <a:ext uri="{FF2B5EF4-FFF2-40B4-BE49-F238E27FC236}">
                <a16:creationId xmlns:a16="http://schemas.microsoft.com/office/drawing/2014/main" id="{8B832B12-5621-EC49-9576-CDFEE15A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106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Estimate</a:t>
            </a:r>
          </a:p>
          <a:p>
            <a:pPr eaLnBrk="1" hangingPunct="1"/>
            <a:r>
              <a:rPr lang="en-US" altLang="en-US" sz="2000"/>
              <a:t>   Risk</a:t>
            </a:r>
          </a:p>
        </p:txBody>
      </p:sp>
      <p:sp>
        <p:nvSpPr>
          <p:cNvPr id="14350" name="Text Box 12">
            <a:extLst>
              <a:ext uri="{FF2B5EF4-FFF2-40B4-BE49-F238E27FC236}">
                <a16:creationId xmlns:a16="http://schemas.microsoft.com/office/drawing/2014/main" id="{C8B9A76D-CC4B-EF4A-BC41-10BF06DA7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19600"/>
            <a:ext cx="1689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    Prioritize</a:t>
            </a:r>
          </a:p>
          <a:p>
            <a:pPr eaLnBrk="1" hangingPunct="1"/>
            <a:r>
              <a:rPr lang="en-US" altLang="en-US" sz="2000"/>
              <a:t>Vulnerabilities</a:t>
            </a:r>
          </a:p>
        </p:txBody>
      </p:sp>
      <p:sp>
        <p:nvSpPr>
          <p:cNvPr id="14351" name="Text Box 13">
            <a:extLst>
              <a:ext uri="{FF2B5EF4-FFF2-40B4-BE49-F238E27FC236}">
                <a16:creationId xmlns:a16="http://schemas.microsoft.com/office/drawing/2014/main" id="{235F233D-197E-A642-9132-0E9361C2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76600"/>
            <a:ext cx="200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Identify and </a:t>
            </a:r>
          </a:p>
          <a:p>
            <a:pPr eaLnBrk="1" hangingPunct="1"/>
            <a:r>
              <a:rPr lang="en-US" altLang="en-US" sz="2000" dirty="0"/>
              <a:t>Install Safeguards</a:t>
            </a:r>
          </a:p>
        </p:txBody>
      </p:sp>
      <p:sp>
        <p:nvSpPr>
          <p:cNvPr id="14352" name="Rectangle 14">
            <a:extLst>
              <a:ext uri="{FF2B5EF4-FFF2-40B4-BE49-F238E27FC236}">
                <a16:creationId xmlns:a16="http://schemas.microsoft.com/office/drawing/2014/main" id="{61CAB691-FCFC-6D44-922E-F6B329B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958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3" name="Rectangle 15">
            <a:extLst>
              <a:ext uri="{FF2B5EF4-FFF2-40B4-BE49-F238E27FC236}">
                <a16:creationId xmlns:a16="http://schemas.microsoft.com/office/drawing/2014/main" id="{27B34FFD-675A-5E4B-A39D-82A922FE8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4" name="Rectangle 16">
            <a:extLst>
              <a:ext uri="{FF2B5EF4-FFF2-40B4-BE49-F238E27FC236}">
                <a16:creationId xmlns:a16="http://schemas.microsoft.com/office/drawing/2014/main" id="{DA2813D8-6B0D-8743-AC27-E8FB0B06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5" name="Rectangle 17">
            <a:extLst>
              <a:ext uri="{FF2B5EF4-FFF2-40B4-BE49-F238E27FC236}">
                <a16:creationId xmlns:a16="http://schemas.microsoft.com/office/drawing/2014/main" id="{A8FA5F88-ADF1-4F47-B2FC-A528AFFB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6" name="Line 18">
            <a:extLst>
              <a:ext uri="{FF2B5EF4-FFF2-40B4-BE49-F238E27FC236}">
                <a16:creationId xmlns:a16="http://schemas.microsoft.com/office/drawing/2014/main" id="{8D5ADE41-8C60-0849-870E-88319899C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Line 19">
            <a:extLst>
              <a:ext uri="{FF2B5EF4-FFF2-40B4-BE49-F238E27FC236}">
                <a16:creationId xmlns:a16="http://schemas.microsoft.com/office/drawing/2014/main" id="{0F31D960-75C9-B946-9287-18A9EB0D3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25908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8" name="Text Box 20">
            <a:extLst>
              <a:ext uri="{FF2B5EF4-FFF2-40B4-BE49-F238E27FC236}">
                <a16:creationId xmlns:a16="http://schemas.microsoft.com/office/drawing/2014/main" id="{DFD3FE41-F9A5-634A-8DBB-F5702CD00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305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Risk is acceptably low</a:t>
            </a:r>
          </a:p>
        </p:txBody>
      </p:sp>
    </p:spTree>
    <p:extLst>
      <p:ext uri="{BB962C8B-B14F-4D97-AF65-F5344CB8AC3E}">
        <p14:creationId xmlns:p14="http://schemas.microsoft.com/office/powerpoint/2010/main" val="47168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7C58AE81-3671-5840-9790-62C7DC744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1371600"/>
          </a:xfrm>
        </p:spPr>
        <p:txBody>
          <a:bodyPr/>
          <a:lstStyle/>
          <a:p>
            <a:r>
              <a:rPr lang="en-US" altLang="en-US" sz="3200" dirty="0"/>
              <a:t>Risk Management Framework (Business Context)</a:t>
            </a:r>
            <a:br>
              <a:rPr lang="en-US" altLang="en-US" sz="3200" dirty="0"/>
            </a:br>
            <a:r>
              <a:rPr lang="en-US" altLang="en-US" sz="3200" dirty="0"/>
              <a:t>Five Stages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5FCCA2E9-EA22-0F43-B5F1-E3E1677F0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057400"/>
            <a:ext cx="8686799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RMF occurs in parallel with SDLC activities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4F6AB060-988F-A742-8AD2-33DEB066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6705600" cy="4038600"/>
          </a:xfrm>
          <a:prstGeom prst="rect">
            <a:avLst/>
          </a:prstGeom>
          <a:solidFill>
            <a:srgbClr val="6699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C23F1F6-FC41-9D41-BA58-3669AB85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242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Understand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the 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context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04D93326-51BF-9442-96BF-852B819C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242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Identify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the 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and Technical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Risk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5BA80CF9-FCB3-3546-9FF7-4966A308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1676400" cy="304800"/>
          </a:xfrm>
          <a:prstGeom prst="rect">
            <a:avLst/>
          </a:prstGeom>
          <a:solidFill>
            <a:srgbClr val="7E9CE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D6145944-7F13-E64D-B667-425042D9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148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Artifact Analysis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B3F99DC7-B509-6448-8E24-90C6618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Synthesize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Rank the Risks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213D80E-818D-A440-AD79-15C29BD6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Define the Risk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Mitigation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Strategy</a:t>
            </a: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60D6EE49-1D9C-FD40-AF3E-25E226A7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05400"/>
            <a:ext cx="1676400" cy="1295400"/>
          </a:xfrm>
          <a:prstGeom prst="rect">
            <a:avLst/>
          </a:pr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Carry out fixes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And validate</a:t>
            </a:r>
          </a:p>
        </p:txBody>
      </p:sp>
      <p:sp>
        <p:nvSpPr>
          <p:cNvPr id="56" name="Text Box 12">
            <a:extLst>
              <a:ext uri="{FF2B5EF4-FFF2-40B4-BE49-F238E27FC236}">
                <a16:creationId xmlns:a16="http://schemas.microsoft.com/office/drawing/2014/main" id="{353201BC-4EE1-AF49-84AE-96A6AEA4E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72013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Business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Context</a:t>
            </a: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id="{327B9479-DA54-CB40-A072-A7FFF8681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338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14">
            <a:extLst>
              <a:ext uri="{FF2B5EF4-FFF2-40B4-BE49-F238E27FC236}">
                <a16:creationId xmlns:a16="http://schemas.microsoft.com/office/drawing/2014/main" id="{238A50AD-CCDE-E148-B164-0FE47232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338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E5958404-43CB-C048-A4FC-43A8C102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533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033AE318-ADD7-B942-B309-DA50EC3B3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19600"/>
            <a:ext cx="0" cy="1371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6753BB91-1E42-4D47-B777-256E2A857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753100"/>
            <a:ext cx="1371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18">
            <a:extLst>
              <a:ext uri="{FF2B5EF4-FFF2-40B4-BE49-F238E27FC236}">
                <a16:creationId xmlns:a16="http://schemas.microsoft.com/office/drawing/2014/main" id="{3BF2A8C1-BF62-2042-917D-6A3062666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753100"/>
            <a:ext cx="1371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AD83624C-1811-4648-BA4B-F75B0BD0E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257800"/>
            <a:ext cx="0" cy="533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2617B10-B1CB-ED41-BD9F-81AFFB8A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CAC54257-33E7-5241-97A1-37CB1CA6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8A61709F-E3E0-214F-91C4-C90D7BC1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83BDEE51-76D4-0A4B-A7B6-4F69E50E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210005F5-2558-094D-A05C-F2FF3E41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05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32CD93BE-0386-A149-A8BF-D345CE76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299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Measurement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353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1347D56-DD8B-9544-AA1E-251B59E85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Stage 1: </a:t>
            </a:r>
            <a:br>
              <a:rPr lang="en-US" altLang="en-US" sz="3600" dirty="0"/>
            </a:br>
            <a:r>
              <a:rPr lang="en-US" altLang="en-US" sz="3600" dirty="0"/>
              <a:t>Understand Business Context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F7620EFB-10A5-8944-BF4E-D9D482651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Risk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Occurs in a business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Affected by business motivation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Key activity of an analyst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Extract and describe business goals – clearly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 dirty="0"/>
              <a:t>Increasing revenue; reducing dev cost; meeting SLAs; generating high return on investment (ROI)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Set priorities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Understand circumstances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Bottomline – answer the question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who cares?</a:t>
            </a:r>
          </a:p>
        </p:txBody>
      </p:sp>
    </p:spTree>
    <p:extLst>
      <p:ext uri="{BB962C8B-B14F-4D97-AF65-F5344CB8AC3E}">
        <p14:creationId xmlns:p14="http://schemas.microsoft.com/office/powerpoint/2010/main" val="16672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97A48C1-0AAF-174A-AD61-1851EAA6C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Stage 2: Identify the business &amp; technical risks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5EFF2690-2E60-AA4E-BA75-A9ED04C6E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Business risks have impact</a:t>
            </a:r>
          </a:p>
          <a:p>
            <a:pPr lvl="1" eaLnBrk="1" hangingPunct="1"/>
            <a:r>
              <a:rPr lang="en-US" altLang="en-US" dirty="0"/>
              <a:t>Direct financial loss; loss of reputation; violation of customer or regulatory requirements; increase in development cost</a:t>
            </a:r>
          </a:p>
          <a:p>
            <a:pPr eaLnBrk="1" hangingPunct="1"/>
            <a:r>
              <a:rPr lang="en-US" altLang="en-US" dirty="0"/>
              <a:t>Severity of risks</a:t>
            </a:r>
          </a:p>
          <a:p>
            <a:pPr lvl="1" eaLnBrk="1" hangingPunct="1"/>
            <a:r>
              <a:rPr lang="en-US" altLang="en-US" dirty="0"/>
              <a:t>Should be capture in financial or project management terms</a:t>
            </a:r>
          </a:p>
          <a:p>
            <a:pPr eaLnBrk="1" hangingPunct="1"/>
            <a:r>
              <a:rPr lang="en-US" altLang="en-US" dirty="0"/>
              <a:t>Key is – </a:t>
            </a:r>
          </a:p>
          <a:p>
            <a:pPr lvl="1" eaLnBrk="1" hangingPunct="1"/>
            <a:r>
              <a:rPr lang="en-US" altLang="en-US" dirty="0"/>
              <a:t>tie technical risks to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14897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C7E54B3F-E816-CF4D-B28F-C9926061F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Stage 3: Synthesize and rank the risks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D60E415-9C23-1B4C-9E93-E1010404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Prioritize the risks alongside the business goals</a:t>
            </a:r>
          </a:p>
          <a:p>
            <a:pPr eaLnBrk="1" hangingPunct="1"/>
            <a:r>
              <a:rPr lang="en-US" altLang="en-US" dirty="0"/>
              <a:t>Assign risks appropriate weights for resolution</a:t>
            </a:r>
          </a:p>
          <a:p>
            <a:pPr eaLnBrk="1" hangingPunct="1"/>
            <a:r>
              <a:rPr lang="en-US" altLang="en-US" dirty="0"/>
              <a:t>Risk metrics</a:t>
            </a:r>
          </a:p>
          <a:p>
            <a:pPr lvl="1" eaLnBrk="1" hangingPunct="1"/>
            <a:r>
              <a:rPr lang="en-US" altLang="en-US" dirty="0"/>
              <a:t>Risk likelihood</a:t>
            </a:r>
          </a:p>
          <a:p>
            <a:pPr lvl="1" eaLnBrk="1" hangingPunct="1"/>
            <a:r>
              <a:rPr lang="en-US" altLang="en-US" dirty="0"/>
              <a:t>Risk impact</a:t>
            </a:r>
          </a:p>
          <a:p>
            <a:pPr lvl="1" eaLnBrk="1" hangingPunct="1"/>
            <a:r>
              <a:rPr lang="en-US" altLang="en-US" dirty="0"/>
              <a:t>Number of risks mitigated over time</a:t>
            </a:r>
          </a:p>
        </p:txBody>
      </p:sp>
    </p:spTree>
    <p:extLst>
      <p:ext uri="{BB962C8B-B14F-4D97-AF65-F5344CB8AC3E}">
        <p14:creationId xmlns:p14="http://schemas.microsoft.com/office/powerpoint/2010/main" val="10582102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1733</TotalTime>
  <Words>922</Words>
  <Application>Microsoft Macintosh PowerPoint</Application>
  <PresentationFormat>On-screen Show (4:3)</PresentationFormat>
  <Paragraphs>218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Sheffield</vt:lpstr>
      <vt:lpstr>Times New Roman</vt:lpstr>
      <vt:lpstr>Wingdings</vt:lpstr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Management Framework (Business Context) Five Stages</vt:lpstr>
      <vt:lpstr>Stage 1:  Understand Business Context</vt:lpstr>
      <vt:lpstr>Stage 2: Identify the business &amp; technical risks</vt:lpstr>
      <vt:lpstr>Stage 3: Synthesize and rank the risks</vt:lpstr>
      <vt:lpstr>Stage 4: Risk Mitigation Strategy</vt:lpstr>
      <vt:lpstr>Stage 5: Carry out Fixes and Validate</vt:lpstr>
      <vt:lpstr>RMF - A Multi-loop</vt:lpstr>
      <vt:lpstr>Measuring and Reporting</vt:lpstr>
      <vt:lpstr>PowerPoint Presentation</vt:lpstr>
      <vt:lpstr>PowerPoint Presentation</vt:lpstr>
      <vt:lpstr>PowerPoint Presentation</vt:lpstr>
      <vt:lpstr>PowerPoint Presentation</vt:lpstr>
      <vt:lpstr>Risk Management Framework (Business Context)</vt:lpstr>
      <vt:lpstr>Next TOPIC is recommended only</vt:lpstr>
      <vt:lpstr>Incident Handling   Computer Security Incident Handling Guide,   Recommendations of the National Institute of Standards and Technology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55</cp:revision>
  <dcterms:created xsi:type="dcterms:W3CDTF">2020-02-13T19:25:53Z</dcterms:created>
  <dcterms:modified xsi:type="dcterms:W3CDTF">2022-02-20T10:45:04Z</dcterms:modified>
</cp:coreProperties>
</file>