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6"/>
  </p:notesMasterIdLst>
  <p:handoutMasterIdLst>
    <p:handoutMasterId r:id="rId47"/>
  </p:handoutMasterIdLst>
  <p:sldIdLst>
    <p:sldId id="316" r:id="rId3"/>
    <p:sldId id="364" r:id="rId4"/>
    <p:sldId id="296" r:id="rId5"/>
    <p:sldId id="300" r:id="rId6"/>
    <p:sldId id="302" r:id="rId7"/>
    <p:sldId id="305" r:id="rId8"/>
    <p:sldId id="306" r:id="rId9"/>
    <p:sldId id="308" r:id="rId10"/>
    <p:sldId id="309" r:id="rId11"/>
    <p:sldId id="310" r:id="rId12"/>
    <p:sldId id="314" r:id="rId13"/>
    <p:sldId id="295" r:id="rId14"/>
    <p:sldId id="258" r:id="rId15"/>
    <p:sldId id="317" r:id="rId16"/>
    <p:sldId id="259" r:id="rId17"/>
    <p:sldId id="260" r:id="rId18"/>
    <p:sldId id="261" r:id="rId19"/>
    <p:sldId id="283" r:id="rId20"/>
    <p:sldId id="292" r:id="rId21"/>
    <p:sldId id="293" r:id="rId22"/>
    <p:sldId id="294" r:id="rId23"/>
    <p:sldId id="263" r:id="rId24"/>
    <p:sldId id="282" r:id="rId25"/>
    <p:sldId id="264" r:id="rId26"/>
    <p:sldId id="290" r:id="rId27"/>
    <p:sldId id="291" r:id="rId28"/>
    <p:sldId id="277" r:id="rId29"/>
    <p:sldId id="269" r:id="rId30"/>
    <p:sldId id="278" r:id="rId31"/>
    <p:sldId id="284" r:id="rId32"/>
    <p:sldId id="285" r:id="rId33"/>
    <p:sldId id="287" r:id="rId34"/>
    <p:sldId id="286" r:id="rId35"/>
    <p:sldId id="270" r:id="rId36"/>
    <p:sldId id="271" r:id="rId37"/>
    <p:sldId id="272" r:id="rId38"/>
    <p:sldId id="273" r:id="rId39"/>
    <p:sldId id="274" r:id="rId40"/>
    <p:sldId id="275" r:id="rId41"/>
    <p:sldId id="288" r:id="rId42"/>
    <p:sldId id="289" r:id="rId43"/>
    <p:sldId id="276" r:id="rId44"/>
    <p:sldId id="315"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21" d="100"/>
          <a:sy n="121" d="100"/>
        </p:scale>
        <p:origin x="1904" y="17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E756DE-B1BE-425A-B3C4-895E06756A00}" type="datetimeFigureOut">
              <a:rPr lang="en-US" smtClean="0"/>
              <a:pPr/>
              <a:t>12/17/22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B2D03A0-5D4C-476B-86C8-F5AFFE438AA3}"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8DC904-55FF-4461-A3DE-1C7CA196B795}" type="datetimeFigureOut">
              <a:rPr lang="en-US" smtClean="0"/>
              <a:pPr/>
              <a:t>12/17/22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48F55B-3E2A-4A85-A309-DC04439CBE38}" type="slidenum">
              <a:rPr lang="en-US" smtClean="0"/>
              <a:pPr/>
              <a:t>‹#›</a:t>
            </a:fld>
            <a:endParaRPr lang="en-US"/>
          </a:p>
        </p:txBody>
      </p:sp>
    </p:spTree>
    <p:extLst>
      <p:ext uri="{BB962C8B-B14F-4D97-AF65-F5344CB8AC3E}">
        <p14:creationId xmlns:p14="http://schemas.microsoft.com/office/powerpoint/2010/main" val="3656556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a:p>
        </p:txBody>
      </p:sp>
      <p:sp>
        <p:nvSpPr>
          <p:cNvPr id="67588" name="Slide Number Placeholder 3"/>
          <p:cNvSpPr>
            <a:spLocks noGrp="1"/>
          </p:cNvSpPr>
          <p:nvPr>
            <p:ph type="sldNum" sz="quarter" idx="5"/>
          </p:nvPr>
        </p:nvSpPr>
        <p:spPr>
          <a:noFill/>
        </p:spPr>
        <p:txBody>
          <a:bodyPr/>
          <a:lstStyle/>
          <a:p>
            <a:fld id="{21C604AC-CF4E-4344-960C-E1B9D5A877A1}" type="slidenum">
              <a:rPr lang="en-US" smtClean="0"/>
              <a:pPr/>
              <a:t>4</a:t>
            </a:fld>
            <a:endParaRPr lang="en-US"/>
          </a:p>
        </p:txBody>
      </p:sp>
    </p:spTree>
    <p:extLst>
      <p:ext uri="{BB962C8B-B14F-4D97-AF65-F5344CB8AC3E}">
        <p14:creationId xmlns:p14="http://schemas.microsoft.com/office/powerpoint/2010/main" val="3549448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p>
        </p:txBody>
      </p:sp>
      <p:sp>
        <p:nvSpPr>
          <p:cNvPr id="69636" name="Slide Number Placeholder 3"/>
          <p:cNvSpPr>
            <a:spLocks noGrp="1"/>
          </p:cNvSpPr>
          <p:nvPr>
            <p:ph type="sldNum" sz="quarter" idx="5"/>
          </p:nvPr>
        </p:nvSpPr>
        <p:spPr>
          <a:noFill/>
        </p:spPr>
        <p:txBody>
          <a:bodyPr/>
          <a:lstStyle/>
          <a:p>
            <a:fld id="{C1E40C1B-FB7F-436A-A6B5-0661ACF12FD9}" type="slidenum">
              <a:rPr lang="en-US" smtClean="0"/>
              <a:pPr/>
              <a:t>5</a:t>
            </a:fld>
            <a:endParaRPr lang="en-US"/>
          </a:p>
        </p:txBody>
      </p:sp>
    </p:spTree>
    <p:extLst>
      <p:ext uri="{BB962C8B-B14F-4D97-AF65-F5344CB8AC3E}">
        <p14:creationId xmlns:p14="http://schemas.microsoft.com/office/powerpoint/2010/main" val="410951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Slide Number Placeholder 3"/>
          <p:cNvSpPr>
            <a:spLocks noGrp="1"/>
          </p:cNvSpPr>
          <p:nvPr>
            <p:ph type="sldNum" sz="quarter" idx="5"/>
          </p:nvPr>
        </p:nvSpPr>
        <p:spPr>
          <a:noFill/>
        </p:spPr>
        <p:txBody>
          <a:bodyPr/>
          <a:lstStyle/>
          <a:p>
            <a:fld id="{0F45C3BD-0458-4D12-8004-98FD5237257C}" type="slidenum">
              <a:rPr lang="en-US" smtClean="0"/>
              <a:pPr/>
              <a:t>6</a:t>
            </a:fld>
            <a:endParaRPr lang="en-US"/>
          </a:p>
        </p:txBody>
      </p:sp>
    </p:spTree>
    <p:extLst>
      <p:ext uri="{BB962C8B-B14F-4D97-AF65-F5344CB8AC3E}">
        <p14:creationId xmlns:p14="http://schemas.microsoft.com/office/powerpoint/2010/main" val="3807736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a:p>
        </p:txBody>
      </p:sp>
      <p:sp>
        <p:nvSpPr>
          <p:cNvPr id="73732" name="Slide Number Placeholder 3"/>
          <p:cNvSpPr>
            <a:spLocks noGrp="1"/>
          </p:cNvSpPr>
          <p:nvPr>
            <p:ph type="sldNum" sz="quarter" idx="5"/>
          </p:nvPr>
        </p:nvSpPr>
        <p:spPr>
          <a:noFill/>
        </p:spPr>
        <p:txBody>
          <a:bodyPr/>
          <a:lstStyle/>
          <a:p>
            <a:fld id="{E86CE644-3808-4D94-97DD-D105E199FD36}" type="slidenum">
              <a:rPr lang="en-US" smtClean="0"/>
              <a:pPr/>
              <a:t>7</a:t>
            </a:fld>
            <a:endParaRPr lang="en-US"/>
          </a:p>
        </p:txBody>
      </p:sp>
    </p:spTree>
    <p:extLst>
      <p:ext uri="{BB962C8B-B14F-4D97-AF65-F5344CB8AC3E}">
        <p14:creationId xmlns:p14="http://schemas.microsoft.com/office/powerpoint/2010/main" val="825096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endParaRPr lang="en-US"/>
          </a:p>
        </p:txBody>
      </p:sp>
      <p:sp>
        <p:nvSpPr>
          <p:cNvPr id="94212" name="Slide Number Placeholder 3"/>
          <p:cNvSpPr>
            <a:spLocks noGrp="1"/>
          </p:cNvSpPr>
          <p:nvPr>
            <p:ph type="sldNum" sz="quarter" idx="5"/>
          </p:nvPr>
        </p:nvSpPr>
        <p:spPr>
          <a:noFill/>
        </p:spPr>
        <p:txBody>
          <a:bodyPr/>
          <a:lstStyle/>
          <a:p>
            <a:fld id="{10F86621-C98A-43E0-B9BE-D097325E877D}" type="slidenum">
              <a:rPr lang="en-US" smtClean="0"/>
              <a:pPr/>
              <a:t>8</a:t>
            </a:fld>
            <a:endParaRPr lang="en-US"/>
          </a:p>
        </p:txBody>
      </p:sp>
    </p:spTree>
    <p:extLst>
      <p:ext uri="{BB962C8B-B14F-4D97-AF65-F5344CB8AC3E}">
        <p14:creationId xmlns:p14="http://schemas.microsoft.com/office/powerpoint/2010/main" val="1310096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p:spPr>
        <p:txBody>
          <a:bodyPr/>
          <a:lstStyle/>
          <a:p>
            <a:endParaRPr lang="en-US"/>
          </a:p>
        </p:txBody>
      </p:sp>
      <p:sp>
        <p:nvSpPr>
          <p:cNvPr id="95236" name="Slide Number Placeholder 3"/>
          <p:cNvSpPr>
            <a:spLocks noGrp="1"/>
          </p:cNvSpPr>
          <p:nvPr>
            <p:ph type="sldNum" sz="quarter" idx="5"/>
          </p:nvPr>
        </p:nvSpPr>
        <p:spPr>
          <a:noFill/>
        </p:spPr>
        <p:txBody>
          <a:bodyPr/>
          <a:lstStyle/>
          <a:p>
            <a:fld id="{1395C2CB-0FB5-4D09-966D-BC3D6DE08024}" type="slidenum">
              <a:rPr lang="en-US" smtClean="0"/>
              <a:pPr/>
              <a:t>9</a:t>
            </a:fld>
            <a:endParaRPr lang="en-US"/>
          </a:p>
        </p:txBody>
      </p:sp>
    </p:spTree>
    <p:extLst>
      <p:ext uri="{BB962C8B-B14F-4D97-AF65-F5344CB8AC3E}">
        <p14:creationId xmlns:p14="http://schemas.microsoft.com/office/powerpoint/2010/main" val="249899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p:spPr>
        <p:txBody>
          <a:bodyPr/>
          <a:lstStyle/>
          <a:p>
            <a:endParaRPr lang="en-US"/>
          </a:p>
        </p:txBody>
      </p:sp>
      <p:sp>
        <p:nvSpPr>
          <p:cNvPr id="96260" name="Slide Number Placeholder 3"/>
          <p:cNvSpPr>
            <a:spLocks noGrp="1"/>
          </p:cNvSpPr>
          <p:nvPr>
            <p:ph type="sldNum" sz="quarter" idx="5"/>
          </p:nvPr>
        </p:nvSpPr>
        <p:spPr>
          <a:noFill/>
        </p:spPr>
        <p:txBody>
          <a:bodyPr/>
          <a:lstStyle/>
          <a:p>
            <a:fld id="{97571EBF-65FB-4C6C-9B7D-4B4631D5BF5A}" type="slidenum">
              <a:rPr lang="en-US" smtClean="0"/>
              <a:pPr/>
              <a:t>10</a:t>
            </a:fld>
            <a:endParaRPr lang="en-US"/>
          </a:p>
        </p:txBody>
      </p:sp>
    </p:spTree>
    <p:extLst>
      <p:ext uri="{BB962C8B-B14F-4D97-AF65-F5344CB8AC3E}">
        <p14:creationId xmlns:p14="http://schemas.microsoft.com/office/powerpoint/2010/main" val="3389630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p:spPr>
        <p:txBody>
          <a:bodyPr/>
          <a:lstStyle/>
          <a:p>
            <a:endParaRPr lang="en-US"/>
          </a:p>
        </p:txBody>
      </p:sp>
      <p:sp>
        <p:nvSpPr>
          <p:cNvPr id="101380" name="Slide Number Placeholder 3"/>
          <p:cNvSpPr>
            <a:spLocks noGrp="1"/>
          </p:cNvSpPr>
          <p:nvPr>
            <p:ph type="sldNum" sz="quarter" idx="5"/>
          </p:nvPr>
        </p:nvSpPr>
        <p:spPr>
          <a:noFill/>
        </p:spPr>
        <p:txBody>
          <a:bodyPr/>
          <a:lstStyle/>
          <a:p>
            <a:fld id="{4BB84FFC-76B8-40EA-BC42-DC24D69150D3}" type="slidenum">
              <a:rPr lang="en-US" smtClean="0"/>
              <a:pPr/>
              <a:t>11</a:t>
            </a:fld>
            <a:endParaRPr lang="en-US"/>
          </a:p>
        </p:txBody>
      </p:sp>
    </p:spTree>
    <p:extLst>
      <p:ext uri="{BB962C8B-B14F-4D97-AF65-F5344CB8AC3E}">
        <p14:creationId xmlns:p14="http://schemas.microsoft.com/office/powerpoint/2010/main" val="2204963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901588B7-7B8A-43EA-9799-C30A561A5E60}" type="datetimeFigureOut">
              <a:rPr lang="en-US" smtClean="0"/>
              <a:pPr/>
              <a:t>12/17/22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4A9D67F-F1F0-4A73-9969-C189DF9B7DE1}"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901588B7-7B8A-43EA-9799-C30A561A5E60}" type="datetimeFigureOut">
              <a:rPr lang="en-US" smtClean="0"/>
              <a:pPr/>
              <a:t>12/17/22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4A9D67F-F1F0-4A73-9969-C189DF9B7DE1}"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901588B7-7B8A-43EA-9799-C30A561A5E60}" type="datetimeFigureOut">
              <a:rPr lang="en-US" smtClean="0"/>
              <a:pPr/>
              <a:t>12/17/22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4A9D67F-F1F0-4A73-9969-C189DF9B7DE1}" type="slidenum">
              <a:rPr lang="en-CA" smtClean="0"/>
              <a:pPr/>
              <a:t>‹#›</a:t>
            </a:fld>
            <a:endParaRPr lang="en-C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B406E3AB-F5F4-48C2-8FED-051FD581910E}" type="slidenum">
              <a:rPr lang="en-US"/>
              <a:pPr>
                <a:defRPr/>
              </a:pPr>
              <a:t>‹#›</a:t>
            </a:fld>
            <a:endParaRPr lang="en-US" dirty="0"/>
          </a:p>
        </p:txBody>
      </p:sp>
    </p:spTree>
    <p:extLst>
      <p:ext uri="{BB962C8B-B14F-4D97-AF65-F5344CB8AC3E}">
        <p14:creationId xmlns:p14="http://schemas.microsoft.com/office/powerpoint/2010/main" val="3246110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CB549782-E993-4678-AD50-464F77BA5BFB}" type="slidenum">
              <a:rPr lang="en-US"/>
              <a:pPr>
                <a:defRPr/>
              </a:pPr>
              <a:t>‹#›</a:t>
            </a:fld>
            <a:endParaRPr lang="en-US" dirty="0"/>
          </a:p>
        </p:txBody>
      </p:sp>
    </p:spTree>
    <p:extLst>
      <p:ext uri="{BB962C8B-B14F-4D97-AF65-F5344CB8AC3E}">
        <p14:creationId xmlns:p14="http://schemas.microsoft.com/office/powerpoint/2010/main" val="68715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D3B238CF-14B8-4D13-AFA7-805B8AE498B8}" type="slidenum">
              <a:rPr lang="en-US"/>
              <a:pPr>
                <a:defRPr/>
              </a:pPr>
              <a:t>‹#›</a:t>
            </a:fld>
            <a:endParaRPr lang="en-US" dirty="0"/>
          </a:p>
        </p:txBody>
      </p:sp>
    </p:spTree>
    <p:extLst>
      <p:ext uri="{BB962C8B-B14F-4D97-AF65-F5344CB8AC3E}">
        <p14:creationId xmlns:p14="http://schemas.microsoft.com/office/powerpoint/2010/main" val="54661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7" name="Slide Number Placeholder 5"/>
          <p:cNvSpPr>
            <a:spLocks noGrp="1"/>
          </p:cNvSpPr>
          <p:nvPr>
            <p:ph type="sldNum" sz="quarter" idx="12"/>
          </p:nvPr>
        </p:nvSpPr>
        <p:spPr/>
        <p:txBody>
          <a:bodyPr/>
          <a:lstStyle>
            <a:lvl1pPr>
              <a:defRPr/>
            </a:lvl1pPr>
          </a:lstStyle>
          <a:p>
            <a:pPr>
              <a:defRPr/>
            </a:pPr>
            <a:fld id="{2CBD1959-5B2B-40DD-9B7B-49D2E4726D47}" type="slidenum">
              <a:rPr lang="en-US"/>
              <a:pPr>
                <a:defRPr/>
              </a:pPr>
              <a:t>‹#›</a:t>
            </a:fld>
            <a:endParaRPr lang="en-US" dirty="0"/>
          </a:p>
        </p:txBody>
      </p:sp>
    </p:spTree>
    <p:extLst>
      <p:ext uri="{BB962C8B-B14F-4D97-AF65-F5344CB8AC3E}">
        <p14:creationId xmlns:p14="http://schemas.microsoft.com/office/powerpoint/2010/main" val="1393053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9" name="Slide Number Placeholder 5"/>
          <p:cNvSpPr>
            <a:spLocks noGrp="1"/>
          </p:cNvSpPr>
          <p:nvPr>
            <p:ph type="sldNum" sz="quarter" idx="12"/>
          </p:nvPr>
        </p:nvSpPr>
        <p:spPr/>
        <p:txBody>
          <a:bodyPr/>
          <a:lstStyle>
            <a:lvl1pPr>
              <a:defRPr/>
            </a:lvl1pPr>
          </a:lstStyle>
          <a:p>
            <a:pPr>
              <a:defRPr/>
            </a:pPr>
            <a:fld id="{A585971A-72D9-476A-9CF7-1C8C19534DBE}" type="slidenum">
              <a:rPr lang="en-US"/>
              <a:pPr>
                <a:defRPr/>
              </a:pPr>
              <a:t>‹#›</a:t>
            </a:fld>
            <a:endParaRPr lang="en-US" dirty="0"/>
          </a:p>
        </p:txBody>
      </p:sp>
    </p:spTree>
    <p:extLst>
      <p:ext uri="{BB962C8B-B14F-4D97-AF65-F5344CB8AC3E}">
        <p14:creationId xmlns:p14="http://schemas.microsoft.com/office/powerpoint/2010/main" val="1957502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5" name="Slide Number Placeholder 5"/>
          <p:cNvSpPr>
            <a:spLocks noGrp="1"/>
          </p:cNvSpPr>
          <p:nvPr>
            <p:ph type="sldNum" sz="quarter" idx="12"/>
          </p:nvPr>
        </p:nvSpPr>
        <p:spPr/>
        <p:txBody>
          <a:bodyPr/>
          <a:lstStyle>
            <a:lvl1pPr>
              <a:defRPr/>
            </a:lvl1pPr>
          </a:lstStyle>
          <a:p>
            <a:pPr>
              <a:defRPr/>
            </a:pPr>
            <a:fld id="{883D4B72-9B35-408A-9890-EB598038FD10}" type="slidenum">
              <a:rPr lang="en-US"/>
              <a:pPr>
                <a:defRPr/>
              </a:pPr>
              <a:t>‹#›</a:t>
            </a:fld>
            <a:endParaRPr lang="en-US" dirty="0"/>
          </a:p>
        </p:txBody>
      </p:sp>
    </p:spTree>
    <p:extLst>
      <p:ext uri="{BB962C8B-B14F-4D97-AF65-F5344CB8AC3E}">
        <p14:creationId xmlns:p14="http://schemas.microsoft.com/office/powerpoint/2010/main" val="30430604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4" name="Slide Number Placeholder 5"/>
          <p:cNvSpPr>
            <a:spLocks noGrp="1"/>
          </p:cNvSpPr>
          <p:nvPr>
            <p:ph type="sldNum" sz="quarter" idx="12"/>
          </p:nvPr>
        </p:nvSpPr>
        <p:spPr/>
        <p:txBody>
          <a:bodyPr/>
          <a:lstStyle>
            <a:lvl1pPr>
              <a:defRPr/>
            </a:lvl1pPr>
          </a:lstStyle>
          <a:p>
            <a:pPr>
              <a:defRPr/>
            </a:pPr>
            <a:fld id="{B12E161B-820F-42B2-BB49-BD39D0912652}" type="slidenum">
              <a:rPr lang="en-US"/>
              <a:pPr>
                <a:defRPr/>
              </a:pPr>
              <a:t>‹#›</a:t>
            </a:fld>
            <a:endParaRPr lang="en-US" dirty="0"/>
          </a:p>
        </p:txBody>
      </p:sp>
    </p:spTree>
    <p:extLst>
      <p:ext uri="{BB962C8B-B14F-4D97-AF65-F5344CB8AC3E}">
        <p14:creationId xmlns:p14="http://schemas.microsoft.com/office/powerpoint/2010/main" val="11105215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7" name="Slide Number Placeholder 5"/>
          <p:cNvSpPr>
            <a:spLocks noGrp="1"/>
          </p:cNvSpPr>
          <p:nvPr>
            <p:ph type="sldNum" sz="quarter" idx="12"/>
          </p:nvPr>
        </p:nvSpPr>
        <p:spPr/>
        <p:txBody>
          <a:bodyPr/>
          <a:lstStyle>
            <a:lvl1pPr>
              <a:defRPr/>
            </a:lvl1pPr>
          </a:lstStyle>
          <a:p>
            <a:pPr>
              <a:defRPr/>
            </a:pPr>
            <a:fld id="{BF50C9DB-E421-4990-8917-C40D3DB67EC6}" type="slidenum">
              <a:rPr lang="en-US"/>
              <a:pPr>
                <a:defRPr/>
              </a:pPr>
              <a:t>‹#›</a:t>
            </a:fld>
            <a:endParaRPr lang="en-US" dirty="0"/>
          </a:p>
        </p:txBody>
      </p:sp>
    </p:spTree>
    <p:extLst>
      <p:ext uri="{BB962C8B-B14F-4D97-AF65-F5344CB8AC3E}">
        <p14:creationId xmlns:p14="http://schemas.microsoft.com/office/powerpoint/2010/main" val="3862365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901588B7-7B8A-43EA-9799-C30A561A5E60}" type="datetimeFigureOut">
              <a:rPr lang="en-US" smtClean="0"/>
              <a:pPr/>
              <a:t>12/17/22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4A9D67F-F1F0-4A73-9969-C189DF9B7DE1}" type="slidenum">
              <a:rPr lang="en-CA" smtClean="0"/>
              <a:pPr/>
              <a:t>‹#›</a:t>
            </a:fld>
            <a:endParaRPr lang="en-CA"/>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7" name="Slide Number Placeholder 5"/>
          <p:cNvSpPr>
            <a:spLocks noGrp="1"/>
          </p:cNvSpPr>
          <p:nvPr>
            <p:ph type="sldNum" sz="quarter" idx="12"/>
          </p:nvPr>
        </p:nvSpPr>
        <p:spPr/>
        <p:txBody>
          <a:bodyPr/>
          <a:lstStyle>
            <a:lvl1pPr>
              <a:defRPr/>
            </a:lvl1pPr>
          </a:lstStyle>
          <a:p>
            <a:pPr>
              <a:defRPr/>
            </a:pPr>
            <a:fld id="{15817FF1-17AE-4AD9-ACC9-00E6A79347CF}" type="slidenum">
              <a:rPr lang="en-US"/>
              <a:pPr>
                <a:defRPr/>
              </a:pPr>
              <a:t>‹#›</a:t>
            </a:fld>
            <a:endParaRPr lang="en-US" dirty="0"/>
          </a:p>
        </p:txBody>
      </p:sp>
    </p:spTree>
    <p:extLst>
      <p:ext uri="{BB962C8B-B14F-4D97-AF65-F5344CB8AC3E}">
        <p14:creationId xmlns:p14="http://schemas.microsoft.com/office/powerpoint/2010/main" val="16127432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EDC156E6-579D-4404-879E-6DF059A53857}" type="slidenum">
              <a:rPr lang="en-US"/>
              <a:pPr>
                <a:defRPr/>
              </a:pPr>
              <a:t>‹#›</a:t>
            </a:fld>
            <a:endParaRPr lang="en-US" dirty="0"/>
          </a:p>
        </p:txBody>
      </p:sp>
    </p:spTree>
    <p:extLst>
      <p:ext uri="{BB962C8B-B14F-4D97-AF65-F5344CB8AC3E}">
        <p14:creationId xmlns:p14="http://schemas.microsoft.com/office/powerpoint/2010/main" val="34170892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ABF253D2-9CDB-4D0E-980F-AACE6C0D2405}" type="slidenum">
              <a:rPr lang="en-US"/>
              <a:pPr>
                <a:defRPr/>
              </a:pPr>
              <a:t>‹#›</a:t>
            </a:fld>
            <a:endParaRPr lang="en-US" dirty="0"/>
          </a:p>
        </p:txBody>
      </p:sp>
    </p:spTree>
    <p:extLst>
      <p:ext uri="{BB962C8B-B14F-4D97-AF65-F5344CB8AC3E}">
        <p14:creationId xmlns:p14="http://schemas.microsoft.com/office/powerpoint/2010/main" val="994076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1588B7-7B8A-43EA-9799-C30A561A5E60}" type="datetimeFigureOut">
              <a:rPr lang="en-US" smtClean="0"/>
              <a:pPr/>
              <a:t>12/17/22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4A9D67F-F1F0-4A73-9969-C189DF9B7DE1}"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901588B7-7B8A-43EA-9799-C30A561A5E60}" type="datetimeFigureOut">
              <a:rPr lang="en-US" smtClean="0"/>
              <a:pPr/>
              <a:t>12/17/22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4A9D67F-F1F0-4A73-9969-C189DF9B7DE1}"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901588B7-7B8A-43EA-9799-C30A561A5E60}" type="datetimeFigureOut">
              <a:rPr lang="en-US" smtClean="0"/>
              <a:pPr/>
              <a:t>12/17/22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4A9D67F-F1F0-4A73-9969-C189DF9B7DE1}"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901588B7-7B8A-43EA-9799-C30A561A5E60}" type="datetimeFigureOut">
              <a:rPr lang="en-US" smtClean="0"/>
              <a:pPr/>
              <a:t>12/17/22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4A9D67F-F1F0-4A73-9969-C189DF9B7DE1}"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1588B7-7B8A-43EA-9799-C30A561A5E60}" type="datetimeFigureOut">
              <a:rPr lang="en-US" smtClean="0"/>
              <a:pPr/>
              <a:t>12/17/22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4A9D67F-F1F0-4A73-9969-C189DF9B7DE1}"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1588B7-7B8A-43EA-9799-C30A561A5E60}" type="datetimeFigureOut">
              <a:rPr lang="en-US" smtClean="0"/>
              <a:pPr/>
              <a:t>12/17/22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4A9D67F-F1F0-4A73-9969-C189DF9B7DE1}"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1588B7-7B8A-43EA-9799-C30A561A5E60}" type="datetimeFigureOut">
              <a:rPr lang="en-US" smtClean="0"/>
              <a:pPr/>
              <a:t>12/17/22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4A9D67F-F1F0-4A73-9969-C189DF9B7DE1}"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1588B7-7B8A-43EA-9799-C30A561A5E60}" type="datetimeFigureOut">
              <a:rPr lang="en-US" smtClean="0"/>
              <a:pPr/>
              <a:t>12/17/22</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A9D67F-F1F0-4A73-9969-C189DF9B7DE1}"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cs typeface="+mn-cs"/>
              </a:defRPr>
            </a:lvl1pPr>
          </a:lstStyle>
          <a:p>
            <a:pPr>
              <a:defRPr/>
            </a:pPr>
            <a:endParaRPr lang="en-US"/>
          </a:p>
        </p:txBody>
      </p:sp>
      <p:sp>
        <p:nvSpPr>
          <p:cNvPr id="5" name="Footer Placeholder 4"/>
          <p:cNvSpPr>
            <a:spLocks noGrp="1"/>
          </p:cNvSpPr>
          <p:nvPr>
            <p:ph type="ftr" sz="quarter" idx="3"/>
          </p:nvPr>
        </p:nvSpPr>
        <p:spPr>
          <a:xfrm>
            <a:off x="457200" y="6356350"/>
            <a:ext cx="5562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cs typeface="+mn-cs"/>
              </a:defRPr>
            </a:lvl1pPr>
          </a:lstStyle>
          <a:p>
            <a:pPr>
              <a:defRPr/>
            </a:pPr>
            <a:r>
              <a:rPr lang="en-US"/>
              <a:t>C++ Programming: From Problem Analysis to Program Design, Fifth Edition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cs typeface="+mn-cs"/>
              </a:defRPr>
            </a:lvl1pPr>
          </a:lstStyle>
          <a:p>
            <a:pPr>
              <a:defRPr/>
            </a:pPr>
            <a:fld id="{969633A8-2F4F-44E9-A908-21DB263E2C77}" type="slidenum">
              <a:rPr lang="en-US"/>
              <a:pPr>
                <a:defRPr/>
              </a:pPr>
              <a:t>‹#›</a:t>
            </a:fld>
            <a:endParaRPr lang="en-US" dirty="0"/>
          </a:p>
        </p:txBody>
      </p:sp>
    </p:spTree>
    <p:extLst>
      <p:ext uri="{BB962C8B-B14F-4D97-AF65-F5344CB8AC3E}">
        <p14:creationId xmlns:p14="http://schemas.microsoft.com/office/powerpoint/2010/main" val="2491151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slideLayout" Target="../slideLayouts/slideLayout6.xml"/><Relationship Id="rId4" Type="http://schemas.openxmlformats.org/officeDocument/2006/relationships/image" Target="../media/image16.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4.jpeg"/><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152400" y="3048000"/>
            <a:ext cx="8763000" cy="1143000"/>
          </a:xfrm>
        </p:spPr>
        <p:txBody>
          <a:bodyPr>
            <a:normAutofit fontScale="90000"/>
          </a:bodyPr>
          <a:lstStyle/>
          <a:p>
            <a:pPr eaLnBrk="1" hangingPunct="1"/>
            <a:r>
              <a:rPr lang="en-US" sz="3200">
                <a:solidFill>
                  <a:srgbClr val="0070C0"/>
                </a:solidFill>
                <a:latin typeface="Century Gothic" pitchFamily="34" charset="0"/>
              </a:rPr>
              <a:t>C++ Programming: From Problem Analysis to Program Design</a:t>
            </a:r>
            <a:r>
              <a:rPr lang="en-US" sz="4000">
                <a:solidFill>
                  <a:srgbClr val="0070C0"/>
                </a:solidFill>
                <a:latin typeface="Century Gothic" pitchFamily="34" charset="0"/>
              </a:rPr>
              <a:t>, </a:t>
            </a:r>
            <a:r>
              <a:rPr lang="en-US" sz="2800">
                <a:solidFill>
                  <a:srgbClr val="0070C0"/>
                </a:solidFill>
                <a:latin typeface="Century Gothic" pitchFamily="34" charset="0"/>
              </a:rPr>
              <a:t>Fifth Edition</a:t>
            </a:r>
          </a:p>
        </p:txBody>
      </p:sp>
      <p:sp>
        <p:nvSpPr>
          <p:cNvPr id="7171" name="Rectangle 3"/>
          <p:cNvSpPr>
            <a:spLocks noGrp="1" noChangeArrowheads="1"/>
          </p:cNvSpPr>
          <p:nvPr>
            <p:ph type="subTitle" idx="1"/>
          </p:nvPr>
        </p:nvSpPr>
        <p:spPr>
          <a:xfrm>
            <a:off x="1371600" y="4572000"/>
            <a:ext cx="6400800" cy="1377280"/>
          </a:xfrm>
        </p:spPr>
        <p:txBody>
          <a:bodyPr>
            <a:normAutofit/>
          </a:bodyPr>
          <a:lstStyle/>
          <a:p>
            <a:r>
              <a:rPr lang="en-US" dirty="0">
                <a:solidFill>
                  <a:srgbClr val="FF0000"/>
                </a:solidFill>
              </a:rPr>
              <a:t>Chapter 10: Functions &amp; </a:t>
            </a:r>
          </a:p>
          <a:p>
            <a:r>
              <a:rPr lang="en-US" dirty="0">
                <a:solidFill>
                  <a:srgbClr val="FF0000"/>
                </a:solidFill>
              </a:rPr>
              <a:t>Applications of Arrays</a:t>
            </a:r>
            <a:endParaRPr lang="en-US" dirty="0">
              <a:solidFill>
                <a:schemeClr val="tx1"/>
              </a:solidFill>
            </a:endParaRPr>
          </a:p>
        </p:txBody>
      </p:sp>
      <p:pic>
        <p:nvPicPr>
          <p:cNvPr id="7172" name="Picture 5" descr="https://upload.wikimedia.org/wikipedia/commons/thumb/1/18/ISO_C%2B%2B_Logo.svg/1200px-ISO_C%2B%2B_Logo.svg.png"/>
          <p:cNvPicPr>
            <a:picLocks noChangeAspect="1" noChangeArrowheads="1"/>
          </p:cNvPicPr>
          <p:nvPr/>
        </p:nvPicPr>
        <p:blipFill>
          <a:blip r:embed="rId2" cstate="print"/>
          <a:srcRect/>
          <a:stretch>
            <a:fillRect/>
          </a:stretch>
        </p:blipFill>
        <p:spPr bwMode="auto">
          <a:xfrm>
            <a:off x="3581400" y="354013"/>
            <a:ext cx="2057400" cy="2312987"/>
          </a:xfrm>
          <a:prstGeom prst="rect">
            <a:avLst/>
          </a:prstGeom>
          <a:noFill/>
          <a:ln w="9525">
            <a:noFill/>
            <a:miter lim="800000"/>
            <a:headEnd/>
            <a:tailEnd/>
          </a:ln>
        </p:spPr>
      </p:pic>
    </p:spTree>
    <p:extLst>
      <p:ext uri="{BB962C8B-B14F-4D97-AF65-F5344CB8AC3E}">
        <p14:creationId xmlns:p14="http://schemas.microsoft.com/office/powerpoint/2010/main" val="4261021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
          <p:cNvSpPr>
            <a:spLocks noGrp="1" noChangeArrowheads="1"/>
          </p:cNvSpPr>
          <p:nvPr>
            <p:ph type="title"/>
          </p:nvPr>
        </p:nvSpPr>
        <p:spPr/>
        <p:txBody>
          <a:bodyPr>
            <a:normAutofit fontScale="90000"/>
          </a:bodyPr>
          <a:lstStyle/>
          <a:p>
            <a:r>
              <a:rPr lang="en-US"/>
              <a:t>Accessing Array Components (cont’d.)</a:t>
            </a:r>
          </a:p>
        </p:txBody>
      </p:sp>
      <p:sp>
        <p:nvSpPr>
          <p:cNvPr id="38917" name="Footer Placeholder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t>C++ Programming: From Problem Analysis to Program Design, Sixth Edition</a:t>
            </a:r>
          </a:p>
        </p:txBody>
      </p:sp>
      <p:sp>
        <p:nvSpPr>
          <p:cNvPr id="38915"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E46B8869-1B7B-4493-8BE9-D3208D5D3D2E}" type="slidenum">
              <a:rPr lang="en-US" smtClean="0"/>
              <a:pPr/>
              <a:t>10</a:t>
            </a:fld>
            <a:endParaRPr lang="en-US"/>
          </a:p>
        </p:txBody>
      </p:sp>
      <p:pic>
        <p:nvPicPr>
          <p:cNvPr id="38916" name="Picture 7"/>
          <p:cNvPicPr>
            <a:picLocks noChangeAspect="1" noChangeArrowheads="1"/>
          </p:cNvPicPr>
          <p:nvPr/>
        </p:nvPicPr>
        <p:blipFill>
          <a:blip r:embed="rId3" cstate="print"/>
          <a:srcRect/>
          <a:stretch>
            <a:fillRect/>
          </a:stretch>
        </p:blipFill>
        <p:spPr bwMode="auto">
          <a:xfrm>
            <a:off x="838200" y="1752600"/>
            <a:ext cx="7623175" cy="4095750"/>
          </a:xfrm>
          <a:prstGeom prst="rect">
            <a:avLst/>
          </a:prstGeom>
          <a:noFill/>
          <a:ln w="9525">
            <a:noFill/>
            <a:miter lim="800000"/>
            <a:headEnd/>
            <a:tailEnd/>
          </a:ln>
        </p:spPr>
      </p:pic>
      <p:pic>
        <p:nvPicPr>
          <p:cNvPr id="38918" name="Picture 5" descr="fig 8-14 slide 36.JPG"/>
          <p:cNvPicPr>
            <a:picLocks noChangeAspect="1"/>
          </p:cNvPicPr>
          <p:nvPr/>
        </p:nvPicPr>
        <p:blipFill>
          <a:blip r:embed="rId4" cstate="print"/>
          <a:srcRect/>
          <a:stretch>
            <a:fillRect/>
          </a:stretch>
        </p:blipFill>
        <p:spPr bwMode="auto">
          <a:xfrm>
            <a:off x="304800" y="5867400"/>
            <a:ext cx="2543175" cy="333375"/>
          </a:xfrm>
          <a:prstGeom prst="rect">
            <a:avLst/>
          </a:prstGeom>
          <a:noFill/>
          <a:ln w="9525">
            <a:noFill/>
            <a:miter lim="800000"/>
            <a:headEnd/>
            <a:tailEnd/>
          </a:ln>
        </p:spPr>
      </p:pic>
    </p:spTree>
    <p:extLst>
      <p:ext uri="{BB962C8B-B14F-4D97-AF65-F5344CB8AC3E}">
        <p14:creationId xmlns:p14="http://schemas.microsoft.com/office/powerpoint/2010/main" val="1657313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Print</a:t>
            </a:r>
          </a:p>
        </p:txBody>
      </p:sp>
      <p:sp>
        <p:nvSpPr>
          <p:cNvPr id="44035" name="Rectangle 3"/>
          <p:cNvSpPr>
            <a:spLocks noGrp="1" noChangeArrowheads="1"/>
          </p:cNvSpPr>
          <p:nvPr>
            <p:ph idx="1"/>
          </p:nvPr>
        </p:nvSpPr>
        <p:spPr/>
        <p:txBody>
          <a:bodyPr/>
          <a:lstStyle/>
          <a:p>
            <a:r>
              <a:rPr lang="en-US"/>
              <a:t>Use a nested loop to output the components of a two dimensional array:</a:t>
            </a:r>
          </a:p>
        </p:txBody>
      </p:sp>
      <p:sp>
        <p:nvSpPr>
          <p:cNvPr id="44038"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t>C++ Programming: From Problem Analysis to Program Design, Sixth Edition</a:t>
            </a:r>
          </a:p>
        </p:txBody>
      </p:sp>
      <p:sp>
        <p:nvSpPr>
          <p:cNvPr id="44036"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55F81844-79F6-4767-914B-492D424EDDFA}" type="slidenum">
              <a:rPr lang="en-US" smtClean="0"/>
              <a:pPr/>
              <a:t>11</a:t>
            </a:fld>
            <a:endParaRPr lang="en-US"/>
          </a:p>
        </p:txBody>
      </p:sp>
      <p:pic>
        <p:nvPicPr>
          <p:cNvPr id="44037" name="Picture 8"/>
          <p:cNvPicPr>
            <a:picLocks noChangeAspect="1" noChangeArrowheads="1"/>
          </p:cNvPicPr>
          <p:nvPr/>
        </p:nvPicPr>
        <p:blipFill>
          <a:blip r:embed="rId3" cstate="print"/>
          <a:srcRect/>
          <a:stretch>
            <a:fillRect/>
          </a:stretch>
        </p:blipFill>
        <p:spPr bwMode="auto">
          <a:xfrm>
            <a:off x="838200" y="2667000"/>
            <a:ext cx="7450138" cy="1981200"/>
          </a:xfrm>
          <a:prstGeom prst="rect">
            <a:avLst/>
          </a:prstGeom>
          <a:noFill/>
          <a:ln w="9525">
            <a:noFill/>
            <a:miter lim="800000"/>
            <a:headEnd/>
            <a:tailEnd/>
          </a:ln>
        </p:spPr>
      </p:pic>
    </p:spTree>
    <p:extLst>
      <p:ext uri="{BB962C8B-B14F-4D97-AF65-F5344CB8AC3E}">
        <p14:creationId xmlns:p14="http://schemas.microsoft.com/office/powerpoint/2010/main" val="3183500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2AD072-ECAD-4577-8867-1DF699364169}"/>
              </a:ext>
            </a:extLst>
          </p:cNvPr>
          <p:cNvSpPr>
            <a:spLocks noGrp="1"/>
          </p:cNvSpPr>
          <p:nvPr>
            <p:ph type="title"/>
          </p:nvPr>
        </p:nvSpPr>
        <p:spPr/>
        <p:txBody>
          <a:bodyPr/>
          <a:lstStyle/>
          <a:p>
            <a:r>
              <a:rPr lang="en-US" dirty="0">
                <a:solidFill>
                  <a:srgbClr val="FF0000"/>
                </a:solidFill>
              </a:rPr>
              <a:t>Arrays &amp; Functions</a:t>
            </a:r>
          </a:p>
        </p:txBody>
      </p:sp>
      <p:sp>
        <p:nvSpPr>
          <p:cNvPr id="5" name="Text Placeholder 4">
            <a:extLst>
              <a:ext uri="{FF2B5EF4-FFF2-40B4-BE49-F238E27FC236}">
                <a16:creationId xmlns:a16="http://schemas.microsoft.com/office/drawing/2014/main" id="{0CA2A4FA-91BE-4147-A4A2-DC34375A2C6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08960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52400"/>
            <a:ext cx="8229600" cy="1143000"/>
          </a:xfrm>
        </p:spPr>
        <p:txBody>
          <a:bodyPr/>
          <a:lstStyle/>
          <a:p>
            <a:pPr eaLnBrk="1" hangingPunct="1"/>
            <a:r>
              <a:rPr lang="en-US" sz="4000" dirty="0"/>
              <a:t>Arrays as Parameters to Functions</a:t>
            </a:r>
          </a:p>
        </p:txBody>
      </p:sp>
      <p:sp>
        <p:nvSpPr>
          <p:cNvPr id="23555" name="Rectangle 3"/>
          <p:cNvSpPr>
            <a:spLocks noGrp="1" noChangeArrowheads="1"/>
          </p:cNvSpPr>
          <p:nvPr>
            <p:ph idx="1"/>
          </p:nvPr>
        </p:nvSpPr>
        <p:spPr>
          <a:xfrm>
            <a:off x="762000" y="990600"/>
            <a:ext cx="7772400" cy="4454525"/>
          </a:xfrm>
        </p:spPr>
        <p:txBody>
          <a:bodyPr>
            <a:normAutofit/>
          </a:bodyPr>
          <a:lstStyle/>
          <a:p>
            <a:pPr eaLnBrk="1" hangingPunct="1"/>
            <a:r>
              <a:rPr lang="en-US" sz="2400" dirty="0"/>
              <a:t>Arrays are passed by reference only</a:t>
            </a:r>
          </a:p>
          <a:p>
            <a:pPr eaLnBrk="1" hangingPunct="1"/>
            <a:r>
              <a:rPr lang="en-US" sz="2400" dirty="0"/>
              <a:t>The symbol </a:t>
            </a:r>
            <a:r>
              <a:rPr lang="en-US" sz="2400" dirty="0">
                <a:latin typeface="Courier New" pitchFamily="49" charset="0"/>
              </a:rPr>
              <a:t>&amp;</a:t>
            </a:r>
            <a:r>
              <a:rPr lang="en-US" sz="2400" dirty="0"/>
              <a:t> is </a:t>
            </a:r>
            <a:r>
              <a:rPr lang="en-US" sz="2400" i="1" dirty="0"/>
              <a:t>not</a:t>
            </a:r>
            <a:r>
              <a:rPr lang="en-US" sz="2400" dirty="0"/>
              <a:t> used when declaring an array as a formal parameter</a:t>
            </a:r>
          </a:p>
          <a:p>
            <a:pPr eaLnBrk="1" hangingPunct="1"/>
            <a:r>
              <a:rPr lang="en-US" sz="2400" dirty="0"/>
              <a:t>The size of the array is usually omitted</a:t>
            </a:r>
          </a:p>
          <a:p>
            <a:pPr lvl="1" eaLnBrk="1" hangingPunct="1"/>
            <a:r>
              <a:rPr lang="en-US" sz="2400" dirty="0"/>
              <a:t>If provided, it is ignored by the compiler</a:t>
            </a:r>
          </a:p>
          <a:p>
            <a:r>
              <a:rPr lang="en-US" sz="2400" dirty="0"/>
              <a:t>C++ does not allow functions to return a value of the type array</a:t>
            </a:r>
          </a:p>
          <a:p>
            <a:pPr lvl="1" eaLnBrk="1" hangingPunct="1"/>
            <a:endParaRPr lang="en-US" sz="2400" dirty="0"/>
          </a:p>
        </p:txBody>
      </p:sp>
      <p:sp>
        <p:nvSpPr>
          <p:cNvPr id="23556" name="Footer Placeholder 4"/>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3" name="Slide Number Placeholder 5"/>
          <p:cNvSpPr>
            <a:spLocks noGrp="1"/>
          </p:cNvSpPr>
          <p:nvPr>
            <p:ph type="sldNum" sz="quarter" idx="12"/>
          </p:nvPr>
        </p:nvSpPr>
        <p:spPr/>
        <p:txBody>
          <a:bodyPr/>
          <a:lstStyle/>
          <a:p>
            <a:pPr>
              <a:defRPr/>
            </a:pPr>
            <a:fld id="{9185847C-6DBD-4A9D-AFBD-7E2A73023658}" type="slidenum">
              <a:rPr lang="en-US"/>
              <a:pPr>
                <a:defRPr/>
              </a:pPr>
              <a:t>13</a:t>
            </a:fld>
            <a:endParaRPr lang="en-US"/>
          </a:p>
        </p:txBody>
      </p:sp>
      <p:pic>
        <p:nvPicPr>
          <p:cNvPr id="23558" name="Picture 4"/>
          <p:cNvPicPr>
            <a:picLocks noChangeAspect="1" noChangeArrowheads="1"/>
          </p:cNvPicPr>
          <p:nvPr/>
        </p:nvPicPr>
        <p:blipFill>
          <a:blip r:embed="rId2" cstate="print"/>
          <a:srcRect/>
          <a:stretch>
            <a:fillRect/>
          </a:stretch>
        </p:blipFill>
        <p:spPr bwMode="auto">
          <a:xfrm>
            <a:off x="1071538" y="4191000"/>
            <a:ext cx="7038975" cy="21939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Constant Arrays as Formal Parameters</a:t>
            </a:r>
            <a:endParaRPr lang="en-CA" dirty="0"/>
          </a:p>
        </p:txBody>
      </p:sp>
      <p:sp>
        <p:nvSpPr>
          <p:cNvPr id="3" name="Content Placeholder 2"/>
          <p:cNvSpPr>
            <a:spLocks noGrp="1"/>
          </p:cNvSpPr>
          <p:nvPr>
            <p:ph idx="1"/>
          </p:nvPr>
        </p:nvSpPr>
        <p:spPr/>
        <p:txBody>
          <a:bodyPr>
            <a:normAutofit/>
          </a:bodyPr>
          <a:lstStyle/>
          <a:p>
            <a:pPr>
              <a:buNone/>
            </a:pPr>
            <a:r>
              <a:rPr lang="en-CA" dirty="0"/>
              <a:t>    Recall that when a formal parameter is a reference parameter, then whenever the formal parameter changes, the actual parameter changes as well. However, even though an array is always passed by reference, you can still prevent the function from changing the actual parameter. You do so by using the reserved word </a:t>
            </a:r>
            <a:r>
              <a:rPr lang="en-CA" i="1" dirty="0">
                <a:solidFill>
                  <a:srgbClr val="0070C0"/>
                </a:solidFill>
              </a:rPr>
              <a:t>const</a:t>
            </a:r>
            <a:r>
              <a:rPr lang="en-CA" dirty="0"/>
              <a:t> in the declaration of the formal parameter.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dirty="0"/>
              <a:t>Constant Arrays as Formal Parameters</a:t>
            </a:r>
          </a:p>
        </p:txBody>
      </p:sp>
      <p:sp>
        <p:nvSpPr>
          <p:cNvPr id="24579" name="Footer Placeholder 3"/>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2" name="Slide Number Placeholder 4"/>
          <p:cNvSpPr>
            <a:spLocks noGrp="1"/>
          </p:cNvSpPr>
          <p:nvPr>
            <p:ph type="sldNum" sz="quarter" idx="12"/>
          </p:nvPr>
        </p:nvSpPr>
        <p:spPr/>
        <p:txBody>
          <a:bodyPr/>
          <a:lstStyle/>
          <a:p>
            <a:pPr>
              <a:defRPr/>
            </a:pPr>
            <a:fld id="{72BF291D-EEED-4B43-809C-DF3FE277F1B0}" type="slidenum">
              <a:rPr lang="en-US"/>
              <a:pPr>
                <a:defRPr/>
              </a:pPr>
              <a:t>15</a:t>
            </a:fld>
            <a:endParaRPr lang="en-US"/>
          </a:p>
        </p:txBody>
      </p:sp>
      <p:pic>
        <p:nvPicPr>
          <p:cNvPr id="24581" name="Picture 6"/>
          <p:cNvPicPr>
            <a:picLocks noChangeAspect="1" noChangeArrowheads="1"/>
          </p:cNvPicPr>
          <p:nvPr/>
        </p:nvPicPr>
        <p:blipFill>
          <a:blip r:embed="rId2" cstate="print"/>
          <a:srcRect/>
          <a:stretch>
            <a:fillRect/>
          </a:stretch>
        </p:blipFill>
        <p:spPr bwMode="auto">
          <a:xfrm>
            <a:off x="1295400" y="1654175"/>
            <a:ext cx="7046913" cy="476250"/>
          </a:xfrm>
          <a:prstGeom prst="rect">
            <a:avLst/>
          </a:prstGeom>
          <a:noFill/>
          <a:ln w="9525">
            <a:noFill/>
            <a:miter lim="800000"/>
            <a:headEnd/>
            <a:tailEnd/>
          </a:ln>
        </p:spPr>
      </p:pic>
      <p:pic>
        <p:nvPicPr>
          <p:cNvPr id="24582" name="Picture 7"/>
          <p:cNvPicPr>
            <a:picLocks noChangeAspect="1" noChangeArrowheads="1"/>
          </p:cNvPicPr>
          <p:nvPr/>
        </p:nvPicPr>
        <p:blipFill>
          <a:blip r:embed="rId3" cstate="print"/>
          <a:srcRect/>
          <a:stretch>
            <a:fillRect/>
          </a:stretch>
        </p:blipFill>
        <p:spPr bwMode="auto">
          <a:xfrm>
            <a:off x="1416050" y="2257425"/>
            <a:ext cx="5859463" cy="2151063"/>
          </a:xfrm>
          <a:prstGeom prst="rect">
            <a:avLst/>
          </a:prstGeom>
          <a:noFill/>
          <a:ln w="9525">
            <a:noFill/>
            <a:miter lim="800000"/>
            <a:headEnd/>
            <a:tailEnd/>
          </a:ln>
        </p:spPr>
      </p:pic>
      <p:pic>
        <p:nvPicPr>
          <p:cNvPr id="24583" name="Picture 8"/>
          <p:cNvPicPr>
            <a:picLocks noChangeAspect="1" noChangeArrowheads="1"/>
          </p:cNvPicPr>
          <p:nvPr/>
        </p:nvPicPr>
        <p:blipFill>
          <a:blip r:embed="rId4" cstate="print"/>
          <a:srcRect/>
          <a:stretch>
            <a:fillRect/>
          </a:stretch>
        </p:blipFill>
        <p:spPr bwMode="auto">
          <a:xfrm>
            <a:off x="1408113" y="4397375"/>
            <a:ext cx="5715000" cy="2079625"/>
          </a:xfrm>
          <a:prstGeom prst="rect">
            <a:avLst/>
          </a:prstGeom>
          <a:noFill/>
          <a:ln w="9525">
            <a:noFill/>
            <a:miter lim="800000"/>
            <a:headEnd/>
            <a:tailEnd/>
          </a:ln>
        </p:spPr>
      </p:pic>
      <p:sp>
        <p:nvSpPr>
          <p:cNvPr id="327689" name="Oval 9"/>
          <p:cNvSpPr>
            <a:spLocks noChangeArrowheads="1"/>
          </p:cNvSpPr>
          <p:nvPr/>
        </p:nvSpPr>
        <p:spPr bwMode="auto">
          <a:xfrm>
            <a:off x="2971800" y="5133975"/>
            <a:ext cx="609600" cy="228600"/>
          </a:xfrm>
          <a:prstGeom prst="ellipse">
            <a:avLst/>
          </a:prstGeom>
          <a:noFill/>
          <a:ln w="28575">
            <a:solidFill>
              <a:srgbClr val="FF3300"/>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6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a:t>Base Address of an Array and Array in Computer Memory</a:t>
            </a:r>
          </a:p>
        </p:txBody>
      </p:sp>
      <p:sp>
        <p:nvSpPr>
          <p:cNvPr id="25603" name="Rectangle 3"/>
          <p:cNvSpPr>
            <a:spLocks noGrp="1" noChangeArrowheads="1"/>
          </p:cNvSpPr>
          <p:nvPr>
            <p:ph idx="1"/>
          </p:nvPr>
        </p:nvSpPr>
        <p:spPr>
          <a:xfrm>
            <a:off x="838200" y="1676400"/>
            <a:ext cx="8077200" cy="4495800"/>
          </a:xfrm>
        </p:spPr>
        <p:txBody>
          <a:bodyPr/>
          <a:lstStyle/>
          <a:p>
            <a:pPr eaLnBrk="1" hangingPunct="1"/>
            <a:r>
              <a:rPr lang="en-US"/>
              <a:t>The base address of an array is the address, or memory location of the first array component</a:t>
            </a:r>
          </a:p>
          <a:p>
            <a:pPr eaLnBrk="1" hangingPunct="1"/>
            <a:r>
              <a:rPr lang="en-US"/>
              <a:t>If </a:t>
            </a:r>
            <a:r>
              <a:rPr lang="en-US">
                <a:latin typeface="Courier New" pitchFamily="49" charset="0"/>
              </a:rPr>
              <a:t>list</a:t>
            </a:r>
            <a:r>
              <a:rPr lang="en-US"/>
              <a:t> is a one-dimensional array, its base address is the address of </a:t>
            </a:r>
            <a:r>
              <a:rPr lang="en-US">
                <a:latin typeface="Courier New" pitchFamily="49" charset="0"/>
              </a:rPr>
              <a:t>list[0]</a:t>
            </a:r>
          </a:p>
          <a:p>
            <a:pPr eaLnBrk="1" hangingPunct="1"/>
            <a:r>
              <a:rPr lang="en-US"/>
              <a:t>When we pass an array as a parameter, the base address of the actual array is passed to the formal parameter</a:t>
            </a:r>
          </a:p>
        </p:txBody>
      </p:sp>
      <p:sp>
        <p:nvSpPr>
          <p:cNvPr id="3" name="Footer Placeholder 4"/>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2" name="Slide Number Placeholder 5"/>
          <p:cNvSpPr>
            <a:spLocks noGrp="1"/>
          </p:cNvSpPr>
          <p:nvPr>
            <p:ph type="sldNum" sz="quarter" idx="12"/>
          </p:nvPr>
        </p:nvSpPr>
        <p:spPr/>
        <p:txBody>
          <a:bodyPr/>
          <a:lstStyle/>
          <a:p>
            <a:pPr>
              <a:defRPr/>
            </a:pPr>
            <a:fld id="{B81D87CA-9AF2-4D65-B257-3C06A30F78B3}" type="slidenum">
              <a:rPr lang="en-US"/>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152400"/>
            <a:ext cx="8229600" cy="1143000"/>
          </a:xfrm>
        </p:spPr>
        <p:txBody>
          <a:bodyPr>
            <a:normAutofit fontScale="90000"/>
          </a:bodyPr>
          <a:lstStyle/>
          <a:p>
            <a:pPr eaLnBrk="1" hangingPunct="1"/>
            <a:r>
              <a:rPr lang="en-US" sz="3600"/>
              <a:t>Base Address of an Array and Array in Computer Memory (cont’d.)</a:t>
            </a:r>
          </a:p>
        </p:txBody>
      </p:sp>
      <p:sp>
        <p:nvSpPr>
          <p:cNvPr id="26627" name="Footer Placeholder 4"/>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25603" name="Slide Number Placeholder 5"/>
          <p:cNvSpPr>
            <a:spLocks noGrp="1"/>
          </p:cNvSpPr>
          <p:nvPr>
            <p:ph type="sldNum" sz="quarter" idx="12"/>
          </p:nvPr>
        </p:nvSpPr>
        <p:spPr/>
        <p:txBody>
          <a:bodyPr/>
          <a:lstStyle/>
          <a:p>
            <a:pPr>
              <a:defRPr/>
            </a:pPr>
            <a:fld id="{084A6C0C-0CF8-4DFE-AF2C-F08F903CBAAC}" type="slidenum">
              <a:rPr lang="en-US"/>
              <a:pPr>
                <a:defRPr/>
              </a:pPr>
              <a:t>17</a:t>
            </a:fld>
            <a:endParaRPr lang="en-US"/>
          </a:p>
        </p:txBody>
      </p:sp>
      <p:pic>
        <p:nvPicPr>
          <p:cNvPr id="26629" name="Picture 4"/>
          <p:cNvPicPr>
            <a:picLocks noChangeAspect="1" noChangeArrowheads="1"/>
          </p:cNvPicPr>
          <p:nvPr/>
        </p:nvPicPr>
        <p:blipFill>
          <a:blip r:embed="rId2" cstate="print"/>
          <a:srcRect/>
          <a:stretch>
            <a:fillRect/>
          </a:stretch>
        </p:blipFill>
        <p:spPr bwMode="auto">
          <a:xfrm>
            <a:off x="1219200" y="1371600"/>
            <a:ext cx="6545263" cy="4953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on Functions Using Arrays</a:t>
            </a:r>
            <a:endParaRPr lang="en-CA" dirty="0"/>
          </a:p>
        </p:txBody>
      </p:sp>
      <p:sp>
        <p:nvSpPr>
          <p:cNvPr id="3" name="Content Placeholder 2"/>
          <p:cNvSpPr>
            <a:spLocks noGrp="1"/>
          </p:cNvSpPr>
          <p:nvPr>
            <p:ph idx="1"/>
          </p:nvPr>
        </p:nvSpPr>
        <p:spPr/>
        <p:txBody>
          <a:bodyPr/>
          <a:lstStyle/>
          <a:p>
            <a:pPr algn="ctr">
              <a:buNone/>
            </a:pPr>
            <a:r>
              <a:rPr lang="en-US" sz="2400" dirty="0"/>
              <a:t>Not in text!</a:t>
            </a:r>
          </a:p>
          <a:p>
            <a:pPr algn="ctr">
              <a:buNone/>
            </a:pPr>
            <a:endParaRPr lang="en-US" sz="2400" dirty="0"/>
          </a:p>
          <a:p>
            <a:pPr algn="ctr">
              <a:buNone/>
            </a:pPr>
            <a:r>
              <a:rPr lang="en-US" b="1" dirty="0">
                <a:solidFill>
                  <a:srgbClr val="FF0000"/>
                </a:solidFill>
              </a:rPr>
              <a:t>Write a program that reads an array of 5 integers, print back the array, find their average, and display it back to the user using the following functions:</a:t>
            </a:r>
          </a:p>
          <a:p>
            <a:pPr algn="ctr">
              <a:buNone/>
            </a:pPr>
            <a:endParaRPr lang="en-CA" b="1" dirty="0">
              <a:solidFill>
                <a:srgbClr val="FF0000"/>
              </a:solidFill>
            </a:endParaRPr>
          </a:p>
          <a:p>
            <a:pPr algn="ctr">
              <a:buNone/>
            </a:pPr>
            <a:r>
              <a:rPr lang="en-CA" b="1" dirty="0" err="1">
                <a:solidFill>
                  <a:srgbClr val="0070C0"/>
                </a:solidFill>
              </a:rPr>
              <a:t>readArray</a:t>
            </a:r>
            <a:r>
              <a:rPr lang="en-CA" b="1" dirty="0">
                <a:solidFill>
                  <a:srgbClr val="0070C0"/>
                </a:solidFill>
              </a:rPr>
              <a:t>, </a:t>
            </a:r>
            <a:r>
              <a:rPr lang="en-CA" b="1" dirty="0" err="1">
                <a:solidFill>
                  <a:srgbClr val="0070C0"/>
                </a:solidFill>
              </a:rPr>
              <a:t>printArray</a:t>
            </a:r>
            <a:r>
              <a:rPr lang="en-CA" b="1" dirty="0">
                <a:solidFill>
                  <a:srgbClr val="0070C0"/>
                </a:solidFill>
              </a:rPr>
              <a:t>, average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EE687B-46B3-4DA9-82EF-AD77863D1713}"/>
              </a:ext>
            </a:extLst>
          </p:cNvPr>
          <p:cNvSpPr txBox="1"/>
          <p:nvPr/>
        </p:nvSpPr>
        <p:spPr>
          <a:xfrm>
            <a:off x="611560" y="548680"/>
            <a:ext cx="7920880" cy="6463308"/>
          </a:xfrm>
          <a:prstGeom prst="rect">
            <a:avLst/>
          </a:prstGeom>
          <a:noFill/>
        </p:spPr>
        <p:txBody>
          <a:bodyPr wrap="square" rtlCol="0">
            <a:spAutoFit/>
          </a:bodyPr>
          <a:lstStyle/>
          <a:p>
            <a:r>
              <a:rPr lang="en-US" dirty="0"/>
              <a:t>#include &lt;iostream&gt;</a:t>
            </a:r>
          </a:p>
          <a:p>
            <a:r>
              <a:rPr lang="en-US" dirty="0"/>
              <a:t>using namespace </a:t>
            </a:r>
            <a:r>
              <a:rPr lang="en-US" dirty="0" err="1"/>
              <a:t>std</a:t>
            </a:r>
            <a:r>
              <a:rPr lang="en-US" dirty="0"/>
              <a:t>;</a:t>
            </a:r>
          </a:p>
          <a:p>
            <a:endParaRPr lang="en-US" dirty="0"/>
          </a:p>
          <a:p>
            <a:r>
              <a:rPr lang="en-US" dirty="0"/>
              <a:t>void </a:t>
            </a:r>
            <a:r>
              <a:rPr lang="en-US" dirty="0" err="1"/>
              <a:t>readArray</a:t>
            </a:r>
            <a:r>
              <a:rPr lang="en-US" dirty="0"/>
              <a:t>(int </a:t>
            </a:r>
            <a:r>
              <a:rPr lang="en-US" dirty="0" err="1"/>
              <a:t>theArray</a:t>
            </a:r>
            <a:r>
              <a:rPr lang="en-US" dirty="0">
                <a:solidFill>
                  <a:srgbClr val="0070C0"/>
                </a:solidFill>
              </a:rPr>
              <a:t>[ ]</a:t>
            </a:r>
            <a:r>
              <a:rPr lang="en-US" dirty="0"/>
              <a:t>, int </a:t>
            </a:r>
            <a:r>
              <a:rPr lang="en-US" dirty="0" err="1"/>
              <a:t>sizeOfarray</a:t>
            </a:r>
            <a:r>
              <a:rPr lang="en-US" dirty="0"/>
              <a:t>);</a:t>
            </a:r>
          </a:p>
          <a:p>
            <a:r>
              <a:rPr lang="en-US" dirty="0"/>
              <a:t>void </a:t>
            </a:r>
            <a:r>
              <a:rPr lang="en-US" dirty="0" err="1"/>
              <a:t>printArray</a:t>
            </a:r>
            <a:r>
              <a:rPr lang="en-US" dirty="0"/>
              <a:t>(int </a:t>
            </a:r>
            <a:r>
              <a:rPr lang="en-US" dirty="0" err="1"/>
              <a:t>theArray</a:t>
            </a:r>
            <a:r>
              <a:rPr lang="en-US" dirty="0">
                <a:solidFill>
                  <a:srgbClr val="0070C0"/>
                </a:solidFill>
              </a:rPr>
              <a:t>[ ]</a:t>
            </a:r>
            <a:r>
              <a:rPr lang="en-US" dirty="0"/>
              <a:t>, int </a:t>
            </a:r>
            <a:r>
              <a:rPr lang="en-US" dirty="0" err="1"/>
              <a:t>sizeOfarray</a:t>
            </a:r>
            <a:r>
              <a:rPr lang="en-US" dirty="0"/>
              <a:t>);</a:t>
            </a:r>
          </a:p>
          <a:p>
            <a:r>
              <a:rPr lang="en-US" dirty="0"/>
              <a:t>double average(int numbers</a:t>
            </a:r>
            <a:r>
              <a:rPr lang="en-US" dirty="0">
                <a:solidFill>
                  <a:srgbClr val="0070C0"/>
                </a:solidFill>
              </a:rPr>
              <a:t>[ ]</a:t>
            </a:r>
            <a:r>
              <a:rPr lang="en-US" dirty="0"/>
              <a:t>, int size);</a:t>
            </a:r>
          </a:p>
          <a:p>
            <a:endParaRPr lang="en-US" dirty="0"/>
          </a:p>
          <a:p>
            <a:r>
              <a:rPr lang="en-US" dirty="0" err="1"/>
              <a:t>const</a:t>
            </a:r>
            <a:r>
              <a:rPr lang="en-US" dirty="0"/>
              <a:t> </a:t>
            </a:r>
            <a:r>
              <a:rPr lang="en-US" dirty="0" err="1"/>
              <a:t>int</a:t>
            </a:r>
            <a:r>
              <a:rPr lang="en-US" dirty="0"/>
              <a:t> N=5;</a:t>
            </a:r>
          </a:p>
          <a:p>
            <a:endParaRPr lang="en-US" dirty="0"/>
          </a:p>
          <a:p>
            <a:r>
              <a:rPr lang="en-US" dirty="0" err="1"/>
              <a:t>int</a:t>
            </a:r>
            <a:r>
              <a:rPr lang="en-US" dirty="0"/>
              <a:t> main()</a:t>
            </a:r>
          </a:p>
          <a:p>
            <a:r>
              <a:rPr lang="en-US" dirty="0"/>
              <a:t>{</a:t>
            </a:r>
          </a:p>
          <a:p>
            <a:endParaRPr lang="en-US" dirty="0"/>
          </a:p>
          <a:p>
            <a:r>
              <a:rPr lang="en-US" dirty="0"/>
              <a:t>   </a:t>
            </a:r>
            <a:r>
              <a:rPr lang="en-US" dirty="0" err="1"/>
              <a:t>int</a:t>
            </a:r>
            <a:r>
              <a:rPr lang="en-US" dirty="0"/>
              <a:t> </a:t>
            </a:r>
            <a:r>
              <a:rPr lang="en-US" dirty="0">
                <a:solidFill>
                  <a:srgbClr val="0070C0"/>
                </a:solidFill>
              </a:rPr>
              <a:t>array</a:t>
            </a:r>
            <a:r>
              <a:rPr lang="en-US" dirty="0"/>
              <a:t>[N];</a:t>
            </a:r>
          </a:p>
          <a:p>
            <a:r>
              <a:rPr lang="en-US" dirty="0"/>
              <a:t>   </a:t>
            </a:r>
          </a:p>
          <a:p>
            <a:r>
              <a:rPr lang="en-US" dirty="0"/>
              <a:t>   </a:t>
            </a:r>
            <a:r>
              <a:rPr lang="en-US" dirty="0" err="1"/>
              <a:t>readArray</a:t>
            </a:r>
            <a:r>
              <a:rPr lang="en-US" dirty="0"/>
              <a:t>(</a:t>
            </a:r>
            <a:r>
              <a:rPr lang="en-US" dirty="0" err="1">
                <a:solidFill>
                  <a:srgbClr val="0070C0"/>
                </a:solidFill>
              </a:rPr>
              <a:t>array</a:t>
            </a:r>
            <a:r>
              <a:rPr lang="en-US" dirty="0" err="1"/>
              <a:t>,N</a:t>
            </a:r>
            <a:r>
              <a:rPr lang="en-US" dirty="0"/>
              <a:t>);</a:t>
            </a:r>
          </a:p>
          <a:p>
            <a:endParaRPr lang="en-US" dirty="0"/>
          </a:p>
          <a:p>
            <a:r>
              <a:rPr lang="en-US" dirty="0"/>
              <a:t>   </a:t>
            </a:r>
            <a:r>
              <a:rPr lang="en-US" dirty="0" err="1"/>
              <a:t>printArray</a:t>
            </a:r>
            <a:r>
              <a:rPr lang="en-US" dirty="0"/>
              <a:t>(</a:t>
            </a:r>
            <a:r>
              <a:rPr lang="en-US" dirty="0">
                <a:solidFill>
                  <a:srgbClr val="0070C0"/>
                </a:solidFill>
              </a:rPr>
              <a:t>array</a:t>
            </a:r>
            <a:r>
              <a:rPr lang="en-US" dirty="0"/>
              <a:t>, N);</a:t>
            </a:r>
          </a:p>
          <a:p>
            <a:endParaRPr lang="en-US" dirty="0"/>
          </a:p>
          <a:p>
            <a:r>
              <a:rPr lang="en-US" dirty="0"/>
              <a:t>   </a:t>
            </a:r>
            <a:r>
              <a:rPr lang="en-US" dirty="0" err="1"/>
              <a:t>cout</a:t>
            </a:r>
            <a:r>
              <a:rPr lang="en-US" dirty="0"/>
              <a:t> &lt;&lt; "\n\n The average is: " &lt;&lt; average(</a:t>
            </a:r>
            <a:r>
              <a:rPr lang="en-US" dirty="0">
                <a:solidFill>
                  <a:srgbClr val="0070C0"/>
                </a:solidFill>
              </a:rPr>
              <a:t>array</a:t>
            </a:r>
            <a:r>
              <a:rPr lang="en-US" dirty="0"/>
              <a:t>, N) &lt;&lt; </a:t>
            </a:r>
            <a:r>
              <a:rPr lang="en-US" dirty="0" err="1"/>
              <a:t>endl</a:t>
            </a:r>
            <a:r>
              <a:rPr lang="en-US" dirty="0"/>
              <a:t>;</a:t>
            </a:r>
          </a:p>
          <a:p>
            <a:r>
              <a:rPr lang="en-US" dirty="0"/>
              <a:t>   </a:t>
            </a:r>
          </a:p>
          <a:p>
            <a:r>
              <a:rPr lang="en-US" dirty="0"/>
              <a:t>   return 0;</a:t>
            </a:r>
          </a:p>
          <a:p>
            <a:r>
              <a:rPr lang="en-US" dirty="0"/>
              <a:t>}</a:t>
            </a:r>
          </a:p>
          <a:p>
            <a:endParaRPr lang="en-US" dirty="0"/>
          </a:p>
        </p:txBody>
      </p:sp>
    </p:spTree>
    <p:extLst>
      <p:ext uri="{BB962C8B-B14F-4D97-AF65-F5344CB8AC3E}">
        <p14:creationId xmlns:p14="http://schemas.microsoft.com/office/powerpoint/2010/main" val="3386908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3"/>
          <p:cNvSpPr>
            <a:spLocks noGrp="1"/>
          </p:cNvSpPr>
          <p:nvPr>
            <p:ph type="ftr" sz="quarter" idx="11"/>
          </p:nvPr>
        </p:nvSpPr>
        <p:spPr bwMode="auto">
          <a:ln>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898989"/>
                </a:solidFill>
                <a:effectLst/>
                <a:uLnTx/>
                <a:uFillTx/>
                <a:latin typeface="Arial" charset="0"/>
                <a:ea typeface="+mn-ea"/>
                <a:cs typeface="+mn-cs"/>
              </a:rPr>
              <a:t>C++ Programming: From Problem Analysis to Program Design, Fifth Edition</a:t>
            </a: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D3B09E4-BC09-489E-A815-63470821D1B6}" type="slidenum">
              <a:rPr kumimoji="0" lang="en-US" sz="1200" b="0"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
        <p:nvSpPr>
          <p:cNvPr id="3076" name="Picture 2" descr="http://shmector.com/_ph/6/432545951.png"/>
          <p:cNvSpPr>
            <a:spLocks noChangeAspect="1" noChangeArrowheads="1"/>
          </p:cNvSpPr>
          <p:nvPr/>
        </p:nvSpPr>
        <p:spPr bwMode="auto">
          <a:xfrm>
            <a:off x="1676400" y="609600"/>
            <a:ext cx="5638800" cy="5638800"/>
          </a:xfrm>
          <a:prstGeom prst="rect">
            <a:avLst/>
          </a:prstGeom>
          <a:noFill/>
          <a:ln w="9525">
            <a:no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srgbClr val="3333FF"/>
              </a:solidFill>
              <a:effectLst/>
              <a:uLnTx/>
              <a:uFillTx/>
              <a:latin typeface="Arial" charset="0"/>
              <a:ea typeface="+mn-ea"/>
              <a:cs typeface="Arial" charset="0"/>
            </a:endParaRPr>
          </a:p>
        </p:txBody>
      </p:sp>
      <p:sp>
        <p:nvSpPr>
          <p:cNvPr id="3077" name="TextBox 6"/>
          <p:cNvSpPr txBox="1">
            <a:spLocks noChangeArrowheads="1"/>
          </p:cNvSpPr>
          <p:nvPr/>
        </p:nvSpPr>
        <p:spPr bwMode="auto">
          <a:xfrm>
            <a:off x="2286000" y="2209800"/>
            <a:ext cx="4267200" cy="2062163"/>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ü"/>
              <a:tabLst/>
              <a:defRPr/>
            </a:pPr>
            <a:r>
              <a:rPr kumimoji="0" lang="en-CA" sz="2200" b="0" i="0" u="none" strike="noStrike" kern="1200" cap="none" spc="0" normalizeH="0" baseline="0" noProof="0">
                <a:ln>
                  <a:noFill/>
                </a:ln>
                <a:solidFill>
                  <a:srgbClr val="3333FF"/>
                </a:solidFill>
                <a:effectLst/>
                <a:uLnTx/>
                <a:uFillTx/>
                <a:latin typeface="Arial" charset="0"/>
                <a:ea typeface="+mn-ea"/>
                <a:cs typeface="Arial" charset="0"/>
              </a:rPr>
              <a:t>Download textbook</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ü"/>
              <a:tabLst/>
              <a:defRPr/>
            </a:pPr>
            <a:r>
              <a:rPr kumimoji="0" lang="en-CA" sz="2200" b="0" i="0" u="none" strike="noStrike" kern="1200" cap="none" spc="0" normalizeH="0" baseline="0" noProof="0">
                <a:ln>
                  <a:noFill/>
                </a:ln>
                <a:solidFill>
                  <a:srgbClr val="3333FF"/>
                </a:solidFill>
                <a:effectLst/>
                <a:uLnTx/>
                <a:uFillTx/>
                <a:latin typeface="Arial" charset="0"/>
                <a:ea typeface="+mn-ea"/>
                <a:cs typeface="Arial" charset="0"/>
              </a:rPr>
              <a:t>Read through</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ü"/>
              <a:tabLst/>
              <a:defRPr/>
            </a:pPr>
            <a:r>
              <a:rPr kumimoji="0" lang="en-CA" sz="2200" b="0" i="0" u="none" strike="noStrike" kern="1200" cap="none" spc="0" normalizeH="0" baseline="0" noProof="0">
                <a:ln>
                  <a:noFill/>
                </a:ln>
                <a:solidFill>
                  <a:srgbClr val="3333FF"/>
                </a:solidFill>
                <a:effectLst/>
                <a:uLnTx/>
                <a:uFillTx/>
                <a:latin typeface="Arial" charset="0"/>
                <a:ea typeface="+mn-ea"/>
                <a:cs typeface="Arial" charset="0"/>
              </a:rPr>
              <a:t>Try examples using Dev C++</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ü"/>
              <a:tabLst/>
              <a:defRPr/>
            </a:pPr>
            <a:r>
              <a:rPr kumimoji="0" lang="en-CA" sz="2200" b="0" i="0" u="none" strike="noStrike" kern="1200" cap="none" spc="0" normalizeH="0" baseline="0" noProof="0">
                <a:ln>
                  <a:noFill/>
                </a:ln>
                <a:solidFill>
                  <a:srgbClr val="3333FF"/>
                </a:solidFill>
                <a:effectLst/>
                <a:uLnTx/>
                <a:uFillTx/>
                <a:latin typeface="Arial" charset="0"/>
                <a:ea typeface="+mn-ea"/>
                <a:cs typeface="Arial" charset="0"/>
              </a:rPr>
              <a:t>Try End of chapter problems</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ü"/>
              <a:tabLst/>
              <a:defRPr/>
            </a:pPr>
            <a:r>
              <a:rPr kumimoji="0" lang="en-CA" sz="2200" b="0" i="0" u="none" strike="noStrike" kern="1200" cap="none" spc="0" normalizeH="0" baseline="0" noProof="0">
                <a:ln>
                  <a:noFill/>
                </a:ln>
                <a:solidFill>
                  <a:srgbClr val="3333FF"/>
                </a:solidFill>
                <a:effectLst/>
                <a:uLnTx/>
                <a:uFillTx/>
                <a:latin typeface="Arial" charset="0"/>
                <a:ea typeface="+mn-ea"/>
                <a:cs typeface="Arial" charset="0"/>
              </a:rPr>
              <a:t>Do that in groups </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ü"/>
              <a:tabLst/>
              <a:defRPr/>
            </a:pPr>
            <a:endParaRPr kumimoji="0" lang="en-CA" sz="1800" b="0" i="0" u="none" strike="noStrike" kern="1200" cap="none" spc="0" normalizeH="0" baseline="0" noProof="0">
              <a:ln>
                <a:noFill/>
              </a:ln>
              <a:solidFill>
                <a:srgbClr val="3333FF"/>
              </a:solidFill>
              <a:effectLst/>
              <a:uLnTx/>
              <a:uFillTx/>
              <a:latin typeface="Arial" charset="0"/>
              <a:ea typeface="+mn-ea"/>
              <a:cs typeface="Arial"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EE687B-46B3-4DA9-82EF-AD77863D1713}"/>
              </a:ext>
            </a:extLst>
          </p:cNvPr>
          <p:cNvSpPr txBox="1"/>
          <p:nvPr/>
        </p:nvSpPr>
        <p:spPr>
          <a:xfrm>
            <a:off x="611560" y="548680"/>
            <a:ext cx="7920880" cy="5355312"/>
          </a:xfrm>
          <a:prstGeom prst="rect">
            <a:avLst/>
          </a:prstGeom>
          <a:noFill/>
        </p:spPr>
        <p:txBody>
          <a:bodyPr wrap="square" rtlCol="0">
            <a:spAutoFit/>
          </a:bodyPr>
          <a:lstStyle/>
          <a:p>
            <a:r>
              <a:rPr lang="en-US" dirty="0"/>
              <a:t>void </a:t>
            </a:r>
            <a:r>
              <a:rPr lang="en-US" dirty="0" err="1"/>
              <a:t>readArray</a:t>
            </a:r>
            <a:r>
              <a:rPr lang="en-US" dirty="0"/>
              <a:t>(</a:t>
            </a:r>
            <a:r>
              <a:rPr lang="en-US" dirty="0" err="1"/>
              <a:t>int</a:t>
            </a:r>
            <a:r>
              <a:rPr lang="en-US" dirty="0"/>
              <a:t> </a:t>
            </a:r>
            <a:r>
              <a:rPr lang="en-US" dirty="0" err="1"/>
              <a:t>theArray</a:t>
            </a:r>
            <a:r>
              <a:rPr lang="en-US" dirty="0"/>
              <a:t>[], </a:t>
            </a:r>
            <a:r>
              <a:rPr lang="en-US" dirty="0" err="1"/>
              <a:t>int</a:t>
            </a:r>
            <a:r>
              <a:rPr lang="en-US" dirty="0"/>
              <a:t> </a:t>
            </a:r>
            <a:r>
              <a:rPr lang="en-US" dirty="0" err="1"/>
              <a:t>sizeOfarray</a:t>
            </a:r>
            <a:r>
              <a:rPr lang="en-US" dirty="0"/>
              <a:t>)</a:t>
            </a:r>
          </a:p>
          <a:p>
            <a:r>
              <a:rPr lang="en-US" dirty="0"/>
              <a:t>{</a:t>
            </a:r>
          </a:p>
          <a:p>
            <a:r>
              <a:rPr lang="en-US" dirty="0"/>
              <a:t>   for (</a:t>
            </a:r>
            <a:r>
              <a:rPr lang="en-US" dirty="0" err="1"/>
              <a:t>int</a:t>
            </a:r>
            <a:r>
              <a:rPr lang="en-US" dirty="0"/>
              <a:t> </a:t>
            </a:r>
            <a:r>
              <a:rPr lang="en-US" dirty="0" err="1"/>
              <a:t>i</a:t>
            </a:r>
            <a:r>
              <a:rPr lang="en-US" dirty="0"/>
              <a:t> = 0; </a:t>
            </a:r>
            <a:r>
              <a:rPr lang="en-US" dirty="0" err="1"/>
              <a:t>i</a:t>
            </a:r>
            <a:r>
              <a:rPr lang="en-US" dirty="0"/>
              <a:t> &lt; </a:t>
            </a:r>
            <a:r>
              <a:rPr lang="en-US" dirty="0" err="1"/>
              <a:t>sizeOfarray</a:t>
            </a:r>
            <a:r>
              <a:rPr lang="en-US" dirty="0"/>
              <a:t>; </a:t>
            </a:r>
            <a:r>
              <a:rPr lang="en-US" dirty="0" err="1"/>
              <a:t>i</a:t>
            </a:r>
            <a:r>
              <a:rPr lang="en-US" dirty="0"/>
              <a:t>++)</a:t>
            </a:r>
          </a:p>
          <a:p>
            <a:r>
              <a:rPr lang="en-US" dirty="0"/>
              <a:t>  {</a:t>
            </a:r>
          </a:p>
          <a:p>
            <a:r>
              <a:rPr lang="en-US" dirty="0"/>
              <a:t>    </a:t>
            </a:r>
            <a:r>
              <a:rPr lang="en-US" dirty="0" err="1"/>
              <a:t>cout</a:t>
            </a:r>
            <a:r>
              <a:rPr lang="en-US" dirty="0"/>
              <a:t>&lt;&lt;"\n Enter element no. "&lt;&lt;</a:t>
            </a:r>
            <a:r>
              <a:rPr lang="en-US" dirty="0" err="1"/>
              <a:t>i</a:t>
            </a:r>
            <a:r>
              <a:rPr lang="en-US" dirty="0"/>
              <a:t>&lt;&lt;" : ";</a:t>
            </a:r>
          </a:p>
          <a:p>
            <a:r>
              <a:rPr lang="en-US" dirty="0"/>
              <a:t>	</a:t>
            </a:r>
            <a:r>
              <a:rPr lang="en-US" dirty="0" err="1"/>
              <a:t>cin</a:t>
            </a:r>
            <a:r>
              <a:rPr lang="en-US" dirty="0"/>
              <a:t> &gt;&gt; </a:t>
            </a:r>
            <a:r>
              <a:rPr lang="en-US" dirty="0" err="1"/>
              <a:t>theArray</a:t>
            </a:r>
            <a:r>
              <a:rPr lang="en-US" dirty="0"/>
              <a:t>[</a:t>
            </a:r>
            <a:r>
              <a:rPr lang="en-US" dirty="0" err="1"/>
              <a:t>i</a:t>
            </a:r>
            <a:r>
              <a:rPr lang="en-US" dirty="0"/>
              <a:t>];</a:t>
            </a:r>
          </a:p>
          <a:p>
            <a:r>
              <a:rPr lang="en-US" dirty="0"/>
              <a:t>  }</a:t>
            </a:r>
          </a:p>
          <a:p>
            <a:r>
              <a:rPr lang="en-US" dirty="0"/>
              <a:t>}</a:t>
            </a:r>
          </a:p>
          <a:p>
            <a:endParaRPr lang="en-US" dirty="0"/>
          </a:p>
          <a:p>
            <a:endParaRPr lang="en-US" dirty="0"/>
          </a:p>
          <a:p>
            <a:r>
              <a:rPr lang="en-US" dirty="0"/>
              <a:t>void </a:t>
            </a:r>
            <a:r>
              <a:rPr lang="en-US" dirty="0" err="1"/>
              <a:t>printArray</a:t>
            </a:r>
            <a:r>
              <a:rPr lang="en-US" dirty="0"/>
              <a:t>(</a:t>
            </a:r>
            <a:r>
              <a:rPr lang="en-US" dirty="0" err="1"/>
              <a:t>int</a:t>
            </a:r>
            <a:r>
              <a:rPr lang="en-US" dirty="0"/>
              <a:t> </a:t>
            </a:r>
            <a:r>
              <a:rPr lang="en-US" dirty="0" err="1"/>
              <a:t>theArray</a:t>
            </a:r>
            <a:r>
              <a:rPr lang="en-US" dirty="0"/>
              <a:t>[], </a:t>
            </a:r>
            <a:r>
              <a:rPr lang="en-US" dirty="0" err="1"/>
              <a:t>int</a:t>
            </a:r>
            <a:r>
              <a:rPr lang="en-US" dirty="0"/>
              <a:t> </a:t>
            </a:r>
            <a:r>
              <a:rPr lang="en-US" dirty="0" err="1"/>
              <a:t>sizeOfarray</a:t>
            </a:r>
            <a:r>
              <a:rPr lang="en-US" dirty="0"/>
              <a:t>)</a:t>
            </a:r>
          </a:p>
          <a:p>
            <a:r>
              <a:rPr lang="en-US" dirty="0"/>
              <a:t>{</a:t>
            </a:r>
          </a:p>
          <a:p>
            <a:r>
              <a:rPr lang="en-US" dirty="0"/>
              <a:t>	</a:t>
            </a:r>
          </a:p>
          <a:p>
            <a:r>
              <a:rPr lang="en-US" dirty="0"/>
              <a:t>   </a:t>
            </a:r>
            <a:r>
              <a:rPr lang="en-US" dirty="0" err="1"/>
              <a:t>cout</a:t>
            </a:r>
            <a:r>
              <a:rPr lang="en-US" dirty="0"/>
              <a:t>&lt;&lt;"\n The Array you entered is: "&lt;&lt;</a:t>
            </a:r>
            <a:r>
              <a:rPr lang="en-US" dirty="0" err="1"/>
              <a:t>endl</a:t>
            </a:r>
            <a:r>
              <a:rPr lang="en-US" dirty="0"/>
              <a:t>&lt;&lt;</a:t>
            </a:r>
            <a:r>
              <a:rPr lang="en-US" dirty="0" err="1"/>
              <a:t>endl</a:t>
            </a:r>
            <a:r>
              <a:rPr lang="en-US" dirty="0"/>
              <a:t>;</a:t>
            </a:r>
          </a:p>
          <a:p>
            <a:r>
              <a:rPr lang="en-US" dirty="0"/>
              <a:t>   for (</a:t>
            </a:r>
            <a:r>
              <a:rPr lang="en-US" dirty="0" err="1"/>
              <a:t>int</a:t>
            </a:r>
            <a:r>
              <a:rPr lang="en-US" dirty="0"/>
              <a:t> </a:t>
            </a:r>
            <a:r>
              <a:rPr lang="en-US" dirty="0" err="1"/>
              <a:t>i</a:t>
            </a:r>
            <a:r>
              <a:rPr lang="en-US" dirty="0"/>
              <a:t> = 0; </a:t>
            </a:r>
            <a:r>
              <a:rPr lang="en-US" dirty="0" err="1"/>
              <a:t>i</a:t>
            </a:r>
            <a:r>
              <a:rPr lang="en-US" dirty="0"/>
              <a:t> &lt; </a:t>
            </a:r>
            <a:r>
              <a:rPr lang="en-US" dirty="0" err="1"/>
              <a:t>sizeOfarray</a:t>
            </a:r>
            <a:r>
              <a:rPr lang="en-US" dirty="0"/>
              <a:t>; </a:t>
            </a:r>
            <a:r>
              <a:rPr lang="en-US" dirty="0" err="1"/>
              <a:t>i</a:t>
            </a:r>
            <a:r>
              <a:rPr lang="en-US" dirty="0"/>
              <a:t>++)</a:t>
            </a:r>
          </a:p>
          <a:p>
            <a:r>
              <a:rPr lang="en-US" dirty="0"/>
              <a:t>    {</a:t>
            </a:r>
          </a:p>
          <a:p>
            <a:r>
              <a:rPr lang="en-US" dirty="0"/>
              <a:t>      </a:t>
            </a:r>
            <a:r>
              <a:rPr lang="en-US" dirty="0" err="1"/>
              <a:t>cout</a:t>
            </a:r>
            <a:r>
              <a:rPr lang="en-US" dirty="0"/>
              <a:t> &lt;&lt;"  "&lt;&lt;</a:t>
            </a:r>
            <a:r>
              <a:rPr lang="en-US" dirty="0" err="1"/>
              <a:t>theArray</a:t>
            </a:r>
            <a:r>
              <a:rPr lang="en-US" dirty="0"/>
              <a:t>[</a:t>
            </a:r>
            <a:r>
              <a:rPr lang="en-US" dirty="0" err="1"/>
              <a:t>i</a:t>
            </a:r>
            <a:r>
              <a:rPr lang="en-US" dirty="0"/>
              <a:t>]&lt;&lt;"  ";</a:t>
            </a:r>
          </a:p>
          <a:p>
            <a:r>
              <a:rPr lang="en-US" dirty="0"/>
              <a:t>    }</a:t>
            </a:r>
          </a:p>
          <a:p>
            <a:r>
              <a:rPr lang="en-US" dirty="0"/>
              <a:t>}</a:t>
            </a:r>
          </a:p>
        </p:txBody>
      </p:sp>
    </p:spTree>
    <p:extLst>
      <p:ext uri="{BB962C8B-B14F-4D97-AF65-F5344CB8AC3E}">
        <p14:creationId xmlns:p14="http://schemas.microsoft.com/office/powerpoint/2010/main" val="1959407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EE687B-46B3-4DA9-82EF-AD77863D1713}"/>
              </a:ext>
            </a:extLst>
          </p:cNvPr>
          <p:cNvSpPr txBox="1"/>
          <p:nvPr/>
        </p:nvSpPr>
        <p:spPr>
          <a:xfrm>
            <a:off x="611560" y="548680"/>
            <a:ext cx="7920880" cy="3693319"/>
          </a:xfrm>
          <a:prstGeom prst="rect">
            <a:avLst/>
          </a:prstGeom>
          <a:noFill/>
        </p:spPr>
        <p:txBody>
          <a:bodyPr wrap="square" rtlCol="0">
            <a:spAutoFit/>
          </a:bodyPr>
          <a:lstStyle/>
          <a:p>
            <a:r>
              <a:rPr lang="en-US" dirty="0"/>
              <a:t>double average(</a:t>
            </a:r>
            <a:r>
              <a:rPr lang="en-US" dirty="0" err="1"/>
              <a:t>int</a:t>
            </a:r>
            <a:r>
              <a:rPr lang="en-US" dirty="0"/>
              <a:t> numbers[], </a:t>
            </a:r>
            <a:r>
              <a:rPr lang="en-US" dirty="0" err="1"/>
              <a:t>int</a:t>
            </a:r>
            <a:r>
              <a:rPr lang="en-US" dirty="0"/>
              <a:t> size)</a:t>
            </a:r>
          </a:p>
          <a:p>
            <a:r>
              <a:rPr lang="en-US" dirty="0"/>
              <a:t>{</a:t>
            </a:r>
          </a:p>
          <a:p>
            <a:r>
              <a:rPr lang="en-US" dirty="0"/>
              <a:t>        double sum = 0.0;</a:t>
            </a:r>
          </a:p>
          <a:p>
            <a:r>
              <a:rPr lang="en-US" dirty="0"/>
              <a:t>        double </a:t>
            </a:r>
            <a:r>
              <a:rPr lang="en-US" dirty="0" err="1"/>
              <a:t>arrayAverage</a:t>
            </a:r>
            <a:r>
              <a:rPr lang="en-US" dirty="0"/>
              <a:t>;</a:t>
            </a:r>
          </a:p>
          <a:p>
            <a:r>
              <a:rPr lang="en-US" dirty="0"/>
              <a:t>        </a:t>
            </a:r>
          </a:p>
          <a:p>
            <a:r>
              <a:rPr lang="en-US" dirty="0"/>
              <a:t>        for (</a:t>
            </a:r>
            <a:r>
              <a:rPr lang="en-US" dirty="0" err="1"/>
              <a:t>int</a:t>
            </a:r>
            <a:r>
              <a:rPr lang="en-US" dirty="0"/>
              <a:t> </a:t>
            </a:r>
            <a:r>
              <a:rPr lang="en-US" dirty="0" err="1"/>
              <a:t>i</a:t>
            </a:r>
            <a:r>
              <a:rPr lang="en-US" dirty="0"/>
              <a:t> = 0; </a:t>
            </a:r>
            <a:r>
              <a:rPr lang="en-US" dirty="0" err="1"/>
              <a:t>i</a:t>
            </a:r>
            <a:r>
              <a:rPr lang="en-US" dirty="0"/>
              <a:t> &lt; size; </a:t>
            </a:r>
            <a:r>
              <a:rPr lang="en-US" dirty="0" err="1"/>
              <a:t>i</a:t>
            </a:r>
            <a:r>
              <a:rPr lang="en-US" dirty="0"/>
              <a:t>++)</a:t>
            </a:r>
          </a:p>
          <a:p>
            <a:r>
              <a:rPr lang="en-US" dirty="0"/>
              <a:t>          sum = sum + numbers[</a:t>
            </a:r>
            <a:r>
              <a:rPr lang="en-US" dirty="0" err="1"/>
              <a:t>i</a:t>
            </a:r>
            <a:r>
              <a:rPr lang="en-US" dirty="0"/>
              <a:t>];</a:t>
            </a:r>
          </a:p>
          <a:p>
            <a:r>
              <a:rPr lang="en-US" dirty="0"/>
              <a:t>        </a:t>
            </a:r>
          </a:p>
          <a:p>
            <a:r>
              <a:rPr lang="en-US" dirty="0"/>
              <a:t>        </a:t>
            </a:r>
            <a:r>
              <a:rPr lang="en-US" dirty="0" err="1"/>
              <a:t>arrayAverage</a:t>
            </a:r>
            <a:r>
              <a:rPr lang="en-US" dirty="0"/>
              <a:t> = sum / size;</a:t>
            </a:r>
          </a:p>
          <a:p>
            <a:r>
              <a:rPr lang="en-US" dirty="0"/>
              <a:t>        </a:t>
            </a:r>
          </a:p>
          <a:p>
            <a:r>
              <a:rPr lang="en-US" dirty="0"/>
              <a:t>        return </a:t>
            </a:r>
            <a:r>
              <a:rPr lang="en-US" dirty="0" err="1"/>
              <a:t>arrayAverage</a:t>
            </a:r>
            <a:r>
              <a:rPr lang="en-US" dirty="0"/>
              <a:t>;</a:t>
            </a:r>
          </a:p>
          <a:p>
            <a:r>
              <a:rPr lang="en-US" dirty="0"/>
              <a:t>}</a:t>
            </a:r>
          </a:p>
          <a:p>
            <a:endParaRPr lang="en-US" dirty="0"/>
          </a:p>
        </p:txBody>
      </p:sp>
    </p:spTree>
    <p:extLst>
      <p:ext uri="{BB962C8B-B14F-4D97-AF65-F5344CB8AC3E}">
        <p14:creationId xmlns:p14="http://schemas.microsoft.com/office/powerpoint/2010/main" val="1804733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rtlCol="0">
            <a:normAutofit/>
          </a:bodyPr>
          <a:lstStyle/>
          <a:p>
            <a:pPr>
              <a:defRPr/>
            </a:pPr>
            <a:r>
              <a:rPr lang="en-US" dirty="0"/>
              <a:t>Sequential Search</a:t>
            </a:r>
          </a:p>
        </p:txBody>
      </p:sp>
      <p:sp>
        <p:nvSpPr>
          <p:cNvPr id="30723" name="Content Placeholder 4"/>
          <p:cNvSpPr>
            <a:spLocks noGrp="1"/>
          </p:cNvSpPr>
          <p:nvPr>
            <p:ph idx="1"/>
          </p:nvPr>
        </p:nvSpPr>
        <p:spPr/>
        <p:txBody>
          <a:bodyPr/>
          <a:lstStyle/>
          <a:p>
            <a:pPr eaLnBrk="1" hangingPunct="1"/>
            <a:r>
              <a:rPr lang="en-US" dirty="0"/>
              <a:t>Sequential search or linear search</a:t>
            </a:r>
          </a:p>
          <a:p>
            <a:pPr lvl="1" eaLnBrk="1" hangingPunct="1"/>
            <a:r>
              <a:rPr lang="en-US" dirty="0"/>
              <a:t>Searching a list for a given item</a:t>
            </a:r>
          </a:p>
          <a:p>
            <a:pPr lvl="1" eaLnBrk="1" hangingPunct="1"/>
            <a:r>
              <a:rPr lang="en-US" dirty="0"/>
              <a:t>Starting from the first array element</a:t>
            </a:r>
          </a:p>
          <a:p>
            <a:pPr lvl="1" eaLnBrk="1" hangingPunct="1"/>
            <a:r>
              <a:rPr lang="en-US" dirty="0"/>
              <a:t>Compare </a:t>
            </a:r>
            <a:r>
              <a:rPr lang="en-US" dirty="0" err="1">
                <a:latin typeface="Courier New" pitchFamily="49" charset="0"/>
                <a:cs typeface="Courier New" pitchFamily="49" charset="0"/>
              </a:rPr>
              <a:t>searchItem</a:t>
            </a:r>
            <a:r>
              <a:rPr lang="en-US" dirty="0"/>
              <a:t> with the elements in the array</a:t>
            </a:r>
          </a:p>
          <a:p>
            <a:pPr lvl="1" eaLnBrk="1" hangingPunct="1"/>
            <a:r>
              <a:rPr lang="en-US" dirty="0"/>
              <a:t>Continue the search until either you find the item or no more data is left in the </a:t>
            </a:r>
            <a:r>
              <a:rPr lang="en-US" dirty="0">
                <a:latin typeface="Courier New" pitchFamily="49" charset="0"/>
                <a:cs typeface="Courier New" pitchFamily="49" charset="0"/>
              </a:rPr>
              <a:t>list</a:t>
            </a:r>
            <a:r>
              <a:rPr lang="en-US" dirty="0"/>
              <a:t> to  compare with </a:t>
            </a:r>
            <a:r>
              <a:rPr lang="en-US" dirty="0" err="1">
                <a:latin typeface="Courier New" pitchFamily="49" charset="0"/>
                <a:cs typeface="Courier New" pitchFamily="49" charset="0"/>
              </a:rPr>
              <a:t>searchItem</a:t>
            </a:r>
            <a:endParaRPr lang="en-US" dirty="0">
              <a:latin typeface="Courier New" pitchFamily="49" charset="0"/>
              <a:cs typeface="Courier New" pitchFamily="49" charset="0"/>
            </a:endParaRPr>
          </a:p>
        </p:txBody>
      </p:sp>
      <p:sp>
        <p:nvSpPr>
          <p:cNvPr id="30724" name="Footer Placeholder 2"/>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30725" name="Slide Number Placeholder 3"/>
          <p:cNvSpPr>
            <a:spLocks noGrp="1"/>
          </p:cNvSpPr>
          <p:nvPr>
            <p:ph type="sldNum" sz="quarter" idx="12"/>
          </p:nvPr>
        </p:nvSpPr>
        <p:spPr/>
        <p:txBody>
          <a:bodyPr/>
          <a:lstStyle/>
          <a:p>
            <a:pPr>
              <a:defRPr/>
            </a:pPr>
            <a:fld id="{D71B39DE-9299-47EB-B7F7-96B3C351A04B}" type="slidenum">
              <a:rPr lang="en-US"/>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cstate="print"/>
          <a:srcRect/>
          <a:stretch>
            <a:fillRect/>
          </a:stretch>
        </p:blipFill>
        <p:spPr bwMode="auto">
          <a:xfrm>
            <a:off x="571472" y="714356"/>
            <a:ext cx="7994678" cy="5405531"/>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6"/>
          <p:cNvSpPr>
            <a:spLocks noGrp="1"/>
          </p:cNvSpPr>
          <p:nvPr>
            <p:ph type="title"/>
          </p:nvPr>
        </p:nvSpPr>
        <p:spPr/>
        <p:txBody>
          <a:bodyPr rtlCol="0">
            <a:normAutofit fontScale="90000"/>
          </a:bodyPr>
          <a:lstStyle/>
          <a:p>
            <a:pPr>
              <a:defRPr/>
            </a:pPr>
            <a:r>
              <a:rPr lang="en-US" dirty="0"/>
              <a:t>Sequential Search Function</a:t>
            </a:r>
            <a:br>
              <a:rPr lang="en-US" dirty="0"/>
            </a:br>
            <a:r>
              <a:rPr lang="en-US" dirty="0">
                <a:solidFill>
                  <a:srgbClr val="FF0000"/>
                </a:solidFill>
              </a:rPr>
              <a:t>Ex 9-8 P509 in Text</a:t>
            </a:r>
          </a:p>
        </p:txBody>
      </p:sp>
      <p:sp>
        <p:nvSpPr>
          <p:cNvPr id="31747" name="Footer Placeholder 3"/>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31748" name="Slide Number Placeholder 4"/>
          <p:cNvSpPr>
            <a:spLocks noGrp="1"/>
          </p:cNvSpPr>
          <p:nvPr>
            <p:ph type="sldNum" sz="quarter" idx="12"/>
          </p:nvPr>
        </p:nvSpPr>
        <p:spPr/>
        <p:txBody>
          <a:bodyPr/>
          <a:lstStyle/>
          <a:p>
            <a:pPr>
              <a:defRPr/>
            </a:pPr>
            <a:fld id="{D21CC283-819D-4DAD-8823-E54884A5ADAD}" type="slidenum">
              <a:rPr lang="en-US"/>
              <a:pPr>
                <a:defRPr/>
              </a:pPr>
              <a:t>24</a:t>
            </a:fld>
            <a:endParaRPr lang="en-US"/>
          </a:p>
        </p:txBody>
      </p:sp>
      <p:pic>
        <p:nvPicPr>
          <p:cNvPr id="31749" name="Picture 2"/>
          <p:cNvPicPr>
            <a:picLocks noChangeAspect="1" noChangeArrowheads="1"/>
          </p:cNvPicPr>
          <p:nvPr/>
        </p:nvPicPr>
        <p:blipFill>
          <a:blip r:embed="rId2" cstate="print"/>
          <a:srcRect/>
          <a:stretch>
            <a:fillRect/>
          </a:stretch>
        </p:blipFill>
        <p:spPr bwMode="auto">
          <a:xfrm>
            <a:off x="1071538" y="1857364"/>
            <a:ext cx="7164785" cy="410053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DE0421E3-3A9B-4CCC-84D7-A73D8F4D7089}"/>
              </a:ext>
            </a:extLst>
          </p:cNvPr>
          <p:cNvSpPr>
            <a:spLocks noGrp="1"/>
          </p:cNvSpPr>
          <p:nvPr>
            <p:ph type="title"/>
          </p:nvPr>
        </p:nvSpPr>
        <p:spPr/>
        <p:txBody>
          <a:bodyPr rtlCol="0">
            <a:normAutofit fontScale="90000"/>
          </a:bodyPr>
          <a:lstStyle/>
          <a:p>
            <a:pPr>
              <a:defRPr/>
            </a:pPr>
            <a:r>
              <a:rPr lang="en-US" dirty="0"/>
              <a:t>Sequential Search (cont'd.)</a:t>
            </a:r>
            <a:br>
              <a:rPr lang="en-US" dirty="0"/>
            </a:br>
            <a:r>
              <a:rPr lang="en-US" dirty="0">
                <a:solidFill>
                  <a:srgbClr val="FF0000"/>
                </a:solidFill>
              </a:rPr>
              <a:t>The Full Program</a:t>
            </a:r>
          </a:p>
        </p:txBody>
      </p:sp>
      <p:sp>
        <p:nvSpPr>
          <p:cNvPr id="4" name="Content Placeholder 3">
            <a:extLst>
              <a:ext uri="{FF2B5EF4-FFF2-40B4-BE49-F238E27FC236}">
                <a16:creationId xmlns:a16="http://schemas.microsoft.com/office/drawing/2014/main" id="{51288CC0-D939-4E9F-B8B5-30E4ADA08572}"/>
              </a:ext>
            </a:extLst>
          </p:cNvPr>
          <p:cNvSpPr>
            <a:spLocks noGrp="1"/>
          </p:cNvSpPr>
          <p:nvPr>
            <p:ph idx="1"/>
          </p:nvPr>
        </p:nvSpPr>
        <p:spPr>
          <a:xfrm>
            <a:off x="1000100" y="1600200"/>
            <a:ext cx="7686700" cy="4983162"/>
          </a:xfrm>
        </p:spPr>
        <p:txBody>
          <a:bodyPr>
            <a:normAutofit fontScale="32500" lnSpcReduction="20000"/>
          </a:bodyPr>
          <a:lstStyle/>
          <a:p>
            <a:pPr marL="0" indent="0">
              <a:buNone/>
            </a:pPr>
            <a:r>
              <a:rPr lang="en-US" sz="3700" dirty="0">
                <a:latin typeface="Consolas" pitchFamily="49" charset="0"/>
                <a:cs typeface="Consolas" pitchFamily="49" charset="0"/>
              </a:rPr>
              <a:t>// This program illustrates how to use a sequential search in a</a:t>
            </a:r>
          </a:p>
          <a:p>
            <a:pPr marL="0" indent="0">
              <a:buNone/>
            </a:pPr>
            <a:r>
              <a:rPr lang="en-US" sz="3700" dirty="0">
                <a:latin typeface="Consolas" pitchFamily="49" charset="0"/>
                <a:cs typeface="Consolas" pitchFamily="49" charset="0"/>
              </a:rPr>
              <a:t>// program.</a:t>
            </a:r>
          </a:p>
          <a:p>
            <a:pPr marL="0" indent="0">
              <a:buNone/>
            </a:pPr>
            <a:endParaRPr lang="en-US" sz="3700" dirty="0">
              <a:latin typeface="Consolas" pitchFamily="49" charset="0"/>
              <a:cs typeface="Consolas" pitchFamily="49" charset="0"/>
            </a:endParaRPr>
          </a:p>
          <a:p>
            <a:pPr marL="0" indent="0">
              <a:buNone/>
            </a:pPr>
            <a:r>
              <a:rPr lang="en-US" sz="3700" dirty="0">
                <a:latin typeface="Consolas" pitchFamily="49" charset="0"/>
                <a:cs typeface="Consolas" pitchFamily="49" charset="0"/>
              </a:rPr>
              <a:t>#include &lt;iostream&gt; </a:t>
            </a:r>
          </a:p>
          <a:p>
            <a:pPr marL="0" indent="0">
              <a:buNone/>
            </a:pPr>
            <a:r>
              <a:rPr lang="en-US" sz="3700" dirty="0">
                <a:latin typeface="Consolas" pitchFamily="49" charset="0"/>
                <a:cs typeface="Consolas" pitchFamily="49" charset="0"/>
              </a:rPr>
              <a:t>using namespace </a:t>
            </a:r>
            <a:r>
              <a:rPr lang="en-US" sz="3700" dirty="0" err="1">
                <a:latin typeface="Consolas" pitchFamily="49" charset="0"/>
                <a:cs typeface="Consolas" pitchFamily="49" charset="0"/>
              </a:rPr>
              <a:t>std</a:t>
            </a:r>
            <a:r>
              <a:rPr lang="en-US" sz="3700" dirty="0">
                <a:latin typeface="Consolas" pitchFamily="49" charset="0"/>
                <a:cs typeface="Consolas" pitchFamily="49" charset="0"/>
              </a:rPr>
              <a:t>; </a:t>
            </a:r>
          </a:p>
          <a:p>
            <a:pPr marL="0" indent="0">
              <a:buNone/>
            </a:pPr>
            <a:endParaRPr lang="en-US" sz="3700" dirty="0">
              <a:latin typeface="Consolas" pitchFamily="49" charset="0"/>
              <a:cs typeface="Consolas" pitchFamily="49" charset="0"/>
            </a:endParaRPr>
          </a:p>
          <a:p>
            <a:pPr marL="0" indent="0">
              <a:buNone/>
            </a:pPr>
            <a:r>
              <a:rPr lang="en-US" sz="3700" dirty="0" err="1">
                <a:latin typeface="Consolas" pitchFamily="49" charset="0"/>
                <a:cs typeface="Consolas" pitchFamily="49" charset="0"/>
              </a:rPr>
              <a:t>const</a:t>
            </a:r>
            <a:r>
              <a:rPr lang="en-US" sz="3700" dirty="0">
                <a:latin typeface="Consolas" pitchFamily="49" charset="0"/>
                <a:cs typeface="Consolas" pitchFamily="49" charset="0"/>
              </a:rPr>
              <a:t> </a:t>
            </a:r>
            <a:r>
              <a:rPr lang="en-US" sz="3700" dirty="0" err="1">
                <a:latin typeface="Consolas" pitchFamily="49" charset="0"/>
                <a:cs typeface="Consolas" pitchFamily="49" charset="0"/>
              </a:rPr>
              <a:t>int</a:t>
            </a:r>
            <a:r>
              <a:rPr lang="en-US" sz="3700" dirty="0">
                <a:latin typeface="Consolas" pitchFamily="49" charset="0"/>
                <a:cs typeface="Consolas" pitchFamily="49" charset="0"/>
              </a:rPr>
              <a:t> ARRAY_SIZE = 5; </a:t>
            </a:r>
          </a:p>
          <a:p>
            <a:pPr marL="0" indent="0">
              <a:buNone/>
            </a:pPr>
            <a:endParaRPr lang="en-US" sz="3700" dirty="0">
              <a:latin typeface="Consolas" pitchFamily="49" charset="0"/>
              <a:cs typeface="Consolas" pitchFamily="49" charset="0"/>
            </a:endParaRPr>
          </a:p>
          <a:p>
            <a:pPr marL="0" indent="0">
              <a:buNone/>
            </a:pPr>
            <a:r>
              <a:rPr lang="en-US" sz="3700" dirty="0" err="1">
                <a:latin typeface="Consolas" pitchFamily="49" charset="0"/>
                <a:cs typeface="Consolas" pitchFamily="49" charset="0"/>
              </a:rPr>
              <a:t>int</a:t>
            </a:r>
            <a:r>
              <a:rPr lang="en-US" sz="3700" dirty="0">
                <a:latin typeface="Consolas" pitchFamily="49" charset="0"/>
                <a:cs typeface="Consolas" pitchFamily="49" charset="0"/>
              </a:rPr>
              <a:t> </a:t>
            </a:r>
            <a:r>
              <a:rPr lang="en-US" sz="3700" dirty="0" err="1">
                <a:latin typeface="Consolas" pitchFamily="49" charset="0"/>
                <a:cs typeface="Consolas" pitchFamily="49" charset="0"/>
              </a:rPr>
              <a:t>seqSearch</a:t>
            </a:r>
            <a:r>
              <a:rPr lang="en-US" sz="3700" dirty="0">
                <a:latin typeface="Consolas" pitchFamily="49" charset="0"/>
                <a:cs typeface="Consolas" pitchFamily="49" charset="0"/>
              </a:rPr>
              <a:t>(</a:t>
            </a:r>
            <a:r>
              <a:rPr lang="en-US" sz="3700" dirty="0" err="1">
                <a:latin typeface="Consolas" pitchFamily="49" charset="0"/>
                <a:cs typeface="Consolas" pitchFamily="49" charset="0"/>
              </a:rPr>
              <a:t>const</a:t>
            </a:r>
            <a:r>
              <a:rPr lang="en-US" sz="3700" dirty="0">
                <a:latin typeface="Consolas" pitchFamily="49" charset="0"/>
                <a:cs typeface="Consolas" pitchFamily="49" charset="0"/>
              </a:rPr>
              <a:t> </a:t>
            </a:r>
            <a:r>
              <a:rPr lang="en-US" sz="3700" dirty="0" err="1">
                <a:latin typeface="Consolas" pitchFamily="49" charset="0"/>
                <a:cs typeface="Consolas" pitchFamily="49" charset="0"/>
              </a:rPr>
              <a:t>int</a:t>
            </a:r>
            <a:r>
              <a:rPr lang="en-US" sz="3700" dirty="0">
                <a:latin typeface="Consolas" pitchFamily="49" charset="0"/>
                <a:cs typeface="Consolas" pitchFamily="49" charset="0"/>
              </a:rPr>
              <a:t> list[], </a:t>
            </a:r>
            <a:r>
              <a:rPr lang="en-US" sz="3700" dirty="0" err="1">
                <a:latin typeface="Consolas" pitchFamily="49" charset="0"/>
                <a:cs typeface="Consolas" pitchFamily="49" charset="0"/>
              </a:rPr>
              <a:t>int</a:t>
            </a:r>
            <a:r>
              <a:rPr lang="en-US" sz="3700" dirty="0">
                <a:latin typeface="Consolas" pitchFamily="49" charset="0"/>
                <a:cs typeface="Consolas" pitchFamily="49" charset="0"/>
              </a:rPr>
              <a:t> </a:t>
            </a:r>
            <a:r>
              <a:rPr lang="en-US" sz="3700" dirty="0" err="1">
                <a:latin typeface="Consolas" pitchFamily="49" charset="0"/>
                <a:cs typeface="Consolas" pitchFamily="49" charset="0"/>
              </a:rPr>
              <a:t>listLength</a:t>
            </a:r>
            <a:r>
              <a:rPr lang="en-US" sz="3700" dirty="0">
                <a:latin typeface="Consolas" pitchFamily="49" charset="0"/>
                <a:cs typeface="Consolas" pitchFamily="49" charset="0"/>
              </a:rPr>
              <a:t>, </a:t>
            </a:r>
            <a:r>
              <a:rPr lang="en-US" sz="3700" dirty="0" err="1">
                <a:latin typeface="Consolas" pitchFamily="49" charset="0"/>
                <a:cs typeface="Consolas" pitchFamily="49" charset="0"/>
              </a:rPr>
              <a:t>int</a:t>
            </a:r>
            <a:r>
              <a:rPr lang="en-US" sz="3700" dirty="0">
                <a:latin typeface="Consolas" pitchFamily="49" charset="0"/>
                <a:cs typeface="Consolas" pitchFamily="49" charset="0"/>
              </a:rPr>
              <a:t> </a:t>
            </a:r>
            <a:r>
              <a:rPr lang="en-US" sz="3700" dirty="0" err="1">
                <a:latin typeface="Consolas" pitchFamily="49" charset="0"/>
                <a:cs typeface="Consolas" pitchFamily="49" charset="0"/>
              </a:rPr>
              <a:t>searchItem</a:t>
            </a:r>
            <a:r>
              <a:rPr lang="en-US" sz="3700" dirty="0">
                <a:latin typeface="Consolas" pitchFamily="49" charset="0"/>
                <a:cs typeface="Consolas" pitchFamily="49" charset="0"/>
              </a:rPr>
              <a:t>); </a:t>
            </a:r>
          </a:p>
          <a:p>
            <a:pPr marL="0" indent="0">
              <a:buNone/>
            </a:pPr>
            <a:endParaRPr lang="en-US" sz="3700" dirty="0">
              <a:latin typeface="Consolas" pitchFamily="49" charset="0"/>
              <a:cs typeface="Consolas" pitchFamily="49" charset="0"/>
            </a:endParaRPr>
          </a:p>
          <a:p>
            <a:pPr marL="0" indent="0">
              <a:buNone/>
            </a:pPr>
            <a:endParaRPr lang="en-US" sz="3700" dirty="0">
              <a:latin typeface="Consolas" pitchFamily="49" charset="0"/>
              <a:cs typeface="Consolas" pitchFamily="49" charset="0"/>
            </a:endParaRPr>
          </a:p>
          <a:p>
            <a:pPr marL="0" indent="0">
              <a:buNone/>
            </a:pPr>
            <a:r>
              <a:rPr lang="en-US" sz="3700" dirty="0" err="1">
                <a:latin typeface="Consolas" pitchFamily="49" charset="0"/>
                <a:cs typeface="Consolas" pitchFamily="49" charset="0"/>
              </a:rPr>
              <a:t>int</a:t>
            </a:r>
            <a:r>
              <a:rPr lang="en-US" sz="3700" dirty="0">
                <a:latin typeface="Consolas" pitchFamily="49" charset="0"/>
                <a:cs typeface="Consolas" pitchFamily="49" charset="0"/>
              </a:rPr>
              <a:t> main() </a:t>
            </a:r>
          </a:p>
          <a:p>
            <a:pPr marL="0" indent="0">
              <a:buNone/>
            </a:pPr>
            <a:r>
              <a:rPr lang="en-US" sz="3700" dirty="0">
                <a:latin typeface="Consolas" pitchFamily="49" charset="0"/>
                <a:cs typeface="Consolas" pitchFamily="49" charset="0"/>
              </a:rPr>
              <a:t>{ </a:t>
            </a:r>
          </a:p>
          <a:p>
            <a:pPr marL="0" indent="0">
              <a:buNone/>
            </a:pPr>
            <a:endParaRPr lang="en-US" sz="3700" dirty="0">
              <a:latin typeface="Consolas" pitchFamily="49" charset="0"/>
              <a:cs typeface="Consolas" pitchFamily="49" charset="0"/>
            </a:endParaRPr>
          </a:p>
          <a:p>
            <a:pPr marL="0" indent="0">
              <a:buNone/>
            </a:pPr>
            <a:r>
              <a:rPr lang="en-US" sz="3700" dirty="0">
                <a:latin typeface="Consolas" pitchFamily="49" charset="0"/>
                <a:cs typeface="Consolas" pitchFamily="49" charset="0"/>
              </a:rPr>
              <a:t>	</a:t>
            </a:r>
            <a:r>
              <a:rPr lang="en-US" sz="3700" dirty="0" err="1">
                <a:latin typeface="Consolas" pitchFamily="49" charset="0"/>
                <a:cs typeface="Consolas" pitchFamily="49" charset="0"/>
              </a:rPr>
              <a:t>int</a:t>
            </a:r>
            <a:r>
              <a:rPr lang="en-US" sz="3700" dirty="0">
                <a:latin typeface="Consolas" pitchFamily="49" charset="0"/>
                <a:cs typeface="Consolas" pitchFamily="49" charset="0"/>
              </a:rPr>
              <a:t> </a:t>
            </a:r>
            <a:r>
              <a:rPr lang="en-US" sz="3700" dirty="0" err="1">
                <a:latin typeface="Consolas" pitchFamily="49" charset="0"/>
                <a:cs typeface="Consolas" pitchFamily="49" charset="0"/>
              </a:rPr>
              <a:t>intList</a:t>
            </a:r>
            <a:r>
              <a:rPr lang="en-US" sz="3700" dirty="0">
                <a:latin typeface="Consolas" pitchFamily="49" charset="0"/>
                <a:cs typeface="Consolas" pitchFamily="49" charset="0"/>
              </a:rPr>
              <a:t>[ARRAY_SIZE]; </a:t>
            </a:r>
          </a:p>
          <a:p>
            <a:pPr marL="0" indent="0">
              <a:buNone/>
            </a:pPr>
            <a:r>
              <a:rPr lang="en-US" sz="3700" dirty="0">
                <a:latin typeface="Consolas" pitchFamily="49" charset="0"/>
                <a:cs typeface="Consolas" pitchFamily="49" charset="0"/>
              </a:rPr>
              <a:t>	</a:t>
            </a:r>
            <a:r>
              <a:rPr lang="en-US" sz="3700" dirty="0" err="1">
                <a:latin typeface="Consolas" pitchFamily="49" charset="0"/>
                <a:cs typeface="Consolas" pitchFamily="49" charset="0"/>
              </a:rPr>
              <a:t>int</a:t>
            </a:r>
            <a:r>
              <a:rPr lang="en-US" sz="3700" dirty="0">
                <a:latin typeface="Consolas" pitchFamily="49" charset="0"/>
                <a:cs typeface="Consolas" pitchFamily="49" charset="0"/>
              </a:rPr>
              <a:t> number; </a:t>
            </a:r>
          </a:p>
          <a:p>
            <a:pPr marL="0" indent="0">
              <a:buNone/>
            </a:pPr>
            <a:r>
              <a:rPr lang="en-US" sz="3700" dirty="0">
                <a:latin typeface="Consolas" pitchFamily="49" charset="0"/>
                <a:cs typeface="Consolas" pitchFamily="49" charset="0"/>
              </a:rPr>
              <a:t>	</a:t>
            </a:r>
          </a:p>
          <a:p>
            <a:pPr marL="0" indent="0">
              <a:buNone/>
            </a:pPr>
            <a:r>
              <a:rPr lang="en-US" sz="3700" dirty="0">
                <a:latin typeface="Consolas" pitchFamily="49" charset="0"/>
                <a:cs typeface="Consolas" pitchFamily="49" charset="0"/>
              </a:rPr>
              <a:t>	</a:t>
            </a:r>
            <a:r>
              <a:rPr lang="en-US" sz="3700" dirty="0" err="1">
                <a:latin typeface="Consolas" pitchFamily="49" charset="0"/>
                <a:cs typeface="Consolas" pitchFamily="49" charset="0"/>
              </a:rPr>
              <a:t>cout</a:t>
            </a:r>
            <a:r>
              <a:rPr lang="en-US" sz="3700" dirty="0">
                <a:latin typeface="Consolas" pitchFamily="49" charset="0"/>
                <a:cs typeface="Consolas" pitchFamily="49" charset="0"/>
              </a:rPr>
              <a:t> &lt;&lt; " Enter " &lt;&lt; ARRAY_SIZE&lt;&lt; " integers." &lt;&lt; </a:t>
            </a:r>
            <a:r>
              <a:rPr lang="en-US" sz="3700" dirty="0" err="1">
                <a:latin typeface="Consolas" pitchFamily="49" charset="0"/>
                <a:cs typeface="Consolas" pitchFamily="49" charset="0"/>
              </a:rPr>
              <a:t>endl</a:t>
            </a:r>
            <a:r>
              <a:rPr lang="en-US" sz="3700" dirty="0">
                <a:latin typeface="Consolas" pitchFamily="49" charset="0"/>
                <a:cs typeface="Consolas" pitchFamily="49" charset="0"/>
              </a:rPr>
              <a:t>; </a:t>
            </a:r>
          </a:p>
          <a:p>
            <a:pPr marL="0" indent="0">
              <a:buNone/>
            </a:pPr>
            <a:r>
              <a:rPr lang="en-US" sz="3700" dirty="0">
                <a:latin typeface="Consolas" pitchFamily="49" charset="0"/>
                <a:cs typeface="Consolas" pitchFamily="49" charset="0"/>
              </a:rPr>
              <a:t>	</a:t>
            </a:r>
          </a:p>
          <a:p>
            <a:pPr marL="0" indent="0">
              <a:buNone/>
            </a:pPr>
            <a:r>
              <a:rPr lang="en-US" sz="3700" dirty="0">
                <a:latin typeface="Consolas" pitchFamily="49" charset="0"/>
                <a:cs typeface="Consolas" pitchFamily="49" charset="0"/>
              </a:rPr>
              <a:t>	for (</a:t>
            </a:r>
            <a:r>
              <a:rPr lang="en-US" sz="3700" dirty="0" err="1">
                <a:latin typeface="Consolas" pitchFamily="49" charset="0"/>
                <a:cs typeface="Consolas" pitchFamily="49" charset="0"/>
              </a:rPr>
              <a:t>int</a:t>
            </a:r>
            <a:r>
              <a:rPr lang="en-US" sz="3700" dirty="0">
                <a:latin typeface="Consolas" pitchFamily="49" charset="0"/>
                <a:cs typeface="Consolas" pitchFamily="49" charset="0"/>
              </a:rPr>
              <a:t> index = 0; index &lt; ARRAY_SIZE; index++) </a:t>
            </a:r>
          </a:p>
          <a:p>
            <a:pPr marL="0" indent="0">
              <a:buNone/>
            </a:pPr>
            <a:r>
              <a:rPr lang="en-US" sz="3700" dirty="0">
                <a:latin typeface="Consolas" pitchFamily="49" charset="0"/>
                <a:cs typeface="Consolas" pitchFamily="49" charset="0"/>
              </a:rPr>
              <a:t>	   </a:t>
            </a:r>
            <a:r>
              <a:rPr lang="en-US" sz="3700" dirty="0" err="1">
                <a:latin typeface="Consolas" pitchFamily="49" charset="0"/>
                <a:cs typeface="Consolas" pitchFamily="49" charset="0"/>
              </a:rPr>
              <a:t>cin</a:t>
            </a:r>
            <a:r>
              <a:rPr lang="en-US" sz="3700" dirty="0">
                <a:latin typeface="Consolas" pitchFamily="49" charset="0"/>
                <a:cs typeface="Consolas" pitchFamily="49" charset="0"/>
              </a:rPr>
              <a:t> &gt;&gt; </a:t>
            </a:r>
            <a:r>
              <a:rPr lang="en-US" sz="3700" dirty="0" err="1">
                <a:latin typeface="Consolas" pitchFamily="49" charset="0"/>
                <a:cs typeface="Consolas" pitchFamily="49" charset="0"/>
              </a:rPr>
              <a:t>intList</a:t>
            </a:r>
            <a:r>
              <a:rPr lang="en-US" sz="3700" dirty="0">
                <a:latin typeface="Consolas" pitchFamily="49" charset="0"/>
                <a:cs typeface="Consolas" pitchFamily="49" charset="0"/>
              </a:rPr>
              <a:t>[index]; </a:t>
            </a:r>
          </a:p>
          <a:p>
            <a:pPr marL="0" indent="0">
              <a:buNone/>
            </a:pPr>
            <a:r>
              <a:rPr lang="en-US" sz="3700" dirty="0">
                <a:latin typeface="Consolas" pitchFamily="49" charset="0"/>
                <a:cs typeface="Consolas" pitchFamily="49" charset="0"/>
              </a:rPr>
              <a:t>	</a:t>
            </a:r>
            <a:r>
              <a:rPr lang="en-US" sz="3700" dirty="0" err="1">
                <a:latin typeface="Consolas" pitchFamily="49" charset="0"/>
                <a:cs typeface="Consolas" pitchFamily="49" charset="0"/>
              </a:rPr>
              <a:t>cout</a:t>
            </a:r>
            <a:r>
              <a:rPr lang="en-US" sz="3700" dirty="0">
                <a:latin typeface="Consolas" pitchFamily="49" charset="0"/>
                <a:cs typeface="Consolas" pitchFamily="49" charset="0"/>
              </a:rPr>
              <a:t> &lt;&lt; </a:t>
            </a:r>
            <a:r>
              <a:rPr lang="en-US" sz="3700" dirty="0" err="1">
                <a:latin typeface="Consolas" pitchFamily="49" charset="0"/>
                <a:cs typeface="Consolas" pitchFamily="49" charset="0"/>
              </a:rPr>
              <a:t>endl</a:t>
            </a:r>
            <a:r>
              <a:rPr lang="en-US" sz="3700" dirty="0">
                <a:latin typeface="Consolas" pitchFamily="49" charset="0"/>
                <a:cs typeface="Consolas" pitchFamily="49" charset="0"/>
              </a:rPr>
              <a:t>; </a:t>
            </a:r>
          </a:p>
          <a:p>
            <a:pPr marL="0" indent="0">
              <a:buNone/>
            </a:pPr>
            <a:r>
              <a:rPr lang="en-US" sz="3700" dirty="0">
                <a:latin typeface="Consolas" pitchFamily="49" charset="0"/>
                <a:cs typeface="Consolas" pitchFamily="49" charset="0"/>
              </a:rPr>
              <a:t>	</a:t>
            </a:r>
          </a:p>
          <a:p>
            <a:pPr marL="0" indent="0">
              <a:buNone/>
            </a:pPr>
            <a:r>
              <a:rPr lang="en-US" sz="3700" dirty="0">
                <a:latin typeface="Consolas" pitchFamily="49" charset="0"/>
                <a:cs typeface="Consolas" pitchFamily="49" charset="0"/>
              </a:rPr>
              <a:t>	</a:t>
            </a:r>
            <a:r>
              <a:rPr lang="en-US" sz="3700" dirty="0" err="1">
                <a:latin typeface="Consolas" pitchFamily="49" charset="0"/>
                <a:cs typeface="Consolas" pitchFamily="49" charset="0"/>
              </a:rPr>
              <a:t>cout</a:t>
            </a:r>
            <a:r>
              <a:rPr lang="en-US" sz="3700" dirty="0">
                <a:latin typeface="Consolas" pitchFamily="49" charset="0"/>
                <a:cs typeface="Consolas" pitchFamily="49" charset="0"/>
              </a:rPr>
              <a:t> &lt;&lt; " Enter the number to be "&lt;&lt; "searched: "; </a:t>
            </a:r>
          </a:p>
          <a:p>
            <a:pPr marL="0" indent="0">
              <a:buNone/>
            </a:pPr>
            <a:r>
              <a:rPr lang="en-US" sz="3700" dirty="0">
                <a:latin typeface="Consolas" pitchFamily="49" charset="0"/>
                <a:cs typeface="Consolas" pitchFamily="49" charset="0"/>
              </a:rPr>
              <a:t>	</a:t>
            </a:r>
            <a:r>
              <a:rPr lang="en-US" sz="3700" dirty="0" err="1">
                <a:latin typeface="Consolas" pitchFamily="49" charset="0"/>
                <a:cs typeface="Consolas" pitchFamily="49" charset="0"/>
              </a:rPr>
              <a:t>cin</a:t>
            </a:r>
            <a:r>
              <a:rPr lang="en-US" sz="3700" dirty="0">
                <a:latin typeface="Consolas" pitchFamily="49" charset="0"/>
                <a:cs typeface="Consolas" pitchFamily="49" charset="0"/>
              </a:rPr>
              <a:t> &gt;&gt; number; </a:t>
            </a:r>
          </a:p>
          <a:p>
            <a:pPr marL="0" indent="0">
              <a:buNone/>
            </a:pPr>
            <a:r>
              <a:rPr lang="en-US" sz="3700" dirty="0">
                <a:latin typeface="Consolas" pitchFamily="49" charset="0"/>
                <a:cs typeface="Consolas" pitchFamily="49" charset="0"/>
              </a:rPr>
              <a:t>	</a:t>
            </a:r>
            <a:r>
              <a:rPr lang="en-US" sz="3700" dirty="0" err="1">
                <a:latin typeface="Consolas" pitchFamily="49" charset="0"/>
                <a:cs typeface="Consolas" pitchFamily="49" charset="0"/>
              </a:rPr>
              <a:t>cout</a:t>
            </a:r>
            <a:r>
              <a:rPr lang="en-US" sz="3700" dirty="0">
                <a:latin typeface="Consolas" pitchFamily="49" charset="0"/>
                <a:cs typeface="Consolas" pitchFamily="49" charset="0"/>
              </a:rPr>
              <a:t> &lt;&lt; </a:t>
            </a:r>
            <a:r>
              <a:rPr lang="en-US" sz="3700" dirty="0" err="1">
                <a:latin typeface="Consolas" pitchFamily="49" charset="0"/>
                <a:cs typeface="Consolas" pitchFamily="49" charset="0"/>
              </a:rPr>
              <a:t>endl</a:t>
            </a:r>
            <a:r>
              <a:rPr lang="en-US" sz="3700" dirty="0">
                <a:latin typeface="Consolas" pitchFamily="49" charset="0"/>
                <a:cs typeface="Consolas" pitchFamily="49" charset="0"/>
              </a:rPr>
              <a:t>; </a:t>
            </a:r>
          </a:p>
          <a:p>
            <a:pPr marL="0" indent="0">
              <a:buNone/>
            </a:pPr>
            <a:endParaRPr lang="en-US" dirty="0"/>
          </a:p>
        </p:txBody>
      </p:sp>
    </p:spTree>
    <p:extLst>
      <p:ext uri="{BB962C8B-B14F-4D97-AF65-F5344CB8AC3E}">
        <p14:creationId xmlns:p14="http://schemas.microsoft.com/office/powerpoint/2010/main" val="3527529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09FD-7E9B-4DE7-9E7D-47C20DE5BFCE}"/>
              </a:ext>
            </a:extLst>
          </p:cNvPr>
          <p:cNvSpPr>
            <a:spLocks noGrp="1"/>
          </p:cNvSpPr>
          <p:nvPr>
            <p:ph type="title"/>
          </p:nvPr>
        </p:nvSpPr>
        <p:spPr/>
        <p:txBody>
          <a:bodyPr>
            <a:normAutofit fontScale="90000"/>
          </a:bodyPr>
          <a:lstStyle/>
          <a:p>
            <a:r>
              <a:rPr lang="en-US" dirty="0"/>
              <a:t>Sequential Search (cont'd.)</a:t>
            </a:r>
            <a:br>
              <a:rPr lang="en-US" dirty="0"/>
            </a:br>
            <a:r>
              <a:rPr lang="en-US" dirty="0">
                <a:solidFill>
                  <a:srgbClr val="FF0000"/>
                </a:solidFill>
              </a:rPr>
              <a:t>The Full Program</a:t>
            </a:r>
            <a:endParaRPr lang="en-US" dirty="0"/>
          </a:p>
        </p:txBody>
      </p:sp>
      <p:sp>
        <p:nvSpPr>
          <p:cNvPr id="3" name="Content Placeholder 2">
            <a:extLst>
              <a:ext uri="{FF2B5EF4-FFF2-40B4-BE49-F238E27FC236}">
                <a16:creationId xmlns:a16="http://schemas.microsoft.com/office/drawing/2014/main" id="{196F2810-40C8-4586-8557-44B50B4529D2}"/>
              </a:ext>
            </a:extLst>
          </p:cNvPr>
          <p:cNvSpPr>
            <a:spLocks noGrp="1"/>
          </p:cNvSpPr>
          <p:nvPr>
            <p:ph idx="1"/>
          </p:nvPr>
        </p:nvSpPr>
        <p:spPr>
          <a:xfrm>
            <a:off x="1071538" y="1600200"/>
            <a:ext cx="7615262" cy="4525963"/>
          </a:xfrm>
        </p:spPr>
        <p:txBody>
          <a:bodyPr>
            <a:normAutofit fontScale="25000" lnSpcReduction="20000"/>
          </a:bodyPr>
          <a:lstStyle/>
          <a:p>
            <a:pPr marL="0" indent="0">
              <a:buNone/>
            </a:pPr>
            <a:r>
              <a:rPr lang="en-US" sz="4800" dirty="0"/>
              <a:t>	</a:t>
            </a:r>
          </a:p>
          <a:p>
            <a:pPr marL="0" indent="0">
              <a:buNone/>
            </a:pPr>
            <a:r>
              <a:rPr lang="en-US" sz="4800" dirty="0"/>
              <a:t>	</a:t>
            </a:r>
            <a:r>
              <a:rPr lang="en-US" sz="4800" dirty="0" err="1">
                <a:latin typeface="Consolas" pitchFamily="49" charset="0"/>
                <a:cs typeface="Consolas" pitchFamily="49" charset="0"/>
              </a:rPr>
              <a:t>int</a:t>
            </a:r>
            <a:r>
              <a:rPr lang="en-US" sz="4800" dirty="0">
                <a:latin typeface="Consolas" pitchFamily="49" charset="0"/>
                <a:cs typeface="Consolas" pitchFamily="49" charset="0"/>
              </a:rPr>
              <a:t> </a:t>
            </a:r>
            <a:r>
              <a:rPr lang="en-US" sz="4800" dirty="0" err="1">
                <a:latin typeface="Consolas" pitchFamily="49" charset="0"/>
                <a:cs typeface="Consolas" pitchFamily="49" charset="0"/>
              </a:rPr>
              <a:t>pos</a:t>
            </a:r>
            <a:r>
              <a:rPr lang="en-US" sz="4800" dirty="0">
                <a:latin typeface="Consolas" pitchFamily="49" charset="0"/>
                <a:cs typeface="Consolas" pitchFamily="49" charset="0"/>
              </a:rPr>
              <a:t> = </a:t>
            </a:r>
            <a:r>
              <a:rPr lang="en-US" sz="4800" dirty="0" err="1">
                <a:latin typeface="Consolas" pitchFamily="49" charset="0"/>
                <a:cs typeface="Consolas" pitchFamily="49" charset="0"/>
              </a:rPr>
              <a:t>seqSearch</a:t>
            </a:r>
            <a:r>
              <a:rPr lang="en-US" sz="4800" dirty="0">
                <a:latin typeface="Consolas" pitchFamily="49" charset="0"/>
                <a:cs typeface="Consolas" pitchFamily="49" charset="0"/>
              </a:rPr>
              <a:t>(</a:t>
            </a:r>
            <a:r>
              <a:rPr lang="en-US" sz="4800" dirty="0" err="1">
                <a:latin typeface="Consolas" pitchFamily="49" charset="0"/>
                <a:cs typeface="Consolas" pitchFamily="49" charset="0"/>
              </a:rPr>
              <a:t>intList</a:t>
            </a:r>
            <a:r>
              <a:rPr lang="en-US" sz="4800" dirty="0">
                <a:latin typeface="Consolas" pitchFamily="49" charset="0"/>
                <a:cs typeface="Consolas" pitchFamily="49" charset="0"/>
              </a:rPr>
              <a:t>, ARRAY_SIZE, number); </a:t>
            </a:r>
          </a:p>
          <a:p>
            <a:pPr marL="0" indent="0">
              <a:buNone/>
            </a:pPr>
            <a:r>
              <a:rPr lang="en-US" sz="4800" dirty="0">
                <a:latin typeface="Consolas" pitchFamily="49" charset="0"/>
                <a:cs typeface="Consolas" pitchFamily="49" charset="0"/>
              </a:rPr>
              <a:t>	</a:t>
            </a:r>
          </a:p>
          <a:p>
            <a:pPr marL="0" indent="0">
              <a:buNone/>
            </a:pPr>
            <a:r>
              <a:rPr lang="en-US" sz="4800" dirty="0">
                <a:latin typeface="Consolas" pitchFamily="49" charset="0"/>
                <a:cs typeface="Consolas" pitchFamily="49" charset="0"/>
              </a:rPr>
              <a:t>	if (</a:t>
            </a:r>
            <a:r>
              <a:rPr lang="en-US" sz="4800" dirty="0" err="1">
                <a:latin typeface="Consolas" pitchFamily="49" charset="0"/>
                <a:cs typeface="Consolas" pitchFamily="49" charset="0"/>
              </a:rPr>
              <a:t>pos</a:t>
            </a:r>
            <a:r>
              <a:rPr lang="en-US" sz="4800" dirty="0">
                <a:latin typeface="Consolas" pitchFamily="49" charset="0"/>
                <a:cs typeface="Consolas" pitchFamily="49" charset="0"/>
              </a:rPr>
              <a:t>!= -1) </a:t>
            </a:r>
          </a:p>
          <a:p>
            <a:pPr marL="0" indent="0">
              <a:buNone/>
            </a:pPr>
            <a:r>
              <a:rPr lang="en-US" sz="4800" dirty="0">
                <a:latin typeface="Consolas" pitchFamily="49" charset="0"/>
                <a:cs typeface="Consolas" pitchFamily="49" charset="0"/>
              </a:rPr>
              <a:t>	   </a:t>
            </a:r>
            <a:r>
              <a:rPr lang="en-US" sz="4800" dirty="0" err="1">
                <a:latin typeface="Consolas" pitchFamily="49" charset="0"/>
                <a:cs typeface="Consolas" pitchFamily="49" charset="0"/>
              </a:rPr>
              <a:t>cout</a:t>
            </a:r>
            <a:r>
              <a:rPr lang="en-US" sz="4800" dirty="0">
                <a:latin typeface="Consolas" pitchFamily="49" charset="0"/>
                <a:cs typeface="Consolas" pitchFamily="49" charset="0"/>
              </a:rPr>
              <a:t> &lt;&lt;" " &lt;&lt; number&lt;&lt; " is found at position " &lt;&lt; </a:t>
            </a:r>
            <a:r>
              <a:rPr lang="en-US" sz="4800" dirty="0" err="1">
                <a:latin typeface="Consolas" pitchFamily="49" charset="0"/>
                <a:cs typeface="Consolas" pitchFamily="49" charset="0"/>
              </a:rPr>
              <a:t>pos</a:t>
            </a:r>
            <a:r>
              <a:rPr lang="en-US" sz="4800" dirty="0">
                <a:latin typeface="Consolas" pitchFamily="49" charset="0"/>
                <a:cs typeface="Consolas" pitchFamily="49" charset="0"/>
              </a:rPr>
              <a:t>&lt;&lt; </a:t>
            </a:r>
            <a:r>
              <a:rPr lang="en-US" sz="4800" dirty="0" err="1">
                <a:latin typeface="Consolas" pitchFamily="49" charset="0"/>
                <a:cs typeface="Consolas" pitchFamily="49" charset="0"/>
              </a:rPr>
              <a:t>endl</a:t>
            </a:r>
            <a:r>
              <a:rPr lang="en-US" sz="4800" dirty="0">
                <a:latin typeface="Consolas" pitchFamily="49" charset="0"/>
                <a:cs typeface="Consolas" pitchFamily="49" charset="0"/>
              </a:rPr>
              <a:t>; </a:t>
            </a:r>
          </a:p>
          <a:p>
            <a:pPr marL="0" indent="0">
              <a:buNone/>
            </a:pPr>
            <a:r>
              <a:rPr lang="en-US" sz="4800" dirty="0">
                <a:latin typeface="Consolas" pitchFamily="49" charset="0"/>
                <a:cs typeface="Consolas" pitchFamily="49" charset="0"/>
              </a:rPr>
              <a:t>	else </a:t>
            </a:r>
          </a:p>
          <a:p>
            <a:pPr marL="0" indent="0">
              <a:buNone/>
            </a:pPr>
            <a:r>
              <a:rPr lang="en-US" sz="4800" dirty="0">
                <a:latin typeface="Consolas" pitchFamily="49" charset="0"/>
                <a:cs typeface="Consolas" pitchFamily="49" charset="0"/>
              </a:rPr>
              <a:t>	   </a:t>
            </a:r>
            <a:r>
              <a:rPr lang="en-US" sz="4800" dirty="0" err="1">
                <a:latin typeface="Consolas" pitchFamily="49" charset="0"/>
                <a:cs typeface="Consolas" pitchFamily="49" charset="0"/>
              </a:rPr>
              <a:t>cout</a:t>
            </a:r>
            <a:r>
              <a:rPr lang="en-US" sz="4800" dirty="0">
                <a:latin typeface="Consolas" pitchFamily="49" charset="0"/>
                <a:cs typeface="Consolas" pitchFamily="49" charset="0"/>
              </a:rPr>
              <a:t> &lt;&lt; " " &lt;&lt; number&lt;&lt; " is not in the list." &lt;&lt; </a:t>
            </a:r>
            <a:r>
              <a:rPr lang="en-US" sz="4800" dirty="0" err="1">
                <a:latin typeface="Consolas" pitchFamily="49" charset="0"/>
                <a:cs typeface="Consolas" pitchFamily="49" charset="0"/>
              </a:rPr>
              <a:t>endl</a:t>
            </a:r>
            <a:r>
              <a:rPr lang="en-US" sz="4800" dirty="0">
                <a:latin typeface="Consolas" pitchFamily="49" charset="0"/>
                <a:cs typeface="Consolas" pitchFamily="49" charset="0"/>
              </a:rPr>
              <a:t>; </a:t>
            </a:r>
          </a:p>
          <a:p>
            <a:pPr marL="0" indent="0">
              <a:buNone/>
            </a:pPr>
            <a:r>
              <a:rPr lang="en-US" sz="4800" dirty="0">
                <a:latin typeface="Consolas" pitchFamily="49" charset="0"/>
                <a:cs typeface="Consolas" pitchFamily="49" charset="0"/>
              </a:rPr>
              <a:t>	   </a:t>
            </a:r>
          </a:p>
          <a:p>
            <a:pPr marL="0" indent="0">
              <a:buNone/>
            </a:pPr>
            <a:r>
              <a:rPr lang="en-US" sz="4800" dirty="0">
                <a:latin typeface="Consolas" pitchFamily="49" charset="0"/>
                <a:cs typeface="Consolas" pitchFamily="49" charset="0"/>
              </a:rPr>
              <a:t>	return 0; </a:t>
            </a:r>
          </a:p>
          <a:p>
            <a:pPr marL="0" indent="0">
              <a:buNone/>
            </a:pPr>
            <a:r>
              <a:rPr lang="en-US" sz="4800" dirty="0">
                <a:latin typeface="Consolas" pitchFamily="49" charset="0"/>
                <a:cs typeface="Consolas" pitchFamily="49" charset="0"/>
              </a:rPr>
              <a:t>} </a:t>
            </a:r>
          </a:p>
          <a:p>
            <a:pPr marL="0" indent="0">
              <a:buNone/>
            </a:pPr>
            <a:endParaRPr lang="en-US" sz="4800" dirty="0">
              <a:latin typeface="Consolas" pitchFamily="49" charset="0"/>
              <a:cs typeface="Consolas" pitchFamily="49" charset="0"/>
            </a:endParaRPr>
          </a:p>
          <a:p>
            <a:pPr marL="0" indent="0">
              <a:buNone/>
            </a:pPr>
            <a:r>
              <a:rPr lang="en-US" sz="4800" dirty="0" err="1">
                <a:latin typeface="Consolas" pitchFamily="49" charset="0"/>
                <a:cs typeface="Consolas" pitchFamily="49" charset="0"/>
              </a:rPr>
              <a:t>int</a:t>
            </a:r>
            <a:r>
              <a:rPr lang="en-US" sz="4800" dirty="0">
                <a:latin typeface="Consolas" pitchFamily="49" charset="0"/>
                <a:cs typeface="Consolas" pitchFamily="49" charset="0"/>
              </a:rPr>
              <a:t> </a:t>
            </a:r>
            <a:r>
              <a:rPr lang="en-US" sz="4800" dirty="0" err="1">
                <a:latin typeface="Consolas" pitchFamily="49" charset="0"/>
                <a:cs typeface="Consolas" pitchFamily="49" charset="0"/>
              </a:rPr>
              <a:t>seqSearch</a:t>
            </a:r>
            <a:r>
              <a:rPr lang="en-US" sz="4800" dirty="0">
                <a:latin typeface="Consolas" pitchFamily="49" charset="0"/>
                <a:cs typeface="Consolas" pitchFamily="49" charset="0"/>
              </a:rPr>
              <a:t>(</a:t>
            </a:r>
            <a:r>
              <a:rPr lang="en-US" sz="4800" dirty="0" err="1">
                <a:latin typeface="Consolas" pitchFamily="49" charset="0"/>
                <a:cs typeface="Consolas" pitchFamily="49" charset="0"/>
              </a:rPr>
              <a:t>const</a:t>
            </a:r>
            <a:r>
              <a:rPr lang="en-US" sz="4800" dirty="0">
                <a:latin typeface="Consolas" pitchFamily="49" charset="0"/>
                <a:cs typeface="Consolas" pitchFamily="49" charset="0"/>
              </a:rPr>
              <a:t> </a:t>
            </a:r>
            <a:r>
              <a:rPr lang="en-US" sz="4800" dirty="0" err="1">
                <a:latin typeface="Consolas" pitchFamily="49" charset="0"/>
                <a:cs typeface="Consolas" pitchFamily="49" charset="0"/>
              </a:rPr>
              <a:t>int</a:t>
            </a:r>
            <a:r>
              <a:rPr lang="en-US" sz="4800" dirty="0">
                <a:latin typeface="Consolas" pitchFamily="49" charset="0"/>
                <a:cs typeface="Consolas" pitchFamily="49" charset="0"/>
              </a:rPr>
              <a:t> list[], </a:t>
            </a:r>
            <a:r>
              <a:rPr lang="en-US" sz="4800" dirty="0" err="1">
                <a:latin typeface="Consolas" pitchFamily="49" charset="0"/>
                <a:cs typeface="Consolas" pitchFamily="49" charset="0"/>
              </a:rPr>
              <a:t>int</a:t>
            </a:r>
            <a:r>
              <a:rPr lang="en-US" sz="4800" dirty="0">
                <a:latin typeface="Consolas" pitchFamily="49" charset="0"/>
                <a:cs typeface="Consolas" pitchFamily="49" charset="0"/>
              </a:rPr>
              <a:t> </a:t>
            </a:r>
            <a:r>
              <a:rPr lang="en-US" sz="4800" dirty="0" err="1">
                <a:latin typeface="Consolas" pitchFamily="49" charset="0"/>
                <a:cs typeface="Consolas" pitchFamily="49" charset="0"/>
              </a:rPr>
              <a:t>listLength</a:t>
            </a:r>
            <a:r>
              <a:rPr lang="en-US" sz="4800" dirty="0">
                <a:latin typeface="Consolas" pitchFamily="49" charset="0"/>
                <a:cs typeface="Consolas" pitchFamily="49" charset="0"/>
              </a:rPr>
              <a:t>, </a:t>
            </a:r>
            <a:r>
              <a:rPr lang="en-US" sz="4800" dirty="0" err="1">
                <a:latin typeface="Consolas" pitchFamily="49" charset="0"/>
                <a:cs typeface="Consolas" pitchFamily="49" charset="0"/>
              </a:rPr>
              <a:t>int</a:t>
            </a:r>
            <a:r>
              <a:rPr lang="en-US" sz="4800" dirty="0">
                <a:latin typeface="Consolas" pitchFamily="49" charset="0"/>
                <a:cs typeface="Consolas" pitchFamily="49" charset="0"/>
              </a:rPr>
              <a:t> </a:t>
            </a:r>
            <a:r>
              <a:rPr lang="en-US" sz="4800" dirty="0" err="1">
                <a:latin typeface="Consolas" pitchFamily="49" charset="0"/>
                <a:cs typeface="Consolas" pitchFamily="49" charset="0"/>
              </a:rPr>
              <a:t>searchItem</a:t>
            </a:r>
            <a:r>
              <a:rPr lang="en-US" sz="4800" dirty="0">
                <a:latin typeface="Consolas" pitchFamily="49" charset="0"/>
                <a:cs typeface="Consolas" pitchFamily="49" charset="0"/>
              </a:rPr>
              <a:t>)</a:t>
            </a:r>
          </a:p>
          <a:p>
            <a:pPr marL="0" indent="0">
              <a:buNone/>
            </a:pPr>
            <a:r>
              <a:rPr lang="en-US" sz="4800" dirty="0">
                <a:latin typeface="Consolas" pitchFamily="49" charset="0"/>
                <a:cs typeface="Consolas" pitchFamily="49" charset="0"/>
              </a:rPr>
              <a:t>{</a:t>
            </a:r>
          </a:p>
          <a:p>
            <a:pPr marL="0" indent="0">
              <a:buNone/>
            </a:pPr>
            <a:r>
              <a:rPr lang="en-US" sz="4800" dirty="0">
                <a:latin typeface="Consolas" pitchFamily="49" charset="0"/>
                <a:cs typeface="Consolas" pitchFamily="49" charset="0"/>
              </a:rPr>
              <a:t>	</a:t>
            </a:r>
            <a:r>
              <a:rPr lang="en-US" sz="4800" dirty="0" err="1">
                <a:latin typeface="Consolas" pitchFamily="49" charset="0"/>
                <a:cs typeface="Consolas" pitchFamily="49" charset="0"/>
              </a:rPr>
              <a:t>int</a:t>
            </a:r>
            <a:r>
              <a:rPr lang="en-US" sz="4800" dirty="0">
                <a:latin typeface="Consolas" pitchFamily="49" charset="0"/>
                <a:cs typeface="Consolas" pitchFamily="49" charset="0"/>
              </a:rPr>
              <a:t> </a:t>
            </a:r>
            <a:r>
              <a:rPr lang="en-US" sz="4800" dirty="0" err="1">
                <a:latin typeface="Consolas" pitchFamily="49" charset="0"/>
                <a:cs typeface="Consolas" pitchFamily="49" charset="0"/>
              </a:rPr>
              <a:t>loc</a:t>
            </a:r>
            <a:r>
              <a:rPr lang="en-US" sz="4800" dirty="0">
                <a:latin typeface="Consolas" pitchFamily="49" charset="0"/>
                <a:cs typeface="Consolas" pitchFamily="49" charset="0"/>
              </a:rPr>
              <a:t>;</a:t>
            </a:r>
          </a:p>
          <a:p>
            <a:pPr marL="0" indent="0">
              <a:buNone/>
            </a:pPr>
            <a:r>
              <a:rPr lang="en-US" sz="4800" dirty="0">
                <a:latin typeface="Consolas" pitchFamily="49" charset="0"/>
                <a:cs typeface="Consolas" pitchFamily="49" charset="0"/>
              </a:rPr>
              <a:t>	bool found = false;</a:t>
            </a:r>
          </a:p>
          <a:p>
            <a:pPr marL="0" indent="0">
              <a:buNone/>
            </a:pPr>
            <a:r>
              <a:rPr lang="en-US" sz="4800" dirty="0">
                <a:latin typeface="Consolas" pitchFamily="49" charset="0"/>
                <a:cs typeface="Consolas" pitchFamily="49" charset="0"/>
              </a:rPr>
              <a:t>	</a:t>
            </a:r>
            <a:r>
              <a:rPr lang="en-US" sz="4800" dirty="0" err="1">
                <a:latin typeface="Consolas" pitchFamily="49" charset="0"/>
                <a:cs typeface="Consolas" pitchFamily="49" charset="0"/>
              </a:rPr>
              <a:t>loc</a:t>
            </a:r>
            <a:r>
              <a:rPr lang="en-US" sz="4800" dirty="0">
                <a:latin typeface="Consolas" pitchFamily="49" charset="0"/>
                <a:cs typeface="Consolas" pitchFamily="49" charset="0"/>
              </a:rPr>
              <a:t> = 0;</a:t>
            </a:r>
          </a:p>
          <a:p>
            <a:pPr marL="0" indent="0">
              <a:buNone/>
            </a:pPr>
            <a:r>
              <a:rPr lang="en-US" sz="4800" dirty="0">
                <a:latin typeface="Consolas" pitchFamily="49" charset="0"/>
                <a:cs typeface="Consolas" pitchFamily="49" charset="0"/>
              </a:rPr>
              <a:t>	</a:t>
            </a:r>
          </a:p>
          <a:p>
            <a:pPr marL="0" indent="0">
              <a:buNone/>
            </a:pPr>
            <a:r>
              <a:rPr lang="en-US" sz="4800" dirty="0">
                <a:latin typeface="Consolas" pitchFamily="49" charset="0"/>
                <a:cs typeface="Consolas" pitchFamily="49" charset="0"/>
              </a:rPr>
              <a:t>	while (</a:t>
            </a:r>
            <a:r>
              <a:rPr lang="en-US" sz="4800" dirty="0" err="1">
                <a:latin typeface="Consolas" pitchFamily="49" charset="0"/>
                <a:cs typeface="Consolas" pitchFamily="49" charset="0"/>
              </a:rPr>
              <a:t>loc</a:t>
            </a:r>
            <a:r>
              <a:rPr lang="en-US" sz="4800" dirty="0">
                <a:latin typeface="Consolas" pitchFamily="49" charset="0"/>
                <a:cs typeface="Consolas" pitchFamily="49" charset="0"/>
              </a:rPr>
              <a:t> &lt; </a:t>
            </a:r>
            <a:r>
              <a:rPr lang="en-US" sz="4800" dirty="0" err="1">
                <a:latin typeface="Consolas" pitchFamily="49" charset="0"/>
                <a:cs typeface="Consolas" pitchFamily="49" charset="0"/>
              </a:rPr>
              <a:t>listLength</a:t>
            </a:r>
            <a:r>
              <a:rPr lang="en-US" sz="4800" dirty="0">
                <a:latin typeface="Consolas" pitchFamily="49" charset="0"/>
                <a:cs typeface="Consolas" pitchFamily="49" charset="0"/>
              </a:rPr>
              <a:t> &amp;&amp; !found)</a:t>
            </a:r>
          </a:p>
          <a:p>
            <a:pPr marL="0" indent="0">
              <a:buNone/>
            </a:pPr>
            <a:r>
              <a:rPr lang="en-US" sz="4800" dirty="0">
                <a:latin typeface="Consolas" pitchFamily="49" charset="0"/>
                <a:cs typeface="Consolas" pitchFamily="49" charset="0"/>
              </a:rPr>
              <a:t>	if (list[</a:t>
            </a:r>
            <a:r>
              <a:rPr lang="en-US" sz="4800" dirty="0" err="1">
                <a:latin typeface="Consolas" pitchFamily="49" charset="0"/>
                <a:cs typeface="Consolas" pitchFamily="49" charset="0"/>
              </a:rPr>
              <a:t>loc</a:t>
            </a:r>
            <a:r>
              <a:rPr lang="en-US" sz="4800" dirty="0">
                <a:latin typeface="Consolas" pitchFamily="49" charset="0"/>
                <a:cs typeface="Consolas" pitchFamily="49" charset="0"/>
              </a:rPr>
              <a:t>] == </a:t>
            </a:r>
            <a:r>
              <a:rPr lang="en-US" sz="4800" dirty="0" err="1">
                <a:latin typeface="Consolas" pitchFamily="49" charset="0"/>
                <a:cs typeface="Consolas" pitchFamily="49" charset="0"/>
              </a:rPr>
              <a:t>searchItem</a:t>
            </a:r>
            <a:r>
              <a:rPr lang="en-US" sz="4800" dirty="0">
                <a:latin typeface="Consolas" pitchFamily="49" charset="0"/>
                <a:cs typeface="Consolas" pitchFamily="49" charset="0"/>
              </a:rPr>
              <a:t>)</a:t>
            </a:r>
          </a:p>
          <a:p>
            <a:pPr marL="0" indent="0">
              <a:buNone/>
            </a:pPr>
            <a:r>
              <a:rPr lang="en-US" sz="4800" dirty="0">
                <a:latin typeface="Consolas" pitchFamily="49" charset="0"/>
                <a:cs typeface="Consolas" pitchFamily="49" charset="0"/>
              </a:rPr>
              <a:t>	   found = true;</a:t>
            </a:r>
          </a:p>
          <a:p>
            <a:pPr marL="0" indent="0">
              <a:buNone/>
            </a:pPr>
            <a:r>
              <a:rPr lang="en-US" sz="4800" dirty="0">
                <a:latin typeface="Consolas" pitchFamily="49" charset="0"/>
                <a:cs typeface="Consolas" pitchFamily="49" charset="0"/>
              </a:rPr>
              <a:t>	else</a:t>
            </a:r>
          </a:p>
          <a:p>
            <a:pPr marL="0" indent="0">
              <a:buNone/>
            </a:pPr>
            <a:r>
              <a:rPr lang="en-US" sz="4800" dirty="0">
                <a:latin typeface="Consolas" pitchFamily="49" charset="0"/>
                <a:cs typeface="Consolas" pitchFamily="49" charset="0"/>
              </a:rPr>
              <a:t>	   </a:t>
            </a:r>
            <a:r>
              <a:rPr lang="en-US" sz="4800" dirty="0" err="1">
                <a:latin typeface="Consolas" pitchFamily="49" charset="0"/>
                <a:cs typeface="Consolas" pitchFamily="49" charset="0"/>
              </a:rPr>
              <a:t>loc</a:t>
            </a:r>
            <a:r>
              <a:rPr lang="en-US" sz="4800" dirty="0">
                <a:latin typeface="Consolas" pitchFamily="49" charset="0"/>
                <a:cs typeface="Consolas" pitchFamily="49" charset="0"/>
              </a:rPr>
              <a:t>++;</a:t>
            </a:r>
          </a:p>
          <a:p>
            <a:pPr marL="0" indent="0">
              <a:buNone/>
            </a:pPr>
            <a:r>
              <a:rPr lang="en-US" sz="4800" dirty="0">
                <a:latin typeface="Consolas" pitchFamily="49" charset="0"/>
                <a:cs typeface="Consolas" pitchFamily="49" charset="0"/>
              </a:rPr>
              <a:t>	if (found)</a:t>
            </a:r>
          </a:p>
          <a:p>
            <a:pPr marL="0" indent="0">
              <a:buNone/>
            </a:pPr>
            <a:r>
              <a:rPr lang="en-US" sz="4800" dirty="0">
                <a:latin typeface="Consolas" pitchFamily="49" charset="0"/>
                <a:cs typeface="Consolas" pitchFamily="49" charset="0"/>
              </a:rPr>
              <a:t>	   return </a:t>
            </a:r>
            <a:r>
              <a:rPr lang="en-US" sz="4800" dirty="0" err="1">
                <a:latin typeface="Consolas" pitchFamily="49" charset="0"/>
                <a:cs typeface="Consolas" pitchFamily="49" charset="0"/>
              </a:rPr>
              <a:t>loc</a:t>
            </a:r>
            <a:r>
              <a:rPr lang="en-US" sz="4800" dirty="0">
                <a:latin typeface="Consolas" pitchFamily="49" charset="0"/>
                <a:cs typeface="Consolas" pitchFamily="49" charset="0"/>
              </a:rPr>
              <a:t>;</a:t>
            </a:r>
          </a:p>
          <a:p>
            <a:pPr marL="0" indent="0">
              <a:buNone/>
            </a:pPr>
            <a:r>
              <a:rPr lang="en-US" sz="4800" dirty="0">
                <a:latin typeface="Consolas" pitchFamily="49" charset="0"/>
                <a:cs typeface="Consolas" pitchFamily="49" charset="0"/>
              </a:rPr>
              <a:t>	else</a:t>
            </a:r>
          </a:p>
          <a:p>
            <a:pPr marL="0" indent="0">
              <a:buNone/>
            </a:pPr>
            <a:r>
              <a:rPr lang="en-US" sz="4800" dirty="0">
                <a:latin typeface="Consolas" pitchFamily="49" charset="0"/>
                <a:cs typeface="Consolas" pitchFamily="49" charset="0"/>
              </a:rPr>
              <a:t>	   return -1;</a:t>
            </a:r>
          </a:p>
          <a:p>
            <a:pPr marL="0" indent="0">
              <a:buNone/>
            </a:pPr>
            <a:r>
              <a:rPr lang="en-US" sz="4800" dirty="0">
                <a:latin typeface="Consolas" pitchFamily="49" charset="0"/>
                <a:cs typeface="Consolas" pitchFamily="49" charset="0"/>
              </a:rPr>
              <a:t>}</a:t>
            </a:r>
          </a:p>
          <a:p>
            <a:endParaRPr lang="en-US" dirty="0"/>
          </a:p>
          <a:p>
            <a:endParaRPr lang="en-US" dirty="0"/>
          </a:p>
        </p:txBody>
      </p:sp>
    </p:spTree>
    <p:extLst>
      <p:ext uri="{BB962C8B-B14F-4D97-AF65-F5344CB8AC3E}">
        <p14:creationId xmlns:p14="http://schemas.microsoft.com/office/powerpoint/2010/main" val="1141838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Sequential Search (cont'd.)</a:t>
            </a:r>
          </a:p>
        </p:txBody>
      </p:sp>
      <p:sp>
        <p:nvSpPr>
          <p:cNvPr id="6147" name="Content Placeholder 2"/>
          <p:cNvSpPr>
            <a:spLocks noGrp="1"/>
          </p:cNvSpPr>
          <p:nvPr>
            <p:ph idx="1"/>
          </p:nvPr>
        </p:nvSpPr>
        <p:spPr/>
        <p:txBody>
          <a:bodyPr/>
          <a:lstStyle/>
          <a:p>
            <a:pPr eaLnBrk="1" hangingPunct="1"/>
            <a:r>
              <a:rPr lang="en-US"/>
              <a:t>List with 1000 elements</a:t>
            </a:r>
          </a:p>
          <a:p>
            <a:pPr lvl="1" eaLnBrk="1" hangingPunct="1"/>
            <a:r>
              <a:rPr lang="en-US"/>
              <a:t>Search item is the second item</a:t>
            </a:r>
          </a:p>
          <a:p>
            <a:pPr lvl="2" eaLnBrk="1" hangingPunct="1"/>
            <a:r>
              <a:rPr lang="en-US"/>
              <a:t>Sequential search makes two key comparisons</a:t>
            </a:r>
          </a:p>
          <a:p>
            <a:pPr lvl="1" eaLnBrk="1" hangingPunct="1"/>
            <a:r>
              <a:rPr lang="en-US"/>
              <a:t>Search item is the 900th item</a:t>
            </a:r>
          </a:p>
          <a:p>
            <a:pPr lvl="2" eaLnBrk="1" hangingPunct="1"/>
            <a:r>
              <a:rPr lang="en-US"/>
              <a:t>Sequential search makes 900 key comparisons</a:t>
            </a:r>
          </a:p>
          <a:p>
            <a:pPr lvl="1" eaLnBrk="1" hangingPunct="1"/>
            <a:r>
              <a:rPr lang="en-US"/>
              <a:t>Search item is not in the list</a:t>
            </a:r>
          </a:p>
          <a:p>
            <a:pPr lvl="2" eaLnBrk="1" hangingPunct="1"/>
            <a:r>
              <a:rPr lang="en-US"/>
              <a:t>Sequential search makes 1000 key comparisons</a:t>
            </a:r>
          </a:p>
        </p:txBody>
      </p:sp>
      <p:sp>
        <p:nvSpPr>
          <p:cNvPr id="6148" name="Footer Placeholder 3"/>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7173" name="Slide Number Placeholder 4"/>
          <p:cNvSpPr>
            <a:spLocks noGrp="1"/>
          </p:cNvSpPr>
          <p:nvPr>
            <p:ph type="sldNum" sz="quarter" idx="12"/>
          </p:nvPr>
        </p:nvSpPr>
        <p:spPr/>
        <p:txBody>
          <a:bodyPr/>
          <a:lstStyle/>
          <a:p>
            <a:pPr>
              <a:defRPr/>
            </a:pPr>
            <a:fld id="{BC7BD238-CEC1-4300-9D63-901604E6E9EA}" type="slidenum">
              <a:rPr lang="en-US"/>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Sequential Search (cont'd.)</a:t>
            </a:r>
          </a:p>
        </p:txBody>
      </p:sp>
      <p:sp>
        <p:nvSpPr>
          <p:cNvPr id="7171" name="Content Placeholder 2"/>
          <p:cNvSpPr>
            <a:spLocks noGrp="1"/>
          </p:cNvSpPr>
          <p:nvPr>
            <p:ph idx="1"/>
          </p:nvPr>
        </p:nvSpPr>
        <p:spPr/>
        <p:txBody>
          <a:bodyPr/>
          <a:lstStyle/>
          <a:p>
            <a:pPr eaLnBrk="1" hangingPunct="1"/>
            <a:r>
              <a:rPr lang="en-US"/>
              <a:t>Sequential search</a:t>
            </a:r>
          </a:p>
          <a:p>
            <a:pPr lvl="1" eaLnBrk="1" hangingPunct="1"/>
            <a:r>
              <a:rPr lang="en-US"/>
              <a:t>Not very efficient for large lists</a:t>
            </a:r>
          </a:p>
          <a:p>
            <a:pPr lvl="1" eaLnBrk="1" hangingPunct="1"/>
            <a:r>
              <a:rPr lang="en-US"/>
              <a:t>On average, number of key comparisons equal to half the size of the list</a:t>
            </a:r>
          </a:p>
          <a:p>
            <a:pPr lvl="1" eaLnBrk="1" hangingPunct="1"/>
            <a:r>
              <a:rPr lang="en-US"/>
              <a:t>Does not assume that the list is sorted</a:t>
            </a:r>
          </a:p>
        </p:txBody>
      </p:sp>
      <p:sp>
        <p:nvSpPr>
          <p:cNvPr id="7172" name="Footer Placeholder 3"/>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8197" name="Slide Number Placeholder 4"/>
          <p:cNvSpPr>
            <a:spLocks noGrp="1"/>
          </p:cNvSpPr>
          <p:nvPr>
            <p:ph type="sldNum" sz="quarter" idx="12"/>
          </p:nvPr>
        </p:nvSpPr>
        <p:spPr/>
        <p:txBody>
          <a:bodyPr/>
          <a:lstStyle/>
          <a:p>
            <a:pPr>
              <a:defRPr/>
            </a:pPr>
            <a:fld id="{6D12E155-116F-4BE7-BDC8-6239E7036A31}" type="slidenum">
              <a:rPr lang="en-US"/>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Binary Search</a:t>
            </a:r>
          </a:p>
        </p:txBody>
      </p:sp>
      <p:sp>
        <p:nvSpPr>
          <p:cNvPr id="4" name="TextBox 3"/>
          <p:cNvSpPr txBox="1"/>
          <p:nvPr/>
        </p:nvSpPr>
        <p:spPr>
          <a:xfrm>
            <a:off x="857224" y="1571612"/>
            <a:ext cx="7143800" cy="4401205"/>
          </a:xfrm>
          <a:prstGeom prst="rect">
            <a:avLst/>
          </a:prstGeom>
          <a:noFill/>
        </p:spPr>
        <p:txBody>
          <a:bodyPr wrap="square" rtlCol="0">
            <a:spAutoFit/>
          </a:bodyPr>
          <a:lstStyle/>
          <a:p>
            <a:pPr>
              <a:buFont typeface="Arial" pitchFamily="34" charset="0"/>
              <a:buChar char="•"/>
            </a:pPr>
            <a:r>
              <a:rPr lang="en-CA" sz="2800" dirty="0"/>
              <a:t>A sequential search is not very efficient for large lists. It typically searches about half of the list. However, if the list is sorted, you can use another search algorithm called binary search. </a:t>
            </a:r>
          </a:p>
          <a:p>
            <a:endParaRPr lang="en-CA" sz="2800" dirty="0"/>
          </a:p>
          <a:p>
            <a:pPr>
              <a:buFont typeface="Arial" pitchFamily="34" charset="0"/>
              <a:buChar char="•"/>
            </a:pPr>
            <a:r>
              <a:rPr lang="en-CA" sz="2800" dirty="0"/>
              <a:t>A binary search is much faster than a sequential search. In order to apply a binary search, the list must be sorted.</a:t>
            </a:r>
          </a:p>
          <a:p>
            <a:endParaRPr lang="en-CA" sz="2800" dirty="0"/>
          </a:p>
          <a:p>
            <a:pPr>
              <a:buFont typeface="Arial" pitchFamily="34" charset="0"/>
              <a:buChar char="•"/>
            </a:pPr>
            <a:r>
              <a:rPr lang="en-US" sz="2800" dirty="0">
                <a:solidFill>
                  <a:srgbClr val="FF0000"/>
                </a:solidFill>
              </a:rPr>
              <a:t>One of the sort techniques used is </a:t>
            </a:r>
            <a:r>
              <a:rPr lang="en-US" sz="2800" i="1" dirty="0">
                <a:solidFill>
                  <a:srgbClr val="0070C0"/>
                </a:solidFill>
              </a:rPr>
              <a:t>Bubble sort</a:t>
            </a:r>
            <a:endParaRPr lang="en-CA" sz="2800" i="1" dirty="0">
              <a:solidFill>
                <a:srgbClr val="0070C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2AD072-ECAD-4577-8867-1DF699364169}"/>
              </a:ext>
            </a:extLst>
          </p:cNvPr>
          <p:cNvSpPr>
            <a:spLocks noGrp="1"/>
          </p:cNvSpPr>
          <p:nvPr>
            <p:ph type="title"/>
          </p:nvPr>
        </p:nvSpPr>
        <p:spPr/>
        <p:txBody>
          <a:bodyPr/>
          <a:lstStyle/>
          <a:p>
            <a:r>
              <a:rPr lang="en-US" dirty="0">
                <a:solidFill>
                  <a:srgbClr val="FF0000"/>
                </a:solidFill>
              </a:rPr>
              <a:t>A quick review on Arrays</a:t>
            </a:r>
          </a:p>
        </p:txBody>
      </p:sp>
      <p:sp>
        <p:nvSpPr>
          <p:cNvPr id="5" name="Text Placeholder 4">
            <a:extLst>
              <a:ext uri="{FF2B5EF4-FFF2-40B4-BE49-F238E27FC236}">
                <a16:creationId xmlns:a16="http://schemas.microsoft.com/office/drawing/2014/main" id="{0CA2A4FA-91BE-4147-A4A2-DC34375A2C6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650816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Binary Search</a:t>
            </a:r>
          </a:p>
        </p:txBody>
      </p:sp>
      <p:sp>
        <p:nvSpPr>
          <p:cNvPr id="3" name="TextBox 2"/>
          <p:cNvSpPr txBox="1"/>
          <p:nvPr/>
        </p:nvSpPr>
        <p:spPr>
          <a:xfrm>
            <a:off x="642910" y="1428736"/>
            <a:ext cx="7929618" cy="5016758"/>
          </a:xfrm>
          <a:prstGeom prst="rect">
            <a:avLst/>
          </a:prstGeom>
          <a:noFill/>
        </p:spPr>
        <p:txBody>
          <a:bodyPr wrap="square" rtlCol="0">
            <a:spAutoFit/>
          </a:bodyPr>
          <a:lstStyle/>
          <a:p>
            <a:pPr>
              <a:buFont typeface="Arial" pitchFamily="34" charset="0"/>
              <a:buChar char="•"/>
            </a:pPr>
            <a:r>
              <a:rPr lang="en-US" sz="3200" dirty="0"/>
              <a:t>A binary search starts by testing the data in the element at the middle of the list. This determines whether the target is in the first half or the second half of the list. </a:t>
            </a:r>
          </a:p>
          <a:p>
            <a:pPr>
              <a:buFont typeface="Arial" pitchFamily="34" charset="0"/>
              <a:buChar char="•"/>
            </a:pPr>
            <a:r>
              <a:rPr lang="en-US" sz="3200" dirty="0"/>
              <a:t>If it is in the first half, there is no need to further check the second half. </a:t>
            </a:r>
          </a:p>
          <a:p>
            <a:pPr>
              <a:buFont typeface="Arial" pitchFamily="34" charset="0"/>
              <a:buChar char="•"/>
            </a:pPr>
            <a:r>
              <a:rPr lang="en-US" sz="3200" dirty="0"/>
              <a:t>If it is in the second half, there is no need to further check the first half. In other words, we eliminate half the list from further consideration.</a:t>
            </a:r>
            <a:endParaRPr lang="en-CA" sz="3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a:stretch>
            <a:fillRect/>
          </a:stretch>
        </p:blipFill>
        <p:spPr bwMode="auto">
          <a:xfrm>
            <a:off x="1071538" y="357166"/>
            <a:ext cx="7072362" cy="6104449"/>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a:t>Binary Search</a:t>
            </a:r>
            <a:br>
              <a:rPr lang="en-CA" dirty="0"/>
            </a:br>
            <a:r>
              <a:rPr lang="en-US" dirty="0">
                <a:solidFill>
                  <a:srgbClr val="FF0000"/>
                </a:solidFill>
              </a:rPr>
              <a:t>Paper &amp; Pencil</a:t>
            </a:r>
            <a:endParaRPr lang="en-CA" dirty="0"/>
          </a:p>
        </p:txBody>
      </p:sp>
      <p:sp>
        <p:nvSpPr>
          <p:cNvPr id="5" name="Content Placeholder 4"/>
          <p:cNvSpPr>
            <a:spLocks noGrp="1"/>
          </p:cNvSpPr>
          <p:nvPr>
            <p:ph idx="1"/>
          </p:nvPr>
        </p:nvSpPr>
        <p:spPr>
          <a:xfrm>
            <a:off x="457200" y="2204864"/>
            <a:ext cx="8229600" cy="1045262"/>
          </a:xfrm>
        </p:spPr>
        <p:txBody>
          <a:bodyPr>
            <a:normAutofit fontScale="92500" lnSpcReduction="10000"/>
          </a:bodyPr>
          <a:lstStyle/>
          <a:p>
            <a:pPr marL="0" indent="0">
              <a:buNone/>
            </a:pPr>
            <a:r>
              <a:rPr lang="en-US" dirty="0">
                <a:solidFill>
                  <a:srgbClr val="FF0000"/>
                </a:solidFill>
              </a:rPr>
              <a:t>Task1:</a:t>
            </a:r>
          </a:p>
          <a:p>
            <a:pPr marL="0" indent="0">
              <a:buNone/>
            </a:pPr>
            <a:r>
              <a:rPr lang="en-US" dirty="0">
                <a:solidFill>
                  <a:srgbClr val="0070C0"/>
                </a:solidFill>
              </a:rPr>
              <a:t>	Determine if 75 is in the following list:</a:t>
            </a:r>
          </a:p>
          <a:p>
            <a:pPr>
              <a:buNone/>
            </a:pPr>
            <a:endParaRPr lang="en-US" dirty="0"/>
          </a:p>
          <a:p>
            <a:pPr>
              <a:buNone/>
            </a:pPr>
            <a:endParaRPr lang="en-CA" dirty="0"/>
          </a:p>
        </p:txBody>
      </p:sp>
      <p:graphicFrame>
        <p:nvGraphicFramePr>
          <p:cNvPr id="6" name="Table 5"/>
          <p:cNvGraphicFramePr>
            <a:graphicFrameLocks noGrp="1"/>
          </p:cNvGraphicFramePr>
          <p:nvPr>
            <p:extLst>
              <p:ext uri="{D42A27DB-BD31-4B8C-83A1-F6EECF244321}">
                <p14:modId xmlns:p14="http://schemas.microsoft.com/office/powerpoint/2010/main" val="3863984968"/>
              </p:ext>
            </p:extLst>
          </p:nvPr>
        </p:nvGraphicFramePr>
        <p:xfrm>
          <a:off x="1475656" y="3514476"/>
          <a:ext cx="6026496" cy="596459"/>
        </p:xfrm>
        <a:graphic>
          <a:graphicData uri="http://schemas.openxmlformats.org/drawingml/2006/table">
            <a:tbl>
              <a:tblPr/>
              <a:tblGrid>
                <a:gridCol w="502208">
                  <a:extLst>
                    <a:ext uri="{9D8B030D-6E8A-4147-A177-3AD203B41FA5}">
                      <a16:colId xmlns:a16="http://schemas.microsoft.com/office/drawing/2014/main" val="20000"/>
                    </a:ext>
                  </a:extLst>
                </a:gridCol>
                <a:gridCol w="502208">
                  <a:extLst>
                    <a:ext uri="{9D8B030D-6E8A-4147-A177-3AD203B41FA5}">
                      <a16:colId xmlns:a16="http://schemas.microsoft.com/office/drawing/2014/main" val="20001"/>
                    </a:ext>
                  </a:extLst>
                </a:gridCol>
                <a:gridCol w="502208">
                  <a:extLst>
                    <a:ext uri="{9D8B030D-6E8A-4147-A177-3AD203B41FA5}">
                      <a16:colId xmlns:a16="http://schemas.microsoft.com/office/drawing/2014/main" val="20002"/>
                    </a:ext>
                  </a:extLst>
                </a:gridCol>
                <a:gridCol w="502208">
                  <a:extLst>
                    <a:ext uri="{9D8B030D-6E8A-4147-A177-3AD203B41FA5}">
                      <a16:colId xmlns:a16="http://schemas.microsoft.com/office/drawing/2014/main" val="20003"/>
                    </a:ext>
                  </a:extLst>
                </a:gridCol>
                <a:gridCol w="502208">
                  <a:extLst>
                    <a:ext uri="{9D8B030D-6E8A-4147-A177-3AD203B41FA5}">
                      <a16:colId xmlns:a16="http://schemas.microsoft.com/office/drawing/2014/main" val="20004"/>
                    </a:ext>
                  </a:extLst>
                </a:gridCol>
                <a:gridCol w="502208">
                  <a:extLst>
                    <a:ext uri="{9D8B030D-6E8A-4147-A177-3AD203B41FA5}">
                      <a16:colId xmlns:a16="http://schemas.microsoft.com/office/drawing/2014/main" val="20005"/>
                    </a:ext>
                  </a:extLst>
                </a:gridCol>
                <a:gridCol w="502208">
                  <a:extLst>
                    <a:ext uri="{9D8B030D-6E8A-4147-A177-3AD203B41FA5}">
                      <a16:colId xmlns:a16="http://schemas.microsoft.com/office/drawing/2014/main" val="20006"/>
                    </a:ext>
                  </a:extLst>
                </a:gridCol>
                <a:gridCol w="502208">
                  <a:extLst>
                    <a:ext uri="{9D8B030D-6E8A-4147-A177-3AD203B41FA5}">
                      <a16:colId xmlns:a16="http://schemas.microsoft.com/office/drawing/2014/main" val="20007"/>
                    </a:ext>
                  </a:extLst>
                </a:gridCol>
                <a:gridCol w="502208">
                  <a:extLst>
                    <a:ext uri="{9D8B030D-6E8A-4147-A177-3AD203B41FA5}">
                      <a16:colId xmlns:a16="http://schemas.microsoft.com/office/drawing/2014/main" val="20008"/>
                    </a:ext>
                  </a:extLst>
                </a:gridCol>
                <a:gridCol w="502208">
                  <a:extLst>
                    <a:ext uri="{9D8B030D-6E8A-4147-A177-3AD203B41FA5}">
                      <a16:colId xmlns:a16="http://schemas.microsoft.com/office/drawing/2014/main" val="20009"/>
                    </a:ext>
                  </a:extLst>
                </a:gridCol>
                <a:gridCol w="502208">
                  <a:extLst>
                    <a:ext uri="{9D8B030D-6E8A-4147-A177-3AD203B41FA5}">
                      <a16:colId xmlns:a16="http://schemas.microsoft.com/office/drawing/2014/main" val="20010"/>
                    </a:ext>
                  </a:extLst>
                </a:gridCol>
                <a:gridCol w="502208">
                  <a:extLst>
                    <a:ext uri="{9D8B030D-6E8A-4147-A177-3AD203B41FA5}">
                      <a16:colId xmlns:a16="http://schemas.microsoft.com/office/drawing/2014/main" val="20011"/>
                    </a:ext>
                  </a:extLst>
                </a:gridCol>
              </a:tblGrid>
              <a:tr h="596459">
                <a:tc>
                  <a:txBody>
                    <a:bodyPr/>
                    <a:lstStyle/>
                    <a:p>
                      <a:pPr algn="ctr">
                        <a:lnSpc>
                          <a:spcPct val="115000"/>
                        </a:lnSpc>
                        <a:spcAft>
                          <a:spcPts val="0"/>
                        </a:spcAft>
                      </a:pPr>
                      <a:r>
                        <a:rPr lang="en-US" sz="1600" dirty="0">
                          <a:solidFill>
                            <a:srgbClr val="0070C0"/>
                          </a:solidFill>
                          <a:latin typeface="Calibri"/>
                          <a:ea typeface="Calibri"/>
                          <a:cs typeface="Arial"/>
                        </a:rPr>
                        <a:t>39</a:t>
                      </a:r>
                      <a:endParaRPr lang="en-CA" sz="1600" dirty="0">
                        <a:solidFill>
                          <a:srgbClr val="0070C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a:solidFill>
                            <a:srgbClr val="0070C0"/>
                          </a:solidFill>
                          <a:latin typeface="Calibri"/>
                          <a:ea typeface="Calibri"/>
                          <a:cs typeface="Arial"/>
                        </a:rPr>
                        <a:t>19</a:t>
                      </a:r>
                      <a:endParaRPr lang="en-CA" sz="1600" dirty="0">
                        <a:solidFill>
                          <a:srgbClr val="0070C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a:solidFill>
                            <a:srgbClr val="0070C0"/>
                          </a:solidFill>
                          <a:latin typeface="Calibri"/>
                          <a:ea typeface="Calibri"/>
                          <a:cs typeface="Arial"/>
                        </a:rPr>
                        <a:t>8</a:t>
                      </a:r>
                      <a:endParaRPr lang="en-CA" sz="1600" dirty="0">
                        <a:solidFill>
                          <a:srgbClr val="0070C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a:solidFill>
                            <a:srgbClr val="0070C0"/>
                          </a:solidFill>
                          <a:latin typeface="Calibri"/>
                          <a:ea typeface="Calibri"/>
                          <a:cs typeface="Arial"/>
                        </a:rPr>
                        <a:t>4</a:t>
                      </a:r>
                      <a:endParaRPr lang="en-CA" sz="1600" dirty="0">
                        <a:solidFill>
                          <a:srgbClr val="0070C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a:solidFill>
                            <a:srgbClr val="0070C0"/>
                          </a:solidFill>
                          <a:latin typeface="Calibri"/>
                          <a:ea typeface="Calibri"/>
                          <a:cs typeface="Arial"/>
                        </a:rPr>
                        <a:t>25</a:t>
                      </a:r>
                      <a:endParaRPr lang="en-CA" sz="1600" dirty="0">
                        <a:solidFill>
                          <a:srgbClr val="0070C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a:solidFill>
                            <a:srgbClr val="0070C0"/>
                          </a:solidFill>
                          <a:latin typeface="Calibri"/>
                          <a:ea typeface="Calibri"/>
                          <a:cs typeface="Arial"/>
                        </a:rPr>
                        <a:t>34</a:t>
                      </a:r>
                      <a:endParaRPr lang="en-CA" sz="1600" dirty="0">
                        <a:solidFill>
                          <a:srgbClr val="0070C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a:solidFill>
                            <a:srgbClr val="0070C0"/>
                          </a:solidFill>
                          <a:latin typeface="Calibri"/>
                          <a:ea typeface="Calibri"/>
                          <a:cs typeface="Arial"/>
                        </a:rPr>
                        <a:t>45</a:t>
                      </a:r>
                      <a:endParaRPr lang="en-CA" sz="1600" dirty="0">
                        <a:solidFill>
                          <a:srgbClr val="0070C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a:solidFill>
                            <a:srgbClr val="0070C0"/>
                          </a:solidFill>
                          <a:latin typeface="Calibri"/>
                          <a:ea typeface="Calibri"/>
                          <a:cs typeface="Arial"/>
                        </a:rPr>
                        <a:t>66</a:t>
                      </a:r>
                      <a:endParaRPr lang="en-CA" sz="1600" dirty="0">
                        <a:solidFill>
                          <a:srgbClr val="0070C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a:solidFill>
                            <a:srgbClr val="0070C0"/>
                          </a:solidFill>
                          <a:latin typeface="Calibri"/>
                          <a:ea typeface="Calibri"/>
                          <a:cs typeface="Arial"/>
                        </a:rPr>
                        <a:t>48</a:t>
                      </a:r>
                      <a:endParaRPr lang="en-CA" sz="1600" dirty="0">
                        <a:solidFill>
                          <a:srgbClr val="0070C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a:solidFill>
                            <a:srgbClr val="0070C0"/>
                          </a:solidFill>
                          <a:latin typeface="Calibri"/>
                          <a:ea typeface="Calibri"/>
                          <a:cs typeface="Arial"/>
                        </a:rPr>
                        <a:t>95</a:t>
                      </a:r>
                      <a:endParaRPr lang="en-CA" sz="1600" dirty="0">
                        <a:solidFill>
                          <a:srgbClr val="0070C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a:solidFill>
                            <a:srgbClr val="0070C0"/>
                          </a:solidFill>
                          <a:latin typeface="Calibri"/>
                          <a:ea typeface="Calibri"/>
                          <a:cs typeface="Arial"/>
                        </a:rPr>
                        <a:t>89</a:t>
                      </a:r>
                      <a:endParaRPr lang="en-CA" sz="1600" dirty="0">
                        <a:solidFill>
                          <a:srgbClr val="0070C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a:solidFill>
                            <a:srgbClr val="0070C0"/>
                          </a:solidFill>
                          <a:latin typeface="Calibri"/>
                          <a:ea typeface="Calibri"/>
                          <a:cs typeface="Arial"/>
                        </a:rPr>
                        <a:t>75</a:t>
                      </a:r>
                      <a:endParaRPr lang="en-CA" sz="1600" dirty="0">
                        <a:solidFill>
                          <a:srgbClr val="0070C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Binary Search Function</a:t>
            </a:r>
          </a:p>
        </p:txBody>
      </p:sp>
      <p:pic>
        <p:nvPicPr>
          <p:cNvPr id="1027" name="Picture 3"/>
          <p:cNvPicPr>
            <a:picLocks noChangeAspect="1" noChangeArrowheads="1"/>
          </p:cNvPicPr>
          <p:nvPr/>
        </p:nvPicPr>
        <p:blipFill>
          <a:blip r:embed="rId2" cstate="print"/>
          <a:srcRect/>
          <a:stretch>
            <a:fillRect/>
          </a:stretch>
        </p:blipFill>
        <p:spPr bwMode="auto">
          <a:xfrm>
            <a:off x="1142976" y="1643050"/>
            <a:ext cx="6896100" cy="4476750"/>
          </a:xfrm>
          <a:prstGeom prst="rect">
            <a:avLst/>
          </a:prstGeom>
          <a:noFill/>
          <a:ln w="9525">
            <a:noFill/>
            <a:miter lim="800000"/>
            <a:headEnd/>
            <a:tailEnd/>
          </a:ln>
          <a:effectLst/>
        </p:spPr>
      </p:pic>
      <p:sp>
        <p:nvSpPr>
          <p:cNvPr id="4" name="Rounded Rectangular Callout 3"/>
          <p:cNvSpPr/>
          <p:nvPr/>
        </p:nvSpPr>
        <p:spPr>
          <a:xfrm>
            <a:off x="5929322" y="2357430"/>
            <a:ext cx="2714644" cy="1643074"/>
          </a:xfrm>
          <a:prstGeom prst="wedgeRoundRectCallout">
            <a:avLst>
              <a:gd name="adj1" fmla="val -84336"/>
              <a:gd name="adj2" fmla="val 51553"/>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u="sng" dirty="0">
                <a:solidFill>
                  <a:srgbClr val="FF0000"/>
                </a:solidFill>
              </a:rPr>
              <a:t>Task2:</a:t>
            </a:r>
            <a:r>
              <a:rPr lang="en-US" b="1" dirty="0">
                <a:solidFill>
                  <a:srgbClr val="FF0000"/>
                </a:solidFill>
              </a:rPr>
              <a:t> Show the memory contents by tracing the values of the variables:</a:t>
            </a:r>
          </a:p>
          <a:p>
            <a:pPr algn="ctr"/>
            <a:r>
              <a:rPr lang="en-US" b="1" dirty="0">
                <a:solidFill>
                  <a:srgbClr val="0070C0"/>
                </a:solidFill>
              </a:rPr>
              <a:t>First, Mid &amp; Last</a:t>
            </a:r>
            <a:endParaRPr lang="en-CA" b="1" dirty="0">
              <a:solidFill>
                <a:srgbClr val="0070C0"/>
              </a:solidFill>
            </a:endParaRPr>
          </a:p>
        </p:txBody>
      </p:sp>
      <p:sp>
        <p:nvSpPr>
          <p:cNvPr id="5" name="Oval 4"/>
          <p:cNvSpPr/>
          <p:nvPr/>
        </p:nvSpPr>
        <p:spPr>
          <a:xfrm>
            <a:off x="5143504" y="2143116"/>
            <a:ext cx="1143008" cy="64294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solidFill>
                  <a:srgbClr val="0070C0"/>
                </a:solidFill>
              </a:rPr>
              <a:t>Group Work</a:t>
            </a:r>
            <a:endParaRPr lang="en-CA" sz="1400" b="1" dirty="0">
              <a:solidFill>
                <a:srgbClr val="0070C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Bubble Sort</a:t>
            </a:r>
          </a:p>
        </p:txBody>
      </p:sp>
      <p:sp>
        <p:nvSpPr>
          <p:cNvPr id="8195" name="Content Placeholder 2"/>
          <p:cNvSpPr>
            <a:spLocks noGrp="1"/>
          </p:cNvSpPr>
          <p:nvPr>
            <p:ph idx="1"/>
          </p:nvPr>
        </p:nvSpPr>
        <p:spPr>
          <a:xfrm>
            <a:off x="914400" y="1828800"/>
            <a:ext cx="7772400" cy="1143000"/>
          </a:xfrm>
        </p:spPr>
        <p:txBody>
          <a:bodyPr/>
          <a:lstStyle/>
          <a:p>
            <a:pPr eaLnBrk="1" hangingPunct="1"/>
            <a:r>
              <a:rPr lang="en-US">
                <a:latin typeface="Courier New" pitchFamily="49" charset="0"/>
                <a:cs typeface="Courier New" pitchFamily="49" charset="0"/>
              </a:rPr>
              <a:t>list[0]...list[n - 1]</a:t>
            </a:r>
            <a:r>
              <a:rPr lang="en-US"/>
              <a:t> </a:t>
            </a:r>
          </a:p>
          <a:p>
            <a:pPr lvl="1" eaLnBrk="1" hangingPunct="1"/>
            <a:r>
              <a:rPr lang="en-US"/>
              <a:t>List of n elements, indexed 0 to n - 1</a:t>
            </a:r>
          </a:p>
        </p:txBody>
      </p:sp>
      <p:sp>
        <p:nvSpPr>
          <p:cNvPr id="8196" name="Footer Placeholder 3"/>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9221" name="Slide Number Placeholder 4"/>
          <p:cNvSpPr>
            <a:spLocks noGrp="1"/>
          </p:cNvSpPr>
          <p:nvPr>
            <p:ph type="sldNum" sz="quarter" idx="12"/>
          </p:nvPr>
        </p:nvSpPr>
        <p:spPr/>
        <p:txBody>
          <a:bodyPr/>
          <a:lstStyle/>
          <a:p>
            <a:pPr>
              <a:defRPr/>
            </a:pPr>
            <a:fld id="{CC2CEDFD-1179-402A-A73D-1FAE0E1C7A96}" type="slidenum">
              <a:rPr lang="en-US"/>
              <a:pPr>
                <a:defRPr/>
              </a:pPr>
              <a:t>34</a:t>
            </a:fld>
            <a:endParaRPr lang="en-US"/>
          </a:p>
        </p:txBody>
      </p:sp>
      <p:pic>
        <p:nvPicPr>
          <p:cNvPr id="8198" name="Picture 8"/>
          <p:cNvPicPr>
            <a:picLocks noChangeAspect="1" noChangeArrowheads="1"/>
          </p:cNvPicPr>
          <p:nvPr/>
        </p:nvPicPr>
        <p:blipFill>
          <a:blip r:embed="rId2" cstate="print"/>
          <a:srcRect/>
          <a:stretch>
            <a:fillRect/>
          </a:stretch>
        </p:blipFill>
        <p:spPr bwMode="auto">
          <a:xfrm>
            <a:off x="1076325" y="3124200"/>
            <a:ext cx="7458075" cy="27051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t>Bubble Sort (cont'd.)</a:t>
            </a:r>
          </a:p>
        </p:txBody>
      </p:sp>
      <p:sp>
        <p:nvSpPr>
          <p:cNvPr id="9219" name="Content Placeholder 2"/>
          <p:cNvSpPr>
            <a:spLocks noGrp="1"/>
          </p:cNvSpPr>
          <p:nvPr>
            <p:ph idx="1"/>
          </p:nvPr>
        </p:nvSpPr>
        <p:spPr/>
        <p:txBody>
          <a:bodyPr/>
          <a:lstStyle/>
          <a:p>
            <a:pPr eaLnBrk="1" hangingPunct="1"/>
            <a:r>
              <a:rPr lang="en-US"/>
              <a:t>Series of </a:t>
            </a:r>
            <a:r>
              <a:rPr lang="en-US">
                <a:latin typeface="Courier New" pitchFamily="49" charset="0"/>
                <a:cs typeface="Courier New" pitchFamily="49" charset="0"/>
              </a:rPr>
              <a:t>n - 1 </a:t>
            </a:r>
            <a:r>
              <a:rPr lang="en-US"/>
              <a:t>iterations</a:t>
            </a:r>
          </a:p>
          <a:p>
            <a:pPr lvl="1" eaLnBrk="1" hangingPunct="1"/>
            <a:r>
              <a:rPr lang="en-US"/>
              <a:t>Successive elements </a:t>
            </a:r>
            <a:r>
              <a:rPr lang="en-US">
                <a:latin typeface="Courier New" pitchFamily="49" charset="0"/>
                <a:cs typeface="Courier New" pitchFamily="49" charset="0"/>
              </a:rPr>
              <a:t>list[index]</a:t>
            </a:r>
            <a:r>
              <a:rPr lang="en-US"/>
              <a:t> and </a:t>
            </a:r>
            <a:r>
              <a:rPr lang="en-US">
                <a:latin typeface="Courier New" pitchFamily="49" charset="0"/>
                <a:cs typeface="Courier New" pitchFamily="49" charset="0"/>
              </a:rPr>
              <a:t>list[index + 1]</a:t>
            </a:r>
            <a:r>
              <a:rPr lang="en-US"/>
              <a:t> of </a:t>
            </a:r>
            <a:r>
              <a:rPr lang="en-US">
                <a:latin typeface="Courier New" pitchFamily="49" charset="0"/>
                <a:cs typeface="Courier New" pitchFamily="49" charset="0"/>
              </a:rPr>
              <a:t>list</a:t>
            </a:r>
            <a:r>
              <a:rPr lang="en-US"/>
              <a:t> are compared</a:t>
            </a:r>
          </a:p>
          <a:p>
            <a:pPr lvl="1" eaLnBrk="1" hangingPunct="1"/>
            <a:r>
              <a:rPr lang="en-US"/>
              <a:t>If </a:t>
            </a:r>
            <a:r>
              <a:rPr lang="en-US">
                <a:latin typeface="Courier New" pitchFamily="49" charset="0"/>
                <a:cs typeface="Courier New" pitchFamily="49" charset="0"/>
              </a:rPr>
              <a:t>list[index]</a:t>
            </a:r>
            <a:r>
              <a:rPr lang="en-US"/>
              <a:t> </a:t>
            </a:r>
            <a:r>
              <a:rPr lang="en-US">
                <a:latin typeface="Courier New" pitchFamily="49" charset="0"/>
                <a:cs typeface="Courier New" pitchFamily="49" charset="0"/>
              </a:rPr>
              <a:t>&gt;</a:t>
            </a:r>
            <a:r>
              <a:rPr lang="en-US"/>
              <a:t> </a:t>
            </a:r>
            <a:r>
              <a:rPr lang="en-US">
                <a:latin typeface="Courier New" pitchFamily="49" charset="0"/>
                <a:cs typeface="Courier New" pitchFamily="49" charset="0"/>
              </a:rPr>
              <a:t>list[index + 1]</a:t>
            </a:r>
          </a:p>
          <a:p>
            <a:pPr lvl="2" eaLnBrk="1" hangingPunct="1"/>
            <a:r>
              <a:rPr lang="en-US"/>
              <a:t>Elements </a:t>
            </a:r>
            <a:r>
              <a:rPr lang="en-US">
                <a:latin typeface="Courier New" pitchFamily="49" charset="0"/>
                <a:cs typeface="Courier New" pitchFamily="49" charset="0"/>
              </a:rPr>
              <a:t>list[index] </a:t>
            </a:r>
            <a:r>
              <a:rPr lang="en-US"/>
              <a:t>and </a:t>
            </a:r>
            <a:r>
              <a:rPr lang="en-US">
                <a:latin typeface="Courier New" pitchFamily="49" charset="0"/>
                <a:cs typeface="Courier New" pitchFamily="49" charset="0"/>
              </a:rPr>
              <a:t>list[index + 1] </a:t>
            </a:r>
            <a:r>
              <a:rPr lang="en-US"/>
              <a:t>are swapped</a:t>
            </a:r>
          </a:p>
          <a:p>
            <a:pPr eaLnBrk="1" hangingPunct="1"/>
            <a:r>
              <a:rPr lang="en-US"/>
              <a:t>Smaller elements move toward the top</a:t>
            </a:r>
          </a:p>
          <a:p>
            <a:pPr eaLnBrk="1" hangingPunct="1"/>
            <a:r>
              <a:rPr lang="en-US"/>
              <a:t>Larger elements move toward the bottom</a:t>
            </a:r>
          </a:p>
        </p:txBody>
      </p:sp>
      <p:sp>
        <p:nvSpPr>
          <p:cNvPr id="9220" name="Footer Placeholder 3"/>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10245" name="Slide Number Placeholder 4"/>
          <p:cNvSpPr>
            <a:spLocks noGrp="1"/>
          </p:cNvSpPr>
          <p:nvPr>
            <p:ph type="sldNum" sz="quarter" idx="12"/>
          </p:nvPr>
        </p:nvSpPr>
        <p:spPr/>
        <p:txBody>
          <a:bodyPr/>
          <a:lstStyle/>
          <a:p>
            <a:pPr>
              <a:defRPr/>
            </a:pPr>
            <a:fld id="{B862D112-1230-4372-BF86-552A013358AF}" type="slidenum">
              <a:rPr lang="en-US"/>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6"/>
          <p:cNvSpPr>
            <a:spLocks noGrp="1"/>
          </p:cNvSpPr>
          <p:nvPr>
            <p:ph type="title"/>
          </p:nvPr>
        </p:nvSpPr>
        <p:spPr/>
        <p:txBody>
          <a:bodyPr/>
          <a:lstStyle/>
          <a:p>
            <a:pPr eaLnBrk="1" hangingPunct="1"/>
            <a:r>
              <a:rPr lang="en-US"/>
              <a:t>Bubble Sort (cont'd.)</a:t>
            </a:r>
          </a:p>
        </p:txBody>
      </p:sp>
      <p:sp>
        <p:nvSpPr>
          <p:cNvPr id="10243" name="Footer Placeholder 3"/>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11268" name="Slide Number Placeholder 4"/>
          <p:cNvSpPr>
            <a:spLocks noGrp="1"/>
          </p:cNvSpPr>
          <p:nvPr>
            <p:ph type="sldNum" sz="quarter" idx="12"/>
          </p:nvPr>
        </p:nvSpPr>
        <p:spPr/>
        <p:txBody>
          <a:bodyPr/>
          <a:lstStyle/>
          <a:p>
            <a:pPr>
              <a:defRPr/>
            </a:pPr>
            <a:fld id="{225214E1-5104-4C83-A514-7B81A4B806A6}" type="slidenum">
              <a:rPr lang="en-US"/>
              <a:pPr>
                <a:defRPr/>
              </a:pPr>
              <a:t>36</a:t>
            </a:fld>
            <a:endParaRPr lang="en-US" dirty="0"/>
          </a:p>
        </p:txBody>
      </p:sp>
      <p:pic>
        <p:nvPicPr>
          <p:cNvPr id="10245" name="Picture 7"/>
          <p:cNvPicPr>
            <a:picLocks noChangeAspect="1" noChangeArrowheads="1"/>
          </p:cNvPicPr>
          <p:nvPr/>
        </p:nvPicPr>
        <p:blipFill>
          <a:blip r:embed="rId2" cstate="print"/>
          <a:srcRect/>
          <a:stretch>
            <a:fillRect/>
          </a:stretch>
        </p:blipFill>
        <p:spPr bwMode="auto">
          <a:xfrm>
            <a:off x="914400" y="2286000"/>
            <a:ext cx="7477125" cy="3076575"/>
          </a:xfrm>
          <a:prstGeom prst="rect">
            <a:avLst/>
          </a:prstGeom>
          <a:noFill/>
          <a:ln w="9525">
            <a:noFill/>
            <a:miter lim="800000"/>
            <a:headEnd/>
            <a:tailEnd/>
          </a:ln>
        </p:spPr>
      </p:pic>
      <p:sp>
        <p:nvSpPr>
          <p:cNvPr id="6" name="Oval 5"/>
          <p:cNvSpPr/>
          <p:nvPr/>
        </p:nvSpPr>
        <p:spPr>
          <a:xfrm>
            <a:off x="6715140" y="4286256"/>
            <a:ext cx="571504" cy="428628"/>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p:cNvSpPr txBox="1"/>
          <p:nvPr/>
        </p:nvSpPr>
        <p:spPr>
          <a:xfrm>
            <a:off x="6715140" y="5500702"/>
            <a:ext cx="2143172" cy="646331"/>
          </a:xfrm>
          <a:prstGeom prst="rect">
            <a:avLst/>
          </a:prstGeom>
          <a:noFill/>
        </p:spPr>
        <p:txBody>
          <a:bodyPr wrap="square" rtlCol="0">
            <a:spAutoFit/>
          </a:bodyPr>
          <a:lstStyle/>
          <a:p>
            <a:pPr algn="ctr"/>
            <a:r>
              <a:rPr lang="en-US" b="1" dirty="0">
                <a:solidFill>
                  <a:srgbClr val="FF0000"/>
                </a:solidFill>
              </a:rPr>
              <a:t>unnecessary </a:t>
            </a:r>
          </a:p>
          <a:p>
            <a:pPr algn="ctr"/>
            <a:r>
              <a:rPr lang="en-US" b="1" dirty="0">
                <a:solidFill>
                  <a:srgbClr val="FF0000"/>
                </a:solidFill>
              </a:rPr>
              <a:t>comparison</a:t>
            </a:r>
            <a:endParaRPr lang="en-CA" b="1" dirty="0">
              <a:solidFill>
                <a:srgbClr val="FF0000"/>
              </a:solidFill>
            </a:endParaRPr>
          </a:p>
        </p:txBody>
      </p:sp>
      <p:sp>
        <p:nvSpPr>
          <p:cNvPr id="9" name="Freeform 8"/>
          <p:cNvSpPr/>
          <p:nvPr/>
        </p:nvSpPr>
        <p:spPr>
          <a:xfrm>
            <a:off x="7072330" y="4643446"/>
            <a:ext cx="642942" cy="857256"/>
          </a:xfrm>
          <a:custGeom>
            <a:avLst/>
            <a:gdLst>
              <a:gd name="connsiteX0" fmla="*/ 0 w 719528"/>
              <a:gd name="connsiteY0" fmla="*/ 0 h 824459"/>
              <a:gd name="connsiteX1" fmla="*/ 209863 w 719528"/>
              <a:gd name="connsiteY1" fmla="*/ 524656 h 824459"/>
              <a:gd name="connsiteX2" fmla="*/ 464696 w 719528"/>
              <a:gd name="connsiteY2" fmla="*/ 374754 h 824459"/>
              <a:gd name="connsiteX3" fmla="*/ 719528 w 719528"/>
              <a:gd name="connsiteY3" fmla="*/ 824459 h 824459"/>
            </a:gdLst>
            <a:ahLst/>
            <a:cxnLst>
              <a:cxn ang="0">
                <a:pos x="connsiteX0" y="connsiteY0"/>
              </a:cxn>
              <a:cxn ang="0">
                <a:pos x="connsiteX1" y="connsiteY1"/>
              </a:cxn>
              <a:cxn ang="0">
                <a:pos x="connsiteX2" y="connsiteY2"/>
              </a:cxn>
              <a:cxn ang="0">
                <a:pos x="connsiteX3" y="connsiteY3"/>
              </a:cxn>
            </a:cxnLst>
            <a:rect l="l" t="t" r="r" b="b"/>
            <a:pathLst>
              <a:path w="719528" h="824459">
                <a:moveTo>
                  <a:pt x="0" y="0"/>
                </a:moveTo>
                <a:cubicBezTo>
                  <a:pt x="66207" y="231098"/>
                  <a:pt x="132414" y="462197"/>
                  <a:pt x="209863" y="524656"/>
                </a:cubicBezTo>
                <a:cubicBezTo>
                  <a:pt x="287312" y="587115"/>
                  <a:pt x="379752" y="324787"/>
                  <a:pt x="464696" y="374754"/>
                </a:cubicBezTo>
                <a:cubicBezTo>
                  <a:pt x="549640" y="424721"/>
                  <a:pt x="634584" y="624590"/>
                  <a:pt x="719528" y="824459"/>
                </a:cubicBezTo>
              </a:path>
            </a:pathLst>
          </a:cu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0" name="TextBox 9"/>
          <p:cNvSpPr txBox="1"/>
          <p:nvPr/>
        </p:nvSpPr>
        <p:spPr>
          <a:xfrm>
            <a:off x="1214414" y="1500174"/>
            <a:ext cx="6786610" cy="461665"/>
          </a:xfrm>
          <a:prstGeom prst="rect">
            <a:avLst/>
          </a:prstGeom>
          <a:noFill/>
        </p:spPr>
        <p:txBody>
          <a:bodyPr wrap="square" rtlCol="0">
            <a:spAutoFit/>
          </a:bodyPr>
          <a:lstStyle/>
          <a:p>
            <a:pPr algn="ctr"/>
            <a:r>
              <a:rPr lang="en-US" sz="2400" b="1" dirty="0">
                <a:solidFill>
                  <a:srgbClr val="FF0000"/>
                </a:solidFill>
              </a:rPr>
              <a:t>Example: Sort the following list using Bubble Sort</a:t>
            </a:r>
            <a:endParaRPr lang="en-CA" sz="2400" b="1" dirty="0">
              <a:solidFill>
                <a:srgbClr val="FF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t>Bubble Sort (cont'd.)</a:t>
            </a:r>
          </a:p>
        </p:txBody>
      </p:sp>
      <p:sp>
        <p:nvSpPr>
          <p:cNvPr id="11267" name="Footer Placeholder 2"/>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12292" name="Slide Number Placeholder 3"/>
          <p:cNvSpPr>
            <a:spLocks noGrp="1"/>
          </p:cNvSpPr>
          <p:nvPr>
            <p:ph type="sldNum" sz="quarter" idx="12"/>
          </p:nvPr>
        </p:nvSpPr>
        <p:spPr/>
        <p:txBody>
          <a:bodyPr/>
          <a:lstStyle/>
          <a:p>
            <a:pPr>
              <a:defRPr/>
            </a:pPr>
            <a:fld id="{97C8EAF1-6CB0-48F0-896F-288BE8D61AC1}" type="slidenum">
              <a:rPr lang="en-US"/>
              <a:pPr>
                <a:defRPr/>
              </a:pPr>
              <a:t>37</a:t>
            </a:fld>
            <a:endParaRPr lang="en-US"/>
          </a:p>
        </p:txBody>
      </p:sp>
      <p:pic>
        <p:nvPicPr>
          <p:cNvPr id="11269" name="Picture 6"/>
          <p:cNvPicPr>
            <a:picLocks noChangeAspect="1" noChangeArrowheads="1"/>
          </p:cNvPicPr>
          <p:nvPr/>
        </p:nvPicPr>
        <p:blipFill>
          <a:blip r:embed="rId2" cstate="print"/>
          <a:srcRect/>
          <a:stretch>
            <a:fillRect/>
          </a:stretch>
        </p:blipFill>
        <p:spPr bwMode="auto">
          <a:xfrm>
            <a:off x="914400" y="2286000"/>
            <a:ext cx="7477125" cy="3162300"/>
          </a:xfrm>
          <a:prstGeom prst="rect">
            <a:avLst/>
          </a:prstGeom>
          <a:noFill/>
          <a:ln w="9525">
            <a:noFill/>
            <a:miter lim="800000"/>
            <a:headEnd/>
            <a:tailEnd/>
          </a:ln>
        </p:spPr>
      </p:pic>
      <p:sp>
        <p:nvSpPr>
          <p:cNvPr id="6" name="Oval 5"/>
          <p:cNvSpPr/>
          <p:nvPr/>
        </p:nvSpPr>
        <p:spPr>
          <a:xfrm>
            <a:off x="6357950" y="4071942"/>
            <a:ext cx="571504" cy="642942"/>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extBox 6"/>
          <p:cNvSpPr txBox="1"/>
          <p:nvPr/>
        </p:nvSpPr>
        <p:spPr>
          <a:xfrm>
            <a:off x="6286480" y="5500702"/>
            <a:ext cx="2143172" cy="646331"/>
          </a:xfrm>
          <a:prstGeom prst="rect">
            <a:avLst/>
          </a:prstGeom>
          <a:noFill/>
        </p:spPr>
        <p:txBody>
          <a:bodyPr wrap="square" rtlCol="0">
            <a:spAutoFit/>
          </a:bodyPr>
          <a:lstStyle/>
          <a:p>
            <a:pPr algn="ctr"/>
            <a:r>
              <a:rPr lang="en-US" b="1" dirty="0">
                <a:solidFill>
                  <a:srgbClr val="FF0000"/>
                </a:solidFill>
              </a:rPr>
              <a:t>unnecessary </a:t>
            </a:r>
          </a:p>
          <a:p>
            <a:pPr algn="ctr"/>
            <a:r>
              <a:rPr lang="en-US" b="1" dirty="0">
                <a:solidFill>
                  <a:srgbClr val="FF0000"/>
                </a:solidFill>
              </a:rPr>
              <a:t>comparisons</a:t>
            </a:r>
            <a:endParaRPr lang="en-CA" b="1" dirty="0">
              <a:solidFill>
                <a:srgbClr val="FF0000"/>
              </a:solidFill>
            </a:endParaRPr>
          </a:p>
        </p:txBody>
      </p:sp>
      <p:sp>
        <p:nvSpPr>
          <p:cNvPr id="8" name="Freeform 7"/>
          <p:cNvSpPr/>
          <p:nvPr/>
        </p:nvSpPr>
        <p:spPr>
          <a:xfrm>
            <a:off x="6643670" y="4643446"/>
            <a:ext cx="642942" cy="857256"/>
          </a:xfrm>
          <a:custGeom>
            <a:avLst/>
            <a:gdLst>
              <a:gd name="connsiteX0" fmla="*/ 0 w 719528"/>
              <a:gd name="connsiteY0" fmla="*/ 0 h 824459"/>
              <a:gd name="connsiteX1" fmla="*/ 209863 w 719528"/>
              <a:gd name="connsiteY1" fmla="*/ 524656 h 824459"/>
              <a:gd name="connsiteX2" fmla="*/ 464696 w 719528"/>
              <a:gd name="connsiteY2" fmla="*/ 374754 h 824459"/>
              <a:gd name="connsiteX3" fmla="*/ 719528 w 719528"/>
              <a:gd name="connsiteY3" fmla="*/ 824459 h 824459"/>
            </a:gdLst>
            <a:ahLst/>
            <a:cxnLst>
              <a:cxn ang="0">
                <a:pos x="connsiteX0" y="connsiteY0"/>
              </a:cxn>
              <a:cxn ang="0">
                <a:pos x="connsiteX1" y="connsiteY1"/>
              </a:cxn>
              <a:cxn ang="0">
                <a:pos x="connsiteX2" y="connsiteY2"/>
              </a:cxn>
              <a:cxn ang="0">
                <a:pos x="connsiteX3" y="connsiteY3"/>
              </a:cxn>
            </a:cxnLst>
            <a:rect l="l" t="t" r="r" b="b"/>
            <a:pathLst>
              <a:path w="719528" h="824459">
                <a:moveTo>
                  <a:pt x="0" y="0"/>
                </a:moveTo>
                <a:cubicBezTo>
                  <a:pt x="66207" y="231098"/>
                  <a:pt x="132414" y="462197"/>
                  <a:pt x="209863" y="524656"/>
                </a:cubicBezTo>
                <a:cubicBezTo>
                  <a:pt x="287312" y="587115"/>
                  <a:pt x="379752" y="324787"/>
                  <a:pt x="464696" y="374754"/>
                </a:cubicBezTo>
                <a:cubicBezTo>
                  <a:pt x="549640" y="424721"/>
                  <a:pt x="634584" y="624590"/>
                  <a:pt x="719528" y="824459"/>
                </a:cubicBezTo>
              </a:path>
            </a:pathLst>
          </a:cu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t>Bubble Sort (cont'd.)</a:t>
            </a:r>
          </a:p>
        </p:txBody>
      </p:sp>
      <p:sp>
        <p:nvSpPr>
          <p:cNvPr id="12291" name="Footer Placeholder 2"/>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13316" name="Slide Number Placeholder 3"/>
          <p:cNvSpPr>
            <a:spLocks noGrp="1"/>
          </p:cNvSpPr>
          <p:nvPr>
            <p:ph type="sldNum" sz="quarter" idx="12"/>
          </p:nvPr>
        </p:nvSpPr>
        <p:spPr/>
        <p:txBody>
          <a:bodyPr/>
          <a:lstStyle/>
          <a:p>
            <a:pPr>
              <a:defRPr/>
            </a:pPr>
            <a:fld id="{AD493E0C-4308-40F4-BB32-AADFFF10E254}" type="slidenum">
              <a:rPr lang="en-US"/>
              <a:pPr>
                <a:defRPr/>
              </a:pPr>
              <a:t>38</a:t>
            </a:fld>
            <a:endParaRPr lang="en-US"/>
          </a:p>
        </p:txBody>
      </p:sp>
      <p:pic>
        <p:nvPicPr>
          <p:cNvPr id="12293" name="Picture 7"/>
          <p:cNvPicPr>
            <a:picLocks noChangeAspect="1" noChangeArrowheads="1"/>
          </p:cNvPicPr>
          <p:nvPr/>
        </p:nvPicPr>
        <p:blipFill>
          <a:blip r:embed="rId2" cstate="print"/>
          <a:srcRect/>
          <a:stretch>
            <a:fillRect/>
          </a:stretch>
        </p:blipFill>
        <p:spPr bwMode="auto">
          <a:xfrm>
            <a:off x="914400" y="2286000"/>
            <a:ext cx="6734175" cy="666750"/>
          </a:xfrm>
          <a:prstGeom prst="rect">
            <a:avLst/>
          </a:prstGeom>
          <a:noFill/>
          <a:ln w="9525">
            <a:noFill/>
            <a:miter lim="800000"/>
            <a:headEnd/>
            <a:tailEnd/>
          </a:ln>
        </p:spPr>
      </p:pic>
      <p:pic>
        <p:nvPicPr>
          <p:cNvPr id="12294" name="Picture 8"/>
          <p:cNvPicPr>
            <a:picLocks noChangeAspect="1" noChangeArrowheads="1"/>
          </p:cNvPicPr>
          <p:nvPr/>
        </p:nvPicPr>
        <p:blipFill>
          <a:blip r:embed="rId3" cstate="print"/>
          <a:srcRect/>
          <a:stretch>
            <a:fillRect/>
          </a:stretch>
        </p:blipFill>
        <p:spPr bwMode="auto">
          <a:xfrm>
            <a:off x="1000125" y="3048000"/>
            <a:ext cx="7458075" cy="2447925"/>
          </a:xfrm>
          <a:prstGeom prst="rect">
            <a:avLst/>
          </a:prstGeom>
          <a:noFill/>
          <a:ln w="9525">
            <a:noFill/>
            <a:miter lim="800000"/>
            <a:headEnd/>
            <a:tailEnd/>
          </a:ln>
        </p:spPr>
      </p:pic>
      <p:sp>
        <p:nvSpPr>
          <p:cNvPr id="8" name="Oval 7"/>
          <p:cNvSpPr/>
          <p:nvPr/>
        </p:nvSpPr>
        <p:spPr>
          <a:xfrm>
            <a:off x="5786446" y="3929066"/>
            <a:ext cx="642942" cy="785818"/>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p:cNvSpPr txBox="1"/>
          <p:nvPr/>
        </p:nvSpPr>
        <p:spPr>
          <a:xfrm>
            <a:off x="5857884" y="5500702"/>
            <a:ext cx="2143172" cy="646331"/>
          </a:xfrm>
          <a:prstGeom prst="rect">
            <a:avLst/>
          </a:prstGeom>
          <a:noFill/>
        </p:spPr>
        <p:txBody>
          <a:bodyPr wrap="square" rtlCol="0">
            <a:spAutoFit/>
          </a:bodyPr>
          <a:lstStyle/>
          <a:p>
            <a:pPr algn="ctr"/>
            <a:r>
              <a:rPr lang="en-US" b="1" dirty="0">
                <a:solidFill>
                  <a:srgbClr val="FF0000"/>
                </a:solidFill>
              </a:rPr>
              <a:t>unnecessary </a:t>
            </a:r>
          </a:p>
          <a:p>
            <a:pPr algn="ctr"/>
            <a:r>
              <a:rPr lang="en-US" b="1" dirty="0">
                <a:solidFill>
                  <a:srgbClr val="FF0000"/>
                </a:solidFill>
              </a:rPr>
              <a:t>comparisons</a:t>
            </a:r>
            <a:endParaRPr lang="en-CA" b="1" dirty="0">
              <a:solidFill>
                <a:srgbClr val="FF0000"/>
              </a:solidFill>
            </a:endParaRPr>
          </a:p>
        </p:txBody>
      </p:sp>
      <p:sp>
        <p:nvSpPr>
          <p:cNvPr id="10" name="Freeform 9"/>
          <p:cNvSpPr/>
          <p:nvPr/>
        </p:nvSpPr>
        <p:spPr>
          <a:xfrm>
            <a:off x="6215074" y="4643446"/>
            <a:ext cx="642942" cy="857256"/>
          </a:xfrm>
          <a:custGeom>
            <a:avLst/>
            <a:gdLst>
              <a:gd name="connsiteX0" fmla="*/ 0 w 719528"/>
              <a:gd name="connsiteY0" fmla="*/ 0 h 824459"/>
              <a:gd name="connsiteX1" fmla="*/ 209863 w 719528"/>
              <a:gd name="connsiteY1" fmla="*/ 524656 h 824459"/>
              <a:gd name="connsiteX2" fmla="*/ 464696 w 719528"/>
              <a:gd name="connsiteY2" fmla="*/ 374754 h 824459"/>
              <a:gd name="connsiteX3" fmla="*/ 719528 w 719528"/>
              <a:gd name="connsiteY3" fmla="*/ 824459 h 824459"/>
            </a:gdLst>
            <a:ahLst/>
            <a:cxnLst>
              <a:cxn ang="0">
                <a:pos x="connsiteX0" y="connsiteY0"/>
              </a:cxn>
              <a:cxn ang="0">
                <a:pos x="connsiteX1" y="connsiteY1"/>
              </a:cxn>
              <a:cxn ang="0">
                <a:pos x="connsiteX2" y="connsiteY2"/>
              </a:cxn>
              <a:cxn ang="0">
                <a:pos x="connsiteX3" y="connsiteY3"/>
              </a:cxn>
            </a:cxnLst>
            <a:rect l="l" t="t" r="r" b="b"/>
            <a:pathLst>
              <a:path w="719528" h="824459">
                <a:moveTo>
                  <a:pt x="0" y="0"/>
                </a:moveTo>
                <a:cubicBezTo>
                  <a:pt x="66207" y="231098"/>
                  <a:pt x="132414" y="462197"/>
                  <a:pt x="209863" y="524656"/>
                </a:cubicBezTo>
                <a:cubicBezTo>
                  <a:pt x="287312" y="587115"/>
                  <a:pt x="379752" y="324787"/>
                  <a:pt x="464696" y="374754"/>
                </a:cubicBezTo>
                <a:cubicBezTo>
                  <a:pt x="549640" y="424721"/>
                  <a:pt x="634584" y="624590"/>
                  <a:pt x="719528" y="824459"/>
                </a:cubicBezTo>
              </a:path>
            </a:pathLst>
          </a:cu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dirty="0"/>
              <a:t>Bubble Sort (cont'd.)</a:t>
            </a:r>
          </a:p>
        </p:txBody>
      </p:sp>
      <p:sp>
        <p:nvSpPr>
          <p:cNvPr id="13315" name="Footer Placeholder 2"/>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14340" name="Slide Number Placeholder 3"/>
          <p:cNvSpPr>
            <a:spLocks noGrp="1"/>
          </p:cNvSpPr>
          <p:nvPr>
            <p:ph type="sldNum" sz="quarter" idx="12"/>
          </p:nvPr>
        </p:nvSpPr>
        <p:spPr/>
        <p:txBody>
          <a:bodyPr/>
          <a:lstStyle/>
          <a:p>
            <a:pPr>
              <a:defRPr/>
            </a:pPr>
            <a:fld id="{57D45743-AA9F-4D07-97AF-023E57DB809C}" type="slidenum">
              <a:rPr lang="en-US"/>
              <a:pPr>
                <a:defRPr/>
              </a:pPr>
              <a:t>39</a:t>
            </a:fld>
            <a:endParaRPr lang="en-US"/>
          </a:p>
        </p:txBody>
      </p:sp>
      <p:pic>
        <p:nvPicPr>
          <p:cNvPr id="13317" name="Picture 6"/>
          <p:cNvPicPr>
            <a:picLocks noChangeAspect="1" noChangeArrowheads="1"/>
          </p:cNvPicPr>
          <p:nvPr/>
        </p:nvPicPr>
        <p:blipFill>
          <a:blip r:embed="rId2" cstate="print"/>
          <a:srcRect/>
          <a:stretch>
            <a:fillRect/>
          </a:stretch>
        </p:blipFill>
        <p:spPr bwMode="auto">
          <a:xfrm>
            <a:off x="971550" y="2286000"/>
            <a:ext cx="7410450" cy="3219450"/>
          </a:xfrm>
          <a:prstGeom prst="rect">
            <a:avLst/>
          </a:prstGeom>
          <a:noFill/>
          <a:ln w="9525">
            <a:noFill/>
            <a:miter lim="800000"/>
            <a:headEnd/>
            <a:tailEnd/>
          </a:ln>
        </p:spPr>
      </p:pic>
      <p:cxnSp>
        <p:nvCxnSpPr>
          <p:cNvPr id="7" name="Straight Connector 6"/>
          <p:cNvCxnSpPr/>
          <p:nvPr/>
        </p:nvCxnSpPr>
        <p:spPr>
          <a:xfrm>
            <a:off x="1142976" y="5786454"/>
            <a:ext cx="7000924"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572000" y="5572140"/>
            <a:ext cx="3071834" cy="369332"/>
          </a:xfrm>
          <a:prstGeom prst="rect">
            <a:avLst/>
          </a:prstGeom>
          <a:solidFill>
            <a:srgbClr val="FFFF00"/>
          </a:solidFill>
        </p:spPr>
        <p:txBody>
          <a:bodyPr wrap="square" rtlCol="0">
            <a:spAutoFit/>
          </a:bodyPr>
          <a:lstStyle/>
          <a:p>
            <a:pPr algn="ctr"/>
            <a:r>
              <a:rPr lang="en-US" b="1" dirty="0">
                <a:solidFill>
                  <a:srgbClr val="FF0000"/>
                </a:solidFill>
              </a:rPr>
              <a:t>End of Solution</a:t>
            </a:r>
            <a:endParaRPr lang="en-CA" b="1"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r>
              <a:rPr lang="en-US"/>
              <a:t>Accessing Array Components (cont’d.)</a:t>
            </a:r>
          </a:p>
        </p:txBody>
      </p:sp>
      <p:sp>
        <p:nvSpPr>
          <p:cNvPr id="10246"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t>C++ Programming: From Problem Analysis to Program Design, Sixth Edition</a:t>
            </a:r>
          </a:p>
        </p:txBody>
      </p:sp>
      <p:sp>
        <p:nvSpPr>
          <p:cNvPr id="10243"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8F19687B-7F4E-436F-835F-39725B52953A}" type="slidenum">
              <a:rPr lang="en-US" smtClean="0"/>
              <a:pPr/>
              <a:t>4</a:t>
            </a:fld>
            <a:endParaRPr lang="en-US"/>
          </a:p>
        </p:txBody>
      </p:sp>
      <p:pic>
        <p:nvPicPr>
          <p:cNvPr id="10244" name="Picture 8"/>
          <p:cNvPicPr>
            <a:picLocks noChangeAspect="1" noChangeArrowheads="1"/>
          </p:cNvPicPr>
          <p:nvPr/>
        </p:nvPicPr>
        <p:blipFill>
          <a:blip r:embed="rId3" cstate="print"/>
          <a:srcRect/>
          <a:stretch>
            <a:fillRect/>
          </a:stretch>
        </p:blipFill>
        <p:spPr bwMode="auto">
          <a:xfrm>
            <a:off x="533400" y="1828800"/>
            <a:ext cx="3800475" cy="866775"/>
          </a:xfrm>
          <a:prstGeom prst="rect">
            <a:avLst/>
          </a:prstGeom>
          <a:noFill/>
          <a:ln w="9525">
            <a:noFill/>
            <a:miter lim="800000"/>
            <a:headEnd/>
            <a:tailEnd/>
          </a:ln>
        </p:spPr>
      </p:pic>
      <p:pic>
        <p:nvPicPr>
          <p:cNvPr id="10245" name="Picture 9"/>
          <p:cNvPicPr>
            <a:picLocks noChangeAspect="1" noChangeArrowheads="1"/>
          </p:cNvPicPr>
          <p:nvPr/>
        </p:nvPicPr>
        <p:blipFill>
          <a:blip r:embed="rId4" cstate="print"/>
          <a:srcRect/>
          <a:stretch>
            <a:fillRect/>
          </a:stretch>
        </p:blipFill>
        <p:spPr bwMode="auto">
          <a:xfrm>
            <a:off x="533400" y="3276600"/>
            <a:ext cx="8240713" cy="823913"/>
          </a:xfrm>
          <a:prstGeom prst="rect">
            <a:avLst/>
          </a:prstGeom>
          <a:noFill/>
          <a:ln w="9525">
            <a:noFill/>
            <a:miter lim="800000"/>
            <a:headEnd/>
            <a:tailEnd/>
          </a:ln>
        </p:spPr>
      </p:pic>
      <p:pic>
        <p:nvPicPr>
          <p:cNvPr id="10247" name="Picture 6" descr="fig 8-5 slide 8.JPG"/>
          <p:cNvPicPr>
            <a:picLocks noChangeAspect="1"/>
          </p:cNvPicPr>
          <p:nvPr/>
        </p:nvPicPr>
        <p:blipFill>
          <a:blip r:embed="rId5" cstate="print"/>
          <a:srcRect/>
          <a:stretch>
            <a:fillRect/>
          </a:stretch>
        </p:blipFill>
        <p:spPr bwMode="auto">
          <a:xfrm>
            <a:off x="457200" y="4495800"/>
            <a:ext cx="8686800" cy="523875"/>
          </a:xfrm>
          <a:prstGeom prst="rect">
            <a:avLst/>
          </a:prstGeom>
          <a:noFill/>
          <a:ln w="9525">
            <a:noFill/>
            <a:miter lim="800000"/>
            <a:headEnd/>
            <a:tailEnd/>
          </a:ln>
        </p:spPr>
      </p:pic>
    </p:spTree>
    <p:extLst>
      <p:ext uri="{BB962C8B-B14F-4D97-AF65-F5344CB8AC3E}">
        <p14:creationId xmlns:p14="http://schemas.microsoft.com/office/powerpoint/2010/main" val="21261713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 Function</a:t>
            </a:r>
            <a:endParaRPr lang="en-CA" dirty="0"/>
          </a:p>
        </p:txBody>
      </p:sp>
      <p:pic>
        <p:nvPicPr>
          <p:cNvPr id="1026" name="Picture 2"/>
          <p:cNvPicPr>
            <a:picLocks noChangeAspect="1" noChangeArrowheads="1"/>
          </p:cNvPicPr>
          <p:nvPr/>
        </p:nvPicPr>
        <p:blipFill>
          <a:blip r:embed="rId2" cstate="print"/>
          <a:srcRect/>
          <a:stretch>
            <a:fillRect/>
          </a:stretch>
        </p:blipFill>
        <p:spPr bwMode="auto">
          <a:xfrm>
            <a:off x="1000100" y="1928802"/>
            <a:ext cx="7253656" cy="3733814"/>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 (cont'd.)</a:t>
            </a:r>
            <a:endParaRPr lang="en-CA" dirty="0"/>
          </a:p>
        </p:txBody>
      </p:sp>
      <p:pic>
        <p:nvPicPr>
          <p:cNvPr id="1026" name="Picture 2"/>
          <p:cNvPicPr>
            <a:picLocks noChangeAspect="1" noChangeArrowheads="1"/>
          </p:cNvPicPr>
          <p:nvPr/>
        </p:nvPicPr>
        <p:blipFill>
          <a:blip r:embed="rId2" cstate="print"/>
          <a:srcRect/>
          <a:stretch>
            <a:fillRect/>
          </a:stretch>
        </p:blipFill>
        <p:spPr bwMode="auto">
          <a:xfrm>
            <a:off x="1000100" y="1928802"/>
            <a:ext cx="7253656" cy="3733814"/>
          </a:xfrm>
          <a:prstGeom prst="rect">
            <a:avLst/>
          </a:prstGeom>
          <a:noFill/>
          <a:ln w="9525">
            <a:noFill/>
            <a:miter lim="800000"/>
            <a:headEnd/>
            <a:tailEnd/>
          </a:ln>
          <a:effectLst/>
        </p:spPr>
      </p:pic>
      <p:sp>
        <p:nvSpPr>
          <p:cNvPr id="5" name="Freeform 4"/>
          <p:cNvSpPr/>
          <p:nvPr/>
        </p:nvSpPr>
        <p:spPr>
          <a:xfrm flipV="1">
            <a:off x="5000628" y="2500305"/>
            <a:ext cx="1500198" cy="610145"/>
          </a:xfrm>
          <a:custGeom>
            <a:avLst/>
            <a:gdLst>
              <a:gd name="connsiteX0" fmla="*/ 0 w 719528"/>
              <a:gd name="connsiteY0" fmla="*/ 0 h 824459"/>
              <a:gd name="connsiteX1" fmla="*/ 209863 w 719528"/>
              <a:gd name="connsiteY1" fmla="*/ 524656 h 824459"/>
              <a:gd name="connsiteX2" fmla="*/ 464696 w 719528"/>
              <a:gd name="connsiteY2" fmla="*/ 374754 h 824459"/>
              <a:gd name="connsiteX3" fmla="*/ 719528 w 719528"/>
              <a:gd name="connsiteY3" fmla="*/ 824459 h 824459"/>
            </a:gdLst>
            <a:ahLst/>
            <a:cxnLst>
              <a:cxn ang="0">
                <a:pos x="connsiteX0" y="connsiteY0"/>
              </a:cxn>
              <a:cxn ang="0">
                <a:pos x="connsiteX1" y="connsiteY1"/>
              </a:cxn>
              <a:cxn ang="0">
                <a:pos x="connsiteX2" y="connsiteY2"/>
              </a:cxn>
              <a:cxn ang="0">
                <a:pos x="connsiteX3" y="connsiteY3"/>
              </a:cxn>
            </a:cxnLst>
            <a:rect l="l" t="t" r="r" b="b"/>
            <a:pathLst>
              <a:path w="719528" h="824459">
                <a:moveTo>
                  <a:pt x="0" y="0"/>
                </a:moveTo>
                <a:cubicBezTo>
                  <a:pt x="66207" y="231098"/>
                  <a:pt x="132414" y="462197"/>
                  <a:pt x="209863" y="524656"/>
                </a:cubicBezTo>
                <a:cubicBezTo>
                  <a:pt x="287312" y="587115"/>
                  <a:pt x="379752" y="324787"/>
                  <a:pt x="464696" y="374754"/>
                </a:cubicBezTo>
                <a:cubicBezTo>
                  <a:pt x="549640" y="424721"/>
                  <a:pt x="634584" y="624590"/>
                  <a:pt x="719528" y="824459"/>
                </a:cubicBezTo>
              </a:path>
            </a:pathLst>
          </a:cu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 name="Oval 6"/>
          <p:cNvSpPr/>
          <p:nvPr/>
        </p:nvSpPr>
        <p:spPr>
          <a:xfrm>
            <a:off x="3857620" y="3000372"/>
            <a:ext cx="2428892" cy="357190"/>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p:cNvSpPr txBox="1"/>
          <p:nvPr/>
        </p:nvSpPr>
        <p:spPr>
          <a:xfrm>
            <a:off x="6000760" y="2143116"/>
            <a:ext cx="2857520" cy="369332"/>
          </a:xfrm>
          <a:prstGeom prst="rect">
            <a:avLst/>
          </a:prstGeom>
          <a:noFill/>
        </p:spPr>
        <p:txBody>
          <a:bodyPr wrap="square" rtlCol="0">
            <a:spAutoFit/>
          </a:bodyPr>
          <a:lstStyle/>
          <a:p>
            <a:pPr algn="ctr"/>
            <a:r>
              <a:rPr lang="en-US" b="1" dirty="0">
                <a:solidFill>
                  <a:srgbClr val="FF0000"/>
                </a:solidFill>
              </a:rPr>
              <a:t>Iterations=length-1</a:t>
            </a:r>
            <a:endParaRPr lang="en-CA" b="1" dirty="0">
              <a:solidFill>
                <a:srgbClr val="FF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 (cont'd.)</a:t>
            </a:r>
            <a:endParaRPr lang="en-CA" dirty="0"/>
          </a:p>
        </p:txBody>
      </p:sp>
      <p:pic>
        <p:nvPicPr>
          <p:cNvPr id="1026" name="Picture 2"/>
          <p:cNvPicPr>
            <a:picLocks noChangeAspect="1" noChangeArrowheads="1"/>
          </p:cNvPicPr>
          <p:nvPr/>
        </p:nvPicPr>
        <p:blipFill>
          <a:blip r:embed="rId2" cstate="print"/>
          <a:srcRect/>
          <a:stretch>
            <a:fillRect/>
          </a:stretch>
        </p:blipFill>
        <p:spPr bwMode="auto">
          <a:xfrm>
            <a:off x="1000100" y="1928802"/>
            <a:ext cx="7253656" cy="3733814"/>
          </a:xfrm>
          <a:prstGeom prst="rect">
            <a:avLst/>
          </a:prstGeom>
          <a:noFill/>
          <a:ln w="9525">
            <a:noFill/>
            <a:miter lim="800000"/>
            <a:headEnd/>
            <a:tailEnd/>
          </a:ln>
          <a:effectLst/>
        </p:spPr>
      </p:pic>
      <p:sp>
        <p:nvSpPr>
          <p:cNvPr id="4" name="Oval 3"/>
          <p:cNvSpPr/>
          <p:nvPr/>
        </p:nvSpPr>
        <p:spPr>
          <a:xfrm>
            <a:off x="4786314" y="3429000"/>
            <a:ext cx="2428892" cy="357190"/>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6072198" y="4786322"/>
            <a:ext cx="2857520" cy="646331"/>
          </a:xfrm>
          <a:prstGeom prst="rect">
            <a:avLst/>
          </a:prstGeom>
          <a:noFill/>
        </p:spPr>
        <p:txBody>
          <a:bodyPr wrap="square" rtlCol="0">
            <a:spAutoFit/>
          </a:bodyPr>
          <a:lstStyle/>
          <a:p>
            <a:pPr algn="ctr"/>
            <a:r>
              <a:rPr lang="en-US" b="1" dirty="0">
                <a:solidFill>
                  <a:srgbClr val="FF0000"/>
                </a:solidFill>
              </a:rPr>
              <a:t>Save unnecessary comparisons</a:t>
            </a:r>
            <a:endParaRPr lang="en-CA" b="1" dirty="0">
              <a:solidFill>
                <a:srgbClr val="FF0000"/>
              </a:solidFill>
            </a:endParaRPr>
          </a:p>
        </p:txBody>
      </p:sp>
      <p:sp>
        <p:nvSpPr>
          <p:cNvPr id="9" name="Freeform 8"/>
          <p:cNvSpPr/>
          <p:nvPr/>
        </p:nvSpPr>
        <p:spPr>
          <a:xfrm>
            <a:off x="6778052" y="3884951"/>
            <a:ext cx="719528" cy="824459"/>
          </a:xfrm>
          <a:custGeom>
            <a:avLst/>
            <a:gdLst>
              <a:gd name="connsiteX0" fmla="*/ 0 w 719528"/>
              <a:gd name="connsiteY0" fmla="*/ 0 h 824459"/>
              <a:gd name="connsiteX1" fmla="*/ 209863 w 719528"/>
              <a:gd name="connsiteY1" fmla="*/ 524656 h 824459"/>
              <a:gd name="connsiteX2" fmla="*/ 464696 w 719528"/>
              <a:gd name="connsiteY2" fmla="*/ 374754 h 824459"/>
              <a:gd name="connsiteX3" fmla="*/ 719528 w 719528"/>
              <a:gd name="connsiteY3" fmla="*/ 824459 h 824459"/>
            </a:gdLst>
            <a:ahLst/>
            <a:cxnLst>
              <a:cxn ang="0">
                <a:pos x="connsiteX0" y="connsiteY0"/>
              </a:cxn>
              <a:cxn ang="0">
                <a:pos x="connsiteX1" y="connsiteY1"/>
              </a:cxn>
              <a:cxn ang="0">
                <a:pos x="connsiteX2" y="connsiteY2"/>
              </a:cxn>
              <a:cxn ang="0">
                <a:pos x="connsiteX3" y="connsiteY3"/>
              </a:cxn>
            </a:cxnLst>
            <a:rect l="l" t="t" r="r" b="b"/>
            <a:pathLst>
              <a:path w="719528" h="824459">
                <a:moveTo>
                  <a:pt x="0" y="0"/>
                </a:moveTo>
                <a:cubicBezTo>
                  <a:pt x="66207" y="231098"/>
                  <a:pt x="132414" y="462197"/>
                  <a:pt x="209863" y="524656"/>
                </a:cubicBezTo>
                <a:cubicBezTo>
                  <a:pt x="287312" y="587115"/>
                  <a:pt x="379752" y="324787"/>
                  <a:pt x="464696" y="374754"/>
                </a:cubicBezTo>
                <a:cubicBezTo>
                  <a:pt x="549640" y="424721"/>
                  <a:pt x="634584" y="624590"/>
                  <a:pt x="719528" y="824459"/>
                </a:cubicBezTo>
              </a:path>
            </a:pathLst>
          </a:cu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 name="Rounded Rectangular Callout 3">
            <a:extLst>
              <a:ext uri="{FF2B5EF4-FFF2-40B4-BE49-F238E27FC236}">
                <a16:creationId xmlns:a16="http://schemas.microsoft.com/office/drawing/2014/main" id="{94DE710B-8F30-4B96-B8B6-440048CC3FD8}"/>
              </a:ext>
            </a:extLst>
          </p:cNvPr>
          <p:cNvSpPr/>
          <p:nvPr/>
        </p:nvSpPr>
        <p:spPr>
          <a:xfrm>
            <a:off x="5929322" y="1268760"/>
            <a:ext cx="2714644" cy="1643074"/>
          </a:xfrm>
          <a:prstGeom prst="wedgeRoundRectCallout">
            <a:avLst>
              <a:gd name="adj1" fmla="val -84336"/>
              <a:gd name="adj2" fmla="val 51553"/>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u="sng" dirty="0">
                <a:solidFill>
                  <a:srgbClr val="FF0000"/>
                </a:solidFill>
              </a:rPr>
              <a:t>Challenge: </a:t>
            </a:r>
            <a:r>
              <a:rPr lang="en-US" b="1" i="1" dirty="0">
                <a:solidFill>
                  <a:srgbClr val="0070C0"/>
                </a:solidFill>
              </a:rPr>
              <a:t>Show the memory contents by tracing the values of the variables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D6AC94-A818-4805-A40C-CFA965974AB9}"/>
              </a:ext>
            </a:extLst>
          </p:cNvPr>
          <p:cNvSpPr>
            <a:spLocks noGrp="1"/>
          </p:cNvSpPr>
          <p:nvPr>
            <p:ph type="ctrTitle"/>
          </p:nvPr>
        </p:nvSpPr>
        <p:spPr/>
        <p:txBody>
          <a:bodyPr>
            <a:normAutofit/>
          </a:bodyPr>
          <a:lstStyle/>
          <a:p>
            <a:r>
              <a:rPr lang="en-US" dirty="0">
                <a:solidFill>
                  <a:srgbClr val="FF0000"/>
                </a:solidFill>
              </a:rPr>
              <a:t>Example 10-1</a:t>
            </a:r>
            <a:br>
              <a:rPr lang="en-US" dirty="0">
                <a:solidFill>
                  <a:srgbClr val="FF0000"/>
                </a:solidFill>
              </a:rPr>
            </a:br>
            <a:r>
              <a:rPr lang="en-US" sz="3100" dirty="0"/>
              <a:t>Full Program on Bubble Sort</a:t>
            </a:r>
            <a:endParaRPr lang="en-US" dirty="0"/>
          </a:p>
        </p:txBody>
      </p:sp>
      <p:sp>
        <p:nvSpPr>
          <p:cNvPr id="4" name="Subtitle 3">
            <a:extLst>
              <a:ext uri="{FF2B5EF4-FFF2-40B4-BE49-F238E27FC236}">
                <a16:creationId xmlns:a16="http://schemas.microsoft.com/office/drawing/2014/main" id="{95DFBBA1-3C44-42B1-8DD0-F97F9925BFBE}"/>
              </a:ext>
            </a:extLst>
          </p:cNvPr>
          <p:cNvSpPr>
            <a:spLocks noGrp="1"/>
          </p:cNvSpPr>
          <p:nvPr>
            <p:ph type="subTitle" idx="1"/>
          </p:nvPr>
        </p:nvSpPr>
        <p:spPr/>
        <p:txBody>
          <a:bodyPr/>
          <a:lstStyle/>
          <a:p>
            <a:r>
              <a:rPr lang="en-US" dirty="0">
                <a:solidFill>
                  <a:srgbClr val="0070C0"/>
                </a:solidFill>
              </a:rPr>
              <a:t>PP 568 in text</a:t>
            </a:r>
          </a:p>
        </p:txBody>
      </p:sp>
    </p:spTree>
    <p:extLst>
      <p:ext uri="{BB962C8B-B14F-4D97-AF65-F5344CB8AC3E}">
        <p14:creationId xmlns:p14="http://schemas.microsoft.com/office/powerpoint/2010/main" val="3682587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r>
              <a:rPr lang="en-US"/>
              <a:t>Processing One-Dimensional Arrays (cont’d.)</a:t>
            </a:r>
          </a:p>
        </p:txBody>
      </p:sp>
      <p:sp>
        <p:nvSpPr>
          <p:cNvPr id="12291" name="Rectangle 3"/>
          <p:cNvSpPr>
            <a:spLocks noGrp="1" noChangeArrowheads="1"/>
          </p:cNvSpPr>
          <p:nvPr>
            <p:ph idx="1"/>
          </p:nvPr>
        </p:nvSpPr>
        <p:spPr/>
        <p:txBody>
          <a:bodyPr/>
          <a:lstStyle/>
          <a:p>
            <a:r>
              <a:rPr lang="en-US"/>
              <a:t>Given the declaration:</a:t>
            </a:r>
          </a:p>
          <a:p>
            <a:pPr marL="400050" lvl="1" indent="0">
              <a:buFont typeface="Arial" charset="0"/>
              <a:buNone/>
            </a:pPr>
            <a:r>
              <a:rPr lang="en-US" sz="2400">
                <a:latin typeface="Courier New" pitchFamily="49" charset="0"/>
                <a:cs typeface="Courier New" pitchFamily="49" charset="0"/>
              </a:rPr>
              <a:t>int list[100];  //array of size 100</a:t>
            </a:r>
          </a:p>
          <a:p>
            <a:pPr marL="400050" lvl="1" indent="0">
              <a:buFont typeface="Arial" charset="0"/>
              <a:buNone/>
            </a:pPr>
            <a:r>
              <a:rPr lang="en-US" sz="2400">
                <a:latin typeface="Courier New" pitchFamily="49" charset="0"/>
                <a:cs typeface="Courier New" pitchFamily="49" charset="0"/>
              </a:rPr>
              <a:t>int i;</a:t>
            </a:r>
          </a:p>
          <a:p>
            <a:r>
              <a:rPr lang="en-US"/>
              <a:t>Use a </a:t>
            </a:r>
            <a:r>
              <a:rPr lang="en-US" sz="2800">
                <a:latin typeface="Courier New" pitchFamily="49" charset="0"/>
                <a:cs typeface="Courier New" pitchFamily="49" charset="0"/>
              </a:rPr>
              <a:t>for</a:t>
            </a:r>
            <a:r>
              <a:rPr lang="en-US"/>
              <a:t> loop to access array elements:</a:t>
            </a:r>
          </a:p>
          <a:p>
            <a:pPr marL="400050" lvl="1" indent="0">
              <a:buFont typeface="Arial" charset="0"/>
              <a:buNone/>
            </a:pPr>
            <a:r>
              <a:rPr lang="en-US" sz="2400">
                <a:latin typeface="Courier New" pitchFamily="49" charset="0"/>
                <a:cs typeface="Courier New" pitchFamily="49" charset="0"/>
              </a:rPr>
              <a:t>for (i = 0; i &lt; 100; i++)	//Line 1</a:t>
            </a:r>
          </a:p>
          <a:p>
            <a:pPr marL="400050" lvl="1" indent="0">
              <a:buFont typeface="Arial" charset="0"/>
              <a:buNone/>
            </a:pPr>
            <a:r>
              <a:rPr lang="en-US" sz="2400">
                <a:latin typeface="Courier New" pitchFamily="49" charset="0"/>
                <a:cs typeface="Courier New" pitchFamily="49" charset="0"/>
              </a:rPr>
              <a:t>  	  cin &gt;&gt; list[i]; 	 	//Line 2</a:t>
            </a:r>
          </a:p>
        </p:txBody>
      </p:sp>
      <p:sp>
        <p:nvSpPr>
          <p:cNvPr id="12293" name="Footer Placeholder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t>C++ Programming: From Problem Analysis to Program Design, Sixth Edition</a:t>
            </a:r>
          </a:p>
        </p:txBody>
      </p:sp>
      <p:sp>
        <p:nvSpPr>
          <p:cNvPr id="12292"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60C6D521-DE07-447A-8434-434F83A053DE}" type="slidenum">
              <a:rPr lang="en-US" smtClean="0"/>
              <a:pPr/>
              <a:t>5</a:t>
            </a:fld>
            <a:endParaRPr lang="en-US"/>
          </a:p>
        </p:txBody>
      </p:sp>
    </p:spTree>
    <p:extLst>
      <p:ext uri="{BB962C8B-B14F-4D97-AF65-F5344CB8AC3E}">
        <p14:creationId xmlns:p14="http://schemas.microsoft.com/office/powerpoint/2010/main" val="3377523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en-US"/>
              <a:t>Partial Initialization of Arrays During Declaration</a:t>
            </a:r>
          </a:p>
        </p:txBody>
      </p:sp>
      <p:sp>
        <p:nvSpPr>
          <p:cNvPr id="19461" name="Rectangle 3"/>
          <p:cNvSpPr>
            <a:spLocks noGrp="1" noChangeArrowheads="1"/>
          </p:cNvSpPr>
          <p:nvPr>
            <p:ph idx="1"/>
          </p:nvPr>
        </p:nvSpPr>
        <p:spPr/>
        <p:txBody>
          <a:bodyPr/>
          <a:lstStyle/>
          <a:p>
            <a:pPr>
              <a:defRPr/>
            </a:pPr>
            <a:r>
              <a:rPr lang="en-US" dirty="0"/>
              <a:t>The statement:</a:t>
            </a:r>
          </a:p>
          <a:p>
            <a:pPr marL="400050" lvl="1" indent="0">
              <a:buFont typeface="Arial" charset="0"/>
              <a:buNone/>
              <a:defRPr/>
            </a:pPr>
            <a:r>
              <a:rPr lang="en-US" sz="2400" dirty="0">
                <a:latin typeface="Courier New" pitchFamily="49" charset="0"/>
                <a:cs typeface="Courier New" pitchFamily="49" charset="0"/>
              </a:rPr>
              <a:t>int list[10] = {0};</a:t>
            </a:r>
          </a:p>
          <a:p>
            <a:pPr lvl="1">
              <a:defRPr/>
            </a:pPr>
            <a:r>
              <a:rPr lang="en-US" dirty="0"/>
              <a:t>Declares an array of 10 components and initializes all of them to zero</a:t>
            </a:r>
          </a:p>
          <a:p>
            <a:pPr>
              <a:defRPr/>
            </a:pPr>
            <a:r>
              <a:rPr lang="en-US" dirty="0"/>
              <a:t>The statement:</a:t>
            </a:r>
          </a:p>
          <a:p>
            <a:pPr marL="400050" lvl="1" indent="0">
              <a:buFont typeface="Arial" charset="0"/>
              <a:buNone/>
              <a:defRPr/>
            </a:pPr>
            <a:r>
              <a:rPr lang="en-US" sz="2400" dirty="0">
                <a:latin typeface="Courier New" pitchFamily="49" charset="0"/>
                <a:cs typeface="Courier New" pitchFamily="49" charset="0"/>
              </a:rPr>
              <a:t>int list[10] = {8, 5, 12};</a:t>
            </a:r>
          </a:p>
          <a:p>
            <a:pPr lvl="1">
              <a:defRPr/>
            </a:pPr>
            <a:r>
              <a:rPr lang="en-US" dirty="0"/>
              <a:t>Declares an array of 10 components and initializes </a:t>
            </a:r>
            <a:r>
              <a:rPr lang="en-US" sz="2400" dirty="0">
                <a:latin typeface="Courier New" pitchFamily="49" charset="0"/>
                <a:cs typeface="Courier New" pitchFamily="49" charset="0"/>
              </a:rPr>
              <a:t>list[0]</a:t>
            </a:r>
            <a:r>
              <a:rPr lang="en-US" dirty="0"/>
              <a:t> to 8, </a:t>
            </a:r>
            <a:r>
              <a:rPr lang="en-US" sz="2400" dirty="0">
                <a:latin typeface="Courier New" pitchFamily="49" charset="0"/>
                <a:cs typeface="Courier New" pitchFamily="49" charset="0"/>
              </a:rPr>
              <a:t>list[1]</a:t>
            </a:r>
            <a:r>
              <a:rPr lang="en-US" dirty="0"/>
              <a:t> to 5, </a:t>
            </a:r>
            <a:r>
              <a:rPr lang="en-US" sz="2400" dirty="0">
                <a:latin typeface="Courier New" pitchFamily="49" charset="0"/>
                <a:cs typeface="Courier New" pitchFamily="49" charset="0"/>
              </a:rPr>
              <a:t>list[2]</a:t>
            </a:r>
            <a:r>
              <a:rPr lang="en-US" dirty="0"/>
              <a:t> to 12</a:t>
            </a:r>
          </a:p>
          <a:p>
            <a:pPr lvl="1">
              <a:defRPr/>
            </a:pPr>
            <a:r>
              <a:rPr lang="en-US" dirty="0"/>
              <a:t>All other components are initialized to 0</a:t>
            </a:r>
          </a:p>
        </p:txBody>
      </p:sp>
      <p:sp>
        <p:nvSpPr>
          <p:cNvPr id="15365" name="Footer Placeholder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t>C++ Programming: From Problem Analysis to Program Design, Sixth Edition</a:t>
            </a:r>
          </a:p>
        </p:txBody>
      </p:sp>
      <p:sp>
        <p:nvSpPr>
          <p:cNvPr id="15364"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AED2C705-790B-4CA8-AD83-EA93575805CF}" type="slidenum">
              <a:rPr lang="en-US" smtClean="0"/>
              <a:pPr/>
              <a:t>6</a:t>
            </a:fld>
            <a:endParaRPr lang="en-US"/>
          </a:p>
        </p:txBody>
      </p:sp>
    </p:spTree>
    <p:extLst>
      <p:ext uri="{BB962C8B-B14F-4D97-AF65-F5344CB8AC3E}">
        <p14:creationId xmlns:p14="http://schemas.microsoft.com/office/powerpoint/2010/main" val="2618636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9"/>
          <p:cNvSpPr>
            <a:spLocks noGrp="1" noChangeArrowheads="1"/>
          </p:cNvSpPr>
          <p:nvPr>
            <p:ph type="title"/>
          </p:nvPr>
        </p:nvSpPr>
        <p:spPr/>
        <p:txBody>
          <a:bodyPr>
            <a:normAutofit fontScale="90000"/>
          </a:bodyPr>
          <a:lstStyle/>
          <a:p>
            <a:r>
              <a:rPr lang="en-US"/>
              <a:t>Some Restrictions on Array Processing</a:t>
            </a:r>
          </a:p>
        </p:txBody>
      </p:sp>
      <p:sp>
        <p:nvSpPr>
          <p:cNvPr id="16387" name="Rectangle 10"/>
          <p:cNvSpPr>
            <a:spLocks noGrp="1" noChangeArrowheads="1"/>
          </p:cNvSpPr>
          <p:nvPr>
            <p:ph idx="1"/>
          </p:nvPr>
        </p:nvSpPr>
        <p:spPr/>
        <p:txBody>
          <a:bodyPr/>
          <a:lstStyle/>
          <a:p>
            <a:r>
              <a:rPr lang="en-US" u="sng"/>
              <a:t>Aggregate operation</a:t>
            </a:r>
            <a:r>
              <a:rPr lang="en-US"/>
              <a:t>: any operation that manipulates the entire array as a single unit</a:t>
            </a:r>
          </a:p>
          <a:p>
            <a:pPr lvl="1"/>
            <a:r>
              <a:rPr lang="en-US"/>
              <a:t>Not allowed on arrays in C++</a:t>
            </a:r>
          </a:p>
          <a:p>
            <a:r>
              <a:rPr lang="en-US"/>
              <a:t>Example:</a:t>
            </a:r>
          </a:p>
          <a:p>
            <a:endParaRPr lang="en-US"/>
          </a:p>
          <a:p>
            <a:endParaRPr lang="en-US"/>
          </a:p>
          <a:p>
            <a:r>
              <a:rPr lang="en-US"/>
              <a:t>Solution:</a:t>
            </a:r>
          </a:p>
        </p:txBody>
      </p:sp>
      <p:sp>
        <p:nvSpPr>
          <p:cNvPr id="16392" name="Footer Placeholder 8"/>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t>C++ Programming: From Problem Analysis to Program Design, Sixth Edition</a:t>
            </a:r>
          </a:p>
        </p:txBody>
      </p:sp>
      <p:sp>
        <p:nvSpPr>
          <p:cNvPr id="16388"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48432E02-7FAD-467F-9C29-1ACDAF2AA3A2}" type="slidenum">
              <a:rPr lang="en-US" smtClean="0"/>
              <a:pPr/>
              <a:t>7</a:t>
            </a:fld>
            <a:endParaRPr lang="en-US"/>
          </a:p>
        </p:txBody>
      </p:sp>
      <p:pic>
        <p:nvPicPr>
          <p:cNvPr id="16389" name="Picture 10"/>
          <p:cNvPicPr>
            <a:picLocks noChangeAspect="1" noChangeArrowheads="1"/>
          </p:cNvPicPr>
          <p:nvPr/>
        </p:nvPicPr>
        <p:blipFill>
          <a:blip r:embed="rId3" cstate="print"/>
          <a:srcRect/>
          <a:stretch>
            <a:fillRect/>
          </a:stretch>
        </p:blipFill>
        <p:spPr bwMode="auto">
          <a:xfrm>
            <a:off x="895350" y="3733800"/>
            <a:ext cx="7167563" cy="681038"/>
          </a:xfrm>
          <a:prstGeom prst="rect">
            <a:avLst/>
          </a:prstGeom>
          <a:noFill/>
          <a:ln w="9525">
            <a:noFill/>
            <a:miter lim="800000"/>
            <a:headEnd/>
            <a:tailEnd/>
          </a:ln>
        </p:spPr>
      </p:pic>
      <p:pic>
        <p:nvPicPr>
          <p:cNvPr id="16390" name="Picture 11"/>
          <p:cNvPicPr>
            <a:picLocks noChangeAspect="1" noChangeArrowheads="1"/>
          </p:cNvPicPr>
          <p:nvPr/>
        </p:nvPicPr>
        <p:blipFill>
          <a:blip r:embed="rId4" cstate="print"/>
          <a:srcRect/>
          <a:stretch>
            <a:fillRect/>
          </a:stretch>
        </p:blipFill>
        <p:spPr bwMode="auto">
          <a:xfrm>
            <a:off x="914400" y="4495800"/>
            <a:ext cx="4583113" cy="457200"/>
          </a:xfrm>
          <a:prstGeom prst="rect">
            <a:avLst/>
          </a:prstGeom>
          <a:noFill/>
          <a:ln w="9525">
            <a:noFill/>
            <a:miter lim="800000"/>
            <a:headEnd/>
            <a:tailEnd/>
          </a:ln>
        </p:spPr>
      </p:pic>
      <p:pic>
        <p:nvPicPr>
          <p:cNvPr id="16391" name="Picture 12"/>
          <p:cNvPicPr>
            <a:picLocks noChangeAspect="1" noChangeArrowheads="1"/>
          </p:cNvPicPr>
          <p:nvPr/>
        </p:nvPicPr>
        <p:blipFill>
          <a:blip r:embed="rId5" cstate="print"/>
          <a:srcRect/>
          <a:stretch>
            <a:fillRect/>
          </a:stretch>
        </p:blipFill>
        <p:spPr bwMode="auto">
          <a:xfrm>
            <a:off x="838200" y="5410200"/>
            <a:ext cx="6172200" cy="685800"/>
          </a:xfrm>
          <a:prstGeom prst="rect">
            <a:avLst/>
          </a:prstGeom>
          <a:noFill/>
          <a:ln w="9525">
            <a:noFill/>
            <a:miter lim="800000"/>
            <a:headEnd/>
            <a:tailEnd/>
          </a:ln>
        </p:spPr>
      </p:pic>
    </p:spTree>
    <p:extLst>
      <p:ext uri="{BB962C8B-B14F-4D97-AF65-F5344CB8AC3E}">
        <p14:creationId xmlns:p14="http://schemas.microsoft.com/office/powerpoint/2010/main" val="1055400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Two- and Multidimensional Arrays</a:t>
            </a:r>
          </a:p>
        </p:txBody>
      </p:sp>
      <p:sp>
        <p:nvSpPr>
          <p:cNvPr id="45061" name="Rectangle 3"/>
          <p:cNvSpPr>
            <a:spLocks noGrp="1" noChangeArrowheads="1"/>
          </p:cNvSpPr>
          <p:nvPr>
            <p:ph idx="1"/>
          </p:nvPr>
        </p:nvSpPr>
        <p:spPr/>
        <p:txBody>
          <a:bodyPr>
            <a:normAutofit lnSpcReduction="10000"/>
          </a:bodyPr>
          <a:lstStyle/>
          <a:p>
            <a:pPr>
              <a:defRPr/>
            </a:pPr>
            <a:r>
              <a:rPr lang="en-US" u="sng" dirty="0"/>
              <a:t>Two-dimensional array</a:t>
            </a:r>
            <a:r>
              <a:rPr lang="en-US" dirty="0"/>
              <a:t>: collection of a fixed number of components (of the same type) arranged in two dimensions</a:t>
            </a:r>
          </a:p>
          <a:p>
            <a:pPr lvl="1">
              <a:defRPr/>
            </a:pPr>
            <a:r>
              <a:rPr lang="en-US" dirty="0"/>
              <a:t>Sometimes called matrices or tables</a:t>
            </a:r>
          </a:p>
          <a:p>
            <a:pPr>
              <a:defRPr/>
            </a:pPr>
            <a:r>
              <a:rPr lang="en-US" dirty="0"/>
              <a:t>Declaration syntax:</a:t>
            </a:r>
          </a:p>
          <a:p>
            <a:pPr marL="0" indent="0">
              <a:buFont typeface="Arial" charset="0"/>
              <a:buNone/>
              <a:defRPr/>
            </a:pPr>
            <a:r>
              <a:rPr lang="en-US" dirty="0"/>
              <a:t>   </a:t>
            </a:r>
          </a:p>
          <a:p>
            <a:pPr lvl="1">
              <a:defRPr/>
            </a:pPr>
            <a:r>
              <a:rPr lang="en-US" sz="2400" dirty="0">
                <a:latin typeface="Courier New" pitchFamily="49" charset="0"/>
                <a:cs typeface="Courier New" pitchFamily="49" charset="0"/>
              </a:rPr>
              <a:t>intExp1</a:t>
            </a:r>
            <a:r>
              <a:rPr lang="en-US" dirty="0"/>
              <a:t> and </a:t>
            </a:r>
            <a:r>
              <a:rPr lang="en-US" sz="2400" dirty="0">
                <a:latin typeface="Courier New" pitchFamily="49" charset="0"/>
                <a:cs typeface="Courier New" pitchFamily="49" charset="0"/>
              </a:rPr>
              <a:t>intExp2</a:t>
            </a:r>
            <a:r>
              <a:rPr lang="en-US" dirty="0"/>
              <a:t> are expressions with positive integer values specifying the number of rows and columns in the array</a:t>
            </a:r>
          </a:p>
        </p:txBody>
      </p:sp>
      <p:sp>
        <p:nvSpPr>
          <p:cNvPr id="36870"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t>C++ Programming: From Problem Analysis to Program Design, Sixth Edition</a:t>
            </a:r>
          </a:p>
        </p:txBody>
      </p:sp>
      <p:sp>
        <p:nvSpPr>
          <p:cNvPr id="36868"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3E46A5EA-19EA-4F3D-B4C2-58E7B55D75F2}" type="slidenum">
              <a:rPr lang="en-US" smtClean="0"/>
              <a:pPr/>
              <a:t>8</a:t>
            </a:fld>
            <a:endParaRPr lang="en-US"/>
          </a:p>
        </p:txBody>
      </p:sp>
      <p:pic>
        <p:nvPicPr>
          <p:cNvPr id="36869" name="Picture 8"/>
          <p:cNvPicPr>
            <a:picLocks noChangeAspect="1" noChangeArrowheads="1"/>
          </p:cNvPicPr>
          <p:nvPr/>
        </p:nvPicPr>
        <p:blipFill>
          <a:blip r:embed="rId3" cstate="print"/>
          <a:srcRect/>
          <a:stretch>
            <a:fillRect/>
          </a:stretch>
        </p:blipFill>
        <p:spPr bwMode="auto">
          <a:xfrm>
            <a:off x="1062228" y="4005064"/>
            <a:ext cx="5476875" cy="552450"/>
          </a:xfrm>
          <a:prstGeom prst="rect">
            <a:avLst/>
          </a:prstGeom>
          <a:noFill/>
          <a:ln w="9525">
            <a:noFill/>
            <a:miter lim="800000"/>
            <a:headEnd/>
            <a:tailEnd/>
          </a:ln>
        </p:spPr>
      </p:pic>
    </p:spTree>
    <p:extLst>
      <p:ext uri="{BB962C8B-B14F-4D97-AF65-F5344CB8AC3E}">
        <p14:creationId xmlns:p14="http://schemas.microsoft.com/office/powerpoint/2010/main" val="868592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Accessing Array Components</a:t>
            </a:r>
          </a:p>
        </p:txBody>
      </p:sp>
      <p:sp>
        <p:nvSpPr>
          <p:cNvPr id="47107" name="Rectangle 3"/>
          <p:cNvSpPr>
            <a:spLocks noGrp="1" noChangeArrowheads="1"/>
          </p:cNvSpPr>
          <p:nvPr>
            <p:ph idx="1"/>
          </p:nvPr>
        </p:nvSpPr>
        <p:spPr/>
        <p:txBody>
          <a:bodyPr/>
          <a:lstStyle/>
          <a:p>
            <a:pPr>
              <a:defRPr/>
            </a:pPr>
            <a:r>
              <a:rPr lang="en-US" dirty="0"/>
              <a:t>Accessing components in a two-dimensional array:</a:t>
            </a:r>
          </a:p>
          <a:p>
            <a:pPr>
              <a:defRPr/>
            </a:pPr>
            <a:endParaRPr lang="en-US" dirty="0"/>
          </a:p>
          <a:p>
            <a:pPr lvl="1">
              <a:defRPr/>
            </a:pPr>
            <a:r>
              <a:rPr lang="en-US" dirty="0"/>
              <a:t>Where </a:t>
            </a:r>
            <a:r>
              <a:rPr lang="en-US" sz="2400" dirty="0">
                <a:latin typeface="Courier New" pitchFamily="49" charset="0"/>
                <a:cs typeface="Courier New" pitchFamily="49" charset="0"/>
              </a:rPr>
              <a:t>indexExp1</a:t>
            </a:r>
            <a:r>
              <a:rPr lang="en-US" dirty="0"/>
              <a:t> and </a:t>
            </a:r>
            <a:r>
              <a:rPr lang="en-US" sz="2400" dirty="0">
                <a:latin typeface="Courier New" pitchFamily="49" charset="0"/>
                <a:cs typeface="Courier New" pitchFamily="49" charset="0"/>
              </a:rPr>
              <a:t>indexExp2</a:t>
            </a:r>
            <a:r>
              <a:rPr lang="en-US" dirty="0"/>
              <a:t> are expressions with positive integer values, and specify the row and column position</a:t>
            </a:r>
          </a:p>
          <a:p>
            <a:pPr>
              <a:defRPr/>
            </a:pPr>
            <a:r>
              <a:rPr lang="en-US" dirty="0"/>
              <a:t>Example:</a:t>
            </a:r>
          </a:p>
          <a:p>
            <a:pPr marL="0" indent="0">
              <a:buFont typeface="Arial" charset="0"/>
              <a:buNone/>
              <a:defRPr/>
            </a:pPr>
            <a:r>
              <a:rPr lang="en-US" sz="2800" dirty="0">
                <a:latin typeface="Courier New" pitchFamily="49" charset="0"/>
                <a:cs typeface="Courier New" pitchFamily="49" charset="0"/>
              </a:rPr>
              <a:t>  sales[5][3] = 25.75;</a:t>
            </a:r>
          </a:p>
        </p:txBody>
      </p:sp>
      <p:sp>
        <p:nvSpPr>
          <p:cNvPr id="37894"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t>C++ Programming: From Problem Analysis to Program Design, Sixth Edition</a:t>
            </a:r>
          </a:p>
        </p:txBody>
      </p:sp>
      <p:sp>
        <p:nvSpPr>
          <p:cNvPr id="37892"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2112F9E-C20A-4A08-B0D5-E819E7FBA3A0}" type="slidenum">
              <a:rPr lang="en-US" smtClean="0"/>
              <a:pPr/>
              <a:t>9</a:t>
            </a:fld>
            <a:endParaRPr lang="en-US"/>
          </a:p>
        </p:txBody>
      </p:sp>
      <p:pic>
        <p:nvPicPr>
          <p:cNvPr id="37893" name="Picture 8"/>
          <p:cNvPicPr>
            <a:picLocks noChangeAspect="1" noChangeArrowheads="1"/>
          </p:cNvPicPr>
          <p:nvPr/>
        </p:nvPicPr>
        <p:blipFill>
          <a:blip r:embed="rId3" cstate="print"/>
          <a:srcRect/>
          <a:stretch>
            <a:fillRect/>
          </a:stretch>
        </p:blipFill>
        <p:spPr bwMode="auto">
          <a:xfrm>
            <a:off x="838200" y="2590800"/>
            <a:ext cx="5576888" cy="762000"/>
          </a:xfrm>
          <a:prstGeom prst="rect">
            <a:avLst/>
          </a:prstGeom>
          <a:noFill/>
          <a:ln w="9525">
            <a:noFill/>
            <a:miter lim="800000"/>
            <a:headEnd/>
            <a:tailEnd/>
          </a:ln>
        </p:spPr>
      </p:pic>
    </p:spTree>
    <p:extLst>
      <p:ext uri="{BB962C8B-B14F-4D97-AF65-F5344CB8AC3E}">
        <p14:creationId xmlns:p14="http://schemas.microsoft.com/office/powerpoint/2010/main" val="424197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1846</TotalTime>
  <Words>2024</Words>
  <Application>Microsoft Macintosh PowerPoint</Application>
  <PresentationFormat>On-screen Show (4:3)</PresentationFormat>
  <Paragraphs>309</Paragraphs>
  <Slides>43</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43</vt:i4>
      </vt:variant>
    </vt:vector>
  </HeadingPairs>
  <TitlesOfParts>
    <vt:vector size="51" baseType="lpstr">
      <vt:lpstr>Arial</vt:lpstr>
      <vt:lpstr>Calibri</vt:lpstr>
      <vt:lpstr>Century Gothic</vt:lpstr>
      <vt:lpstr>Consolas</vt:lpstr>
      <vt:lpstr>Courier New</vt:lpstr>
      <vt:lpstr>Wingdings</vt:lpstr>
      <vt:lpstr>Office Theme</vt:lpstr>
      <vt:lpstr>1_Office Theme</vt:lpstr>
      <vt:lpstr>C++ Programming: From Problem Analysis to Program Design, Fifth Edition</vt:lpstr>
      <vt:lpstr>PowerPoint Presentation</vt:lpstr>
      <vt:lpstr>A quick review on Arrays</vt:lpstr>
      <vt:lpstr>Accessing Array Components (cont’d.)</vt:lpstr>
      <vt:lpstr>Processing One-Dimensional Arrays (cont’d.)</vt:lpstr>
      <vt:lpstr>Partial Initialization of Arrays During Declaration</vt:lpstr>
      <vt:lpstr>Some Restrictions on Array Processing</vt:lpstr>
      <vt:lpstr>Two- and Multidimensional Arrays</vt:lpstr>
      <vt:lpstr>Accessing Array Components</vt:lpstr>
      <vt:lpstr>Accessing Array Components (cont’d.)</vt:lpstr>
      <vt:lpstr>Print</vt:lpstr>
      <vt:lpstr>Arrays &amp; Functions</vt:lpstr>
      <vt:lpstr>Arrays as Parameters to Functions</vt:lpstr>
      <vt:lpstr>Constant Arrays as Formal Parameters</vt:lpstr>
      <vt:lpstr>Constant Arrays as Formal Parameters</vt:lpstr>
      <vt:lpstr>Base Address of an Array and Array in Computer Memory</vt:lpstr>
      <vt:lpstr>Base Address of an Array and Array in Computer Memory (cont’d.)</vt:lpstr>
      <vt:lpstr>Example on Functions Using Arrays</vt:lpstr>
      <vt:lpstr>PowerPoint Presentation</vt:lpstr>
      <vt:lpstr>PowerPoint Presentation</vt:lpstr>
      <vt:lpstr>PowerPoint Presentation</vt:lpstr>
      <vt:lpstr>Sequential Search</vt:lpstr>
      <vt:lpstr>PowerPoint Presentation</vt:lpstr>
      <vt:lpstr>Sequential Search Function Ex 9-8 P509 in Text</vt:lpstr>
      <vt:lpstr>Sequential Search (cont'd.) The Full Program</vt:lpstr>
      <vt:lpstr>Sequential Search (cont'd.) The Full Program</vt:lpstr>
      <vt:lpstr>Sequential Search (cont'd.)</vt:lpstr>
      <vt:lpstr>Sequential Search (cont'd.)</vt:lpstr>
      <vt:lpstr>Binary Search</vt:lpstr>
      <vt:lpstr>Binary Search</vt:lpstr>
      <vt:lpstr>PowerPoint Presentation</vt:lpstr>
      <vt:lpstr>Binary Search Paper &amp; Pencil</vt:lpstr>
      <vt:lpstr>Binary Search Function</vt:lpstr>
      <vt:lpstr>Bubble Sort</vt:lpstr>
      <vt:lpstr>Bubble Sort (cont'd.)</vt:lpstr>
      <vt:lpstr>Bubble Sort (cont'd.)</vt:lpstr>
      <vt:lpstr>Bubble Sort (cont'd.)</vt:lpstr>
      <vt:lpstr>Bubble Sort (cont'd.)</vt:lpstr>
      <vt:lpstr>Bubble Sort (cont'd.)</vt:lpstr>
      <vt:lpstr>Bubble Sort Function</vt:lpstr>
      <vt:lpstr>Bubble Sort (cont'd.)</vt:lpstr>
      <vt:lpstr>Bubble Sort (cont'd.)</vt:lpstr>
      <vt:lpstr>Example 10-1 Full Program on Bubble Sort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From Problem Analysis to Program Design, Fifth Edition</dc:title>
  <dc:creator>Owner</dc:creator>
  <cp:lastModifiedBy>ALSUWAT, EMAD</cp:lastModifiedBy>
  <cp:revision>29</cp:revision>
  <dcterms:created xsi:type="dcterms:W3CDTF">2016-01-12T21:32:14Z</dcterms:created>
  <dcterms:modified xsi:type="dcterms:W3CDTF">2022-12-17T09:29:30Z</dcterms:modified>
</cp:coreProperties>
</file>