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2"/>
    <a:srgbClr val="E9D3C8"/>
    <a:srgbClr val="E5D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69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56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4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39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951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09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16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0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5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4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37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82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7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25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40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13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3C02-EFA9-4A06-8989-7686D216F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Hand tracing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359DC-219A-44F2-9492-57CDF7CF4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2B0B-2892-4D39-A0B4-E5CD75A9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82B9-462F-447D-8946-AA53361E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trace a program: act as if you are the computer, executing a program:</a:t>
            </a:r>
          </a:p>
          <a:p>
            <a:pPr marL="0" indent="0">
              <a:buNone/>
            </a:pPr>
            <a:r>
              <a:rPr lang="en-US" dirty="0"/>
              <a:t>	 – step through and ‘execute’ each statement, one- by-one </a:t>
            </a:r>
          </a:p>
          <a:p>
            <a:pPr marL="0" indent="0">
              <a:buNone/>
            </a:pPr>
            <a:r>
              <a:rPr lang="en-US" dirty="0"/>
              <a:t>	– record the contents of variables after statement execution, using a hand 	trace chart (table) </a:t>
            </a:r>
          </a:p>
          <a:p>
            <a:pPr marL="0" indent="0">
              <a:buNone/>
            </a:pPr>
            <a:r>
              <a:rPr lang="en-US" dirty="0"/>
              <a:t>• Useful to locate logic or mathematical errors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57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A2CF-2B3A-485D-8939-9F4474F2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 tracing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ABE4-2B3D-47BA-AA08-71AA8FDA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1518"/>
            <a:ext cx="8915400" cy="4259704"/>
          </a:xfrm>
        </p:spPr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CA" dirty="0"/>
              <a:t>Start.</a:t>
            </a:r>
          </a:p>
          <a:p>
            <a:pPr>
              <a:buAutoNum type="arabicPeriod"/>
            </a:pPr>
            <a:r>
              <a:rPr lang="en-CA" dirty="0"/>
              <a:t>Declare num1, num2, num3, avg.</a:t>
            </a:r>
          </a:p>
          <a:p>
            <a:pPr>
              <a:buAutoNum type="arabicPeriod"/>
            </a:pPr>
            <a:r>
              <a:rPr lang="en-CA" dirty="0"/>
              <a:t>Display “Enter the first number”.</a:t>
            </a:r>
          </a:p>
          <a:p>
            <a:pPr>
              <a:buAutoNum type="arabicPeriod"/>
            </a:pPr>
            <a:r>
              <a:rPr lang="en-CA" dirty="0"/>
              <a:t>Get num1. </a:t>
            </a:r>
            <a:r>
              <a:rPr lang="en-CA" b="1" dirty="0">
                <a:solidFill>
                  <a:srgbClr val="FF0000"/>
                </a:solidFill>
              </a:rPr>
              <a:t>(Suppose the user enter 12)</a:t>
            </a:r>
          </a:p>
          <a:p>
            <a:pPr>
              <a:buAutoNum type="arabicPeriod"/>
            </a:pPr>
            <a:r>
              <a:rPr lang="en-CA" dirty="0"/>
              <a:t>Display “Enter the second number”.</a:t>
            </a:r>
          </a:p>
          <a:p>
            <a:pPr>
              <a:buFont typeface="Wingdings 3" charset="2"/>
              <a:buAutoNum type="arabicPeriod"/>
            </a:pPr>
            <a:r>
              <a:rPr lang="en-CA" dirty="0"/>
              <a:t>Get num2. </a:t>
            </a:r>
            <a:r>
              <a:rPr lang="en-CA" b="1" dirty="0">
                <a:solidFill>
                  <a:srgbClr val="FF0000"/>
                </a:solidFill>
              </a:rPr>
              <a:t>(Suppose the user enter 18)</a:t>
            </a:r>
          </a:p>
          <a:p>
            <a:pPr>
              <a:buAutoNum type="arabicPeriod"/>
            </a:pPr>
            <a:r>
              <a:rPr lang="en-CA" dirty="0"/>
              <a:t>Display “Enter the third number”.</a:t>
            </a:r>
          </a:p>
          <a:p>
            <a:pPr>
              <a:buFont typeface="Wingdings 3" charset="2"/>
              <a:buAutoNum type="arabicPeriod"/>
            </a:pPr>
            <a:r>
              <a:rPr lang="en-CA" dirty="0"/>
              <a:t>Get num3.</a:t>
            </a:r>
            <a:r>
              <a:rPr lang="en-CA" b="1" dirty="0">
                <a:solidFill>
                  <a:srgbClr val="FF0000"/>
                </a:solidFill>
              </a:rPr>
              <a:t> (Suppose the user enter 3)</a:t>
            </a:r>
            <a:endParaRPr lang="en-CA" dirty="0"/>
          </a:p>
          <a:p>
            <a:pPr>
              <a:buAutoNum type="arabicPeriod"/>
            </a:pPr>
            <a:r>
              <a:rPr lang="en-CA" dirty="0"/>
              <a:t>Calculate : avg=(num1+num2+num3)/3.</a:t>
            </a:r>
          </a:p>
          <a:p>
            <a:pPr>
              <a:buAutoNum type="arabicPeriod"/>
            </a:pPr>
            <a:r>
              <a:rPr lang="en-CA" dirty="0"/>
              <a:t> Display “the average is :”</a:t>
            </a:r>
          </a:p>
          <a:p>
            <a:pPr>
              <a:buAutoNum type="arabicPeriod"/>
            </a:pPr>
            <a:r>
              <a:rPr lang="en-CA" dirty="0"/>
              <a:t>Display avg.</a:t>
            </a:r>
          </a:p>
          <a:p>
            <a:pPr>
              <a:buAutoNum type="arabicPeriod"/>
            </a:pPr>
            <a:r>
              <a:rPr lang="en-CA" dirty="0"/>
              <a:t>End.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611D49-9423-4115-8D22-960A3864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23465"/>
              </p:ext>
            </p:extLst>
          </p:nvPr>
        </p:nvGraphicFramePr>
        <p:xfrm>
          <a:off x="7303797" y="1839340"/>
          <a:ext cx="316515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33030">
                  <a:extLst>
                    <a:ext uri="{9D8B030D-6E8A-4147-A177-3AD203B41FA5}">
                      <a16:colId xmlns:a16="http://schemas.microsoft.com/office/drawing/2014/main" val="624128602"/>
                    </a:ext>
                  </a:extLst>
                </a:gridCol>
                <a:gridCol w="633030">
                  <a:extLst>
                    <a:ext uri="{9D8B030D-6E8A-4147-A177-3AD203B41FA5}">
                      <a16:colId xmlns:a16="http://schemas.microsoft.com/office/drawing/2014/main" val="3203598617"/>
                    </a:ext>
                  </a:extLst>
                </a:gridCol>
                <a:gridCol w="633030">
                  <a:extLst>
                    <a:ext uri="{9D8B030D-6E8A-4147-A177-3AD203B41FA5}">
                      <a16:colId xmlns:a16="http://schemas.microsoft.com/office/drawing/2014/main" val="3222863070"/>
                    </a:ext>
                  </a:extLst>
                </a:gridCol>
                <a:gridCol w="633030">
                  <a:extLst>
                    <a:ext uri="{9D8B030D-6E8A-4147-A177-3AD203B41FA5}">
                      <a16:colId xmlns:a16="http://schemas.microsoft.com/office/drawing/2014/main" val="1953622493"/>
                    </a:ext>
                  </a:extLst>
                </a:gridCol>
                <a:gridCol w="633030">
                  <a:extLst>
                    <a:ext uri="{9D8B030D-6E8A-4147-A177-3AD203B41FA5}">
                      <a16:colId xmlns:a16="http://schemas.microsoft.com/office/drawing/2014/main" val="298971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9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0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9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80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0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0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5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4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803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6AE8F2-C9E0-4E7A-9E47-BF002D872AE8}"/>
              </a:ext>
            </a:extLst>
          </p:cNvPr>
          <p:cNvSpPr/>
          <p:nvPr/>
        </p:nvSpPr>
        <p:spPr>
          <a:xfrm>
            <a:off x="7458075" y="2276475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8FB1B-C3F0-41C2-B328-05988E9ED7FB}"/>
              </a:ext>
            </a:extLst>
          </p:cNvPr>
          <p:cNvSpPr/>
          <p:nvPr/>
        </p:nvSpPr>
        <p:spPr>
          <a:xfrm>
            <a:off x="8020050" y="1905000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43218-160B-4B17-BBB3-4834EC089499}"/>
              </a:ext>
            </a:extLst>
          </p:cNvPr>
          <p:cNvSpPr/>
          <p:nvPr/>
        </p:nvSpPr>
        <p:spPr>
          <a:xfrm>
            <a:off x="8653009" y="1876929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789CF-62AE-496C-B185-0306360DF969}"/>
              </a:ext>
            </a:extLst>
          </p:cNvPr>
          <p:cNvSpPr/>
          <p:nvPr/>
        </p:nvSpPr>
        <p:spPr>
          <a:xfrm>
            <a:off x="9269703" y="1876929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4A9EE-D0D9-4087-B12E-5238B106AD72}"/>
              </a:ext>
            </a:extLst>
          </p:cNvPr>
          <p:cNvSpPr/>
          <p:nvPr/>
        </p:nvSpPr>
        <p:spPr>
          <a:xfrm>
            <a:off x="9887192" y="1854697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0100F-A19F-43DE-B6AA-DCFA9040DC74}"/>
              </a:ext>
            </a:extLst>
          </p:cNvPr>
          <p:cNvSpPr/>
          <p:nvPr/>
        </p:nvSpPr>
        <p:spPr>
          <a:xfrm>
            <a:off x="8066705" y="2264965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1F85A-908F-493C-A718-6012502E65CC}"/>
              </a:ext>
            </a:extLst>
          </p:cNvPr>
          <p:cNvSpPr/>
          <p:nvPr/>
        </p:nvSpPr>
        <p:spPr>
          <a:xfrm>
            <a:off x="8652494" y="2264965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6BB20-582A-4E05-8E24-BE5DDF73D553}"/>
              </a:ext>
            </a:extLst>
          </p:cNvPr>
          <p:cNvSpPr/>
          <p:nvPr/>
        </p:nvSpPr>
        <p:spPr>
          <a:xfrm>
            <a:off x="9301323" y="2264965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EF6D57-B0A0-46BD-8242-0B5F32862A41}"/>
              </a:ext>
            </a:extLst>
          </p:cNvPr>
          <p:cNvSpPr/>
          <p:nvPr/>
        </p:nvSpPr>
        <p:spPr>
          <a:xfrm>
            <a:off x="9885135" y="2264965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4D4F41-9A16-40BF-8BAD-AFCFC5BE101D}"/>
              </a:ext>
            </a:extLst>
          </p:cNvPr>
          <p:cNvSpPr/>
          <p:nvPr/>
        </p:nvSpPr>
        <p:spPr>
          <a:xfrm>
            <a:off x="7391399" y="2647950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0AF37-ABC0-4DE1-9BB8-40B0846F6FD3}"/>
              </a:ext>
            </a:extLst>
          </p:cNvPr>
          <p:cNvSpPr/>
          <p:nvPr/>
        </p:nvSpPr>
        <p:spPr>
          <a:xfrm>
            <a:off x="8068354" y="2612338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4C92C-8C7D-4104-BA80-C87AFEEBA0A7}"/>
              </a:ext>
            </a:extLst>
          </p:cNvPr>
          <p:cNvSpPr/>
          <p:nvPr/>
        </p:nvSpPr>
        <p:spPr>
          <a:xfrm>
            <a:off x="8666132" y="2631582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59B10-4C83-4F7C-8BBC-61D9F98F6C04}"/>
              </a:ext>
            </a:extLst>
          </p:cNvPr>
          <p:cNvSpPr/>
          <p:nvPr/>
        </p:nvSpPr>
        <p:spPr>
          <a:xfrm>
            <a:off x="9261774" y="2647950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9CB46-298B-4473-9BC3-8C9C2D085B7B}"/>
              </a:ext>
            </a:extLst>
          </p:cNvPr>
          <p:cNvSpPr/>
          <p:nvPr/>
        </p:nvSpPr>
        <p:spPr>
          <a:xfrm>
            <a:off x="9938729" y="2631582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720FB1-CD69-4B7C-8DBB-1EC9BE175064}"/>
              </a:ext>
            </a:extLst>
          </p:cNvPr>
          <p:cNvSpPr/>
          <p:nvPr/>
        </p:nvSpPr>
        <p:spPr>
          <a:xfrm>
            <a:off x="7458073" y="3019425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DD17B-0E10-404D-9E80-9CEE30C76E8E}"/>
              </a:ext>
            </a:extLst>
          </p:cNvPr>
          <p:cNvSpPr/>
          <p:nvPr/>
        </p:nvSpPr>
        <p:spPr>
          <a:xfrm>
            <a:off x="8066704" y="3019425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BC5B91-486E-49BA-9601-F83FF94E11A1}"/>
              </a:ext>
            </a:extLst>
          </p:cNvPr>
          <p:cNvSpPr/>
          <p:nvPr/>
        </p:nvSpPr>
        <p:spPr>
          <a:xfrm>
            <a:off x="8719683" y="3008928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3A1F74-F7BC-4046-8B09-26A760652F73}"/>
              </a:ext>
            </a:extLst>
          </p:cNvPr>
          <p:cNvSpPr/>
          <p:nvPr/>
        </p:nvSpPr>
        <p:spPr>
          <a:xfrm>
            <a:off x="9280752" y="3018259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C5B885-B008-4CB7-82AE-78B5288DB94E}"/>
              </a:ext>
            </a:extLst>
          </p:cNvPr>
          <p:cNvSpPr/>
          <p:nvPr/>
        </p:nvSpPr>
        <p:spPr>
          <a:xfrm>
            <a:off x="9986290" y="3012097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76002B-6CBE-436A-A5E7-9B081227B38E}"/>
              </a:ext>
            </a:extLst>
          </p:cNvPr>
          <p:cNvSpPr/>
          <p:nvPr/>
        </p:nvSpPr>
        <p:spPr>
          <a:xfrm>
            <a:off x="7391399" y="3371269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C1B4FC-E2A4-4BC4-B5EE-F541B85FB4CE}"/>
              </a:ext>
            </a:extLst>
          </p:cNvPr>
          <p:cNvSpPr/>
          <p:nvPr/>
        </p:nvSpPr>
        <p:spPr>
          <a:xfrm>
            <a:off x="8020049" y="3406051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D2119-585B-4C33-946D-A5A4DF4BA63C}"/>
              </a:ext>
            </a:extLst>
          </p:cNvPr>
          <p:cNvSpPr/>
          <p:nvPr/>
        </p:nvSpPr>
        <p:spPr>
          <a:xfrm>
            <a:off x="8625179" y="3372435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16E60A-D700-4D8F-9EDC-64D1B5BF9FAE}"/>
              </a:ext>
            </a:extLst>
          </p:cNvPr>
          <p:cNvSpPr/>
          <p:nvPr/>
        </p:nvSpPr>
        <p:spPr>
          <a:xfrm>
            <a:off x="9248126" y="3371269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DBEFE5-16FC-4488-BCBA-4AE829CC1EF8}"/>
              </a:ext>
            </a:extLst>
          </p:cNvPr>
          <p:cNvSpPr/>
          <p:nvPr/>
        </p:nvSpPr>
        <p:spPr>
          <a:xfrm>
            <a:off x="9858536" y="3371269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3212EF-2450-4D7D-8C9B-6DD31DBF420F}"/>
              </a:ext>
            </a:extLst>
          </p:cNvPr>
          <p:cNvSpPr/>
          <p:nvPr/>
        </p:nvSpPr>
        <p:spPr>
          <a:xfrm>
            <a:off x="7458073" y="3737734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86244-0C64-4293-B1DA-FFC7815B7187}"/>
              </a:ext>
            </a:extLst>
          </p:cNvPr>
          <p:cNvSpPr/>
          <p:nvPr/>
        </p:nvSpPr>
        <p:spPr>
          <a:xfrm>
            <a:off x="8049691" y="3766016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056EF5-85E6-4F03-82E0-FB9FBB07ACDA}"/>
              </a:ext>
            </a:extLst>
          </p:cNvPr>
          <p:cNvSpPr/>
          <p:nvPr/>
        </p:nvSpPr>
        <p:spPr>
          <a:xfrm>
            <a:off x="8732806" y="3766016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64648-F169-41B5-9690-6F4F83681FC7}"/>
              </a:ext>
            </a:extLst>
          </p:cNvPr>
          <p:cNvSpPr/>
          <p:nvPr/>
        </p:nvSpPr>
        <p:spPr>
          <a:xfrm>
            <a:off x="9336377" y="3724279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C38BE3-251C-4B92-8DB7-E9AFDB7FD3B8}"/>
              </a:ext>
            </a:extLst>
          </p:cNvPr>
          <p:cNvSpPr/>
          <p:nvPr/>
        </p:nvSpPr>
        <p:spPr>
          <a:xfrm>
            <a:off x="9933898" y="3724279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B14B77-24E3-4369-8734-CAF0D76E3305}"/>
              </a:ext>
            </a:extLst>
          </p:cNvPr>
          <p:cNvSpPr/>
          <p:nvPr/>
        </p:nvSpPr>
        <p:spPr>
          <a:xfrm>
            <a:off x="7391399" y="4116307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CB3A03-75C7-4448-8A8B-FF38C6B49530}"/>
              </a:ext>
            </a:extLst>
          </p:cNvPr>
          <p:cNvSpPr/>
          <p:nvPr/>
        </p:nvSpPr>
        <p:spPr>
          <a:xfrm>
            <a:off x="8000028" y="4125981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D9CE2F-FCCD-4A7B-B266-7E5B89DECBDF}"/>
              </a:ext>
            </a:extLst>
          </p:cNvPr>
          <p:cNvSpPr/>
          <p:nvPr/>
        </p:nvSpPr>
        <p:spPr>
          <a:xfrm>
            <a:off x="8666130" y="4103394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9E36DA-1E29-4E0F-AA9B-7A994E8F11A8}"/>
              </a:ext>
            </a:extLst>
          </p:cNvPr>
          <p:cNvSpPr/>
          <p:nvPr/>
        </p:nvSpPr>
        <p:spPr>
          <a:xfrm>
            <a:off x="9203027" y="4128693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10387A-8318-4A49-863F-D24CC25FF762}"/>
              </a:ext>
            </a:extLst>
          </p:cNvPr>
          <p:cNvSpPr/>
          <p:nvPr/>
        </p:nvSpPr>
        <p:spPr>
          <a:xfrm>
            <a:off x="9898907" y="4126294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AEB764-5516-4FD5-A4A6-F6C9E773D790}"/>
              </a:ext>
            </a:extLst>
          </p:cNvPr>
          <p:cNvSpPr/>
          <p:nvPr/>
        </p:nvSpPr>
        <p:spPr>
          <a:xfrm>
            <a:off x="7440775" y="4494880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059F7A-4454-48C5-8B92-3410EDCAE9D5}"/>
              </a:ext>
            </a:extLst>
          </p:cNvPr>
          <p:cNvSpPr/>
          <p:nvPr/>
        </p:nvSpPr>
        <p:spPr>
          <a:xfrm>
            <a:off x="8098953" y="4485946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D00E4C-8CEA-4DDF-BA82-D9EED45868AB}"/>
              </a:ext>
            </a:extLst>
          </p:cNvPr>
          <p:cNvSpPr/>
          <p:nvPr/>
        </p:nvSpPr>
        <p:spPr>
          <a:xfrm>
            <a:off x="8732806" y="4476363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E80D67-46D3-45AB-A925-60515B068BC2}"/>
              </a:ext>
            </a:extLst>
          </p:cNvPr>
          <p:cNvSpPr/>
          <p:nvPr/>
        </p:nvSpPr>
        <p:spPr>
          <a:xfrm>
            <a:off x="9287556" y="4476363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18B48E-EC2A-40BD-A49E-8D5EF202CA2E}"/>
              </a:ext>
            </a:extLst>
          </p:cNvPr>
          <p:cNvSpPr/>
          <p:nvPr/>
        </p:nvSpPr>
        <p:spPr>
          <a:xfrm>
            <a:off x="9894077" y="4485466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13037A-3D24-44F0-8EE6-5FCB6FCE99D1}"/>
              </a:ext>
            </a:extLst>
          </p:cNvPr>
          <p:cNvSpPr/>
          <p:nvPr/>
        </p:nvSpPr>
        <p:spPr>
          <a:xfrm>
            <a:off x="7403455" y="4824930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B84B8D-0038-4790-BEF9-E8FFC63D08ED}"/>
              </a:ext>
            </a:extLst>
          </p:cNvPr>
          <p:cNvSpPr/>
          <p:nvPr/>
        </p:nvSpPr>
        <p:spPr>
          <a:xfrm>
            <a:off x="8032277" y="4845911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FAE912-C41D-410F-B42E-BD6AD9FBC5F4}"/>
              </a:ext>
            </a:extLst>
          </p:cNvPr>
          <p:cNvSpPr/>
          <p:nvPr/>
        </p:nvSpPr>
        <p:spPr>
          <a:xfrm>
            <a:off x="8651211" y="4845911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D13068-8CCC-41C4-B0CC-EA1F135E47DD}"/>
              </a:ext>
            </a:extLst>
          </p:cNvPr>
          <p:cNvSpPr/>
          <p:nvPr/>
        </p:nvSpPr>
        <p:spPr>
          <a:xfrm>
            <a:off x="9220880" y="4861341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C9C08B-78F6-419D-8C5F-F8740325B5B5}"/>
              </a:ext>
            </a:extLst>
          </p:cNvPr>
          <p:cNvSpPr/>
          <p:nvPr/>
        </p:nvSpPr>
        <p:spPr>
          <a:xfrm>
            <a:off x="9892433" y="4861341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F56115-32B7-4FD8-9C82-AF534D1B286A}"/>
              </a:ext>
            </a:extLst>
          </p:cNvPr>
          <p:cNvSpPr/>
          <p:nvPr/>
        </p:nvSpPr>
        <p:spPr>
          <a:xfrm>
            <a:off x="7470129" y="5240932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02076F-44BF-4BFF-A60A-3B457FC524F9}"/>
              </a:ext>
            </a:extLst>
          </p:cNvPr>
          <p:cNvSpPr/>
          <p:nvPr/>
        </p:nvSpPr>
        <p:spPr>
          <a:xfrm>
            <a:off x="8032277" y="5251269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BF8F9C-0769-426F-A329-D3C44CFB7418}"/>
              </a:ext>
            </a:extLst>
          </p:cNvPr>
          <p:cNvSpPr/>
          <p:nvPr/>
        </p:nvSpPr>
        <p:spPr>
          <a:xfrm>
            <a:off x="8729014" y="5241537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0F9209-139D-4355-BC7E-4241DC8FF9F2}"/>
              </a:ext>
            </a:extLst>
          </p:cNvPr>
          <p:cNvSpPr/>
          <p:nvPr/>
        </p:nvSpPr>
        <p:spPr>
          <a:xfrm>
            <a:off x="9324131" y="5233013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B9A9CF-0E8A-4127-83D7-99A8E600504A}"/>
              </a:ext>
            </a:extLst>
          </p:cNvPr>
          <p:cNvSpPr/>
          <p:nvPr/>
        </p:nvSpPr>
        <p:spPr>
          <a:xfrm>
            <a:off x="9953866" y="5233013"/>
            <a:ext cx="333375" cy="247650"/>
          </a:xfrm>
          <a:prstGeom prst="rect">
            <a:avLst/>
          </a:prstGeom>
          <a:solidFill>
            <a:srgbClr val="E9D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CECF33-6FEE-4E0B-B607-60CDF0F1C5C9}"/>
              </a:ext>
            </a:extLst>
          </p:cNvPr>
          <p:cNvSpPr/>
          <p:nvPr/>
        </p:nvSpPr>
        <p:spPr>
          <a:xfrm>
            <a:off x="7391397" y="5589869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D8795D-ADE0-4B7B-B70E-524FD09B6195}"/>
              </a:ext>
            </a:extLst>
          </p:cNvPr>
          <p:cNvSpPr/>
          <p:nvPr/>
        </p:nvSpPr>
        <p:spPr>
          <a:xfrm>
            <a:off x="8044621" y="5596967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38EC7B-C210-4A25-8A89-BF3BFB3C3E78}"/>
              </a:ext>
            </a:extLst>
          </p:cNvPr>
          <p:cNvSpPr/>
          <p:nvPr/>
        </p:nvSpPr>
        <p:spPr>
          <a:xfrm>
            <a:off x="8662338" y="5596967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8EE8A9-C6FB-4A90-B6C2-4CEF29195FFA}"/>
              </a:ext>
            </a:extLst>
          </p:cNvPr>
          <p:cNvSpPr/>
          <p:nvPr/>
        </p:nvSpPr>
        <p:spPr>
          <a:xfrm>
            <a:off x="9257455" y="5589757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08F7A-5826-402F-8EF8-F1699E9203A5}"/>
              </a:ext>
            </a:extLst>
          </p:cNvPr>
          <p:cNvSpPr/>
          <p:nvPr/>
        </p:nvSpPr>
        <p:spPr>
          <a:xfrm>
            <a:off x="9919614" y="5584280"/>
            <a:ext cx="466725" cy="247650"/>
          </a:xfrm>
          <a:prstGeom prst="rect">
            <a:avLst/>
          </a:prstGeom>
          <a:solidFill>
            <a:srgbClr val="F8F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67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8650-67F9-4A58-AF72-DBAD3A69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373F-3CDA-4E4E-A68C-9D1668BA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x, y, z.</a:t>
            </a:r>
          </a:p>
          <a:p>
            <a:pPr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x=10</a:t>
            </a:r>
          </a:p>
          <a:p>
            <a:pPr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y=17</a:t>
            </a:r>
          </a:p>
          <a:p>
            <a:pPr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y=y-x</a:t>
            </a:r>
          </a:p>
          <a:p>
            <a:pPr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z=z-x</a:t>
            </a:r>
          </a:p>
          <a:p>
            <a:pPr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x</a:t>
            </a:r>
          </a:p>
          <a:p>
            <a:pPr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y</a:t>
            </a:r>
          </a:p>
          <a:p>
            <a:pPr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z</a:t>
            </a:r>
          </a:p>
          <a:p>
            <a:pPr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428852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63B4-BAD7-44E9-BDDF-B5D8A673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F11F-4DC2-4D01-897D-AD9A963B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n, m, x, y.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m=10.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n=m*2/(m+2).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m=m%n+2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x=4.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y=x*2+10%3-2*x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x=x*(y/m)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n.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m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x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y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3868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63B4-BAD7-44E9-BDDF-B5D8A673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F11F-4DC2-4D01-897D-AD9A963BA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5616"/>
            <a:ext cx="8915400" cy="4595606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a, b, c.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a=8.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b=5.</a:t>
            </a:r>
          </a:p>
          <a:p>
            <a:pPr>
              <a:buAutoNum type="arabicPeriod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AutoNum type="arabicPeriod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 </a:t>
            </a:r>
            <a:r>
              <a:rPr lang="en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b=2*</a:t>
            </a:r>
            <a:r>
              <a:rPr lang="en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</a:t>
            </a:r>
            <a:r>
              <a:rPr lang="en-C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b%a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a.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</a:t>
            </a:r>
          </a:p>
          <a:p>
            <a:pPr>
              <a:buAutoNum type="arabicPeriod"/>
            </a:pP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1458056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696</TotalTime>
  <Words>357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Hand tracing </vt:lpstr>
      <vt:lpstr>Definition</vt:lpstr>
      <vt:lpstr>Hand tracing a Program</vt:lpstr>
      <vt:lpstr>Exercise 4.1</vt:lpstr>
      <vt:lpstr>Exercise 4.2</vt:lpstr>
      <vt:lpstr>Exercise 4.3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atef za</dc:creator>
  <cp:lastModifiedBy>Atef Zaguia</cp:lastModifiedBy>
  <cp:revision>58</cp:revision>
  <dcterms:created xsi:type="dcterms:W3CDTF">2019-02-02T18:52:05Z</dcterms:created>
  <dcterms:modified xsi:type="dcterms:W3CDTF">2020-08-26T19:46:13Z</dcterms:modified>
</cp:coreProperties>
</file>