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7" r:id="rId6"/>
    <p:sldId id="260" r:id="rId7"/>
    <p:sldId id="275" r:id="rId8"/>
    <p:sldId id="276" r:id="rId9"/>
    <p:sldId id="261" r:id="rId10"/>
    <p:sldId id="262" r:id="rId11"/>
    <p:sldId id="280" r:id="rId12"/>
    <p:sldId id="263" r:id="rId13"/>
    <p:sldId id="278" r:id="rId14"/>
    <p:sldId id="279" r:id="rId15"/>
    <p:sldId id="264" r:id="rId16"/>
    <p:sldId id="265" r:id="rId17"/>
    <p:sldId id="266" r:id="rId18"/>
    <p:sldId id="282" r:id="rId19"/>
    <p:sldId id="267" r:id="rId20"/>
    <p:sldId id="268" r:id="rId21"/>
    <p:sldId id="269" r:id="rId22"/>
    <p:sldId id="270" r:id="rId23"/>
    <p:sldId id="271" r:id="rId24"/>
    <p:sldId id="274" r:id="rId25"/>
    <p:sldId id="272" r:id="rId26"/>
    <p:sldId id="273" r:id="rId27"/>
  </p:sldIdLst>
  <p:sldSz cx="9144000" cy="6858000" type="screen4x3"/>
  <p:notesSz cx="6858000" cy="9144000"/>
  <p:defaultTextStyle>
    <a:defPPr>
      <a:defRPr lang="ar-EG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Bodoni Poste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3E80D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8277" autoAdjust="0"/>
  </p:normalViewPr>
  <p:slideViewPr>
    <p:cSldViewPr>
      <p:cViewPr varScale="1">
        <p:scale>
          <a:sx n="97" d="100"/>
          <a:sy n="97" d="100"/>
        </p:scale>
        <p:origin x="19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644C82E-A4B9-4538-9B84-01B7FC3D1BDC}" type="slidenum">
              <a:rPr lang="ar-EG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A1256-FF24-4BAE-A0B8-3BA61C73D9F2}" type="slidenum">
              <a:rPr lang="ar-EG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CBFBFE-D8C9-4283-9D81-3A066C4D412C}" type="slidenum">
              <a:rPr lang="ar-EG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EFDEA-087C-441C-AF09-D1C520FF07E8}" type="slidenum">
              <a:rPr lang="ar-EG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AD2A0F-91FE-426A-9E0B-6D104709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A9D0E-951B-48B6-B8B1-F2C796693CA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632298F-B4C8-4A80-BCD7-262DB40DC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17A455-6432-4440-9182-0C21674D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A93C1-6E01-4D76-AAD9-CD4491B39F02}" type="slidenum">
              <a:rPr lang="ar-EG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00495-3D1D-4007-9159-CA1D456E4E3D}" type="slidenum">
              <a:rPr lang="ar-EG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450B5-13BD-4336-9BB2-E360D5303063}" type="slidenum">
              <a:rPr lang="ar-EG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1600B-1D66-469A-96E5-9913DFC13647}" type="slidenum">
              <a:rPr lang="ar-EG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CBA37-0A97-41C9-AD09-3E7E18B9390C}" type="slidenum">
              <a:rPr lang="ar-EG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89BB0E6-F07F-4175-A59D-5CD0FBAF5088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E526F-A373-4D2B-A462-7DFDACA8E7EC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ECEDE-71DC-4533-85B9-DDC8BCE94611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pPr lvl="0"/>
            <a:endParaRPr lang="ar-EG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8CA6-9BA0-4BAF-94B8-ECCD65E5D456}" type="slidenum">
              <a:rPr lang="ar-EG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FD7ED0AD-B568-4917-B6DE-ED043E469DA8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828A6-886A-4987-B066-74D63FFE0AA1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A1E46-68FE-478A-8DFE-3D7A2E0B6A27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E17513A-A7CB-4BCC-86AE-215835119C97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3574EEF-F64A-48F7-896A-27ED8B891EBF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CA5598C-2DA2-4DDA-B78D-CA5D6048E69C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15628D-1A11-4352-B602-90DF2B2261C4}" type="slidenum">
              <a:rPr lang="ar-EG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476672"/>
            <a:ext cx="8583488" cy="791617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Intrusion Detection Systems (IDS)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intru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3888432" cy="39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BB0E6-F07F-4175-A59D-5CD0FBAF5088}" type="slidenum">
              <a:rPr lang="ar-EG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762000" y="1618456"/>
            <a:ext cx="7772400" cy="4114800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/>
              <a:t>NIDS can be installed on the external routers, the internal routers, or both.</a:t>
            </a:r>
          </a:p>
          <a:p>
            <a:pPr algn="l" rtl="0" eaLnBrk="1" hangingPunct="1">
              <a:defRPr/>
            </a:pPr>
            <a:r>
              <a:rPr lang="en-US" dirty="0"/>
              <a:t>Placing NIDS on external routers enables detection of attacks from the Internet</a:t>
            </a:r>
          </a:p>
          <a:p>
            <a:pPr algn="l" rtl="0" eaLnBrk="1" hangingPunct="1">
              <a:defRPr/>
            </a:pPr>
            <a:r>
              <a:rPr lang="en-US" dirty="0"/>
              <a:t>Placing NIDS on internal routers enables detection of internal hosts attempting to access the Internet on suspicious ports.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sz="4400" b="1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IDS</a:t>
            </a:r>
            <a:r>
              <a:rPr lang="en-US"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br>
              <a:rPr 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872" y="1844824"/>
            <a:ext cx="1368152" cy="1656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5" name="Flowchart: Summing Junction 4"/>
          <p:cNvSpPr/>
          <p:nvPr/>
        </p:nvSpPr>
        <p:spPr>
          <a:xfrm>
            <a:off x="1835696" y="1988840"/>
            <a:ext cx="1152128" cy="115212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Internal</a:t>
            </a:r>
            <a:endParaRPr 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5220072" y="2132856"/>
            <a:ext cx="1080120" cy="115212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External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072" y="1052736"/>
            <a:ext cx="108012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712" y="1196752"/>
            <a:ext cx="108012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0" y="1916832"/>
            <a:ext cx="1512168" cy="1080120"/>
          </a:xfrm>
          <a:prstGeom prst="cloudCallout">
            <a:avLst>
              <a:gd name="adj1" fmla="val -20833"/>
              <a:gd name="adj2" fmla="val 2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516216" y="1988840"/>
            <a:ext cx="2376264" cy="1700808"/>
          </a:xfrm>
          <a:prstGeom prst="cloudCallout">
            <a:avLst>
              <a:gd name="adj1" fmla="val -20833"/>
              <a:gd name="adj2" fmla="val 221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2" name="Straight Connector 11"/>
          <p:cNvCxnSpPr>
            <a:stCxn id="9" idx="2"/>
            <a:endCxn id="5" idx="2"/>
          </p:cNvCxnSpPr>
          <p:nvPr/>
        </p:nvCxnSpPr>
        <p:spPr>
          <a:xfrm>
            <a:off x="1510908" y="2456892"/>
            <a:ext cx="324788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1"/>
          </p:cNvCxnSpPr>
          <p:nvPr/>
        </p:nvCxnSpPr>
        <p:spPr>
          <a:xfrm>
            <a:off x="2987824" y="2564904"/>
            <a:ext cx="432048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8024" y="2564904"/>
            <a:ext cx="576064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56176" y="2717304"/>
            <a:ext cx="576064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>
            <a:off x="2339752" y="1700808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6" idx="0"/>
          </p:cNvCxnSpPr>
          <p:nvPr/>
        </p:nvCxnSpPr>
        <p:spPr>
          <a:xfrm>
            <a:off x="5760132" y="15567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468313" y="1341438"/>
            <a:ext cx="8382000" cy="503989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dirty="0"/>
              <a:t>The following intrusion detection methods can be used by the IDS:</a:t>
            </a:r>
          </a:p>
          <a:p>
            <a:pPr marL="457200" indent="-457200" algn="l" rtl="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700" dirty="0"/>
              <a:t> </a:t>
            </a:r>
            <a:r>
              <a:rPr lang="en-US" sz="2700" u="sng" dirty="0">
                <a:solidFill>
                  <a:srgbClr val="008000"/>
                </a:solidFill>
              </a:rPr>
              <a:t>Anomaly-based detection</a:t>
            </a:r>
            <a:r>
              <a:rPr lang="en-US" sz="2700" dirty="0"/>
              <a:t> 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dirty="0"/>
              <a:t>Anomaly-based detection  is the process of comparing definitions of activities which are supposed to be normal against observed events to identify deviations.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This detection method needs  a training period to generate the initial normal definitions.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The major </a:t>
            </a:r>
            <a:r>
              <a:rPr lang="en-US" sz="2400" dirty="0">
                <a:solidFill>
                  <a:srgbClr val="008000"/>
                </a:solidFill>
              </a:rPr>
              <a:t>advantage</a:t>
            </a:r>
            <a:r>
              <a:rPr lang="en-US" sz="2400" dirty="0"/>
              <a:t> of anomaly-based detection is that they can be very effective in detecting unknown threats.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Anomaly –based detection methods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FF0000"/>
                </a:solidFill>
              </a:rPr>
              <a:t>false positives</a:t>
            </a:r>
            <a:r>
              <a:rPr lang="en-US" sz="2400" dirty="0"/>
              <a:t>. For example, if a user transfers large files that is not specified during the training period, a false positive  alarm may raise.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defRPr/>
            </a:pPr>
            <a:r>
              <a:rPr lang="en-US" sz="4400" b="1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IDS</a:t>
            </a:r>
            <a:r>
              <a:rPr lang="en-US"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br>
              <a:rPr 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Methods of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468313" y="1341438"/>
            <a:ext cx="7920111" cy="4800600"/>
          </a:xfrm>
        </p:spPr>
        <p:txBody>
          <a:bodyPr/>
          <a:lstStyle/>
          <a:p>
            <a:pPr algn="just" rtl="0"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u="sng" dirty="0"/>
              <a:t>An anomaly example:</a:t>
            </a:r>
            <a:r>
              <a:rPr lang="en-US" dirty="0"/>
              <a:t> This involves monitoring resource use, network traffic, user behavior and comparing it against normal levels.</a:t>
            </a:r>
          </a:p>
          <a:p>
            <a:pPr algn="just" rtl="0"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dirty="0"/>
              <a:t>If a user that normally only accesses the system between 9 am – 5pm, suddenly logs on at 3 am then this may indicate that an intruder has compromised the user’s account. A NIDS/IDS would then alert administrators to this suspicious activity.</a:t>
            </a:r>
            <a:endParaRPr lang="en-US" sz="2800" u="sng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defRPr/>
            </a:pPr>
            <a:r>
              <a:rPr lang="en-US" sz="4400" b="1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IDS</a:t>
            </a:r>
            <a:r>
              <a:rPr lang="en-US"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br>
              <a:rPr 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Methods of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468313" y="1341438"/>
            <a:ext cx="8382000" cy="4800600"/>
          </a:xfrm>
        </p:spPr>
        <p:txBody>
          <a:bodyPr/>
          <a:lstStyle/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2800" u="sng" dirty="0">
                <a:solidFill>
                  <a:srgbClr val="008000"/>
                </a:solidFill>
              </a:rPr>
              <a:t>Pattern-based (signature-based) detection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2400" dirty="0"/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dirty="0"/>
              <a:t>A signature is a pattern that corresponds to a known threat.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dirty="0"/>
              <a:t>A signature-based detection is a process of comparing a signature which signifies a known threat against the events that are observed.</a:t>
            </a:r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dirty="0"/>
              <a:t>The major </a:t>
            </a:r>
            <a:r>
              <a:rPr lang="en-US" sz="2400" dirty="0">
                <a:solidFill>
                  <a:srgbClr val="FF0000"/>
                </a:solidFill>
              </a:rPr>
              <a:t>disadvantage</a:t>
            </a:r>
            <a:r>
              <a:rPr lang="en-US" sz="2400" dirty="0"/>
              <a:t> of the signature-based detection method is that it is ineffective against unknown threats.</a:t>
            </a:r>
            <a:endParaRPr lang="en-US" dirty="0"/>
          </a:p>
          <a:p>
            <a:pPr marL="822960" lvl="1" indent="-457200" algn="l" rtl="0"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2400" u="sng" dirty="0">
              <a:solidFill>
                <a:srgbClr val="008000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defRPr/>
            </a:pPr>
            <a:r>
              <a:rPr lang="en-US" sz="4400" b="1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IDS</a:t>
            </a:r>
            <a:r>
              <a:rPr lang="en-US"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br>
              <a:rPr 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Methods of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758825" y="115888"/>
            <a:ext cx="8385175" cy="885825"/>
          </a:xfrm>
          <a:noFill/>
        </p:spPr>
        <p:txBody>
          <a:bodyPr/>
          <a:lstStyle/>
          <a:p>
            <a:pPr rtl="0" eaLnBrk="1" hangingPunct="1"/>
            <a:r>
              <a:rPr lang="en-US" altLang="zh-CN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Intrusion Detection Policies</a:t>
            </a:r>
            <a:endParaRPr lang="zh-CN" altLang="en-US">
              <a:solidFill>
                <a:srgbClr val="FF0000"/>
              </a:solidFill>
              <a:effectLst/>
              <a:latin typeface="Garamond" pitchFamily="18" charset="0"/>
              <a:ea typeface="SimSun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81075"/>
            <a:ext cx="8229600" cy="5327650"/>
          </a:xfrm>
        </p:spPr>
        <p:txBody>
          <a:bodyPr>
            <a:normAutofit lnSpcReduction="10000"/>
          </a:bodyPr>
          <a:lstStyle/>
          <a:p>
            <a:pPr marL="609600" indent="-609600" algn="l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ea typeface="SimSun" pitchFamily="2" charset="-122"/>
              </a:rPr>
              <a:t>IDP are used to identify intrusion activities</a:t>
            </a:r>
          </a:p>
          <a:p>
            <a:pPr marL="609600" indent="-609600" algn="l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ea typeface="SimSun" pitchFamily="2" charset="-122"/>
              </a:rPr>
              <a:t>Specify what data must be protected and how well they should be protected</a:t>
            </a:r>
          </a:p>
          <a:p>
            <a:pPr marL="609600" indent="-609600" algn="l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ea typeface="SimSun" pitchFamily="2" charset="-122"/>
              </a:rPr>
              <a:t>Specify what activities are intrusions and how to respond when they are identified</a:t>
            </a:r>
          </a:p>
          <a:p>
            <a:pPr marL="877888" lvl="1" indent="-533400" algn="l" rtl="0" eaLnBrk="1" hangingPunct="1">
              <a:buClr>
                <a:srgbClr val="9E9EFF"/>
              </a:buClr>
              <a:defRPr/>
            </a:pPr>
            <a:r>
              <a:rPr lang="en-US" altLang="zh-CN" sz="2000" b="1" i="1" u="sng" dirty="0">
                <a:ea typeface="SimSun" pitchFamily="2" charset="-122"/>
              </a:rPr>
              <a:t>Behavior Classifications</a:t>
            </a:r>
          </a:p>
          <a:p>
            <a:pPr marL="1150938" lvl="2" indent="-457200" algn="l" rtl="0" eaLnBrk="1" hangingPunct="1">
              <a:buClr>
                <a:srgbClr val="9E9EFF"/>
              </a:buClr>
              <a:defRPr/>
            </a:pPr>
            <a:r>
              <a:rPr lang="en-US" altLang="zh-CN" sz="2000" b="1" dirty="0">
                <a:solidFill>
                  <a:srgbClr val="008000"/>
                </a:solidFill>
                <a:ea typeface="SimSun" pitchFamily="2" charset="-122"/>
              </a:rPr>
              <a:t>Green-light behavior</a:t>
            </a:r>
            <a:r>
              <a:rPr lang="en-US" altLang="zh-CN" sz="2000" dirty="0">
                <a:ea typeface="SimSun" pitchFamily="2" charset="-122"/>
              </a:rPr>
              <a:t>: a normal behavior acceptable</a:t>
            </a:r>
          </a:p>
          <a:p>
            <a:pPr marL="1150938" lvl="2" indent="-457200" algn="l" rtl="0" eaLnBrk="1" hangingPunct="1">
              <a:buClr>
                <a:srgbClr val="9E9EFF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Red-light behavior</a:t>
            </a:r>
            <a:r>
              <a:rPr lang="en-US" altLang="zh-CN" sz="2000" dirty="0">
                <a:ea typeface="SimSun" pitchFamily="2" charset="-122"/>
              </a:rPr>
              <a:t>:  an abnormal behavior must be rejected</a:t>
            </a:r>
          </a:p>
          <a:p>
            <a:pPr marL="1150938" lvl="2" indent="-457200" algn="l" rtl="0" eaLnBrk="1" hangingPunct="1">
              <a:buClr>
                <a:srgbClr val="9E9EFF"/>
              </a:buClr>
              <a:defRPr/>
            </a:pPr>
            <a:r>
              <a:rPr lang="en-US" altLang="zh-CN" sz="2000" b="1" dirty="0">
                <a:solidFill>
                  <a:srgbClr val="F3E80D"/>
                </a:solidFill>
                <a:ea typeface="SimSun" pitchFamily="2" charset="-122"/>
              </a:rPr>
              <a:t>Yellow-light behavior</a:t>
            </a:r>
            <a:r>
              <a:rPr lang="en-US" altLang="zh-CN" sz="2000" dirty="0">
                <a:ea typeface="SimSun" pitchFamily="2" charset="-122"/>
              </a:rPr>
              <a:t>: cannot determine with current information</a:t>
            </a:r>
          </a:p>
          <a:p>
            <a:pPr marL="1150938" lvl="2" indent="-457200" algn="l" rtl="0" eaLnBrk="1" hangingPunct="1">
              <a:buClr>
                <a:srgbClr val="9E9EFF"/>
              </a:buClr>
              <a:defRPr/>
            </a:pPr>
            <a:r>
              <a:rPr lang="en-US" altLang="zh-CN" sz="2000" i="1" dirty="0">
                <a:ea typeface="SimSun" pitchFamily="2" charset="-122"/>
              </a:rPr>
              <a:t>Reactions to red-light and yellow-light behavior detections</a:t>
            </a:r>
            <a:r>
              <a:rPr lang="en-US" altLang="zh-CN" sz="2000" dirty="0">
                <a:ea typeface="SimSun" pitchFamily="2" charset="-122"/>
              </a:rPr>
              <a:t>:</a:t>
            </a:r>
          </a:p>
          <a:p>
            <a:pPr marL="1370013" lvl="3" indent="-381000" algn="l" rtl="0" eaLnBrk="1" hangingPunct="1">
              <a:buClr>
                <a:srgbClr val="9E9EFF"/>
              </a:buClr>
              <a:buFont typeface="Wingdings" pitchFamily="2" charset="2"/>
              <a:buAutoNum type="arabicPeriod"/>
              <a:defRPr/>
            </a:pPr>
            <a:r>
              <a:rPr lang="en-US" altLang="zh-CN" sz="1900" dirty="0">
                <a:ea typeface="SimSun" pitchFamily="2" charset="-122"/>
              </a:rPr>
              <a:t>Collect more info for better determination, if yellow-light behavior</a:t>
            </a:r>
          </a:p>
          <a:p>
            <a:pPr marL="1370013" lvl="3" indent="-381000" algn="l" rtl="0" eaLnBrk="1" hangingPunct="1">
              <a:buClr>
                <a:srgbClr val="9E9EFF"/>
              </a:buClr>
              <a:buFont typeface="Wingdings" pitchFamily="2" charset="2"/>
              <a:buAutoNum type="arabicPeriod"/>
              <a:defRPr/>
            </a:pPr>
            <a:r>
              <a:rPr lang="en-US" altLang="zh-CN" sz="1900" dirty="0">
                <a:ea typeface="SimSun" pitchFamily="2" charset="-122"/>
              </a:rPr>
              <a:t>Terminate user login session/disconnect network, if red-light behavior.</a:t>
            </a:r>
            <a:endParaRPr lang="zh-CN" altLang="en-US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rtl="0" eaLnBrk="1" hangingPunct="1"/>
            <a:r>
              <a:rPr lang="en-US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Negatives and Positives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IDS must </a:t>
            </a:r>
            <a:r>
              <a:rPr lang="en-US" i="1" dirty="0"/>
              <a:t>correctly</a:t>
            </a:r>
            <a:r>
              <a:rPr lang="en-US" dirty="0"/>
              <a:t> identify intrusions and attacks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True positives </a:t>
            </a:r>
          </a:p>
          <a:p>
            <a:pPr lvl="1" algn="l" rtl="0">
              <a:lnSpc>
                <a:spcPct val="90000"/>
              </a:lnSpc>
              <a:buNone/>
              <a:defRPr/>
            </a:pPr>
            <a:r>
              <a:rPr lang="en-US" dirty="0"/>
              <a:t>successfully identify intrusions and attacks.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True negatives </a:t>
            </a:r>
          </a:p>
          <a:p>
            <a:pPr lvl="1" algn="l" rtl="0">
              <a:lnSpc>
                <a:spcPct val="90000"/>
              </a:lnSpc>
              <a:buNone/>
              <a:defRPr/>
            </a:pPr>
            <a:r>
              <a:rPr lang="en-US" dirty="0"/>
              <a:t>successfully identify normal traffic or activity.</a:t>
            </a:r>
          </a:p>
          <a:p>
            <a:pPr algn="l" rtl="0">
              <a:lnSpc>
                <a:spcPct val="90000"/>
              </a:lnSpc>
              <a:buNone/>
              <a:defRPr/>
            </a:pPr>
            <a:r>
              <a:rPr lang="en-US" dirty="0"/>
              <a:t>IDS can not provide complete and accurate detection, therefore, false alarms may happen. False alarms are defined as follows: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False negatives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When the IDS fails to identify a malicious activity, </a:t>
            </a:r>
            <a:r>
              <a:rPr lang="en-US" dirty="0" err="1"/>
              <a:t>i.e</a:t>
            </a:r>
            <a:r>
              <a:rPr lang="en-US" dirty="0"/>
              <a:t> the IDS missed an attack.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False positives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When the IDS incorrectly identifies a normal activity as malicious.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52400"/>
            <a:ext cx="7702550" cy="684312"/>
          </a:xfrm>
        </p:spPr>
        <p:txBody>
          <a:bodyPr/>
          <a:lstStyle/>
          <a:p>
            <a:pPr rtl="0" eaLnBrk="1" hangingPunct="1"/>
            <a:r>
              <a:rPr lang="en-US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Dealing with False Negatives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251520" y="1196752"/>
            <a:ext cx="8280920" cy="4873752"/>
          </a:xfrm>
        </p:spPr>
        <p:txBody>
          <a:bodyPr>
            <a:normAutofit/>
          </a:bodyPr>
          <a:lstStyle/>
          <a:p>
            <a:pPr algn="l" rtl="0" eaLnBrk="1" hangingPunct="1">
              <a:defRPr/>
            </a:pPr>
            <a:r>
              <a:rPr lang="en-US" dirty="0"/>
              <a:t>It is not possible to eliminate both false positives and negatives, reducing one of them has a consequence of increasing the other. Organizations prefer to reduce the false negatives at the cost of increased false positives.</a:t>
            </a:r>
          </a:p>
          <a:p>
            <a:pPr algn="l" rtl="0" eaLnBrk="1" hangingPunct="1">
              <a:defRPr/>
            </a:pPr>
            <a:r>
              <a:rPr lang="en-US" dirty="0"/>
              <a:t>To reduce false negatives</a:t>
            </a:r>
          </a:p>
          <a:p>
            <a:pPr lvl="1" algn="l" rtl="0" eaLnBrk="1" hangingPunct="1">
              <a:defRPr/>
            </a:pPr>
            <a:r>
              <a:rPr lang="en-US" dirty="0"/>
              <a:t>Obtain more coverage by using a combination of network-based and host-based IDS</a:t>
            </a:r>
          </a:p>
          <a:p>
            <a:pPr lvl="1" algn="l" rtl="0" eaLnBrk="1" hangingPunct="1">
              <a:defRPr/>
            </a:pPr>
            <a:r>
              <a:rPr lang="en-US" dirty="0"/>
              <a:t>Deploy NIDS at multiple strategic locations in the network.</a:t>
            </a:r>
          </a:p>
          <a:p>
            <a:pPr lvl="1" algn="l" rtl="0" eaLnBrk="1" hangingPunct="1">
              <a:buNone/>
              <a:defRPr/>
            </a:pPr>
            <a:endParaRPr lang="en-US" dirty="0"/>
          </a:p>
          <a:p>
            <a:pPr lvl="1" algn="l" rtl="0" eaLnBrk="1" hangingPunct="1">
              <a:buNone/>
              <a:defRPr/>
            </a:pPr>
            <a:r>
              <a:rPr lang="en-US" dirty="0"/>
              <a:t>- </a:t>
            </a:r>
            <a:r>
              <a:rPr lang="en-US" sz="2400" dirty="0"/>
              <a:t>Altering the configuration of an IDS to improve the detection accuracies is known as </a:t>
            </a:r>
            <a:r>
              <a:rPr lang="en-US" sz="2400" i="1" dirty="0">
                <a:solidFill>
                  <a:srgbClr val="008000"/>
                </a:solidFill>
              </a:rPr>
              <a:t>TUNING OF THE IDS</a:t>
            </a:r>
            <a:r>
              <a:rPr lang="en-US" i="1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7BE441-8352-4E40-A65C-F55ADDD32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of NIDS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A0BF3AB-B524-4FC6-96DA-680D0BCF5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altLang="en-US" sz="2800" dirty="0"/>
              <a:t>Detect attacks as they happen:</a:t>
            </a:r>
          </a:p>
          <a:p>
            <a:pPr lvl="1" algn="l" rtl="0"/>
            <a:r>
              <a:rPr lang="en-US" altLang="en-US" sz="2400" dirty="0"/>
              <a:t>Real-time monitoring of networks</a:t>
            </a:r>
          </a:p>
          <a:p>
            <a:pPr algn="l" rtl="0"/>
            <a:r>
              <a:rPr lang="en-US" altLang="en-US" sz="2800" dirty="0"/>
              <a:t>Provide information about attacks that have succeeded:</a:t>
            </a:r>
          </a:p>
          <a:p>
            <a:pPr lvl="1" algn="l" rtl="0"/>
            <a:r>
              <a:rPr lang="en-US" altLang="en-US" sz="2400" dirty="0"/>
              <a:t>Forensic analysis</a:t>
            </a:r>
          </a:p>
          <a:p>
            <a:pPr algn="l" rtl="0"/>
            <a:r>
              <a:rPr lang="en-US" altLang="en-US" sz="2800" dirty="0"/>
              <a:t>Passive systems: monitoring and reporting</a:t>
            </a:r>
          </a:p>
          <a:p>
            <a:pPr algn="l" rtl="0"/>
            <a:r>
              <a:rPr lang="en-US" altLang="en-US" sz="2800" dirty="0"/>
              <a:t>Active systems: corrective measures adopted</a:t>
            </a:r>
          </a:p>
          <a:p>
            <a:pPr algn="l" rtl="0"/>
            <a:r>
              <a:rPr lang="en-US" altLang="en-US" sz="2800" dirty="0"/>
              <a:t>Good place to establish a NIDS:  The perimeter network, or DMZ.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758825" y="244475"/>
            <a:ext cx="8385175" cy="664245"/>
          </a:xfrm>
          <a:noFill/>
        </p:spPr>
        <p:txBody>
          <a:bodyPr/>
          <a:lstStyle/>
          <a:p>
            <a:pPr rtl="0" eaLnBrk="1" hangingPunct="1"/>
            <a: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Network-Based Detections (NBD)</a:t>
            </a:r>
            <a:endParaRPr lang="zh-CN" altLang="en-US" dirty="0">
              <a:solidFill>
                <a:srgbClr val="FF0000"/>
              </a:solidFill>
              <a:effectLst/>
              <a:latin typeface="Garamond" pitchFamily="18" charset="0"/>
              <a:ea typeface="SimSun" pitchFamily="2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67544" y="1196752"/>
            <a:ext cx="8007350" cy="4191000"/>
          </a:xfrm>
        </p:spPr>
        <p:txBody>
          <a:bodyPr/>
          <a:lstStyle/>
          <a:p>
            <a:pPr marL="342900" lvl="1" indent="-342900" algn="l" rtl="0" eaLnBrk="1" hangingPunct="1">
              <a:buClr>
                <a:srgbClr val="9E9EFF"/>
              </a:buClr>
              <a:buFont typeface="Wingdings" pitchFamily="2" charset="2"/>
              <a:buChar char="l"/>
              <a:defRPr/>
            </a:pPr>
            <a:r>
              <a:rPr lang="en-US" altLang="zh-CN" sz="2400" dirty="0">
                <a:ea typeface="SimSun" pitchFamily="2" charset="-122"/>
              </a:rPr>
              <a:t>NBD analyzes network packets</a:t>
            </a:r>
          </a:p>
          <a:p>
            <a:pPr marL="342900" lvl="1" indent="-342900" algn="l" rtl="0" eaLnBrk="1" hangingPunct="1">
              <a:buClr>
                <a:srgbClr val="9E9EFF"/>
              </a:buClr>
              <a:buFont typeface="Wingdings" pitchFamily="2" charset="2"/>
              <a:buChar char="l"/>
              <a:defRPr/>
            </a:pPr>
            <a:r>
              <a:rPr lang="en-US" altLang="zh-CN" sz="2400" dirty="0">
                <a:ea typeface="SimSun" pitchFamily="2" charset="-122"/>
              </a:rPr>
              <a:t>NBD:</a:t>
            </a:r>
          </a:p>
          <a:p>
            <a:pPr marL="742950" lvl="2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ea typeface="SimSun" pitchFamily="2" charset="-122"/>
              </a:rPr>
              <a:t>Identify yellow-light behaviors, red-light behaviors</a:t>
            </a:r>
          </a:p>
          <a:p>
            <a:pPr marL="742950" lvl="2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ea typeface="SimSun" pitchFamily="2" charset="-122"/>
              </a:rPr>
              <a:t>Send warning messages to the alarm manager </a:t>
            </a:r>
          </a:p>
          <a:p>
            <a:pPr marL="742950" lvl="2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ea typeface="SimSun" pitchFamily="2" charset="-122"/>
              </a:rPr>
              <a:t>Log packets in event log for future analysis</a:t>
            </a:r>
          </a:p>
          <a:p>
            <a:pPr marL="342900" lvl="1" indent="-342900" algn="l" rtl="0" eaLnBrk="1" hangingPunct="1">
              <a:buClr>
                <a:srgbClr val="9E9EFF"/>
              </a:buClr>
              <a:buFont typeface="Wingdings" pitchFamily="2" charset="2"/>
              <a:buChar char="l"/>
              <a:defRPr/>
            </a:pPr>
            <a:r>
              <a:rPr lang="en-US" altLang="zh-CN" sz="2400" dirty="0">
                <a:ea typeface="SimSun" pitchFamily="2" charset="-122"/>
              </a:rPr>
              <a:t>Two major components:</a:t>
            </a:r>
          </a:p>
          <a:p>
            <a:pPr marL="742950" lvl="2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Network tap: </a:t>
            </a:r>
          </a:p>
          <a:p>
            <a:pPr marL="1200150" lvl="3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ea typeface="SimSun" pitchFamily="2" charset="-122"/>
              </a:rPr>
              <a:t>tap network at selected points to gather information</a:t>
            </a:r>
          </a:p>
          <a:p>
            <a:pPr marL="742950" lvl="2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Detection engine:</a:t>
            </a:r>
          </a:p>
          <a:p>
            <a:pPr marL="1200150" lvl="3" indent="-342900" algn="l" rtl="0" eaLnBrk="1" hangingPunct="1">
              <a:buClr>
                <a:srgbClr val="9E9EFF"/>
              </a:buClr>
              <a:defRPr/>
            </a:pPr>
            <a:r>
              <a:rPr lang="en-US" altLang="zh-CN" sz="2000" dirty="0">
                <a:ea typeface="SimSun" pitchFamily="2" charset="-122"/>
              </a:rPr>
              <a:t>Analyze packets and send warning messages</a:t>
            </a:r>
            <a:endParaRPr lang="en-US" altLang="zh-CN" dirty="0">
              <a:ea typeface="SimSun" pitchFamily="2" charset="-122"/>
            </a:endParaRPr>
          </a:p>
          <a:p>
            <a:pPr algn="l" rtl="0" eaLnBrk="1" hangingPunct="1">
              <a:buClr>
                <a:srgbClr val="9E9EFF"/>
              </a:buClr>
              <a:defRPr/>
            </a:pPr>
            <a:endParaRPr lang="zh-CN" altLang="en-US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 idx="4294967295"/>
          </p:nvPr>
        </p:nvSpPr>
        <p:spPr>
          <a:xfrm>
            <a:off x="708025" y="-26988"/>
            <a:ext cx="8435975" cy="151177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Basic Ideas of </a:t>
            </a:r>
            <a:b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Intrusion Detection</a:t>
            </a:r>
            <a:endParaRPr lang="zh-CN" altLang="en-US" dirty="0">
              <a:solidFill>
                <a:srgbClr val="FF0000"/>
              </a:solidFill>
              <a:effectLst/>
              <a:latin typeface="Garamond" pitchFamily="18" charset="0"/>
              <a:ea typeface="SimSun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4294967295"/>
          </p:nvPr>
        </p:nvSpPr>
        <p:spPr>
          <a:xfrm>
            <a:off x="71635" y="2205534"/>
            <a:ext cx="8532813" cy="3599730"/>
          </a:xfrm>
        </p:spPr>
        <p:txBody>
          <a:bodyPr>
            <a:normAutofit/>
          </a:bodyPr>
          <a:lstStyle/>
          <a:p>
            <a:pPr algn="l" rtl="0" eaLnBrk="1" hangingPunct="1">
              <a:buClr>
                <a:srgbClr val="9E9EFF"/>
              </a:buClr>
              <a:buFont typeface="Wingdings" pitchFamily="2" charset="2"/>
              <a:buNone/>
              <a:defRPr/>
            </a:pPr>
            <a:r>
              <a:rPr lang="en-US" altLang="zh-CN" sz="3000" dirty="0">
                <a:ea typeface="SimSun" pitchFamily="2" charset="-122"/>
              </a:rPr>
              <a:t>What is Intrusion?</a:t>
            </a:r>
          </a:p>
          <a:p>
            <a:pPr algn="just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Intruders</a:t>
            </a:r>
            <a:r>
              <a:rPr lang="en-US" altLang="zh-CN" sz="2400" dirty="0">
                <a:ea typeface="SimSun" pitchFamily="2" charset="-122"/>
              </a:rPr>
              <a:t> are attackers who try to penetrate systems</a:t>
            </a:r>
          </a:p>
          <a:p>
            <a:pPr algn="just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Intrusion detection </a:t>
            </a:r>
            <a:r>
              <a:rPr lang="en-US" altLang="zh-CN" sz="2400" dirty="0">
                <a:ea typeface="SimSun" pitchFamily="2" charset="-122"/>
              </a:rPr>
              <a:t>is the process of monitoring the events occurring in a computer system or a network.</a:t>
            </a:r>
          </a:p>
          <a:p>
            <a:pPr algn="just" rtl="0" eaLnBrk="1" hangingPunct="1">
              <a:buClr>
                <a:srgbClr val="9E9EFF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Intrusion prevention </a:t>
            </a:r>
            <a:r>
              <a:rPr lang="en-US" altLang="zh-CN" sz="2400" dirty="0">
                <a:ea typeface="SimSun" pitchFamily="2" charset="-122"/>
              </a:rPr>
              <a:t>is the process of detecting signs of intrusion and attempting to stop the intrusive efforts.</a:t>
            </a:r>
          </a:p>
        </p:txBody>
      </p:sp>
      <p:pic>
        <p:nvPicPr>
          <p:cNvPr id="4100" name="Picture 5" descr="hacke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411" y="260647"/>
            <a:ext cx="3172501" cy="23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6"/>
          <p:cNvSpPr>
            <a:spLocks noGrp="1"/>
          </p:cNvSpPr>
          <p:nvPr>
            <p:ph type="title" idx="4294967295"/>
          </p:nvPr>
        </p:nvSpPr>
        <p:spPr>
          <a:xfrm>
            <a:off x="758825" y="244475"/>
            <a:ext cx="8385175" cy="664245"/>
          </a:xfrm>
          <a:noFill/>
        </p:spPr>
        <p:txBody>
          <a:bodyPr/>
          <a:lstStyle/>
          <a:p>
            <a:pPr rtl="0" eaLnBrk="1" hangingPunct="1"/>
            <a: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NBD Architecture</a:t>
            </a:r>
          </a:p>
        </p:txBody>
      </p:sp>
      <p:sp>
        <p:nvSpPr>
          <p:cNvPr id="15364" name="Text Placeholder 27"/>
          <p:cNvSpPr>
            <a:spLocks noGrp="1"/>
          </p:cNvSpPr>
          <p:nvPr>
            <p:ph type="body" sz="quarter" idx="4294967295"/>
          </p:nvPr>
        </p:nvSpPr>
        <p:spPr>
          <a:xfrm>
            <a:off x="467544" y="1484784"/>
            <a:ext cx="8676457" cy="936104"/>
          </a:xfrm>
        </p:spPr>
        <p:txBody>
          <a:bodyPr anchor="b">
            <a:noAutofit/>
          </a:bodyPr>
          <a:lstStyle/>
          <a:p>
            <a:pPr marL="365760" lvl="1" indent="0" algn="l" rtl="0">
              <a:buClr>
                <a:srgbClr val="9E9EFF"/>
              </a:buClr>
              <a:buFont typeface="Courier New" pitchFamily="49" charset="0"/>
              <a:buChar char="o"/>
              <a:defRPr/>
            </a:pPr>
            <a:r>
              <a:rPr lang="en-US" altLang="zh-CN" sz="2400" dirty="0">
                <a:solidFill>
                  <a:srgbClr val="008000"/>
                </a:solidFill>
                <a:ea typeface="SimSun" pitchFamily="2" charset="-122"/>
              </a:rPr>
              <a:t>Network-Based Detections</a:t>
            </a:r>
          </a:p>
          <a:p>
            <a:pPr marL="731520" lvl="2" indent="-112713" algn="l" rtl="0">
              <a:buClr>
                <a:srgbClr val="9E9EFF"/>
              </a:buClr>
              <a:buFont typeface="Wingdings" pitchFamily="2" charset="2"/>
              <a:buChar char="l"/>
              <a:defRPr/>
            </a:pPr>
            <a:r>
              <a:rPr lang="en-US" altLang="zh-CN" sz="2000" dirty="0">
                <a:ea typeface="SimSun" pitchFamily="2" charset="-122"/>
              </a:rPr>
              <a:t>At a selected point of network</a:t>
            </a:r>
          </a:p>
          <a:p>
            <a:pPr marL="731520" lvl="2" indent="-112713" algn="l" rtl="0">
              <a:buClr>
                <a:srgbClr val="9E9EFF"/>
              </a:buClr>
              <a:buFont typeface="Wingdings" pitchFamily="2" charset="2"/>
              <a:buChar char="l"/>
              <a:defRPr/>
            </a:pPr>
            <a:r>
              <a:rPr lang="en-US" altLang="zh-CN" sz="2000" dirty="0">
                <a:ea typeface="SimSun" pitchFamily="2" charset="-122"/>
              </a:rPr>
              <a:t>Need a network tap</a:t>
            </a:r>
            <a:endParaRPr lang="zh-CN" altLang="en-US" sz="2000" dirty="0">
              <a:ea typeface="SimSun" pitchFamily="2" charset="-122"/>
            </a:endParaRPr>
          </a:p>
        </p:txBody>
      </p:sp>
      <p:pic>
        <p:nvPicPr>
          <p:cNvPr id="17414" name="Content Placeholder 41" descr="Picture35.pn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35696" y="2708920"/>
            <a:ext cx="5400600" cy="3054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60350"/>
            <a:ext cx="8385175" cy="925513"/>
          </a:xfrm>
        </p:spPr>
        <p:txBody>
          <a:bodyPr/>
          <a:lstStyle/>
          <a:p>
            <a:pPr rtl="0" eaLnBrk="1" hangingPunct="1"/>
            <a:r>
              <a:rPr lang="en-US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NBD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1628775"/>
            <a:ext cx="8007350" cy="4191000"/>
          </a:xfrm>
        </p:spPr>
        <p:txBody>
          <a:bodyPr>
            <a:normAutofit fontScale="92500" lnSpcReduction="10000"/>
          </a:bodyPr>
          <a:lstStyle/>
          <a:p>
            <a:pPr marL="257175" indent="-246063" algn="l" rtl="0" eaLnBrk="1" hangingPunct="1">
              <a:buClr>
                <a:srgbClr val="9E9EFF"/>
              </a:buClr>
              <a:buFont typeface="Wingdings" pitchFamily="2" charset="2"/>
              <a:buChar char=""/>
              <a:defRPr/>
            </a:pPr>
            <a:r>
              <a:rPr lang="en-US" altLang="zh-CN" sz="3000" dirty="0">
                <a:ea typeface="SimSun" pitchFamily="2" charset="-122"/>
              </a:rPr>
              <a:t>Advantages: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Low cost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No interference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Intrusion resistant</a:t>
            </a:r>
          </a:p>
          <a:p>
            <a:pPr marL="257175" indent="-246063" algn="l" rtl="0" eaLnBrk="1" hangingPunct="1">
              <a:buClr>
                <a:srgbClr val="9E9EFF"/>
              </a:buClr>
              <a:buFont typeface="Wingdings" pitchFamily="2" charset="2"/>
              <a:buChar char=""/>
              <a:defRPr/>
            </a:pPr>
            <a:r>
              <a:rPr lang="en-US" altLang="zh-CN" sz="3000" dirty="0">
                <a:ea typeface="SimSun" pitchFamily="2" charset="-122"/>
              </a:rPr>
              <a:t>Disadvantages: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May not be able to analyze encrypted packets.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Hard to handle large volume of traffics in time.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Some intrusion activities are hard to identify.</a:t>
            </a:r>
          </a:p>
          <a:p>
            <a:pPr marL="522288" lvl="1" indent="-219075" algn="l" rtl="0" eaLnBrk="1" hangingPunct="1"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Hard to determine whether the intrusion has been successfully carried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2"/>
          <p:cNvSpPr>
            <a:spLocks noGrp="1"/>
          </p:cNvSpPr>
          <p:nvPr>
            <p:ph type="title" idx="4294967295"/>
          </p:nvPr>
        </p:nvSpPr>
        <p:spPr>
          <a:xfrm>
            <a:off x="758825" y="125412"/>
            <a:ext cx="8385175" cy="1215355"/>
          </a:xfrm>
          <a:noFill/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Host-Based Detections (HBD)</a:t>
            </a:r>
            <a:br>
              <a:rPr lang="en-US" altLang="zh-CN" sz="2800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</a:b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Inside a target computer</a:t>
            </a:r>
            <a:b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</a:br>
            <a:endParaRPr lang="en-US" altLang="zh-CN" dirty="0">
              <a:solidFill>
                <a:srgbClr val="FF0000"/>
              </a:solidFill>
              <a:effectLst/>
              <a:latin typeface="Garamond" pitchFamily="18" charset="0"/>
              <a:ea typeface="SimSun" pitchFamily="2" charset="-122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395536" y="1269107"/>
            <a:ext cx="8229600" cy="2447925"/>
          </a:xfrm>
        </p:spPr>
        <p:txBody>
          <a:bodyPr>
            <a:normAutofit lnSpcReduction="10000"/>
          </a:bodyPr>
          <a:lstStyle/>
          <a:p>
            <a:pPr algn="l" rtl="0" eaLnBrk="1" hangingPunct="1">
              <a:buClr>
                <a:srgbClr val="9E9EFF"/>
              </a:buClr>
              <a:defRPr/>
            </a:pPr>
            <a:r>
              <a:rPr lang="en-US" altLang="zh-CN" sz="2800" dirty="0">
                <a:ea typeface="SimSun" pitchFamily="2" charset="-122"/>
              </a:rPr>
              <a:t>HBD analyzes system events and user behaviors and alert the alarm manager</a:t>
            </a:r>
          </a:p>
          <a:p>
            <a:pPr marL="692150" lvl="1" indent="-347663" algn="l" rtl="0" eaLnBrk="1" hangingPunct="1">
              <a:buClr>
                <a:srgbClr val="9E9EFF"/>
              </a:buClr>
              <a:defRPr/>
            </a:pPr>
            <a:r>
              <a:rPr lang="en-US" altLang="zh-CN" sz="2100" dirty="0">
                <a:ea typeface="SimSun" pitchFamily="2" charset="-122"/>
              </a:rPr>
              <a:t>Check an event log to identify suspicious behavior</a:t>
            </a:r>
          </a:p>
          <a:p>
            <a:pPr marL="692150" lvl="1" indent="-347663" algn="l" rtl="0" eaLnBrk="1" hangingPunct="1">
              <a:buClr>
                <a:srgbClr val="9E9EFF"/>
              </a:buClr>
              <a:defRPr/>
            </a:pPr>
            <a:r>
              <a:rPr lang="en-US" altLang="zh-CN" sz="2100" dirty="0">
                <a:ea typeface="SimSun" pitchFamily="2" charset="-122"/>
              </a:rPr>
              <a:t>Check system logs, keep record of system files</a:t>
            </a:r>
          </a:p>
          <a:p>
            <a:pPr marL="692150" lvl="1" indent="-347663" algn="l" rtl="0" eaLnBrk="1" hangingPunct="1">
              <a:buClr>
                <a:srgbClr val="9E9EFF"/>
              </a:buClr>
              <a:defRPr/>
            </a:pPr>
            <a:r>
              <a:rPr lang="en-US" altLang="zh-CN" sz="2100" dirty="0">
                <a:ea typeface="SimSun" pitchFamily="2" charset="-122"/>
              </a:rPr>
              <a:t>Check system configurations</a:t>
            </a:r>
          </a:p>
          <a:p>
            <a:pPr marL="692150" lvl="1" indent="-347663" algn="l" rtl="0" eaLnBrk="1" hangingPunct="1">
              <a:buClr>
                <a:srgbClr val="9E9EFF"/>
              </a:buClr>
              <a:defRPr/>
            </a:pPr>
            <a:r>
              <a:rPr lang="en-US" altLang="zh-CN" sz="2100" dirty="0">
                <a:ea typeface="SimSun" pitchFamily="2" charset="-122"/>
              </a:rPr>
              <a:t>Keep a copy of the event log in case an intruder modifies it.</a:t>
            </a:r>
          </a:p>
        </p:txBody>
      </p:sp>
      <p:pic>
        <p:nvPicPr>
          <p:cNvPr id="19460" name="Picture 13" descr="Picture3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3906838"/>
            <a:ext cx="4864100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8810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HBD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41438"/>
            <a:ext cx="8007350" cy="4191000"/>
          </a:xfrm>
        </p:spPr>
        <p:txBody>
          <a:bodyPr>
            <a:normAutofit fontScale="92500" lnSpcReduction="10000"/>
          </a:bodyPr>
          <a:lstStyle/>
          <a:p>
            <a:pPr marL="257175" indent="-246063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3000">
                <a:ea typeface="SimSun" pitchFamily="2" charset="-122"/>
              </a:rPr>
              <a:t>Advantages: 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Can detect data encrypted during transmissions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Detect intrusions that cannot be detected by NBD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Do not need special hardware devices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Check system logs, more accurate</a:t>
            </a:r>
          </a:p>
          <a:p>
            <a:pPr marL="257175" indent="-246063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3000">
                <a:ea typeface="SimSun" pitchFamily="2" charset="-122"/>
              </a:rPr>
              <a:t>Disadvantages: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Require extra system managing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Needs extra computing resources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May be affected if host computers or servers affected</a:t>
            </a:r>
          </a:p>
          <a:p>
            <a:pPr marL="522288" lvl="1" indent="-219075" algn="l" rtl="0" eaLnBrk="1" hangingPunct="1">
              <a:lnSpc>
                <a:spcPct val="90000"/>
              </a:lnSpc>
              <a:buClr>
                <a:srgbClr val="9E9EFF"/>
              </a:buClr>
              <a:defRPr/>
            </a:pPr>
            <a:r>
              <a:rPr lang="en-US" altLang="zh-CN" sz="2600">
                <a:ea typeface="SimSun" pitchFamily="2" charset="-122"/>
              </a:rPr>
              <a:t>Cannot be installed in routers or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5888"/>
            <a:ext cx="8385175" cy="433387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20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Comparison of Host IDS and Network IDS</a:t>
            </a:r>
            <a:r>
              <a:rPr lang="en-US" sz="4000"/>
              <a:t> </a:t>
            </a:r>
          </a:p>
        </p:txBody>
      </p:sp>
      <p:graphicFrame>
        <p:nvGraphicFramePr>
          <p:cNvPr id="40088" name="Group 152"/>
          <p:cNvGraphicFramePr>
            <a:graphicFrameLocks noGrp="1"/>
          </p:cNvGraphicFramePr>
          <p:nvPr>
            <p:ph type="tbl" idx="1"/>
          </p:nvPr>
        </p:nvGraphicFramePr>
        <p:xfrm>
          <a:off x="180280" y="620688"/>
          <a:ext cx="8712200" cy="6101080"/>
        </p:xfrm>
        <a:graphic>
          <a:graphicData uri="http://schemas.openxmlformats.org/drawingml/2006/table">
            <a:tbl>
              <a:tblPr rtl="1"/>
              <a:tblGrid>
                <a:gridCol w="35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IDS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Operating system/platform dependent. Not available for all operating systems.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Impact on the available resources of the host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Expensive to deploy one agent per host.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Verification of success or failure of an attack possible.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Has a good knowledge of the host's context and, as a result, is more focused on a specific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 limited by bandwidth restrictions or data encryption.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IDS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Deployment is very challenging in switched environment.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Network traffic may overload the NIDS (CPU intensive).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 effective for single packet attacks, and hidden attacks in encrypted packets.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Protects all hosts on the monitored network.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cost effective.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Independent of the operating system and has no impact on the host (runs invisibly).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Especially useful for low-level attacks (network probes and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attacks).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Network IDS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8CA6-9BA0-4BAF-94B8-ECCD65E5D456}" type="slidenum">
              <a:rPr lang="ar-EG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Sample IDS Placement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2895600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Times New Roman" pitchFamily="18" charset="0"/>
              </a:rPr>
              <a:t>INTERNET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74863" y="3962400"/>
            <a:ext cx="105727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IDS #3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505200" y="28956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Times New Roman" pitchFamily="18" charset="0"/>
              </a:rPr>
              <a:t>FIREWALL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34000" y="3962400"/>
            <a:ext cx="105727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IDS #2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0" y="2667000"/>
            <a:ext cx="1765300" cy="8794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Times New Roman" pitchFamily="18" charset="0"/>
              </a:rPr>
              <a:t>INTERNAL</a:t>
            </a:r>
          </a:p>
          <a:p>
            <a:pPr algn="l" rtl="0"/>
            <a:r>
              <a:rPr lang="en-US" sz="2400">
                <a:latin typeface="Times New Roman" pitchFamily="18" charset="0"/>
              </a:rPr>
              <a:t>NETWORK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451725" y="4005263"/>
            <a:ext cx="1066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IDS #4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04800" y="2895600"/>
            <a:ext cx="1600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505200" y="2895600"/>
            <a:ext cx="1676400" cy="533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781800" y="2590800"/>
            <a:ext cx="1905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051050" y="3903663"/>
            <a:ext cx="1143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ar-EG">
              <a:solidFill>
                <a:srgbClr val="FF0000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7391400" y="3962400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292725" y="3903663"/>
            <a:ext cx="1143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ar-EG">
              <a:solidFill>
                <a:srgbClr val="FF0000"/>
              </a:solidFill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905000" y="31242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181600" y="31242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2667000" y="3124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5867400" y="3141663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7924800" y="3657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870325" y="2022475"/>
            <a:ext cx="1066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IDS #1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810000" y="1981200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343400" y="25146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ar-EG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79512" y="4765675"/>
            <a:ext cx="86598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latin typeface="Times New Roman" pitchFamily="18" charset="0"/>
              </a:rPr>
              <a:t>IDS #1 – FW don’t produce enough info to effectively detect hits.</a:t>
            </a:r>
          </a:p>
          <a:p>
            <a:pPr algn="l" rtl="0"/>
            <a:r>
              <a:rPr lang="en-US" sz="2400" b="1" dirty="0">
                <a:latin typeface="Times New Roman" pitchFamily="18" charset="0"/>
              </a:rPr>
              <a:t>IDS #2 – detects attacks that penetrate the FW</a:t>
            </a:r>
          </a:p>
          <a:p>
            <a:pPr algn="l" rtl="0"/>
            <a:r>
              <a:rPr lang="en-US" sz="2400" b="1" dirty="0">
                <a:latin typeface="Times New Roman" pitchFamily="18" charset="0"/>
              </a:rPr>
              <a:t>IDS #3 – detects attacks attempted against the FW</a:t>
            </a:r>
          </a:p>
          <a:p>
            <a:pPr algn="l" rtl="0"/>
            <a:r>
              <a:rPr lang="en-US" sz="2400" b="1" dirty="0">
                <a:latin typeface="Times New Roman" pitchFamily="18" charset="0"/>
              </a:rPr>
              <a:t>IDS #4 – Insider attacks will be detected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17513A-A7CB-4BCC-86AE-215835119C97}" type="slidenum">
              <a:rPr lang="ar-EG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096963"/>
          </a:xfrm>
        </p:spPr>
        <p:txBody>
          <a:bodyPr/>
          <a:lstStyle/>
          <a:p>
            <a:pPr rtl="0" eaLnBrk="1" hangingPunct="1"/>
            <a:r>
              <a:rPr lang="en-US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Attacks Against the NIDS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95536" y="1412776"/>
            <a:ext cx="8007350" cy="5113337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Blind (overload) the IDS with high traffic rates.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Blind the event storage. Use decoy (trap) scans to fill up log space.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DOS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Packet Fragmentation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Slow Scan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Coordinated low-bandwidth attacks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Address spoofing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Pattern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 idx="4294967295"/>
          </p:nvPr>
        </p:nvSpPr>
        <p:spPr>
          <a:xfrm>
            <a:off x="781050" y="228600"/>
            <a:ext cx="8362950" cy="823913"/>
          </a:xfrm>
          <a:noFill/>
        </p:spPr>
        <p:txBody>
          <a:bodyPr/>
          <a:lstStyle/>
          <a:p>
            <a:pPr rtl="0" eaLnBrk="1" hangingPunct="1"/>
            <a:r>
              <a:rPr lang="en-US" altLang="zh-CN" dirty="0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Basic Ideas of Intrusion Detection</a:t>
            </a:r>
            <a:endParaRPr lang="zh-CN" altLang="en-US" dirty="0">
              <a:solidFill>
                <a:srgbClr val="FF0000"/>
              </a:solidFill>
              <a:effectLst/>
              <a:latin typeface="Garamond" pitchFamily="18" charset="0"/>
              <a:ea typeface="SimSun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1438"/>
            <a:ext cx="8007350" cy="5111898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800" dirty="0">
                <a:ea typeface="SimSun" pitchFamily="2" charset="-122"/>
              </a:rPr>
              <a:t>Observation</a:t>
            </a:r>
          </a:p>
          <a:p>
            <a:pPr marL="692150" lvl="1" indent="-347663"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200" dirty="0">
                <a:ea typeface="SimSun" pitchFamily="2" charset="-122"/>
              </a:rPr>
              <a:t>Intruder’s behavior is likely to be substantially different from the impersonated users</a:t>
            </a:r>
          </a:p>
          <a:p>
            <a:pPr marL="692150" lvl="1" indent="-347663"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200" dirty="0">
                <a:ea typeface="SimSun" pitchFamily="2" charset="-122"/>
              </a:rPr>
              <a:t>The behavior differences can be “measured” to allow quantitative analysis</a:t>
            </a:r>
          </a:p>
          <a:p>
            <a:pPr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800" dirty="0">
                <a:ea typeface="SimSun" pitchFamily="2" charset="-122"/>
              </a:rPr>
              <a:t>Intrusion detection:</a:t>
            </a:r>
          </a:p>
          <a:p>
            <a:pPr marL="692150" lvl="1" indent="-347663"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200" dirty="0">
                <a:ea typeface="SimSun" pitchFamily="2" charset="-122"/>
              </a:rPr>
              <a:t>Identify as quick as possible intrusion activities occurred or are occurring inside an internal network</a:t>
            </a:r>
          </a:p>
          <a:p>
            <a:pPr marL="692150" lvl="1" indent="-347663"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200" dirty="0">
                <a:ea typeface="SimSun" pitchFamily="2" charset="-122"/>
              </a:rPr>
              <a:t>Trace intruders and collect evidence to indict the criminals</a:t>
            </a:r>
          </a:p>
          <a:p>
            <a:pPr algn="l" rtl="0" eaLnBrk="1" hangingPunct="1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How about building an automated tool to detect these behaviors</a:t>
            </a:r>
            <a:r>
              <a:rPr lang="en-US" altLang="zh-CN" sz="2800" dirty="0">
                <a:ea typeface="SimSun" pitchFamily="2" charset="-122"/>
              </a:rPr>
              <a:t>? </a:t>
            </a:r>
            <a:r>
              <a:rPr lang="en-US" altLang="zh-CN" sz="2800" dirty="0">
                <a:ea typeface="SimSun" pitchFamily="2" charset="-122"/>
                <a:sym typeface="Wingdings" pitchFamily="2" charset="2"/>
              </a:rPr>
              <a:t> Intrusion Detection System (IDS)</a:t>
            </a:r>
          </a:p>
          <a:p>
            <a:pPr algn="l" rtl="0">
              <a:spcBef>
                <a:spcPct val="25000"/>
              </a:spcBef>
              <a:buClr>
                <a:srgbClr val="9E9EFF"/>
              </a:buClr>
              <a:defRPr/>
            </a:pPr>
            <a:r>
              <a:rPr lang="en-US" altLang="zh-CN" sz="2600" dirty="0">
                <a:ea typeface="SimSun" pitchFamily="2" charset="-122"/>
              </a:rPr>
              <a:t>Intrusion detection systems IDS have become necessary to the security infrastructure of every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467544" y="1659632"/>
            <a:ext cx="7848872" cy="3641576"/>
          </a:xfrm>
        </p:spPr>
        <p:txBody>
          <a:bodyPr>
            <a:normAutofit lnSpcReduction="10000"/>
          </a:bodyPr>
          <a:lstStyle/>
          <a:p>
            <a:pPr algn="just" rtl="0" eaLnBrk="1" hangingPunct="1">
              <a:lnSpc>
                <a:spcPct val="80000"/>
              </a:lnSpc>
              <a:defRPr/>
            </a:pPr>
            <a:r>
              <a:rPr lang="en-US" sz="2800" dirty="0"/>
              <a:t>An intrusion detection system (IDS) monitors systems and analyzes network traffic to detect signs of intrusion.</a:t>
            </a:r>
          </a:p>
          <a:p>
            <a:pPr algn="just" rtl="0" eaLnBrk="1" hangingPunct="1">
              <a:lnSpc>
                <a:spcPct val="80000"/>
              </a:lnSpc>
              <a:defRPr/>
            </a:pPr>
            <a:r>
              <a:rPr lang="en-US" sz="2800" dirty="0"/>
              <a:t>An IDS can detect a variety of attacks in progress as well as attempts to scan a network for weaknesses. </a:t>
            </a:r>
          </a:p>
          <a:p>
            <a:pPr algn="just" rtl="0"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70C0"/>
                </a:solidFill>
              </a:rPr>
              <a:t>An IDS can be:</a:t>
            </a:r>
          </a:p>
          <a:p>
            <a:pPr lvl="1" algn="just" rtl="0">
              <a:lnSpc>
                <a:spcPct val="80000"/>
              </a:lnSpc>
              <a:defRPr/>
            </a:pPr>
            <a:r>
              <a:rPr lang="en-US" sz="2500" dirty="0">
                <a:solidFill>
                  <a:srgbClr val="0070C0"/>
                </a:solidFill>
              </a:rPr>
              <a:t>A dedicated network device</a:t>
            </a:r>
          </a:p>
          <a:p>
            <a:pPr lvl="1" algn="just" rtl="0">
              <a:lnSpc>
                <a:spcPct val="80000"/>
              </a:lnSpc>
              <a:defRPr/>
            </a:pPr>
            <a:r>
              <a:rPr lang="en-US" sz="2500" dirty="0">
                <a:solidFill>
                  <a:srgbClr val="0070C0"/>
                </a:solidFill>
              </a:rPr>
              <a:t>A software solution installed on a host computer. </a:t>
            </a:r>
            <a:endParaRPr lang="en-US" sz="2100" dirty="0">
              <a:solidFill>
                <a:srgbClr val="0070C0"/>
              </a:solidFill>
            </a:endParaRPr>
          </a:p>
          <a:p>
            <a:pPr algn="l" rtl="0"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defRPr/>
            </a:pPr>
            <a:r>
              <a:rPr lang="en-US" altLang="zh-CN" sz="3600" cap="small" dirty="0">
                <a:solidFill>
                  <a:srgbClr val="FF0000"/>
                </a:solidFill>
                <a:latin typeface="Garamond" pitchFamily="18" charset="0"/>
                <a:ea typeface="SimSun" pitchFamily="2" charset="-122"/>
                <a:cs typeface="+mj-cs"/>
              </a:rPr>
              <a:t>IDS </a:t>
            </a:r>
            <a:br>
              <a:rPr lang="en-US" altLang="zh-CN" sz="3000" cap="small" dirty="0">
                <a:solidFill>
                  <a:srgbClr val="FF0000"/>
                </a:solidFill>
                <a:latin typeface="Garamond" pitchFamily="18" charset="0"/>
                <a:ea typeface="SimSun" pitchFamily="2" charset="-122"/>
                <a:cs typeface="+mj-cs"/>
              </a:rPr>
            </a:br>
            <a:r>
              <a:rPr lang="en-US" altLang="zh-CN" sz="3000" cap="small" dirty="0">
                <a:solidFill>
                  <a:srgbClr val="FF0000"/>
                </a:solidFill>
                <a:latin typeface="Garamond" pitchFamily="18" charset="0"/>
                <a:ea typeface="SimSun" pitchFamily="2" charset="-122"/>
                <a:cs typeface="+mj-cs"/>
              </a:rPr>
              <a:t>What Does it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 fontScale="90000"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Types of IDS Systems</a:t>
            </a:r>
            <a:br>
              <a:rPr lang="en-US" sz="3200" dirty="0">
                <a:solidFill>
                  <a:srgbClr val="008000"/>
                </a:solidFill>
              </a:rPr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lvl="1" algn="just" rtl="0">
              <a:lnSpc>
                <a:spcPct val="80000"/>
              </a:lnSpc>
              <a:defRPr/>
            </a:pPr>
            <a:r>
              <a:rPr lang="en-US" sz="2800" dirty="0">
                <a:solidFill>
                  <a:srgbClr val="0070C0"/>
                </a:solidFill>
              </a:rPr>
              <a:t>Host-Based: </a:t>
            </a:r>
            <a:r>
              <a:rPr lang="en-US" sz="2800" dirty="0"/>
              <a:t>monitors the host and the events that occur within the host.</a:t>
            </a:r>
          </a:p>
          <a:p>
            <a:pPr lvl="1" algn="just" rtl="0">
              <a:lnSpc>
                <a:spcPct val="80000"/>
              </a:lnSpc>
              <a:defRPr/>
            </a:pPr>
            <a:r>
              <a:rPr lang="en-US" sz="2800" dirty="0">
                <a:solidFill>
                  <a:srgbClr val="0070C0"/>
                </a:solidFill>
              </a:rPr>
              <a:t>Network-Based: </a:t>
            </a:r>
            <a:r>
              <a:rPr lang="en-US" sz="2800" dirty="0"/>
              <a:t>monitor the network traffic for a segment of the network to identify threats  that create unusual traffic flows, </a:t>
            </a:r>
            <a:r>
              <a:rPr lang="en-US" sz="2800" dirty="0" err="1"/>
              <a:t>DDoS</a:t>
            </a:r>
            <a:r>
              <a:rPr lang="en-US" sz="2800" dirty="0"/>
              <a:t>, malwares and policy violations.</a:t>
            </a:r>
          </a:p>
          <a:p>
            <a:pPr lvl="1" algn="just" rtl="0">
              <a:lnSpc>
                <a:spcPct val="80000"/>
              </a:lnSpc>
              <a:defRPr/>
            </a:pPr>
            <a:r>
              <a:rPr lang="en-US" altLang="zh-CN" sz="2800" dirty="0">
                <a:solidFill>
                  <a:srgbClr val="0070C0"/>
                </a:solidFill>
                <a:ea typeface="SimSun" pitchFamily="2" charset="-122"/>
              </a:rPr>
              <a:t>Both</a:t>
            </a:r>
            <a:r>
              <a:rPr lang="en-US" altLang="zh-CN" sz="2800" dirty="0">
                <a:ea typeface="SimSun" pitchFamily="2" charset="-122"/>
              </a:rPr>
              <a:t> (hybrid detection)</a:t>
            </a:r>
          </a:p>
          <a:p>
            <a:pPr lvl="1" algn="just" rtl="0">
              <a:lnSpc>
                <a:spcPct val="80000"/>
              </a:lnSpc>
              <a:defRPr/>
            </a:pPr>
            <a:r>
              <a:rPr lang="en-US" sz="2800" dirty="0">
                <a:solidFill>
                  <a:srgbClr val="0070C0"/>
                </a:solidFill>
              </a:rPr>
              <a:t>Wireless</a:t>
            </a:r>
            <a:r>
              <a:rPr lang="en-US" sz="2800" dirty="0"/>
              <a:t>: monitors wireless network traffic. Its analysis is to identify suspicious activities involving wireless protocols.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1" descr="Picture3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47825"/>
            <a:ext cx="795655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23728" y="5517232"/>
            <a:ext cx="50405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cs typeface="+mj-cs"/>
              </a:rPr>
              <a:t>IDS as dedicated network devices </a:t>
            </a:r>
            <a:endParaRPr lang="ar-EG" sz="2000" b="1" dirty="0"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15A9B-FD1F-4E5C-A76B-AB98D7EBF4D0}" type="slidenum">
              <a:rPr lang="ar-EG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Host IDS</a:t>
            </a:r>
          </a:p>
        </p:txBody>
      </p:sp>
      <p:pic>
        <p:nvPicPr>
          <p:cNvPr id="8198" name="Picture 13" descr="10fig0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7433" y="1916832"/>
            <a:ext cx="5834847" cy="3262039"/>
          </a:xfrm>
          <a:noFill/>
        </p:spPr>
      </p:pic>
      <p:sp>
        <p:nvSpPr>
          <p:cNvPr id="8195" name="AutoShape 7" descr="10fig05"/>
          <p:cNvSpPr>
            <a:spLocks noChangeAspect="1" noChangeArrowheads="1"/>
          </p:cNvSpPr>
          <p:nvPr/>
        </p:nvSpPr>
        <p:spPr bwMode="auto">
          <a:xfrm>
            <a:off x="4164013" y="46038"/>
            <a:ext cx="4286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8196" name="AutoShape 9" descr="10fig05"/>
          <p:cNvSpPr>
            <a:spLocks noChangeAspect="1" noChangeArrowheads="1"/>
          </p:cNvSpPr>
          <p:nvPr/>
        </p:nvSpPr>
        <p:spPr bwMode="auto">
          <a:xfrm>
            <a:off x="2428875" y="2143125"/>
            <a:ext cx="4286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8197" name="AutoShape 11" descr="10fig05"/>
          <p:cNvSpPr>
            <a:spLocks noChangeAspect="1" noChangeArrowheads="1"/>
          </p:cNvSpPr>
          <p:nvPr/>
        </p:nvSpPr>
        <p:spPr bwMode="auto">
          <a:xfrm>
            <a:off x="2428875" y="2143125"/>
            <a:ext cx="4286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TextBox 6"/>
          <p:cNvSpPr txBox="1"/>
          <p:nvPr/>
        </p:nvSpPr>
        <p:spPr>
          <a:xfrm>
            <a:off x="2627784" y="5517232"/>
            <a:ext cx="43924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cs typeface="+mj-cs"/>
              </a:rPr>
              <a:t>Host IDS as software solution</a:t>
            </a:r>
            <a:endParaRPr lang="ar-EG" sz="2000" b="1" dirty="0"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effectLst/>
                <a:latin typeface="Garamond" pitchFamily="18" charset="0"/>
                <a:ea typeface="SimSun" pitchFamily="2" charset="-122"/>
              </a:rPr>
              <a:t>Network IDS</a:t>
            </a:r>
          </a:p>
        </p:txBody>
      </p:sp>
      <p:pic>
        <p:nvPicPr>
          <p:cNvPr id="9220" name="Picture 7" descr="10fig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588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88024" y="3573016"/>
            <a:ext cx="1368152" cy="21602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762000" y="1474788"/>
            <a:ext cx="7772400" cy="4114800"/>
          </a:xfrm>
        </p:spPr>
        <p:txBody>
          <a:bodyPr/>
          <a:lstStyle/>
          <a:p>
            <a:pPr algn="just" rtl="0" eaLnBrk="1" hangingPunct="1">
              <a:defRPr/>
            </a:pPr>
            <a:r>
              <a:rPr lang="en-US" dirty="0"/>
              <a:t>If configured correctly, a network intrusion detection system (NIDS) can monitor all traffic on a network segment.</a:t>
            </a:r>
          </a:p>
          <a:p>
            <a:pPr algn="l" rtl="0" eaLnBrk="1" hangingPunct="1">
              <a:defRPr/>
            </a:pPr>
            <a:r>
              <a:rPr lang="en-US" dirty="0"/>
              <a:t>A NIDS is most effective when used in conjunction with a firewall solution.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984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defRPr/>
            </a:pPr>
            <a:r>
              <a:rPr lang="en-US" sz="4400" b="1">
                <a:solidFill>
                  <a:srgbClr val="FF0000"/>
                </a:solidFill>
                <a:latin typeface="Garamond" pitchFamily="18" charset="0"/>
                <a:ea typeface="SimSun" pitchFamily="2" charset="-122"/>
              </a:rPr>
              <a:t>IDS</a:t>
            </a:r>
            <a:r>
              <a:rPr lang="en-US"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br>
              <a:rPr 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39A1F5D-1A0B-42EF-B077-5993CD37EE32}" type="slidenum">
              <a:rPr lang="ar-EG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1497</Words>
  <Application>Microsoft Office PowerPoint</Application>
  <PresentationFormat>عرض على الشاشة (4:3)</PresentationFormat>
  <Paragraphs>215</Paragraphs>
  <Slides>26</Slides>
  <Notes>9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27" baseType="lpstr">
      <vt:lpstr>Oriel</vt:lpstr>
      <vt:lpstr>Intrusion Detection Systems (IDS)</vt:lpstr>
      <vt:lpstr>Basic Ideas of  Intrusion Detection</vt:lpstr>
      <vt:lpstr>Basic Ideas of Intrusion Detection</vt:lpstr>
      <vt:lpstr>عرض تقديمي في PowerPoint</vt:lpstr>
      <vt:lpstr>Types of IDS Systems </vt:lpstr>
      <vt:lpstr>عرض تقديمي في PowerPoint</vt:lpstr>
      <vt:lpstr>Host IDS</vt:lpstr>
      <vt:lpstr>Network IDS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Intrusion Detection Policies</vt:lpstr>
      <vt:lpstr>Negatives and Positives</vt:lpstr>
      <vt:lpstr>Dealing with False Negatives</vt:lpstr>
      <vt:lpstr>Goal of NIDS</vt:lpstr>
      <vt:lpstr>Network-Based Detections (NBD)</vt:lpstr>
      <vt:lpstr>NBD Architecture</vt:lpstr>
      <vt:lpstr>NBD Pros and Cons</vt:lpstr>
      <vt:lpstr>Host-Based Detections (HBD) Inside a target computer </vt:lpstr>
      <vt:lpstr>HBD Pros and Cons</vt:lpstr>
      <vt:lpstr>Comparison of Host IDS and Network IDS </vt:lpstr>
      <vt:lpstr>Sample IDS Placement</vt:lpstr>
      <vt:lpstr>Attacks Against the NIDS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ياسر عاصم</dc:creator>
  <cp:lastModifiedBy>Wajdi Alhakami</cp:lastModifiedBy>
  <cp:revision>36</cp:revision>
  <dcterms:created xsi:type="dcterms:W3CDTF">2009-05-11T19:35:21Z</dcterms:created>
  <dcterms:modified xsi:type="dcterms:W3CDTF">2021-03-31T13:44:17Z</dcterms:modified>
</cp:coreProperties>
</file>