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9"/>
  </p:notesMasterIdLst>
  <p:handoutMasterIdLst>
    <p:handoutMasterId r:id="rId70"/>
  </p:handoutMasterIdLst>
  <p:sldIdLst>
    <p:sldId id="548" r:id="rId2"/>
    <p:sldId id="273" r:id="rId3"/>
    <p:sldId id="311" r:id="rId4"/>
    <p:sldId id="295" r:id="rId5"/>
    <p:sldId id="282" r:id="rId6"/>
    <p:sldId id="296" r:id="rId7"/>
    <p:sldId id="315" r:id="rId8"/>
    <p:sldId id="283" r:id="rId9"/>
    <p:sldId id="310" r:id="rId10"/>
    <p:sldId id="323" r:id="rId11"/>
    <p:sldId id="334" r:id="rId12"/>
    <p:sldId id="331" r:id="rId13"/>
    <p:sldId id="332" r:id="rId14"/>
    <p:sldId id="333" r:id="rId15"/>
    <p:sldId id="335" r:id="rId16"/>
    <p:sldId id="549" r:id="rId17"/>
    <p:sldId id="312" r:id="rId18"/>
    <p:sldId id="313" r:id="rId19"/>
    <p:sldId id="314" r:id="rId20"/>
    <p:sldId id="277" r:id="rId21"/>
    <p:sldId id="278" r:id="rId22"/>
    <p:sldId id="258" r:id="rId23"/>
    <p:sldId id="324" r:id="rId24"/>
    <p:sldId id="325" r:id="rId25"/>
    <p:sldId id="326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327" r:id="rId38"/>
    <p:sldId id="328" r:id="rId39"/>
    <p:sldId id="329" r:id="rId40"/>
    <p:sldId id="330" r:id="rId41"/>
    <p:sldId id="287" r:id="rId42"/>
    <p:sldId id="293" r:id="rId43"/>
    <p:sldId id="288" r:id="rId44"/>
    <p:sldId id="289" r:id="rId45"/>
    <p:sldId id="290" r:id="rId46"/>
    <p:sldId id="291" r:id="rId47"/>
    <p:sldId id="292" r:id="rId48"/>
    <p:sldId id="304" r:id="rId49"/>
    <p:sldId id="305" r:id="rId50"/>
    <p:sldId id="306" r:id="rId51"/>
    <p:sldId id="307" r:id="rId52"/>
    <p:sldId id="308" r:id="rId53"/>
    <p:sldId id="309" r:id="rId54"/>
    <p:sldId id="284" r:id="rId55"/>
    <p:sldId id="285" r:id="rId56"/>
    <p:sldId id="336" r:id="rId57"/>
    <p:sldId id="286" r:id="rId58"/>
    <p:sldId id="337" r:id="rId59"/>
    <p:sldId id="338" r:id="rId60"/>
    <p:sldId id="340" r:id="rId61"/>
    <p:sldId id="341" r:id="rId62"/>
    <p:sldId id="342" r:id="rId63"/>
    <p:sldId id="343" r:id="rId64"/>
    <p:sldId id="344" r:id="rId65"/>
    <p:sldId id="346" r:id="rId66"/>
    <p:sldId id="345" r:id="rId67"/>
    <p:sldId id="347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5714"/>
  </p:normalViewPr>
  <p:slideViewPr>
    <p:cSldViewPr>
      <p:cViewPr varScale="1">
        <p:scale>
          <a:sx n="95" d="100"/>
          <a:sy n="95" d="100"/>
        </p:scale>
        <p:origin x="18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7E8B4AD-AE03-1BAC-AEA4-E15E0EA85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813932-2C62-4AD2-9E5F-5520FCCC9453}" type="slidenum">
              <a:rPr lang="en-CA" altLang="en-US"/>
              <a:pPr eaLnBrk="1" hangingPunct="1"/>
              <a:t>5</a:t>
            </a:fld>
            <a:endParaRPr lang="en-CA" altLang="en-US"/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C9CD5602-1C7E-59A4-E175-7643F7C3E2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fld id="{14512D9F-35DC-4152-B1BD-D670131AC29F}" type="slidenum">
              <a:rPr lang="en-GB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t>5</a:t>
            </a:fld>
            <a:endParaRPr lang="en-GB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Rectangle 1">
            <a:extLst>
              <a:ext uri="{FF2B5EF4-FFF2-40B4-BE49-F238E27FC236}">
                <a16:creationId xmlns:a16="http://schemas.microsoft.com/office/drawing/2014/main" id="{7965CF6E-3D27-1C02-77E6-18F49865F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8B5140EB-4DA0-9071-0B06-B32CFEBD0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78F2780-1177-0411-780A-70AB963ED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BF0158-F86D-40FC-8A15-18AE1807788E}" type="slidenum">
              <a:rPr lang="en-CA" altLang="en-US"/>
              <a:pPr eaLnBrk="1" hangingPunct="1"/>
              <a:t>32</a:t>
            </a:fld>
            <a:endParaRPr lang="en-CA" altLang="en-US"/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A240F496-902D-14CF-E276-603344CACB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EEACD78-594D-45CB-9A6F-C30D02BF4460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D5261BDF-00A8-B778-7B10-1B9A36BF0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06E654DB-3504-3EEC-6A4D-4518F651A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B7756F2-25EC-2C5C-F769-E6D8E3F5C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73806A-394D-4438-8787-88AAEDE587E6}" type="slidenum">
              <a:rPr lang="en-CA" altLang="en-US"/>
              <a:pPr eaLnBrk="1" hangingPunct="1"/>
              <a:t>33</a:t>
            </a:fld>
            <a:endParaRPr lang="en-CA" altLang="en-US"/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EF2A04C4-27D0-7458-D681-53B068512D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9ECBAF8-000E-487F-ADF8-9FBBFF38FFDC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68E17A05-3503-FDC5-52C8-143E06794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A0E9F55F-3A2D-1E48-693C-1DCD56FC7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EC04169-AD91-0F53-6185-3650A4507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BF697D-88A8-465F-853A-F62E6311771F}" type="slidenum">
              <a:rPr lang="en-CA" altLang="en-US"/>
              <a:pPr eaLnBrk="1" hangingPunct="1"/>
              <a:t>34</a:t>
            </a:fld>
            <a:endParaRPr lang="en-CA" altLang="en-US"/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B9B98423-E8FE-571F-A60C-25841F93B4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51CE499-84BE-4EF5-B74D-A3335C0C37CB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DB68DBE9-D24E-DD8D-8EB0-CB33A0C51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9DB7F86D-12B4-758E-84E5-015DBB459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E603EE2-16DB-BBCC-67E6-287F4B8F5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6ED30D-0A90-45F0-9C18-75762C6154C8}" type="slidenum">
              <a:rPr lang="en-CA" altLang="en-US"/>
              <a:pPr eaLnBrk="1" hangingPunct="1"/>
              <a:t>35</a:t>
            </a:fld>
            <a:endParaRPr lang="en-CA" altLang="en-US"/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2C6ACE54-00D9-1195-18FE-E01E388706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1AE0D38-07DD-46B2-BEA0-89303464FEE8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DCBCF82F-5F6A-2F8A-08D2-BB992D70C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9D44C65-388F-CD5D-74AA-D9A71DF20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E35A5AC-512B-46CD-0F57-7CA2F2AF0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500D5E-1CA9-453F-B46A-7F0FD6FD2442}" type="slidenum">
              <a:rPr lang="en-CA" altLang="en-US"/>
              <a:pPr eaLnBrk="1" hangingPunct="1"/>
              <a:t>36</a:t>
            </a:fld>
            <a:endParaRPr lang="en-CA" altLang="en-US"/>
          </a:p>
        </p:txBody>
      </p:sp>
      <p:sp>
        <p:nvSpPr>
          <p:cNvPr id="87043" name="Rectangle 7">
            <a:extLst>
              <a:ext uri="{FF2B5EF4-FFF2-40B4-BE49-F238E27FC236}">
                <a16:creationId xmlns:a16="http://schemas.microsoft.com/office/drawing/2014/main" id="{35BCF916-FF87-1DAA-36C5-40EC7C2121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D033C4E-3016-44BD-8699-6532092E1407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6C61CE43-A6B8-80DE-AE18-F64EC3095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B59B1C9B-806F-D20C-939D-532193E89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DE4B430-6D80-C32E-E67E-81078D14F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C65159-C870-4AF0-94C0-AC4E5C3EA0FB}" type="slidenum">
              <a:rPr lang="en-CA" altLang="en-US"/>
              <a:pPr eaLnBrk="1" hangingPunct="1"/>
              <a:t>42</a:t>
            </a:fld>
            <a:endParaRPr lang="en-CA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CAE0ED6-1131-8B3D-4868-0624887A5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86639EB-DB01-A549-B414-F8F17F20A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31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F7A0249-3F86-4CA1-6DA6-1413993B5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C85BB1-FFD1-47B1-980C-0A66530022E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EF46906-BB5A-457A-F163-78510C8D9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1A34CD8-7A44-D343-851D-364F80932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C1D4E7C-FEB9-A321-C7CB-2E154A05E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5E804D-932C-43C8-A47C-34C1659444B1}" type="slidenum">
              <a:rPr lang="en-CA" altLang="en-US"/>
              <a:pPr eaLnBrk="1" hangingPunct="1"/>
              <a:t>22</a:t>
            </a:fld>
            <a:endParaRPr lang="en-CA" altLang="en-US"/>
          </a:p>
        </p:txBody>
      </p:sp>
      <p:sp>
        <p:nvSpPr>
          <p:cNvPr id="75779" name="Rectangle 7">
            <a:extLst>
              <a:ext uri="{FF2B5EF4-FFF2-40B4-BE49-F238E27FC236}">
                <a16:creationId xmlns:a16="http://schemas.microsoft.com/office/drawing/2014/main" id="{D0033404-85AC-1EC4-4ED2-3E5EBA2122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C3F59E4-7E46-4EEC-8AB7-3833DBBBF1F9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B9777A3D-74B8-5D65-8C9C-BD21605CC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BA547D8A-E8CC-7168-2863-BC7895C72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182E2454-0081-CA8E-1197-82FA801CE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16D8FB-8CD5-4AAB-B52D-D2B3A552FBC5}" type="slidenum">
              <a:rPr lang="en-CA" altLang="en-US"/>
              <a:pPr eaLnBrk="1" hangingPunct="1"/>
              <a:t>26</a:t>
            </a:fld>
            <a:endParaRPr lang="en-CA" altLang="en-US"/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94DEFDB1-22BC-9030-6ACF-540A69C173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4FA1624-0029-4781-A0F4-231C83DB1848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7F1492D1-F9D1-FCD9-EB45-76921E6BE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2F1D7BF-2334-BAF2-9872-AA304DA8A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C6F69EC-3312-10AB-FBC1-3D31ED736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CBB236-9429-44FE-8FF7-DFA73140C90C}" type="slidenum">
              <a:rPr lang="en-CA" altLang="en-US"/>
              <a:pPr eaLnBrk="1" hangingPunct="1"/>
              <a:t>27</a:t>
            </a:fld>
            <a:endParaRPr lang="en-CA" altLang="en-US"/>
          </a:p>
        </p:txBody>
      </p:sp>
      <p:sp>
        <p:nvSpPr>
          <p:cNvPr id="77827" name="Rectangle 7">
            <a:extLst>
              <a:ext uri="{FF2B5EF4-FFF2-40B4-BE49-F238E27FC236}">
                <a16:creationId xmlns:a16="http://schemas.microsoft.com/office/drawing/2014/main" id="{81AB75E1-34FC-F430-104D-E14ACFB78B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78B9F3B-2868-4CF4-BBE7-E99189E78BB6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A0CA2322-5294-B812-96AF-C42DA22EF1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27811078-6CC4-73BD-6654-2EE279E00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4CD6E42-30AA-082B-37BD-5AF07BDC1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96D095-DBFF-415C-BFC2-A9858318A60E}" type="slidenum">
              <a:rPr lang="en-CA" altLang="en-US"/>
              <a:pPr eaLnBrk="1" hangingPunct="1"/>
              <a:t>28</a:t>
            </a:fld>
            <a:endParaRPr lang="en-CA" altLang="en-US"/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9A4753B7-BED4-FFEA-AC23-5AF0C5866C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98990AC-60C6-4AF9-A35A-EC0768AF5319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2C3A8007-F6ED-33A6-6812-41DBFF640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40010639-63FD-00C5-625C-30801ED1B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E970E9D-7724-7609-B82F-FF47DE6A7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448925-17B6-43B4-8176-C2B6C382270E}" type="slidenum">
              <a:rPr lang="en-CA" altLang="en-US"/>
              <a:pPr eaLnBrk="1" hangingPunct="1"/>
              <a:t>29</a:t>
            </a:fld>
            <a:endParaRPr lang="en-CA" altLang="en-US"/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4577A533-3A14-E7DC-D030-0E85590B42B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5868C6A-5299-4E05-986C-F4924CB6A2C1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2C274D02-6165-76E5-52D2-032D5FA2B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92BE08C8-70DF-B488-4DD1-EB07B1C2C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C7793B8-DF9C-EC70-B121-C197FA1F6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599172-0683-4010-AAC2-83CB0363D3A0}" type="slidenum">
              <a:rPr lang="en-CA" altLang="en-US"/>
              <a:pPr eaLnBrk="1" hangingPunct="1"/>
              <a:t>30</a:t>
            </a:fld>
            <a:endParaRPr lang="en-CA" altLang="en-US"/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68D0DC54-1568-0703-1859-331CF75D78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0ADDFA9-895A-47C7-A8AE-AC7DD2F737D6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8CFD29F0-E0CE-2048-2B78-0CB1C5E9C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70B52D45-DEFC-CA85-DDD4-FE8C505F3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449DA13-A194-FA12-3C8F-463D6C662B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5292F1-8851-4A7B-B3F3-35821F6145B2}" type="slidenum">
              <a:rPr lang="en-CA" altLang="en-US"/>
              <a:pPr eaLnBrk="1" hangingPunct="1"/>
              <a:t>31</a:t>
            </a:fld>
            <a:endParaRPr lang="en-CA" altLang="en-US"/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616EF911-2507-9739-77AE-6BD36428E3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0A0F694-8B0C-4C5E-9437-46809BC5447B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C21F2836-1749-CE9E-FFF2-F6AD5D75A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6F1287E9-2610-6344-EF9E-D578C505A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2FD4-5B5E-FF4E-D606-DA29AB3DBA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35C7-6DDF-49A7-C851-34C579007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7F3ECDBB-C1B8-41C4-9D9E-6C502610F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2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Stacks &amp; Queues</a:t>
            </a: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308AFC5-D636-47F7-1A79-30D85A928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altLang="zh-CN" sz="4000" dirty="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  <a:r>
              <a:rPr lang="en-US" altLang="zh-CN" sz="4000" dirty="0">
                <a:ea typeface="SimSun" panose="02010600030101010101" pitchFamily="2" charset="-122"/>
              </a:rPr>
              <a:t> Implementation using Array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290BA18-0A97-EEAD-543F-BA757EB5C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Attributes of </a:t>
            </a:r>
            <a:r>
              <a:rPr lang="en-US" altLang="zh-CN" sz="280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  <a:endParaRPr lang="en-US" altLang="zh-CN" sz="2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MAXSIZE </a:t>
            </a:r>
            <a:r>
              <a:rPr lang="en-US" altLang="zh-CN" sz="2400">
                <a:ea typeface="SimSun" panose="02010600030101010101" pitchFamily="2" charset="-122"/>
              </a:rPr>
              <a:t>: the max size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400">
                <a:ea typeface="SimSun" panose="02010600030101010101" pitchFamily="2" charset="-122"/>
              </a:rPr>
              <a:t>: the index of the top element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Stack </a:t>
            </a:r>
            <a:r>
              <a:rPr lang="en-US" altLang="zh-CN" sz="2400" b="1"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  <a:r>
              <a:rPr lang="en-US" altLang="zh-CN" sz="2400">
                <a:ea typeface="SimSun" panose="02010600030101010101" pitchFamily="2" charset="-122"/>
              </a:rPr>
              <a:t>: point to an array which stores elements of stack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Operations of </a:t>
            </a:r>
            <a:r>
              <a:rPr lang="en-US" altLang="zh-CN" sz="280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IsEmpty</a:t>
            </a:r>
            <a:r>
              <a:rPr lang="en-US" altLang="zh-CN" sz="2400">
                <a:ea typeface="SimSun" panose="02010600030101010101" pitchFamily="2" charset="-122"/>
              </a:rPr>
              <a:t>: return true if stack is empty,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IsFull</a:t>
            </a:r>
            <a:r>
              <a:rPr lang="en-US" altLang="zh-CN" sz="2400">
                <a:ea typeface="SimSun" panose="02010600030101010101" pitchFamily="2" charset="-122"/>
              </a:rPr>
              <a:t>: return true if stack is full,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FF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400">
                <a:solidFill>
                  <a:srgbClr val="00FF00"/>
                </a:solidFill>
                <a:ea typeface="SimSun" panose="02010600030101010101" pitchFamily="2" charset="-122"/>
              </a:rPr>
              <a:t>: return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Push</a:t>
            </a:r>
            <a:r>
              <a:rPr lang="en-US" altLang="zh-CN" sz="2400">
                <a:ea typeface="SimSun" panose="02010600030101010101" pitchFamily="2" charset="-122"/>
              </a:rPr>
              <a:t>: add an element to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Pop</a:t>
            </a:r>
            <a:r>
              <a:rPr lang="en-US" altLang="zh-CN" sz="2400">
                <a:ea typeface="SimSun" panose="02010600030101010101" pitchFamily="2" charset="-122"/>
              </a:rPr>
              <a:t>: delete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DisplayStack</a:t>
            </a:r>
            <a:r>
              <a:rPr lang="en-US" altLang="zh-CN" sz="2400">
                <a:ea typeface="SimSun" panose="02010600030101010101" pitchFamily="2" charset="-122"/>
              </a:rPr>
              <a:t>: print all the data in the stack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D4E496F-CE8C-8DC4-2CA5-1D17E1D9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altLang="en-US" dirty="0"/>
              <a:t>Stack Implementation</a:t>
            </a:r>
            <a:endParaRPr lang="en-CA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D5BF0B9-B564-F54F-39F3-62318780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altLang="en-US"/>
              <a:t>#define MAX 10 </a:t>
            </a:r>
          </a:p>
          <a:p>
            <a:pPr>
              <a:buFontTx/>
              <a:buNone/>
            </a:pPr>
            <a:r>
              <a:rPr lang="en-CA" altLang="en-US"/>
              <a:t>int top=-1</a:t>
            </a:r>
          </a:p>
          <a:p>
            <a:pPr>
              <a:buFontTx/>
              <a:buNone/>
            </a:pPr>
            <a:r>
              <a:rPr lang="en-CA" altLang="en-US"/>
              <a:t>int stk[MAX]; </a:t>
            </a:r>
          </a:p>
          <a:p>
            <a:endParaRPr lang="en-CA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C85BB21F-3470-77AE-9DC9-C7C72AA9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812"/>
            <a:ext cx="8353425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Inserting an Item into the Stack S: </a:t>
            </a:r>
            <a:endParaRPr lang="en-CA" altLang="en-US" sz="1400" dirty="0"/>
          </a:p>
          <a:p>
            <a:endParaRPr lang="en-CA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PUSH(ITEM)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 {Check for stack overflow}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TOP==MAXSIZE - 1 then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2400" dirty="0">
                <a:solidFill>
                  <a:srgbClr val="000000"/>
                </a:solidFill>
              </a:rPr>
              <a:t>‘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 full</a:t>
            </a:r>
            <a:r>
              <a:rPr lang="en-CA" altLang="en-US" sz="2400" dirty="0">
                <a:solidFill>
                  <a:srgbClr val="000000"/>
                </a:solidFill>
              </a:rPr>
              <a:t>’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else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2: {Increment pointer top}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TOP=TOP+1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3: {Insert ITEM at top of the Stack} </a:t>
            </a:r>
            <a:endParaRPr lang="en-CA" altLang="en-US" sz="1400" dirty="0"/>
          </a:p>
          <a:p>
            <a:r>
              <a:rPr lang="en-CA" altLang="en-US" sz="2400" dirty="0" err="1">
                <a:latin typeface="Calibri" panose="020F0502020204030204" pitchFamily="34" charset="0"/>
              </a:rPr>
              <a:t>stk</a:t>
            </a:r>
            <a:r>
              <a:rPr lang="en-CA" altLang="en-US" sz="2400" dirty="0">
                <a:latin typeface="Calibri" panose="020F0502020204030204" pitchFamily="34" charset="0"/>
              </a:rPr>
              <a:t>[TOP]=ITEM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594841-8E49-528B-B370-3984477C8D84}"/>
              </a:ext>
            </a:extLst>
          </p:cNvPr>
          <p:cNvSpPr/>
          <p:nvPr/>
        </p:nvSpPr>
        <p:spPr>
          <a:xfrm>
            <a:off x="5292725" y="908050"/>
            <a:ext cx="3775075" cy="3970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void Push()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{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if(top==(MAX-1))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std::</a:t>
            </a:r>
            <a:r>
              <a:rPr lang="en-CA" dirty="0" err="1">
                <a:solidFill>
                  <a:srgbClr val="FF0000"/>
                </a:solidFill>
              </a:rPr>
              <a:t>cout</a:t>
            </a:r>
            <a:r>
              <a:rPr lang="en-CA" dirty="0">
                <a:solidFill>
                  <a:srgbClr val="FF0000"/>
                </a:solidFill>
              </a:rPr>
              <a:t>&lt;&lt;"\n\</a:t>
            </a:r>
            <a:r>
              <a:rPr lang="en-CA" dirty="0" err="1">
                <a:solidFill>
                  <a:srgbClr val="FF0000"/>
                </a:solidFill>
              </a:rPr>
              <a:t>nThe</a:t>
            </a:r>
            <a:r>
              <a:rPr lang="en-CA" dirty="0">
                <a:solidFill>
                  <a:srgbClr val="FF0000"/>
                </a:solidFill>
              </a:rPr>
              <a:t> stack is full";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else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{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std::</a:t>
            </a:r>
            <a:r>
              <a:rPr lang="en-CA" dirty="0" err="1">
                <a:solidFill>
                  <a:srgbClr val="FF0000"/>
                </a:solidFill>
              </a:rPr>
              <a:t>cout</a:t>
            </a:r>
            <a:r>
              <a:rPr lang="en-CA" dirty="0">
                <a:solidFill>
                  <a:srgbClr val="FF0000"/>
                </a:solidFill>
              </a:rPr>
              <a:t>&lt;&lt;"\n\</a:t>
            </a:r>
            <a:r>
              <a:rPr lang="en-CA" dirty="0" err="1">
                <a:solidFill>
                  <a:srgbClr val="FF0000"/>
                </a:solidFill>
              </a:rPr>
              <a:t>nEnter</a:t>
            </a:r>
            <a:r>
              <a:rPr lang="en-CA" dirty="0">
                <a:solidFill>
                  <a:srgbClr val="FF0000"/>
                </a:solidFill>
              </a:rPr>
              <a:t> an element:";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std::</a:t>
            </a:r>
            <a:r>
              <a:rPr lang="en-CA" dirty="0" err="1">
                <a:solidFill>
                  <a:srgbClr val="FF0000"/>
                </a:solidFill>
              </a:rPr>
              <a:t>cin</a:t>
            </a:r>
            <a:r>
              <a:rPr lang="en-CA" dirty="0">
                <a:solidFill>
                  <a:srgbClr val="FF0000"/>
                </a:solidFill>
              </a:rPr>
              <a:t>&gt;&gt;item;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top++; </a:t>
            </a:r>
          </a:p>
          <a:p>
            <a:pPr>
              <a:defRPr/>
            </a:pPr>
            <a:r>
              <a:rPr lang="en-CA" dirty="0" err="1">
                <a:solidFill>
                  <a:srgbClr val="FF0000"/>
                </a:solidFill>
              </a:rPr>
              <a:t>stk</a:t>
            </a:r>
            <a:r>
              <a:rPr lang="en-CA" dirty="0">
                <a:solidFill>
                  <a:srgbClr val="FF0000"/>
                </a:solidFill>
              </a:rPr>
              <a:t>[top]=item;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std::</a:t>
            </a:r>
            <a:r>
              <a:rPr lang="en-CA" dirty="0" err="1">
                <a:solidFill>
                  <a:srgbClr val="FF0000"/>
                </a:solidFill>
              </a:rPr>
              <a:t>cout</a:t>
            </a:r>
            <a:r>
              <a:rPr lang="en-CA" dirty="0">
                <a:solidFill>
                  <a:srgbClr val="FF0000"/>
                </a:solidFill>
              </a:rPr>
              <a:t>&lt;&lt;"\n\</a:t>
            </a:r>
            <a:r>
              <a:rPr lang="en-CA" dirty="0" err="1">
                <a:solidFill>
                  <a:srgbClr val="FF0000"/>
                </a:solidFill>
              </a:rPr>
              <a:t>nElement</a:t>
            </a:r>
            <a:r>
              <a:rPr lang="en-CA" dirty="0">
                <a:solidFill>
                  <a:srgbClr val="FF0000"/>
                </a:solidFill>
              </a:rPr>
              <a:t> pushed successfully\n";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}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51F7DBE0-F881-35E9-7A4E-9A936595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1188"/>
            <a:ext cx="84613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 for Deletion of an Item from the Stack S </a:t>
            </a:r>
            <a:endParaRPr lang="en-CA" altLang="en-US" sz="1400" dirty="0"/>
          </a:p>
          <a:p>
            <a:endParaRPr lang="en-CA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POP()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 {Check for stack underflow}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TOP==-1 then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2400" dirty="0">
                <a:solidFill>
                  <a:srgbClr val="000000"/>
                </a:solidFill>
              </a:rPr>
              <a:t>‘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 underflow</a:t>
            </a:r>
            <a:r>
              <a:rPr lang="en-CA" altLang="en-US" sz="2400" dirty="0">
                <a:solidFill>
                  <a:srgbClr val="000000"/>
                </a:solidFill>
              </a:rPr>
              <a:t>’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2: </a:t>
            </a:r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{Return former top element of stack}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ITEM=(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stk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[TOP]);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3: {Decrement pointer TOP}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TOP=TOP-1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2400" dirty="0">
                <a:solidFill>
                  <a:srgbClr val="000000"/>
                </a:solidFill>
              </a:rPr>
              <a:t>‘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Deleted item 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is:</a:t>
            </a:r>
            <a:r>
              <a:rPr lang="en-CA" altLang="en-US" sz="2400" dirty="0" err="1">
                <a:solidFill>
                  <a:srgbClr val="000000"/>
                </a:solidFill>
              </a:rPr>
              <a:t>’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,item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9E9E6-08F0-29A2-1BC7-863CCF657B63}"/>
              </a:ext>
            </a:extLst>
          </p:cNvPr>
          <p:cNvSpPr/>
          <p:nvPr/>
        </p:nvSpPr>
        <p:spPr>
          <a:xfrm>
            <a:off x="4787900" y="1341438"/>
            <a:ext cx="42799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void Pop()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{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if(top==-1)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std::</a:t>
            </a:r>
            <a:r>
              <a:rPr lang="en-CA" sz="1400" dirty="0" err="1">
                <a:solidFill>
                  <a:srgbClr val="FF0000"/>
                </a:solidFill>
              </a:rPr>
              <a:t>cout</a:t>
            </a:r>
            <a:r>
              <a:rPr lang="en-CA" sz="1400" dirty="0">
                <a:solidFill>
                  <a:srgbClr val="FF0000"/>
                </a:solidFill>
              </a:rPr>
              <a:t>&lt;&lt;"\n\</a:t>
            </a:r>
            <a:r>
              <a:rPr lang="en-CA" sz="1400" dirty="0" err="1">
                <a:solidFill>
                  <a:srgbClr val="FF0000"/>
                </a:solidFill>
              </a:rPr>
              <a:t>nThe</a:t>
            </a:r>
            <a:r>
              <a:rPr lang="en-CA" sz="1400" dirty="0">
                <a:solidFill>
                  <a:srgbClr val="FF0000"/>
                </a:solidFill>
              </a:rPr>
              <a:t> stack is empty";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else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{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item=</a:t>
            </a:r>
            <a:r>
              <a:rPr lang="en-CA" sz="1400" dirty="0" err="1">
                <a:solidFill>
                  <a:srgbClr val="FF0000"/>
                </a:solidFill>
              </a:rPr>
              <a:t>stk</a:t>
            </a:r>
            <a:r>
              <a:rPr lang="en-CA" sz="1400" dirty="0">
                <a:solidFill>
                  <a:srgbClr val="FF0000"/>
                </a:solidFill>
              </a:rPr>
              <a:t>[top];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top--;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std::</a:t>
            </a:r>
            <a:r>
              <a:rPr lang="en-CA" sz="1400" dirty="0" err="1">
                <a:solidFill>
                  <a:srgbClr val="FF0000"/>
                </a:solidFill>
              </a:rPr>
              <a:t>cout</a:t>
            </a:r>
            <a:r>
              <a:rPr lang="en-CA" sz="1400" dirty="0">
                <a:solidFill>
                  <a:srgbClr val="FF0000"/>
                </a:solidFill>
              </a:rPr>
              <a:t>&lt;&lt;"\n\</a:t>
            </a:r>
            <a:r>
              <a:rPr lang="en-CA" sz="1400" dirty="0" err="1">
                <a:solidFill>
                  <a:srgbClr val="FF0000"/>
                </a:solidFill>
              </a:rPr>
              <a:t>nThe</a:t>
            </a:r>
            <a:r>
              <a:rPr lang="en-CA" sz="1400" dirty="0">
                <a:solidFill>
                  <a:srgbClr val="FF0000"/>
                </a:solidFill>
              </a:rPr>
              <a:t> deleted element is:"&lt;&lt;item;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}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825F46A6-A0E2-E1C3-7DFE-65EAE683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5184"/>
            <a:ext cx="9144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CA" altLang="en-US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 to display the items of a Stack S </a:t>
            </a:r>
            <a:endParaRPr lang="en-CA" altLang="en-US" sz="2000" dirty="0"/>
          </a:p>
          <a:p>
            <a:endParaRPr lang="en-CA" alt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DISPLAY()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 {Check for stack underflow}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If TOP==-1 then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3600" dirty="0">
                <a:solidFill>
                  <a:srgbClr val="000000"/>
                </a:solidFill>
              </a:rPr>
              <a:t>‘</a:t>
            </a:r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 is empty</a:t>
            </a:r>
            <a:r>
              <a:rPr lang="en-CA" altLang="en-US" sz="3600" dirty="0">
                <a:solidFill>
                  <a:srgbClr val="000000"/>
                </a:solidFill>
              </a:rPr>
              <a:t>’</a:t>
            </a:r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2000" dirty="0"/>
          </a:p>
          <a:p>
            <a:r>
              <a:rPr lang="en-CA" altLang="en-US" sz="3600" dirty="0">
                <a:latin typeface="Calibri" panose="020F0502020204030204" pitchFamily="34" charset="0"/>
              </a:rPr>
              <a:t>Step 2: {display stack elements until TOP value}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3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stk</a:t>
            </a:r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[TOP]) </a:t>
            </a:r>
            <a:endParaRPr lang="en-CA" altLang="en-US" sz="2000" dirty="0"/>
          </a:p>
          <a:p>
            <a:r>
              <a:rPr lang="en-CA" altLang="en-US" sz="3600" dirty="0">
                <a:latin typeface="Calibri" panose="020F0502020204030204" pitchFamily="34" charset="0"/>
              </a:rPr>
              <a:t>TOP=TOP-1</a:t>
            </a:r>
            <a:endParaRPr lang="en-CA" altLang="en-US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C250A63A-8067-A581-A97D-6CCFB452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1963"/>
            <a:ext cx="89439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CA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 to display top item of the Stack S </a:t>
            </a:r>
            <a:endParaRPr lang="en-CA" altLang="en-US" sz="2000" dirty="0"/>
          </a:p>
          <a:p>
            <a:endParaRPr lang="en-CA" alt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TOP()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 {Check for stack underflow}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If TOP=-1 then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3600" dirty="0">
                <a:solidFill>
                  <a:srgbClr val="000000"/>
                </a:solidFill>
              </a:rPr>
              <a:t>‘</a:t>
            </a:r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 is empty</a:t>
            </a:r>
            <a:r>
              <a:rPr lang="en-CA" altLang="en-US" sz="3600" dirty="0">
                <a:solidFill>
                  <a:srgbClr val="000000"/>
                </a:solidFill>
              </a:rPr>
              <a:t>’</a:t>
            </a:r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2: {display TOP value into the Stack} </a:t>
            </a:r>
            <a:endParaRPr lang="en-CA" altLang="en-US" sz="2000" dirty="0"/>
          </a:p>
          <a:p>
            <a:r>
              <a:rPr lang="en-CA" altLang="en-US" sz="3600" dirty="0">
                <a:latin typeface="Calibri" panose="020F0502020204030204" pitchFamily="34" charset="0"/>
              </a:rPr>
              <a:t>Prints(</a:t>
            </a:r>
            <a:r>
              <a:rPr lang="en-CA" altLang="en-US" sz="3600" dirty="0" err="1">
                <a:latin typeface="Calibri" panose="020F0502020204030204" pitchFamily="34" charset="0"/>
              </a:rPr>
              <a:t>stk</a:t>
            </a:r>
            <a:r>
              <a:rPr lang="en-CA" altLang="en-US" sz="3600" dirty="0">
                <a:latin typeface="Calibri" panose="020F0502020204030204" pitchFamily="34" charset="0"/>
              </a:rPr>
              <a:t>[TOP])</a:t>
            </a:r>
            <a:endParaRPr lang="en-CA" altLang="en-US" sz="5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85F5B32-CCC8-6B5D-C9CF-92DE75F82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Exercise</a:t>
            </a: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0CA3C-445E-E640-0DCD-1951740B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70564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Describe the output of the following series of stack operations</a:t>
            </a:r>
          </a:p>
          <a:p>
            <a:pPr eaLnBrk="1" hangingPunct="1"/>
            <a:endParaRPr lang="en-CA" altLang="en-US" dirty="0"/>
          </a:p>
          <a:p>
            <a:pPr eaLnBrk="1" hangingPunct="1"/>
            <a:r>
              <a:rPr lang="en-CA" altLang="en-US" dirty="0"/>
              <a:t>Push(8)</a:t>
            </a:r>
          </a:p>
          <a:p>
            <a:pPr eaLnBrk="1" hangingPunct="1"/>
            <a:r>
              <a:rPr lang="en-CA" altLang="en-US" dirty="0"/>
              <a:t>Push(3)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Push(2)</a:t>
            </a:r>
          </a:p>
          <a:p>
            <a:pPr eaLnBrk="1" hangingPunct="1"/>
            <a:r>
              <a:rPr lang="en-CA" altLang="en-US" dirty="0"/>
              <a:t>Push(5)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Push(9)</a:t>
            </a:r>
          </a:p>
          <a:p>
            <a:pPr eaLnBrk="1" hangingPunct="1"/>
            <a:r>
              <a:rPr lang="en-CA" altLang="en-US" dirty="0"/>
              <a:t>Push(1)</a:t>
            </a:r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id="{5F214CE0-E215-9BA0-04C3-D54B7BA4366B}"/>
              </a:ext>
            </a:extLst>
          </p:cNvPr>
          <p:cNvGrpSpPr>
            <a:grpSpLocks/>
          </p:cNvGrpSpPr>
          <p:nvPr/>
        </p:nvGrpSpPr>
        <p:grpSpPr bwMode="auto">
          <a:xfrm>
            <a:off x="3284537" y="2466975"/>
            <a:ext cx="2346325" cy="1981200"/>
            <a:chOff x="106" y="2880"/>
            <a:chExt cx="1478" cy="1248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9DF58AED-A6D3-2BC1-C2C7-C78A13331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345A2C4F-69D2-265B-D1D2-40FA38E7E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" y="3888"/>
              <a:ext cx="3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top</a:t>
              </a: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64AB4E26-06A3-A1D4-1E4E-263BBEEC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2880"/>
              <a:ext cx="8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empty stack</a:t>
              </a:r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C7336A22-108F-1115-4F2F-4EE1C3B48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216"/>
              <a:ext cx="1200" cy="912"/>
              <a:chOff x="672" y="3216"/>
              <a:chExt cx="1200" cy="912"/>
            </a:xfrm>
          </p:grpSpPr>
          <p:sp>
            <p:nvSpPr>
              <p:cNvPr id="9" name="Line 11">
                <a:extLst>
                  <a:ext uri="{FF2B5EF4-FFF2-40B4-BE49-F238E27FC236}">
                    <a16:creationId xmlns:a16="http://schemas.microsoft.com/office/drawing/2014/main" id="{DCF5DC16-B530-DCAA-8FD7-A44670FBB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6B636942-9093-9E07-EA75-21B6ED6CA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F8A37D86-656A-F84A-37BC-18C217EA0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4">
                <a:extLst>
                  <a:ext uri="{FF2B5EF4-FFF2-40B4-BE49-F238E27FC236}">
                    <a16:creationId xmlns:a16="http://schemas.microsoft.com/office/drawing/2014/main" id="{F6844E25-FEBB-90F2-AE09-569BEBE20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440334ED-062A-C570-5070-A56B2CCE8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9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85F5B32-CCC8-6B5D-C9CF-92DE75F82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for Balanced Braces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788939A-A488-BFB1-1CED-4A6968DC3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stack can be used to verify whether a program contains balanced braces</a:t>
            </a:r>
          </a:p>
          <a:p>
            <a:pPr lvl="1"/>
            <a:r>
              <a:rPr lang="en-US" altLang="en-US"/>
              <a:t>An example of balanced braces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abc{defg{ijk}{l{mn}}op}qr</a:t>
            </a:r>
          </a:p>
          <a:p>
            <a:pPr lvl="1"/>
            <a:r>
              <a:rPr lang="en-US" altLang="en-US"/>
              <a:t>An example of unbalanced braces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abc{def}}{ghij{kl}m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C7B205-39B3-96C8-9946-D3645115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for Balanced Braces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BE648A6-E863-3AA1-8CAD-00E1A0892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Requirements for balanced braces</a:t>
            </a:r>
          </a:p>
          <a:p>
            <a:pPr lvl="1"/>
            <a:r>
              <a:rPr lang="en-US" altLang="en-US"/>
              <a:t>Each time you encounter a “}”, it matches an already encountered “{”</a:t>
            </a:r>
          </a:p>
          <a:p>
            <a:pPr lvl="1"/>
            <a:r>
              <a:rPr lang="en-US" altLang="en-US"/>
              <a:t>When you reach the end of the string, you have matched each “{”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C44BC78-B730-2268-3DB8-FC7C3B66D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Checking for Balanced Braces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82A5FA38-A7B1-F86A-EB2F-CD19A360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45013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>
            <a:extLst>
              <a:ext uri="{FF2B5EF4-FFF2-40B4-BE49-F238E27FC236}">
                <a16:creationId xmlns:a16="http://schemas.microsoft.com/office/drawing/2014/main" id="{B79DB7F4-48C8-0D43-75AD-60DFD39E3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11175"/>
            <a:ext cx="8096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/>
              <a:t>	</a:t>
            </a:r>
            <a:r>
              <a:rPr lang="en-US" altLang="en-US" sz="29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Introduction to Stacks and Queues</a:t>
            </a:r>
          </a:p>
          <a:p>
            <a:pPr eaLnBrk="1" hangingPunct="1">
              <a:lnSpc>
                <a:spcPts val="4225"/>
              </a:lnSpc>
            </a:pPr>
            <a:endParaRPr lang="en-US" altLang="en-US" sz="29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688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Widely used data structures</a:t>
            </a:r>
          </a:p>
          <a:p>
            <a:pPr eaLnBrk="1" hangingPunct="1">
              <a:lnSpc>
                <a:spcPts val="3688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Ordered List of element</a:t>
            </a: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Easy to implement</a:t>
            </a: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38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Easy to use</a:t>
            </a:r>
          </a:p>
        </p:txBody>
      </p:sp>
      <p:pic>
        <p:nvPicPr>
          <p:cNvPr id="5123" name="Picture 4" descr="stack">
            <a:extLst>
              <a:ext uri="{FF2B5EF4-FFF2-40B4-BE49-F238E27FC236}">
                <a16:creationId xmlns:a16="http://schemas.microsoft.com/office/drawing/2014/main" id="{B3638F75-5763-4917-77C8-1DB321AA3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133600"/>
            <a:ext cx="2152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ws_5024">
            <a:extLst>
              <a:ext uri="{FF2B5EF4-FFF2-40B4-BE49-F238E27FC236}">
                <a16:creationId xmlns:a16="http://schemas.microsoft.com/office/drawing/2014/main" id="{56E216E7-E166-5F8D-3CF0-25CCD1E9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>
            <a:extLst>
              <a:ext uri="{FF2B5EF4-FFF2-40B4-BE49-F238E27FC236}">
                <a16:creationId xmlns:a16="http://schemas.microsoft.com/office/drawing/2014/main" id="{635CDE45-03AE-56D4-5AC2-DC501698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4349750"/>
            <a:ext cx="13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6A4017B8-9D5C-2F41-D529-F5AA6730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4643438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96CD7E57-D897-0F74-F609-26D518A6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1138"/>
            <a:ext cx="792003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36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 of Stack: evaluation of expression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140584F3-C705-D87C-5135-E80A3926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CE04FC27-C6B3-FE48-A5B4-7F32AB6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527175"/>
            <a:ext cx="3948113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6+(((5+4)*(3*2))+1) = ?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push(6),push(5),push(4) 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push(3),push(2)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push(pop()*pop())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push(pop()*pop())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push(1)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     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86D5BCA4-2732-A70D-C7FB-7FC1BA62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4459288"/>
            <a:ext cx="161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537" name="Text Box 10">
            <a:extLst>
              <a:ext uri="{FF2B5EF4-FFF2-40B4-BE49-F238E27FC236}">
                <a16:creationId xmlns:a16="http://schemas.microsoft.com/office/drawing/2014/main" id="{010AA450-C04E-5310-5923-8E773CEB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1527175"/>
            <a:ext cx="13811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r" rtl="1" eaLnBrk="1" hangingPunct="1">
              <a:lnSpc>
                <a:spcPts val="2388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8" name="Text Box 11">
            <a:extLst>
              <a:ext uri="{FF2B5EF4-FFF2-40B4-BE49-F238E27FC236}">
                <a16:creationId xmlns:a16="http://schemas.microsoft.com/office/drawing/2014/main" id="{8A885BD5-D803-4990-AD7D-EAAFDC837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1682750"/>
            <a:ext cx="16192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32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9" name="Text Box 12">
            <a:extLst>
              <a:ext uri="{FF2B5EF4-FFF2-40B4-BE49-F238E27FC236}">
                <a16:creationId xmlns:a16="http://schemas.microsoft.com/office/drawing/2014/main" id="{0E243A5C-50DC-8426-094D-6154B9D6C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806950"/>
            <a:ext cx="2778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</a:p>
        </p:txBody>
      </p:sp>
      <p:sp>
        <p:nvSpPr>
          <p:cNvPr id="22540" name="Text Box 13">
            <a:extLst>
              <a:ext uri="{FF2B5EF4-FFF2-40B4-BE49-F238E27FC236}">
                <a16:creationId xmlns:a16="http://schemas.microsoft.com/office/drawing/2014/main" id="{95596BF5-43A4-637C-2EDF-3FC8B7A23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2225675"/>
            <a:ext cx="139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 rtl="1" eaLnBrk="1" hangingPunct="1">
              <a:lnSpc>
                <a:spcPts val="23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 rtl="1" eaLnBrk="1" hangingPunct="1">
              <a:lnSpc>
                <a:spcPts val="2300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41" name="Text Box 14">
            <a:extLst>
              <a:ext uri="{FF2B5EF4-FFF2-40B4-BE49-F238E27FC236}">
                <a16:creationId xmlns:a16="http://schemas.microsoft.com/office/drawing/2014/main" id="{01D32C8A-40F1-3987-C8C7-A66C7C8F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4948238"/>
            <a:ext cx="1619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542" name="Text Box 15">
            <a:extLst>
              <a:ext uri="{FF2B5EF4-FFF2-40B4-BE49-F238E27FC236}">
                <a16:creationId xmlns:a16="http://schemas.microsoft.com/office/drawing/2014/main" id="{20F0082C-A350-644D-AC79-999F210D7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2368550"/>
            <a:ext cx="10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350505B2-9978-DE63-9896-DAF5228F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943225"/>
            <a:ext cx="1381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 rtl="1" eaLnBrk="1" hangingPunct="1">
              <a:lnSpc>
                <a:spcPts val="23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44" name="Text Box 17">
            <a:extLst>
              <a:ext uri="{FF2B5EF4-FFF2-40B4-BE49-F238E27FC236}">
                <a16:creationId xmlns:a16="http://schemas.microsoft.com/office/drawing/2014/main" id="{8A6DBD5B-AD28-9841-4198-8FDE5ECF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3086100"/>
            <a:ext cx="276225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1600"/>
              <a:t>		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257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</a:p>
        </p:txBody>
      </p:sp>
      <p:sp>
        <p:nvSpPr>
          <p:cNvPr id="22545" name="Text Box 18">
            <a:extLst>
              <a:ext uri="{FF2B5EF4-FFF2-40B4-BE49-F238E27FC236}">
                <a16:creationId xmlns:a16="http://schemas.microsoft.com/office/drawing/2014/main" id="{99FDCD2F-AC1D-3E05-399C-50EB9D652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5540375"/>
            <a:ext cx="1444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2546" name="Text Box 19">
            <a:extLst>
              <a:ext uri="{FF2B5EF4-FFF2-40B4-BE49-F238E27FC236}">
                <a16:creationId xmlns:a16="http://schemas.microsoft.com/office/drawing/2014/main" id="{FB313235-1F7B-DC34-EBE9-EFBB17AA6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5443538"/>
            <a:ext cx="26162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fr-FR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</a:t>
            </a:r>
          </a:p>
          <a:p>
            <a:pPr eaLnBrk="1" hangingPunct="1">
              <a:lnSpc>
                <a:spcPts val="913"/>
              </a:lnSpc>
            </a:pPr>
            <a:endParaRPr lang="fr-FR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375"/>
              </a:lnSpc>
            </a:pPr>
            <a:r>
              <a:rPr lang="fr-FR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endParaRPr lang="en-US" altLang="en-US" sz="1500" b="1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7" name="Text Box 20">
            <a:extLst>
              <a:ext uri="{FF2B5EF4-FFF2-40B4-BE49-F238E27FC236}">
                <a16:creationId xmlns:a16="http://schemas.microsoft.com/office/drawing/2014/main" id="{CF2F909E-788D-51C4-317B-E30D42D2C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5572125"/>
            <a:ext cx="276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</a:p>
        </p:txBody>
      </p:sp>
      <p:sp>
        <p:nvSpPr>
          <p:cNvPr id="22548" name="Text Box 21">
            <a:extLst>
              <a:ext uri="{FF2B5EF4-FFF2-40B4-BE49-F238E27FC236}">
                <a16:creationId xmlns:a16="http://schemas.microsoft.com/office/drawing/2014/main" id="{FD413317-DFD7-3398-9F49-97DEB257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6554788"/>
            <a:ext cx="1841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625"/>
              </a:lnSpc>
            </a:pPr>
            <a:r>
              <a:rPr lang="en-US" altLang="en-US" sz="1500" b="1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22549" name="Rectangle 22">
            <a:extLst>
              <a:ext uri="{FF2B5EF4-FFF2-40B4-BE49-F238E27FC236}">
                <a16:creationId xmlns:a16="http://schemas.microsoft.com/office/drawing/2014/main" id="{7ABCE85C-92F4-1A97-DA63-7FAF1112B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6435725"/>
            <a:ext cx="1763712" cy="42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818FCEA1-B89F-8A1D-85D0-050AAEF5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1136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55" name="Text Box 5">
            <a:extLst>
              <a:ext uri="{FF2B5EF4-FFF2-40B4-BE49-F238E27FC236}">
                <a16:creationId xmlns:a16="http://schemas.microsoft.com/office/drawing/2014/main" id="{1A937D13-E8DC-46D8-FDFE-EB51C42D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543175"/>
            <a:ext cx="984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7D689938-C8CA-48AF-7B65-7672A0FF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989263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7" name="Text Box 7">
            <a:extLst>
              <a:ext uri="{FF2B5EF4-FFF2-40B4-BE49-F238E27FC236}">
                <a16:creationId xmlns:a16="http://schemas.microsoft.com/office/drawing/2014/main" id="{3FBF0F16-B374-442F-C191-50B8D47B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346450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58" name="Text Box 8">
            <a:extLst>
              <a:ext uri="{FF2B5EF4-FFF2-40B4-BE49-F238E27FC236}">
                <a16:creationId xmlns:a16="http://schemas.microsoft.com/office/drawing/2014/main" id="{F67F7033-B6B5-7B7A-6371-8274005C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879850"/>
            <a:ext cx="984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9" name="Text Box 9">
            <a:extLst>
              <a:ext uri="{FF2B5EF4-FFF2-40B4-BE49-F238E27FC236}">
                <a16:creationId xmlns:a16="http://schemas.microsoft.com/office/drawing/2014/main" id="{C435F811-3D4A-5A81-5E95-D8AE3033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4683125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60" name="Text Box 10">
            <a:extLst>
              <a:ext uri="{FF2B5EF4-FFF2-40B4-BE49-F238E27FC236}">
                <a16:creationId xmlns:a16="http://schemas.microsoft.com/office/drawing/2014/main" id="{998045AC-DBC5-CB8D-6B48-09CCA0C3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5214938"/>
            <a:ext cx="984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61" name="Text Box 12">
            <a:extLst>
              <a:ext uri="{FF2B5EF4-FFF2-40B4-BE49-F238E27FC236}">
                <a16:creationId xmlns:a16="http://schemas.microsoft.com/office/drawing/2014/main" id="{7A1B3631-096F-4370-D141-C0445E34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481013"/>
            <a:ext cx="433228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4225"/>
              </a:lnSpc>
            </a:pPr>
            <a:r>
              <a:rPr lang="en-US" altLang="en-US" sz="36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Expression notation</a:t>
            </a:r>
          </a:p>
        </p:txBody>
      </p:sp>
      <p:sp>
        <p:nvSpPr>
          <p:cNvPr id="23562" name="Text Box 13">
            <a:extLst>
              <a:ext uri="{FF2B5EF4-FFF2-40B4-BE49-F238E27FC236}">
                <a16:creationId xmlns:a16="http://schemas.microsoft.com/office/drawing/2014/main" id="{70A3D3A0-866A-95F7-22ED-F48A561E6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1975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63" name="Text Box 14">
            <a:extLst>
              <a:ext uri="{FF2B5EF4-FFF2-40B4-BE49-F238E27FC236}">
                <a16:creationId xmlns:a16="http://schemas.microsoft.com/office/drawing/2014/main" id="{75674D51-493D-6FA9-B982-53ED76FF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527175"/>
            <a:ext cx="611187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Infix 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in between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(3+2)*5 = 25  ­­&gt; Needs parenthesis</a:t>
            </a:r>
          </a:p>
          <a:p>
            <a:pPr eaLnBrk="1" hangingPunct="1">
              <a:lnSpc>
                <a:spcPts val="40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Postfix (HP calculators)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after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 2 + 5 * = 25</a:t>
            </a:r>
          </a:p>
          <a:p>
            <a:pPr eaLnBrk="1" hangingPunct="1">
              <a:lnSpc>
                <a:spcPts val="40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Prefix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before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* + 3 2 5 = 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0EC0B7F8-0C0B-67EF-C7CB-6C80412C3C3F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CC56D40-37B7-2DF2-FEBD-69C5D29932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and Postfix Expressions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00133B6-1C5B-7102-DE0F-13E16F78C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way we are used to writing expressions is known as infix notation</a:t>
            </a:r>
          </a:p>
          <a:p>
            <a:pPr eaLnBrk="1" hangingPunct="1"/>
            <a:r>
              <a:rPr lang="en-US" altLang="en-US" sz="2800"/>
              <a:t>Postfix expression does not require any precedence rules</a:t>
            </a:r>
          </a:p>
          <a:p>
            <a:pPr eaLnBrk="1" hangingPunct="1"/>
            <a:r>
              <a:rPr lang="en-US" altLang="en-US" sz="2800"/>
              <a:t>3 2 * 1 +  is postfix of 3 * 2 + 1</a:t>
            </a:r>
          </a:p>
          <a:p>
            <a:pPr eaLnBrk="1" hangingPunct="1"/>
            <a:r>
              <a:rPr lang="en-US" altLang="en-US" sz="2800"/>
              <a:t>Evaluate the following postfix expressions and write out a corresponding infix expression: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2 3 2 4 * + *			1 2 3 4 ^ * +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1 2 - 3 2 ^ 3 * 6 / +		2 5 ^ 1 -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598FA04-849E-544D-DF8E-61DCA3EE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Stack: Evaluating Postfix Expressions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BF18F73-9804-189E-47D2-E09D2E005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postfix calculator</a:t>
            </a:r>
          </a:p>
          <a:p>
            <a:pPr lvl="1"/>
            <a:r>
              <a:rPr lang="en-US" altLang="en-US"/>
              <a:t>When an operand is entered, the calculator</a:t>
            </a:r>
          </a:p>
          <a:p>
            <a:pPr lvl="2"/>
            <a:r>
              <a:rPr lang="en-US" altLang="en-US"/>
              <a:t>Pushes it onto a stack</a:t>
            </a:r>
          </a:p>
          <a:p>
            <a:pPr lvl="1"/>
            <a:r>
              <a:rPr lang="en-US" altLang="en-US"/>
              <a:t>When an operator is entered, the calculator</a:t>
            </a:r>
          </a:p>
          <a:p>
            <a:pPr lvl="2"/>
            <a:r>
              <a:rPr lang="en-US" altLang="en-US"/>
              <a:t>Applies it to the top two operands of the stack</a:t>
            </a:r>
          </a:p>
          <a:p>
            <a:pPr lvl="2"/>
            <a:r>
              <a:rPr lang="en-US" altLang="en-US"/>
              <a:t>Pops the operands from the stack</a:t>
            </a:r>
          </a:p>
          <a:p>
            <a:pPr lvl="2"/>
            <a:r>
              <a:rPr lang="en-US" altLang="en-US"/>
              <a:t>Pushes the result of the operation on the stack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B8DFA5B-A1D6-7589-F020-6BBAA5878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Postfix Expressions</a:t>
            </a:r>
          </a:p>
        </p:txBody>
      </p:sp>
      <p:sp>
        <p:nvSpPr>
          <p:cNvPr id="26627" name="Text Box 6">
            <a:extLst>
              <a:ext uri="{FF2B5EF4-FFF2-40B4-BE49-F238E27FC236}">
                <a16:creationId xmlns:a16="http://schemas.microsoft.com/office/drawing/2014/main" id="{1EBCA878-BD2D-239E-DA74-0CC08927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876925"/>
            <a:ext cx="7696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The action of a postfix calculator when evaluating the expression 2 * (3 + 4)</a:t>
            </a:r>
          </a:p>
        </p:txBody>
      </p:sp>
      <p:pic>
        <p:nvPicPr>
          <p:cNvPr id="26628" name="Picture 8" descr="carrano0608">
            <a:extLst>
              <a:ext uri="{FF2B5EF4-FFF2-40B4-BE49-F238E27FC236}">
                <a16:creationId xmlns:a16="http://schemas.microsoft.com/office/drawing/2014/main" id="{23E17A67-966F-DE70-6831-10981504B13E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447800"/>
            <a:ext cx="7221538" cy="40386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7FAE28D-88E0-5838-D603-4843AFE12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altLang="en-US" dirty="0"/>
              <a:t>Evaluating Postfix Expressions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F7AB290-F3BC-301A-B0DD-E1A7B4DD5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36725"/>
            <a:ext cx="8610600" cy="5121275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 (each character ch in the string){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if (ch is an operand)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push value that operand ch represents onto stack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else{ // ch is an operator named 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// evaluate and push the result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operand2 = top of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pop the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operand1 = top of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pop the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result = operand1 op operand2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push result onto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D14D7A03-7E79-2B5F-024D-7C3D099B9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335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A pseudocode algorithm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E893904-8D80-B8CF-A4E9-A1F3FB077E48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720A8B96-8FAB-1508-391B-6714BE7F941B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CE45438-FA2A-49B8-B668-93A12D2E3470}" type="slidenum">
              <a:rPr lang="en-US" altLang="en-US" b="1"/>
              <a:pPr algn="r" eaLnBrk="1" hangingPunct="1"/>
              <a:t>26</a:t>
            </a:fld>
            <a:endParaRPr lang="en-US" altLang="en-US" b="1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19305BD-09AB-6BFE-A08F-0871CE65E9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9E9394D2-D608-6DD5-CA05-5D722DF310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Convert the following equations from infix to postfix: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2 ^ 3 ^ 3 + 5 * 1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	2 3 3 ^ ^ 5 1 * +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11 + 2 - 1 * 3 / 3 + 2 ^ 2 / 3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11 2 + 1 3 * 3 / - 2 2 ^ 3 / + 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Problems: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	parentheses in expression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F4C15811-8D37-4913-6E79-61CB68FB7CC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D06BACB0-3E91-257B-BC67-48AA86AA7A6B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D697C79-4AF9-4216-A16D-5A617A7BC12E}" type="slidenum">
              <a:rPr lang="en-US" altLang="en-US" b="1"/>
              <a:pPr algn="r" eaLnBrk="1" hangingPunct="1"/>
              <a:t>27</a:t>
            </a:fld>
            <a:endParaRPr lang="en-US" altLang="en-US" b="1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2DF74CB-DAD0-B588-6B6A-EC4B771FC1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 Conversion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8795834-3454-C53B-91C8-AA83BD6B05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Requires operator precedence parsing algorithm</a:t>
            </a:r>
          </a:p>
          <a:p>
            <a:pPr lvl="1" eaLnBrk="1" hangingPunct="1"/>
            <a:r>
              <a:rPr lang="en-US" altLang="en-US" sz="2000"/>
              <a:t>parse v. To determine the syntactic structure of a sentence or other utterance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Operands: add to expression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Close parenthesis: pop stack symbols until an open parenthesis appears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Operators: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Pop all stack symbols until a symbol of lower precedence appears. Then push the operator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End of input: Pop all remaining stack symbols and add to the expression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>
            <a:extLst>
              <a:ext uri="{FF2B5EF4-FFF2-40B4-BE49-F238E27FC236}">
                <a16:creationId xmlns:a16="http://schemas.microsoft.com/office/drawing/2014/main" id="{2F84196C-7AF0-5D99-5E6F-203B67BA202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C187F46F-A12D-B4A6-828E-22FD67E222A2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A632A5-7111-4906-9156-965694C89323}" type="slidenum">
              <a:rPr lang="en-US" altLang="en-US" b="1"/>
              <a:pPr algn="r" eaLnBrk="1" hangingPunct="1"/>
              <a:t>28</a:t>
            </a:fld>
            <a:endParaRPr lang="en-US" altLang="en-US" b="1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00421386-DB6D-825E-D109-88341F1D37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524A0083-B147-EE72-49EB-E29D62E9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060575"/>
            <a:ext cx="517683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3 + 2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>
            <a:extLst>
              <a:ext uri="{FF2B5EF4-FFF2-40B4-BE49-F238E27FC236}">
                <a16:creationId xmlns:a16="http://schemas.microsoft.com/office/drawing/2014/main" id="{213E5C80-5039-81CF-F977-53379649085E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9D871232-E78B-942C-CAAF-697E9F4DBB61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46710D1-67EA-4592-BAD6-54D48D6A86F9}" type="slidenum">
              <a:rPr lang="en-US" altLang="en-US" b="1"/>
              <a:pPr algn="r" eaLnBrk="1" hangingPunct="1"/>
              <a:t>29</a:t>
            </a:fld>
            <a:endParaRPr lang="en-US" altLang="en-US" b="1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DE22093-A49D-E5C1-8C5F-74A2D77631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0C3E16F0-F407-E0F1-823A-5AEF0E4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49784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 + 2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 	3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8DE37B2-CEE2-D4E1-3A8A-ECED02DA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33388"/>
            <a:ext cx="8218487" cy="633412"/>
          </a:xfrm>
        </p:spPr>
        <p:txBody>
          <a:bodyPr/>
          <a:lstStyle/>
          <a:p>
            <a:pPr eaLnBrk="1" hangingPunct="1"/>
            <a:r>
              <a:rPr lang="en-US" altLang="en-US" b="1"/>
              <a:t>Stacks ADT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A7E4715-12EA-38EC-55E5-2154A91D35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388" y="836613"/>
            <a:ext cx="8640762" cy="5545137"/>
          </a:xfrm>
        </p:spPr>
        <p:txBody>
          <a:bodyPr/>
          <a:lstStyle/>
          <a:p>
            <a:pPr lvl="1" eaLnBrk="1" hangingPunct="1">
              <a:defRPr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 stack is an ordered group of homogeneous items (elements), in which the removal and  addition of stack items can take place only at the top of the stack.</a:t>
            </a: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 stack is a LIFO “last in, first out”  structure. </a:t>
            </a:r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EB953E21-EF95-EDEF-DD1B-043A14CF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41663"/>
            <a:ext cx="7561263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>
            <a:extLst>
              <a:ext uri="{FF2B5EF4-FFF2-40B4-BE49-F238E27FC236}">
                <a16:creationId xmlns:a16="http://schemas.microsoft.com/office/drawing/2014/main" id="{F41F1915-DEE1-94C8-C96F-97614CE71A5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9407417E-26D8-36A9-00D3-155B36050EF5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06D1C6C-5FE0-49B1-8E98-30FCC9E0371F}" type="slidenum">
              <a:rPr lang="en-US" altLang="en-US" b="1"/>
              <a:pPr algn="r" eaLnBrk="1" hangingPunct="1"/>
              <a:t>30</a:t>
            </a:fld>
            <a:endParaRPr lang="en-US" altLang="en-US" b="1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DF3A1D4-53FC-61B4-6792-5E1D82D7F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C4A54846-5E2B-48E6-8173-187859A0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05038"/>
            <a:ext cx="4672012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>
            <a:extLst>
              <a:ext uri="{FF2B5EF4-FFF2-40B4-BE49-F238E27FC236}">
                <a16:creationId xmlns:a16="http://schemas.microsoft.com/office/drawing/2014/main" id="{718E3041-1D17-AAF3-F2E7-455F5E00418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76EECD78-02B7-F22B-D146-2BD53D4E207F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E5242AF-6B85-4E34-A28A-022307D1BE57}" type="slidenum">
              <a:rPr lang="en-US" altLang="en-US" b="1"/>
              <a:pPr algn="r" eaLnBrk="1" hangingPunct="1"/>
              <a:t>31</a:t>
            </a:fld>
            <a:endParaRPr lang="en-US" altLang="en-US" b="1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3DB0104-92CB-6717-3EAA-A9AFBF775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9BE5D598-79DA-945E-5C46-29DB2BFB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433705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>
            <a:extLst>
              <a:ext uri="{FF2B5EF4-FFF2-40B4-BE49-F238E27FC236}">
                <a16:creationId xmlns:a16="http://schemas.microsoft.com/office/drawing/2014/main" id="{79CB8069-524F-AD3C-0087-031A6D42C2C8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4070FA46-0645-1F49-07CB-A0363101EA50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8228112-4821-4819-BCE1-221258587BA2}" type="slidenum">
              <a:rPr lang="en-US" altLang="en-US" b="1"/>
              <a:pPr algn="r" eaLnBrk="1" hangingPunct="1"/>
              <a:t>32</a:t>
            </a:fld>
            <a:endParaRPr lang="en-US" altLang="en-US" b="1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E29187-FD1A-AADC-666A-41B5C2852C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A0587134-F48B-008A-2F7F-81D015FB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60575"/>
            <a:ext cx="433705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>
            <a:extLst>
              <a:ext uri="{FF2B5EF4-FFF2-40B4-BE49-F238E27FC236}">
                <a16:creationId xmlns:a16="http://schemas.microsoft.com/office/drawing/2014/main" id="{74497924-BA86-147D-EFA4-9D54ADA203DA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EA169DB2-D149-17EF-9631-BD2A63A95977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334CF14-BB30-4A7E-A418-EBB1CAA97553}" type="slidenum">
              <a:rPr lang="en-US" altLang="en-US" b="1"/>
              <a:pPr algn="r" eaLnBrk="1" hangingPunct="1"/>
              <a:t>33</a:t>
            </a:fld>
            <a:endParaRPr lang="en-US" altLang="en-US" b="1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30C0785B-B48A-B241-C175-916724EA8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4E17CD12-E6A8-2EDE-2B7D-6F1E82C8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05038"/>
            <a:ext cx="4633913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>
            <a:extLst>
              <a:ext uri="{FF2B5EF4-FFF2-40B4-BE49-F238E27FC236}">
                <a16:creationId xmlns:a16="http://schemas.microsoft.com/office/drawing/2014/main" id="{6CE1005D-4520-28C4-9B93-18EE47E561A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682D5936-4257-D09C-3A41-D219543F2D23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491AB81-7DE1-4DB1-A8E4-A31E6628D056}" type="slidenum">
              <a:rPr lang="en-US" altLang="en-US" b="1"/>
              <a:pPr algn="r" eaLnBrk="1" hangingPunct="1"/>
              <a:t>34</a:t>
            </a:fld>
            <a:endParaRPr lang="en-US" altLang="en-US" b="1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B1CB4B2-FE43-AAF1-576E-8C2675357C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32B65D6C-6212-709C-C83E-8E7A62D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916113"/>
            <a:ext cx="487045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>
            <a:extLst>
              <a:ext uri="{FF2B5EF4-FFF2-40B4-BE49-F238E27FC236}">
                <a16:creationId xmlns:a16="http://schemas.microsoft.com/office/drawing/2014/main" id="{72518938-87F5-A216-7781-128956582DF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5FB80FFD-C771-151F-CA2A-D377EFB80AF9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31969A4-0DE1-44CE-B3E8-72E5BF792674}" type="slidenum">
              <a:rPr lang="en-US" altLang="en-US" b="1"/>
              <a:pPr algn="r" eaLnBrk="1" hangingPunct="1"/>
              <a:t>35</a:t>
            </a:fld>
            <a:endParaRPr lang="en-US" altLang="en-US" b="1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DE5290E-7CB2-1A18-F541-1ED6A32A69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1904D885-8BF1-1789-7601-7805A00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0575"/>
            <a:ext cx="5176837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 * 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BA7CE9D2-5C42-403F-53B8-8E8ED0A32C82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3E481E29-03E8-05BB-0BD4-532F1A6C4FE8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60C44A5-E26C-435B-87BA-8C4A01027567}" type="slidenum">
              <a:rPr lang="en-US" altLang="en-US" b="1"/>
              <a:pPr algn="r" eaLnBrk="1" hangingPunct="1"/>
              <a:t>36</a:t>
            </a:fld>
            <a:endParaRPr lang="en-US" altLang="en-US" b="1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136D5056-48F0-438F-437C-9180509C2D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 using stack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3E365B1-7E5F-4019-5FD3-4A7F6C815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1068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1 - 2 ^ 3 ^ 3 - ( 4 + 5 * 6 ) * 7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Show algorithm in action on above equation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38918" name="Picture 4" descr="weiss11-13">
            <a:extLst>
              <a:ext uri="{FF2B5EF4-FFF2-40B4-BE49-F238E27FC236}">
                <a16:creationId xmlns:a16="http://schemas.microsoft.com/office/drawing/2014/main" id="{CFDC2C99-89C8-59FA-2C33-A92C3E8F9BA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9800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7">
            <a:extLst>
              <a:ext uri="{FF2B5EF4-FFF2-40B4-BE49-F238E27FC236}">
                <a16:creationId xmlns:a16="http://schemas.microsoft.com/office/drawing/2014/main" id="{258176E2-539E-A8AE-CB53-F745D9DE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6475"/>
            <a:ext cx="1368425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D2550D3-B466-8AFE-7AE1-FF19FB4EB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Application: A Search Problem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2DC254C-0F76-C1D9-5A80-22118B8E0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Saudi Airline Company (SAAir)</a:t>
            </a:r>
          </a:p>
          <a:p>
            <a:pPr lvl="1"/>
            <a:r>
              <a:rPr lang="en-US" altLang="en-US"/>
              <a:t>For each customer request, indicate whether a sequence of SAAir flights exists from the origin city to the destination city</a:t>
            </a:r>
          </a:p>
          <a:p>
            <a:r>
              <a:rPr lang="en-US" altLang="en-US"/>
              <a:t>The flight map for SAAir is a graph</a:t>
            </a:r>
          </a:p>
          <a:p>
            <a:pPr lvl="1"/>
            <a:r>
              <a:rPr lang="en-US" altLang="en-US"/>
              <a:t>Adjacent vertices are two vertices that are joined by an edge</a:t>
            </a:r>
          </a:p>
          <a:p>
            <a:pPr lvl="1"/>
            <a:r>
              <a:rPr lang="en-US" altLang="en-US"/>
              <a:t>A directed path is a sequence of directed edges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F850A44-079D-69DA-697B-2806D27AF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Application: A Search Problem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06FA5F2A-28B8-76D2-FB5A-6F2A65FCCB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2870200" cy="4876800"/>
          </a:xfrm>
          <a:noFill/>
        </p:spPr>
      </p:pic>
      <p:sp>
        <p:nvSpPr>
          <p:cNvPr id="40964" name="Text Box 5">
            <a:extLst>
              <a:ext uri="{FF2B5EF4-FFF2-40B4-BE49-F238E27FC236}">
                <a16:creationId xmlns:a16="http://schemas.microsoft.com/office/drawing/2014/main" id="{FA458C20-E309-4F07-E304-A1255BB6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3276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Flight map for SAAir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FB4F98-CDEA-D8B7-6916-0DA5A6467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Nonrecursive Solution That Uses a Stack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64B420E-8662-84F7-10BF-5E306DE25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solution performs an exhaustive search</a:t>
            </a:r>
          </a:p>
          <a:p>
            <a:pPr lvl="1"/>
            <a:r>
              <a:rPr lang="en-US" altLang="en-US"/>
              <a:t>Beginning at the origin city, the solution will try every possible sequence of flights until either</a:t>
            </a:r>
          </a:p>
          <a:p>
            <a:pPr lvl="2"/>
            <a:r>
              <a:rPr lang="en-US" altLang="en-US"/>
              <a:t>It finds a sequence that gets to the destination city</a:t>
            </a:r>
          </a:p>
          <a:p>
            <a:pPr lvl="2"/>
            <a:r>
              <a:rPr lang="en-US" altLang="en-US"/>
              <a:t>It determines that no such sequence exists</a:t>
            </a:r>
          </a:p>
          <a:p>
            <a:r>
              <a:rPr lang="en-US" altLang="en-US"/>
              <a:t>Backtracking can be used to recover from a wrong choice of a 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634CBF-A85E-6F0F-3AE5-C703A9CDD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Push and Pop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C5C3F44-149B-AD92-7014-CF2654BFB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Primary operations: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Push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Pop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Push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 Add an element to the top of the stack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Pop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 Remove the element at the top of the stack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CD0D2F74-8D64-9C60-4711-02790F5FF172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4572000"/>
            <a:ext cx="2346325" cy="1981200"/>
            <a:chOff x="106" y="2880"/>
            <a:chExt cx="1478" cy="1248"/>
          </a:xfrm>
        </p:grpSpPr>
        <p:sp>
          <p:nvSpPr>
            <p:cNvPr id="7218" name="Line 7">
              <a:extLst>
                <a:ext uri="{FF2B5EF4-FFF2-40B4-BE49-F238E27FC236}">
                  <a16:creationId xmlns:a16="http://schemas.microsoft.com/office/drawing/2014/main" id="{70114997-9D09-6B93-C3B7-28FF3B307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19" name="Text Box 8">
              <a:extLst>
                <a:ext uri="{FF2B5EF4-FFF2-40B4-BE49-F238E27FC236}">
                  <a16:creationId xmlns:a16="http://schemas.microsoft.com/office/drawing/2014/main" id="{3A35416C-39D8-4BBE-C1A2-B12A00826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" y="3888"/>
              <a:ext cx="3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top</a:t>
              </a:r>
            </a:p>
          </p:txBody>
        </p:sp>
        <p:sp>
          <p:nvSpPr>
            <p:cNvPr id="7220" name="Text Box 9">
              <a:extLst>
                <a:ext uri="{FF2B5EF4-FFF2-40B4-BE49-F238E27FC236}">
                  <a16:creationId xmlns:a16="http://schemas.microsoft.com/office/drawing/2014/main" id="{8810A75E-8ABF-5831-79A3-32991B8F4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2880"/>
              <a:ext cx="8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empty stack</a:t>
              </a:r>
            </a:p>
          </p:txBody>
        </p:sp>
        <p:grpSp>
          <p:nvGrpSpPr>
            <p:cNvPr id="7221" name="Group 10">
              <a:extLst>
                <a:ext uri="{FF2B5EF4-FFF2-40B4-BE49-F238E27FC236}">
                  <a16:creationId xmlns:a16="http://schemas.microsoft.com/office/drawing/2014/main" id="{B9648709-1D97-587F-BECB-2FE5033E5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216"/>
              <a:ext cx="1200" cy="912"/>
              <a:chOff x="672" y="3216"/>
              <a:chExt cx="1200" cy="912"/>
            </a:xfrm>
          </p:grpSpPr>
          <p:sp>
            <p:nvSpPr>
              <p:cNvPr id="7222" name="Line 11">
                <a:extLst>
                  <a:ext uri="{FF2B5EF4-FFF2-40B4-BE49-F238E27FC236}">
                    <a16:creationId xmlns:a16="http://schemas.microsoft.com/office/drawing/2014/main" id="{233D4702-A61F-88B4-F2F5-FA1835211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3" name="Line 12">
                <a:extLst>
                  <a:ext uri="{FF2B5EF4-FFF2-40B4-BE49-F238E27FC236}">
                    <a16:creationId xmlns:a16="http://schemas.microsoft.com/office/drawing/2014/main" id="{3C588B46-3225-6DAD-ADD2-942FE9D43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4" name="Line 13">
                <a:extLst>
                  <a:ext uri="{FF2B5EF4-FFF2-40B4-BE49-F238E27FC236}">
                    <a16:creationId xmlns:a16="http://schemas.microsoft.com/office/drawing/2014/main" id="{B1BFA8AB-B3B4-A0EB-429B-2F83605D4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Line 14">
                <a:extLst>
                  <a:ext uri="{FF2B5EF4-FFF2-40B4-BE49-F238E27FC236}">
                    <a16:creationId xmlns:a16="http://schemas.microsoft.com/office/drawing/2014/main" id="{7E805E8A-C33E-E69F-F400-121A60CE8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Line 15">
                <a:extLst>
                  <a:ext uri="{FF2B5EF4-FFF2-40B4-BE49-F238E27FC236}">
                    <a16:creationId xmlns:a16="http://schemas.microsoft.com/office/drawing/2014/main" id="{60451502-B8E6-91C8-B20B-85F6399C1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653E60BA-95B0-C4AA-2D3F-91BF35C52D0B}"/>
              </a:ext>
            </a:extLst>
          </p:cNvPr>
          <p:cNvGrpSpPr>
            <a:grpSpLocks/>
          </p:cNvGrpSpPr>
          <p:nvPr/>
        </p:nvGrpSpPr>
        <p:grpSpPr bwMode="auto">
          <a:xfrm>
            <a:off x="2301875" y="4572000"/>
            <a:ext cx="2346325" cy="1981200"/>
            <a:chOff x="1450" y="2880"/>
            <a:chExt cx="1478" cy="1248"/>
          </a:xfrm>
        </p:grpSpPr>
        <p:grpSp>
          <p:nvGrpSpPr>
            <p:cNvPr id="7205" name="Group 4">
              <a:extLst>
                <a:ext uri="{FF2B5EF4-FFF2-40B4-BE49-F238E27FC236}">
                  <a16:creationId xmlns:a16="http://schemas.microsoft.com/office/drawing/2014/main" id="{5EE8A2D3-0926-4CE9-B006-6F62D3B9E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840"/>
              <a:ext cx="576" cy="212"/>
              <a:chOff x="3648" y="3388"/>
              <a:chExt cx="576" cy="212"/>
            </a:xfrm>
          </p:grpSpPr>
          <p:sp>
            <p:nvSpPr>
              <p:cNvPr id="7216" name="Rectangle 5">
                <a:extLst>
                  <a:ext uri="{FF2B5EF4-FFF2-40B4-BE49-F238E27FC236}">
                    <a16:creationId xmlns:a16="http://schemas.microsoft.com/office/drawing/2014/main" id="{AAA89F41-3EFC-8D13-3FB5-E95D97F4F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7" name="Text Box 6">
                <a:extLst>
                  <a:ext uri="{FF2B5EF4-FFF2-40B4-BE49-F238E27FC236}">
                    <a16:creationId xmlns:a16="http://schemas.microsoft.com/office/drawing/2014/main" id="{7599180E-BDD2-E11F-028D-C52AAE239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7206" name="Group 16">
              <a:extLst>
                <a:ext uri="{FF2B5EF4-FFF2-40B4-BE49-F238E27FC236}">
                  <a16:creationId xmlns:a16="http://schemas.microsoft.com/office/drawing/2014/main" id="{BD7964C3-3BC6-7376-F8DC-E9673F1AD8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" y="3696"/>
              <a:ext cx="422" cy="240"/>
              <a:chOff x="1450" y="3888"/>
              <a:chExt cx="422" cy="240"/>
            </a:xfrm>
          </p:grpSpPr>
          <p:sp>
            <p:nvSpPr>
              <p:cNvPr id="7214" name="Line 17">
                <a:extLst>
                  <a:ext uri="{FF2B5EF4-FFF2-40B4-BE49-F238E27FC236}">
                    <a16:creationId xmlns:a16="http://schemas.microsoft.com/office/drawing/2014/main" id="{28FE77CA-86BC-0A68-3CBC-C0212B654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5" name="Text Box 18">
                <a:extLst>
                  <a:ext uri="{FF2B5EF4-FFF2-40B4-BE49-F238E27FC236}">
                    <a16:creationId xmlns:a16="http://schemas.microsoft.com/office/drawing/2014/main" id="{86777C1B-1938-F779-7F8B-C176F1A19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207" name="Group 19">
              <a:extLst>
                <a:ext uri="{FF2B5EF4-FFF2-40B4-BE49-F238E27FC236}">
                  <a16:creationId xmlns:a16="http://schemas.microsoft.com/office/drawing/2014/main" id="{76953478-7B6E-A43C-01D3-DADC2A4FC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216"/>
              <a:ext cx="1200" cy="912"/>
              <a:chOff x="672" y="3216"/>
              <a:chExt cx="1200" cy="912"/>
            </a:xfrm>
          </p:grpSpPr>
          <p:sp>
            <p:nvSpPr>
              <p:cNvPr id="7209" name="Line 20">
                <a:extLst>
                  <a:ext uri="{FF2B5EF4-FFF2-40B4-BE49-F238E27FC236}">
                    <a16:creationId xmlns:a16="http://schemas.microsoft.com/office/drawing/2014/main" id="{DEB4AF04-C2F3-7D1A-409A-FC0F5ECC1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0" name="Line 21">
                <a:extLst>
                  <a:ext uri="{FF2B5EF4-FFF2-40B4-BE49-F238E27FC236}">
                    <a16:creationId xmlns:a16="http://schemas.microsoft.com/office/drawing/2014/main" id="{A42E925D-93A8-5D49-1324-D2A720FA2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1" name="Line 22">
                <a:extLst>
                  <a:ext uri="{FF2B5EF4-FFF2-40B4-BE49-F238E27FC236}">
                    <a16:creationId xmlns:a16="http://schemas.microsoft.com/office/drawing/2014/main" id="{FA7BA590-453D-D003-7B2C-0349B9717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Line 23">
                <a:extLst>
                  <a:ext uri="{FF2B5EF4-FFF2-40B4-BE49-F238E27FC236}">
                    <a16:creationId xmlns:a16="http://schemas.microsoft.com/office/drawing/2014/main" id="{291E8A12-95EB-687E-2BFD-E558A00A9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Line 24">
                <a:extLst>
                  <a:ext uri="{FF2B5EF4-FFF2-40B4-BE49-F238E27FC236}">
                    <a16:creationId xmlns:a16="http://schemas.microsoft.com/office/drawing/2014/main" id="{4610DB02-09C0-EB1A-186F-3F2868AD1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8" name="Text Box 43">
              <a:extLst>
                <a:ext uri="{FF2B5EF4-FFF2-40B4-BE49-F238E27FC236}">
                  <a16:creationId xmlns:a16="http://schemas.microsoft.com/office/drawing/2014/main" id="{91B713CF-14EC-C4D1-7272-86585AB3D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" y="2880"/>
              <a:ext cx="1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push an element</a:t>
              </a:r>
            </a:p>
          </p:txBody>
        </p:sp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id="{835C2806-069D-DDE6-1826-BF4D210AE556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4572000"/>
            <a:ext cx="2346325" cy="1981200"/>
            <a:chOff x="2746" y="2880"/>
            <a:chExt cx="1478" cy="1248"/>
          </a:xfrm>
        </p:grpSpPr>
        <p:grpSp>
          <p:nvGrpSpPr>
            <p:cNvPr id="7189" name="Group 25">
              <a:extLst>
                <a:ext uri="{FF2B5EF4-FFF2-40B4-BE49-F238E27FC236}">
                  <a16:creationId xmlns:a16="http://schemas.microsoft.com/office/drawing/2014/main" id="{A7BD60BD-5A3B-9078-75A0-6C2481665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6" y="3408"/>
              <a:ext cx="422" cy="240"/>
              <a:chOff x="2746" y="3888"/>
              <a:chExt cx="422" cy="240"/>
            </a:xfrm>
          </p:grpSpPr>
          <p:sp>
            <p:nvSpPr>
              <p:cNvPr id="7203" name="Line 26">
                <a:extLst>
                  <a:ext uri="{FF2B5EF4-FFF2-40B4-BE49-F238E27FC236}">
                    <a16:creationId xmlns:a16="http://schemas.microsoft.com/office/drawing/2014/main" id="{FC5B5444-E0A4-4CCD-C66D-349EB8187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4" name="Text Box 27">
                <a:extLst>
                  <a:ext uri="{FF2B5EF4-FFF2-40B4-BE49-F238E27FC236}">
                    <a16:creationId xmlns:a16="http://schemas.microsoft.com/office/drawing/2014/main" id="{FDF13C0E-EF98-3498-AF9B-4A53478B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6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190" name="Group 28">
              <a:extLst>
                <a:ext uri="{FF2B5EF4-FFF2-40B4-BE49-F238E27FC236}">
                  <a16:creationId xmlns:a16="http://schemas.microsoft.com/office/drawing/2014/main" id="{1B40A276-420D-2869-D1AC-D34F3DAA3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216"/>
              <a:ext cx="1200" cy="912"/>
              <a:chOff x="672" y="3216"/>
              <a:chExt cx="1200" cy="912"/>
            </a:xfrm>
          </p:grpSpPr>
          <p:sp>
            <p:nvSpPr>
              <p:cNvPr id="7198" name="Line 29">
                <a:extLst>
                  <a:ext uri="{FF2B5EF4-FFF2-40B4-BE49-F238E27FC236}">
                    <a16:creationId xmlns:a16="http://schemas.microsoft.com/office/drawing/2014/main" id="{9C1DB82C-23F9-C7A8-0726-FDEA2694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" name="Line 30">
                <a:extLst>
                  <a:ext uri="{FF2B5EF4-FFF2-40B4-BE49-F238E27FC236}">
                    <a16:creationId xmlns:a16="http://schemas.microsoft.com/office/drawing/2014/main" id="{705B1EA5-0410-1E23-31DD-5FC8C7D2D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0" name="Line 31">
                <a:extLst>
                  <a:ext uri="{FF2B5EF4-FFF2-40B4-BE49-F238E27FC236}">
                    <a16:creationId xmlns:a16="http://schemas.microsoft.com/office/drawing/2014/main" id="{119A93DF-C2A8-8C1D-43E4-037F2A007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1" name="Line 32">
                <a:extLst>
                  <a:ext uri="{FF2B5EF4-FFF2-40B4-BE49-F238E27FC236}">
                    <a16:creationId xmlns:a16="http://schemas.microsoft.com/office/drawing/2014/main" id="{23697E85-F758-087C-E594-B6D64D4F0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Line 33">
                <a:extLst>
                  <a:ext uri="{FF2B5EF4-FFF2-40B4-BE49-F238E27FC236}">
                    <a16:creationId xmlns:a16="http://schemas.microsoft.com/office/drawing/2014/main" id="{5A45F396-E839-6EFF-AF80-EF2A19097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91" name="Text Box 44">
              <a:extLst>
                <a:ext uri="{FF2B5EF4-FFF2-40B4-BE49-F238E27FC236}">
                  <a16:creationId xmlns:a16="http://schemas.microsoft.com/office/drawing/2014/main" id="{BD490475-4003-ADD4-E507-3A9B3A809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2880"/>
              <a:ext cx="9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push another</a:t>
              </a:r>
            </a:p>
          </p:txBody>
        </p:sp>
        <p:grpSp>
          <p:nvGrpSpPr>
            <p:cNvPr id="7192" name="Group 45">
              <a:extLst>
                <a:ext uri="{FF2B5EF4-FFF2-40B4-BE49-F238E27FC236}">
                  <a16:creationId xmlns:a16="http://schemas.microsoft.com/office/drawing/2014/main" id="{6B90DF01-ABA0-BB8F-470D-5D6CF249E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3828"/>
              <a:ext cx="576" cy="212"/>
              <a:chOff x="3648" y="3388"/>
              <a:chExt cx="576" cy="212"/>
            </a:xfrm>
          </p:grpSpPr>
          <p:sp>
            <p:nvSpPr>
              <p:cNvPr id="7196" name="Rectangle 46">
                <a:extLst>
                  <a:ext uri="{FF2B5EF4-FFF2-40B4-BE49-F238E27FC236}">
                    <a16:creationId xmlns:a16="http://schemas.microsoft.com/office/drawing/2014/main" id="{490935FC-11DF-33B1-F11B-1CBCDE7A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7" name="Text Box 47">
                <a:extLst>
                  <a:ext uri="{FF2B5EF4-FFF2-40B4-BE49-F238E27FC236}">
                    <a16:creationId xmlns:a16="http://schemas.microsoft.com/office/drawing/2014/main" id="{73FB13AC-E318-34A5-C705-FB340A5C8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7193" name="Group 48">
              <a:extLst>
                <a:ext uri="{FF2B5EF4-FFF2-40B4-BE49-F238E27FC236}">
                  <a16:creationId xmlns:a16="http://schemas.microsoft.com/office/drawing/2014/main" id="{52946A73-5503-67F7-8CEF-84065354B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548"/>
              <a:ext cx="576" cy="212"/>
              <a:chOff x="3648" y="3388"/>
              <a:chExt cx="576" cy="212"/>
            </a:xfrm>
          </p:grpSpPr>
          <p:sp>
            <p:nvSpPr>
              <p:cNvPr id="7194" name="Rectangle 49">
                <a:extLst>
                  <a:ext uri="{FF2B5EF4-FFF2-40B4-BE49-F238E27FC236}">
                    <a16:creationId xmlns:a16="http://schemas.microsoft.com/office/drawing/2014/main" id="{CBF2A732-B04C-364E-FBFD-0C0F2DDCE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5" name="Text Box 50">
                <a:extLst>
                  <a:ext uri="{FF2B5EF4-FFF2-40B4-BE49-F238E27FC236}">
                    <a16:creationId xmlns:a16="http://schemas.microsoft.com/office/drawing/2014/main" id="{686143F3-DAA6-765C-4DA7-1F3340D8B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112AD157-3E5C-4B6F-3C1C-97ED8A8DD7CD}"/>
              </a:ext>
            </a:extLst>
          </p:cNvPr>
          <p:cNvGrpSpPr>
            <a:grpSpLocks/>
          </p:cNvGrpSpPr>
          <p:nvPr/>
        </p:nvGrpSpPr>
        <p:grpSpPr bwMode="auto">
          <a:xfrm>
            <a:off x="6569075" y="4572000"/>
            <a:ext cx="2346325" cy="1981200"/>
            <a:chOff x="4138" y="2880"/>
            <a:chExt cx="1478" cy="1248"/>
          </a:xfrm>
        </p:grpSpPr>
        <p:grpSp>
          <p:nvGrpSpPr>
            <p:cNvPr id="7176" name="Group 34">
              <a:extLst>
                <a:ext uri="{FF2B5EF4-FFF2-40B4-BE49-F238E27FC236}">
                  <a16:creationId xmlns:a16="http://schemas.microsoft.com/office/drawing/2014/main" id="{F74ECD6F-B410-0B87-5B25-B80E0D4F7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" y="3696"/>
              <a:ext cx="422" cy="240"/>
              <a:chOff x="4138" y="3888"/>
              <a:chExt cx="422" cy="240"/>
            </a:xfrm>
          </p:grpSpPr>
          <p:sp>
            <p:nvSpPr>
              <p:cNvPr id="7187" name="Line 35">
                <a:extLst>
                  <a:ext uri="{FF2B5EF4-FFF2-40B4-BE49-F238E27FC236}">
                    <a16:creationId xmlns:a16="http://schemas.microsoft.com/office/drawing/2014/main" id="{04DEC543-9F9C-A373-B499-50B350D5F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" name="Text Box 36">
                <a:extLst>
                  <a:ext uri="{FF2B5EF4-FFF2-40B4-BE49-F238E27FC236}">
                    <a16:creationId xmlns:a16="http://schemas.microsoft.com/office/drawing/2014/main" id="{DF49C6F6-E2F2-7807-A351-82EB25570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177" name="Group 37">
              <a:extLst>
                <a:ext uri="{FF2B5EF4-FFF2-40B4-BE49-F238E27FC236}">
                  <a16:creationId xmlns:a16="http://schemas.microsoft.com/office/drawing/2014/main" id="{5352AB47-E135-4030-BC4D-A6DEF732E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216"/>
              <a:ext cx="1200" cy="912"/>
              <a:chOff x="672" y="3216"/>
              <a:chExt cx="1200" cy="912"/>
            </a:xfrm>
          </p:grpSpPr>
          <p:sp>
            <p:nvSpPr>
              <p:cNvPr id="7182" name="Line 38">
                <a:extLst>
                  <a:ext uri="{FF2B5EF4-FFF2-40B4-BE49-F238E27FC236}">
                    <a16:creationId xmlns:a16="http://schemas.microsoft.com/office/drawing/2014/main" id="{B4E18105-40CC-DE73-6490-F664514D1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Line 39">
                <a:extLst>
                  <a:ext uri="{FF2B5EF4-FFF2-40B4-BE49-F238E27FC236}">
                    <a16:creationId xmlns:a16="http://schemas.microsoft.com/office/drawing/2014/main" id="{E3396073-5EBD-0951-4EDD-3D30D6CF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40">
                <a:extLst>
                  <a:ext uri="{FF2B5EF4-FFF2-40B4-BE49-F238E27FC236}">
                    <a16:creationId xmlns:a16="http://schemas.microsoft.com/office/drawing/2014/main" id="{FE44C552-0CB4-8003-051B-689F5C720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41">
                <a:extLst>
                  <a:ext uri="{FF2B5EF4-FFF2-40B4-BE49-F238E27FC236}">
                    <a16:creationId xmlns:a16="http://schemas.microsoft.com/office/drawing/2014/main" id="{624BEED1-DF71-07AC-6066-0C2C2E2CE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Line 42">
                <a:extLst>
                  <a:ext uri="{FF2B5EF4-FFF2-40B4-BE49-F238E27FC236}">
                    <a16:creationId xmlns:a16="http://schemas.microsoft.com/office/drawing/2014/main" id="{67CB3864-C57A-AD9D-05BD-3A9435DE0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8" name="Text Box 51">
              <a:extLst>
                <a:ext uri="{FF2B5EF4-FFF2-40B4-BE49-F238E27FC236}">
                  <a16:creationId xmlns:a16="http://schemas.microsoft.com/office/drawing/2014/main" id="{A8F3AF16-472B-CDD4-402A-A06AEE17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880"/>
              <a:ext cx="3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pop</a:t>
              </a:r>
            </a:p>
          </p:txBody>
        </p:sp>
        <p:grpSp>
          <p:nvGrpSpPr>
            <p:cNvPr id="7179" name="Group 52">
              <a:extLst>
                <a:ext uri="{FF2B5EF4-FFF2-40B4-BE49-F238E27FC236}">
                  <a16:creationId xmlns:a16="http://schemas.microsoft.com/office/drawing/2014/main" id="{2509A900-B943-E430-F8E3-CE5C6D6C5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3808"/>
              <a:ext cx="576" cy="212"/>
              <a:chOff x="3648" y="3388"/>
              <a:chExt cx="576" cy="212"/>
            </a:xfrm>
          </p:grpSpPr>
          <p:sp>
            <p:nvSpPr>
              <p:cNvPr id="7180" name="Rectangle 53">
                <a:extLst>
                  <a:ext uri="{FF2B5EF4-FFF2-40B4-BE49-F238E27FC236}">
                    <a16:creationId xmlns:a16="http://schemas.microsoft.com/office/drawing/2014/main" id="{8DBE005F-E06F-E9DE-25E0-48C306209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81" name="Text Box 54">
                <a:extLst>
                  <a:ext uri="{FF2B5EF4-FFF2-40B4-BE49-F238E27FC236}">
                    <a16:creationId xmlns:a16="http://schemas.microsoft.com/office/drawing/2014/main" id="{9E488F86-CF0E-9BD8-68AC-343146C27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92A8433A-7DD5-6C4C-74FF-CD07E2741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Nonrecursive Solution That Uses a Stack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8D6C056D-1D9F-4BA9-9E83-D66408354B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772400" cy="3368675"/>
          </a:xfrm>
          <a:noFill/>
        </p:spPr>
      </p:pic>
      <p:sp>
        <p:nvSpPr>
          <p:cNvPr id="43012" name="Text Box 8">
            <a:extLst>
              <a:ext uri="{FF2B5EF4-FFF2-40B4-BE49-F238E27FC236}">
                <a16:creationId xmlns:a16="http://schemas.microsoft.com/office/drawing/2014/main" id="{801F7593-F351-38DB-3AB0-DF54CDFE5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924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A trace of the search algorithm, given the flight map in Figure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>
            <a:extLst>
              <a:ext uri="{FF2B5EF4-FFF2-40B4-BE49-F238E27FC236}">
                <a16:creationId xmlns:a16="http://schemas.microsoft.com/office/drawing/2014/main" id="{C1020A15-74A7-1E57-ADE4-17C5145B16B6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5946775"/>
            <a:ext cx="587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09CF3F47-6F50-4491-AC02-ECD87848D982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41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140A2CA-3809-9307-46AC-91A0CF1443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35000"/>
            <a:ext cx="8229600" cy="431800"/>
          </a:xfrm>
        </p:spPr>
        <p:txBody>
          <a:bodyPr anchor="b"/>
          <a:lstStyle/>
          <a:p>
            <a:pPr eaLnBrk="1" hangingPunct="1"/>
            <a:r>
              <a:rPr lang="en-US" altLang="ko-KR" sz="4000" dirty="0">
                <a:ea typeface="Gulim" panose="020B0600000101010101" pitchFamily="34" charset="-127"/>
              </a:rPr>
              <a:t>Application: </a:t>
            </a:r>
            <a:r>
              <a:rPr lang="en-US" altLang="ko-KR" sz="4000" dirty="0">
                <a:solidFill>
                  <a:srgbClr val="FF3300"/>
                </a:solidFill>
                <a:ea typeface="Gulim" panose="020B0600000101010101" pitchFamily="34" charset="-127"/>
              </a:rPr>
              <a:t>Towers of Hanoi</a:t>
            </a:r>
          </a:p>
        </p:txBody>
      </p:sp>
      <p:sp>
        <p:nvSpPr>
          <p:cNvPr id="200707" name="AutoShape 3">
            <a:extLst>
              <a:ext uri="{FF2B5EF4-FFF2-40B4-BE49-F238E27FC236}">
                <a16:creationId xmlns:a16="http://schemas.microsoft.com/office/drawing/2014/main" id="{5CBCC1DF-7586-8840-79F8-F8AE86225A84}"/>
              </a:ext>
            </a:extLst>
          </p:cNvPr>
          <p:cNvSpPr>
            <a:spLocks noGrp="1" noChangeAspect="1" noChangeArrowheads="1"/>
          </p:cNvSpPr>
          <p:nvPr>
            <p:ph type="body" idx="4294967295"/>
          </p:nvPr>
        </p:nvSpPr>
        <p:spPr>
          <a:xfrm>
            <a:off x="381000" y="1055688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800">
                <a:ea typeface="Gulim" panose="020B0600000101010101" pitchFamily="34" charset="-127"/>
              </a:rPr>
              <a:t>Read the ancient Tower of Brahma ritual (p. 285)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b="1" i="1">
                <a:solidFill>
                  <a:srgbClr val="0000FF"/>
                </a:solidFill>
                <a:ea typeface="Gulim" panose="020B0600000101010101" pitchFamily="34" charset="-127"/>
              </a:rPr>
              <a:t>n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disks to be moved from tower </a:t>
            </a:r>
            <a:r>
              <a:rPr lang="en-US" altLang="ko-KR" sz="2800" b="1">
                <a:solidFill>
                  <a:srgbClr val="0000FF"/>
                </a:solidFill>
                <a:ea typeface="Gulim" panose="020B0600000101010101" pitchFamily="34" charset="-127"/>
              </a:rPr>
              <a:t>A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to tower </a:t>
            </a:r>
            <a:r>
              <a:rPr lang="en-US" altLang="ko-KR" sz="2800" b="1">
                <a:solidFill>
                  <a:srgbClr val="0000FF"/>
                </a:solidFill>
                <a:ea typeface="Gulim" panose="020B0600000101010101" pitchFamily="34" charset="-127"/>
              </a:rPr>
              <a:t>C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with the following restrictions:</a:t>
            </a:r>
            <a:r>
              <a:rPr lang="en-US" altLang="ko-KR" sz="2800">
                <a:ea typeface="Gulim" panose="020B0600000101010101" pitchFamily="34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>
                <a:solidFill>
                  <a:srgbClr val="FF3300"/>
                </a:solidFill>
                <a:ea typeface="Gulim" panose="020B0600000101010101" pitchFamily="34" charset="-127"/>
              </a:rPr>
              <a:t>Move 1 disk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>
                <a:solidFill>
                  <a:srgbClr val="FF3300"/>
                </a:solidFill>
                <a:ea typeface="Gulim" panose="020B0600000101010101" pitchFamily="34" charset="-127"/>
              </a:rPr>
              <a:t>Cannot place larger disk on top of a smaller one</a:t>
            </a:r>
          </a:p>
        </p:txBody>
      </p:sp>
      <p:pic>
        <p:nvPicPr>
          <p:cNvPr id="200756" name="Picture 52">
            <a:extLst>
              <a:ext uri="{FF2B5EF4-FFF2-40B4-BE49-F238E27FC236}">
                <a16:creationId xmlns:a16="http://schemas.microsoft.com/office/drawing/2014/main" id="{E638F939-1FF0-A821-7AB6-561BB9D4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25538"/>
            <a:ext cx="44767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2A5F250-3428-3731-A1E4-128692C27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GB" altLang="en-US" dirty="0"/>
              <a:t>Towers of Hanoi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507288A-0283-471A-BF2E-B11DEE45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990600"/>
          </a:xfrm>
          <a:noFill/>
        </p:spPr>
        <p:txBody>
          <a:bodyPr/>
          <a:lstStyle/>
          <a:p>
            <a:pPr marL="609600" indent="-609600" eaLnBrk="1" hangingPunct="1"/>
            <a:r>
              <a:rPr lang="en-US" altLang="en-US" sz="2800" dirty="0"/>
              <a:t>Move n</a:t>
            </a:r>
            <a:r>
              <a:rPr lang="en-US" altLang="en-US" sz="2800" dirty="0">
                <a:solidFill>
                  <a:schemeClr val="hlink"/>
                </a:solidFill>
              </a:rPr>
              <a:t>(4)</a:t>
            </a:r>
            <a:r>
              <a:rPr lang="en-US" altLang="en-US" sz="2800" dirty="0"/>
              <a:t> disks from pole A to pole C</a:t>
            </a:r>
          </a:p>
          <a:p>
            <a:pPr marL="609600" indent="-609600" eaLnBrk="1" hangingPunct="1"/>
            <a:r>
              <a:rPr lang="en-US" altLang="en-US" sz="2800" dirty="0"/>
              <a:t>such that a disk is never put on a smaller disk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A69CE55-0E2C-E058-E77E-AA3F16418D4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90800"/>
            <a:ext cx="6019800" cy="3303588"/>
            <a:chOff x="1152" y="1632"/>
            <a:chExt cx="3792" cy="2081"/>
          </a:xfrm>
        </p:grpSpPr>
        <p:grpSp>
          <p:nvGrpSpPr>
            <p:cNvPr id="45074" name="Group 5">
              <a:extLst>
                <a:ext uri="{FF2B5EF4-FFF2-40B4-BE49-F238E27FC236}">
                  <a16:creationId xmlns:a16="http://schemas.microsoft.com/office/drawing/2014/main" id="{F781E2CD-460E-698F-1A79-EE7B1F846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680"/>
              <a:ext cx="3466" cy="2033"/>
              <a:chOff x="288" y="1632"/>
              <a:chExt cx="4176" cy="2441"/>
            </a:xfrm>
          </p:grpSpPr>
          <p:sp>
            <p:nvSpPr>
              <p:cNvPr id="45079" name="Freeform 6">
                <a:extLst>
                  <a:ext uri="{FF2B5EF4-FFF2-40B4-BE49-F238E27FC236}">
                    <a16:creationId xmlns:a16="http://schemas.microsoft.com/office/drawing/2014/main" id="{D94EE19D-6813-21FF-3253-8348E9FF8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5601 w 3494"/>
                  <a:gd name="T3" fmla="*/ 240 h 243"/>
                  <a:gd name="T4" fmla="*/ 24838 w 3494"/>
                  <a:gd name="T5" fmla="*/ 240 h 243"/>
                  <a:gd name="T6" fmla="*/ 23475 w 3494"/>
                  <a:gd name="T7" fmla="*/ 0 h 243"/>
                  <a:gd name="T8" fmla="*/ 613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" name="Freeform 7">
                <a:extLst>
                  <a:ext uri="{FF2B5EF4-FFF2-40B4-BE49-F238E27FC236}">
                    <a16:creationId xmlns:a16="http://schemas.microsoft.com/office/drawing/2014/main" id="{07E1B9A6-FE17-43D1-EB7B-CD653B036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2" name="Freeform 8">
                <a:extLst>
                  <a:ext uri="{FF2B5EF4-FFF2-40B4-BE49-F238E27FC236}">
                    <a16:creationId xmlns:a16="http://schemas.microsoft.com/office/drawing/2014/main" id="{A10651D9-8525-CAF4-7088-6434A51E1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1661"/>
                <a:ext cx="214" cy="2039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3" name="Freeform 9">
                <a:extLst>
                  <a:ext uri="{FF2B5EF4-FFF2-40B4-BE49-F238E27FC236}">
                    <a16:creationId xmlns:a16="http://schemas.microsoft.com/office/drawing/2014/main" id="{2C13E28D-5CAC-A787-1FE6-DE0D78D02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1632"/>
                <a:ext cx="176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4" name="Freeform 10">
                <a:extLst>
                  <a:ext uri="{FF2B5EF4-FFF2-40B4-BE49-F238E27FC236}">
                    <a16:creationId xmlns:a16="http://schemas.microsoft.com/office/drawing/2014/main" id="{62E7681D-27E0-E153-FA23-6DFDADD50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2880"/>
                <a:ext cx="978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5" name="Freeform 11">
                <a:extLst>
                  <a:ext uri="{FF2B5EF4-FFF2-40B4-BE49-F238E27FC236}">
                    <a16:creationId xmlns:a16="http://schemas.microsoft.com/office/drawing/2014/main" id="{71E50F59-DB31-8693-A49A-E3E15AB07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6" name="Freeform 12">
                <a:extLst>
                  <a:ext uri="{FF2B5EF4-FFF2-40B4-BE49-F238E27FC236}">
                    <a16:creationId xmlns:a16="http://schemas.microsoft.com/office/drawing/2014/main" id="{CFFFD358-AE56-145C-8E6C-89DA40E47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" y="2400"/>
                <a:ext cx="719" cy="568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7" name="Freeform 13">
                <a:extLst>
                  <a:ext uri="{FF2B5EF4-FFF2-40B4-BE49-F238E27FC236}">
                    <a16:creationId xmlns:a16="http://schemas.microsoft.com/office/drawing/2014/main" id="{FA0AA731-4ACF-C6B7-B61A-DD321F1E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553BDE6F-3BCA-9B85-C979-31A639EC7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408"/>
              <a:ext cx="24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A</a:t>
              </a:r>
            </a:p>
          </p:txBody>
        </p:sp>
        <p:sp>
          <p:nvSpPr>
            <p:cNvPr id="57359" name="Text Box 15">
              <a:extLst>
                <a:ext uri="{FF2B5EF4-FFF2-40B4-BE49-F238E27FC236}">
                  <a16:creationId xmlns:a16="http://schemas.microsoft.com/office/drawing/2014/main" id="{18C57622-D9B7-88F5-386C-B830BAD91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56"/>
              <a:ext cx="2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B</a:t>
              </a:r>
            </a:p>
          </p:txBody>
        </p:sp>
        <p:sp>
          <p:nvSpPr>
            <p:cNvPr id="57360" name="Text Box 16">
              <a:extLst>
                <a:ext uri="{FF2B5EF4-FFF2-40B4-BE49-F238E27FC236}">
                  <a16:creationId xmlns:a16="http://schemas.microsoft.com/office/drawing/2014/main" id="{65F5FD5B-F448-3FA5-C7E3-D31DACA1B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56"/>
              <a:ext cx="2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C</a:t>
              </a:r>
            </a:p>
          </p:txBody>
        </p:sp>
        <p:sp>
          <p:nvSpPr>
            <p:cNvPr id="45078" name="Rectangle 17">
              <a:extLst>
                <a:ext uri="{FF2B5EF4-FFF2-40B4-BE49-F238E27FC236}">
                  <a16:creationId xmlns:a16="http://schemas.microsoft.com/office/drawing/2014/main" id="{3EB6AF4C-7607-BDBA-604B-6607327D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32"/>
              <a:ext cx="3792" cy="20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9C0D90DC-1586-D9F5-A280-241777284D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90800"/>
            <a:ext cx="6019800" cy="3276600"/>
            <a:chOff x="2208" y="720"/>
            <a:chExt cx="3792" cy="2064"/>
          </a:xfrm>
        </p:grpSpPr>
        <p:sp>
          <p:nvSpPr>
            <p:cNvPr id="45062" name="Rectangle 19">
              <a:extLst>
                <a:ext uri="{FF2B5EF4-FFF2-40B4-BE49-F238E27FC236}">
                  <a16:creationId xmlns:a16="http://schemas.microsoft.com/office/drawing/2014/main" id="{A504CCF7-B042-ECCD-D2AD-403DD50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20"/>
              <a:ext cx="3792" cy="2064"/>
            </a:xfrm>
            <a:prstGeom prst="rect">
              <a:avLst/>
            </a:prstGeom>
            <a:solidFill>
              <a:schemeClr val="bg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64" name="Freeform 20">
              <a:extLst>
                <a:ext uri="{FF2B5EF4-FFF2-40B4-BE49-F238E27FC236}">
                  <a16:creationId xmlns:a16="http://schemas.microsoft.com/office/drawing/2014/main" id="{EB273A3A-6AFE-F94D-80A0-6531D4B0E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792"/>
              <a:ext cx="178" cy="1698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45064" name="Freeform 21">
              <a:extLst>
                <a:ext uri="{FF2B5EF4-FFF2-40B4-BE49-F238E27FC236}">
                  <a16:creationId xmlns:a16="http://schemas.microsoft.com/office/drawing/2014/main" id="{79461048-632E-44F8-4559-5CA3B5A6E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447"/>
              <a:ext cx="3456" cy="193"/>
            </a:xfrm>
            <a:custGeom>
              <a:avLst/>
              <a:gdLst>
                <a:gd name="T0" fmla="*/ 0 w 3494"/>
                <a:gd name="T1" fmla="*/ 19 h 243"/>
                <a:gd name="T2" fmla="*/ 698 w 3494"/>
                <a:gd name="T3" fmla="*/ 19 h 243"/>
                <a:gd name="T4" fmla="*/ 3098 w 3494"/>
                <a:gd name="T5" fmla="*/ 19 h 243"/>
                <a:gd name="T6" fmla="*/ 2927 w 3494"/>
                <a:gd name="T7" fmla="*/ 0 h 243"/>
                <a:gd name="T8" fmla="*/ 75 w 3494"/>
                <a:gd name="T9" fmla="*/ 0 h 243"/>
                <a:gd name="T10" fmla="*/ 0 w 3494"/>
                <a:gd name="T11" fmla="*/ 19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Freeform 22">
              <a:extLst>
                <a:ext uri="{FF2B5EF4-FFF2-40B4-BE49-F238E27FC236}">
                  <a16:creationId xmlns:a16="http://schemas.microsoft.com/office/drawing/2014/main" id="{D90A9FC4-5411-A742-C1C0-56476CE3C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872"/>
              <a:ext cx="184" cy="1601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7" name="Freeform 23">
              <a:extLst>
                <a:ext uri="{FF2B5EF4-FFF2-40B4-BE49-F238E27FC236}">
                  <a16:creationId xmlns:a16="http://schemas.microsoft.com/office/drawing/2014/main" id="{358775BF-30DE-8412-7515-A081042E4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768"/>
              <a:ext cx="147" cy="1751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8" name="Freeform 24">
              <a:extLst>
                <a:ext uri="{FF2B5EF4-FFF2-40B4-BE49-F238E27FC236}">
                  <a16:creationId xmlns:a16="http://schemas.microsoft.com/office/drawing/2014/main" id="{24837118-8434-4A75-714D-4214B02A5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1767"/>
              <a:ext cx="812" cy="300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173" y="163"/>
                </a:cxn>
                <a:cxn ang="0">
                  <a:pos x="1075" y="163"/>
                </a:cxn>
                <a:cxn ang="0">
                  <a:pos x="941" y="0"/>
                </a:cxn>
                <a:cxn ang="0">
                  <a:pos x="29" y="0"/>
                </a:cxn>
                <a:cxn ang="0">
                  <a:pos x="0" y="154"/>
                </a:cxn>
              </a:cxnLst>
              <a:rect l="0" t="0" r="r" b="b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9" name="Freeform 25">
              <a:extLst>
                <a:ext uri="{FF2B5EF4-FFF2-40B4-BE49-F238E27FC236}">
                  <a16:creationId xmlns:a16="http://schemas.microsoft.com/office/drawing/2014/main" id="{FC16B3FF-F30D-E70F-FAEB-B29A18856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007"/>
              <a:ext cx="1083" cy="754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0" name="Freeform 26">
              <a:extLst>
                <a:ext uri="{FF2B5EF4-FFF2-40B4-BE49-F238E27FC236}">
                  <a16:creationId xmlns:a16="http://schemas.microsoft.com/office/drawing/2014/main" id="{C9D03852-96AE-D4BB-67BB-38C810A4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" y="1368"/>
              <a:ext cx="597" cy="473"/>
            </a:xfrm>
            <a:custGeom>
              <a:avLst/>
              <a:gdLst/>
              <a:ahLst/>
              <a:cxnLst>
                <a:cxn ang="0">
                  <a:pos x="38" y="221"/>
                </a:cxn>
                <a:cxn ang="0">
                  <a:pos x="336" y="173"/>
                </a:cxn>
                <a:cxn ang="0">
                  <a:pos x="1075" y="182"/>
                </a:cxn>
                <a:cxn ang="0">
                  <a:pos x="1065" y="153"/>
                </a:cxn>
                <a:cxn ang="0">
                  <a:pos x="1075" y="125"/>
                </a:cxn>
                <a:cxn ang="0">
                  <a:pos x="1065" y="67"/>
                </a:cxn>
                <a:cxn ang="0">
                  <a:pos x="1017" y="57"/>
                </a:cxn>
                <a:cxn ang="0">
                  <a:pos x="940" y="0"/>
                </a:cxn>
                <a:cxn ang="0">
                  <a:pos x="76" y="29"/>
                </a:cxn>
                <a:cxn ang="0">
                  <a:pos x="76" y="163"/>
                </a:cxn>
                <a:cxn ang="0">
                  <a:pos x="48" y="182"/>
                </a:cxn>
                <a:cxn ang="0">
                  <a:pos x="9" y="192"/>
                </a:cxn>
                <a:cxn ang="0">
                  <a:pos x="38" y="221"/>
                </a:cxn>
              </a:cxnLst>
              <a:rect l="0" t="0" r="r" b="b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1" name="Freeform 27">
              <a:extLst>
                <a:ext uri="{FF2B5EF4-FFF2-40B4-BE49-F238E27FC236}">
                  <a16:creationId xmlns:a16="http://schemas.microsoft.com/office/drawing/2014/main" id="{37EA226B-5A92-2F0C-09CF-142AA9B8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048"/>
              <a:ext cx="399" cy="400"/>
            </a:xfrm>
            <a:custGeom>
              <a:avLst/>
              <a:gdLst/>
              <a:ahLst/>
              <a:cxnLst>
                <a:cxn ang="0">
                  <a:pos x="22" y="174"/>
                </a:cxn>
                <a:cxn ang="0">
                  <a:pos x="944" y="183"/>
                </a:cxn>
                <a:cxn ang="0">
                  <a:pos x="1021" y="116"/>
                </a:cxn>
                <a:cxn ang="0">
                  <a:pos x="963" y="58"/>
                </a:cxn>
                <a:cxn ang="0">
                  <a:pos x="665" y="49"/>
                </a:cxn>
                <a:cxn ang="0">
                  <a:pos x="205" y="58"/>
                </a:cxn>
                <a:cxn ang="0">
                  <a:pos x="70" y="78"/>
                </a:cxn>
                <a:cxn ang="0">
                  <a:pos x="3" y="135"/>
                </a:cxn>
                <a:cxn ang="0">
                  <a:pos x="13" y="183"/>
                </a:cxn>
                <a:cxn ang="0">
                  <a:pos x="51" y="174"/>
                </a:cxn>
                <a:cxn ang="0">
                  <a:pos x="22" y="174"/>
                </a:cxn>
              </a:cxnLst>
              <a:rect l="0" t="0" r="r" b="b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2" name="Text Box 28">
              <a:extLst>
                <a:ext uri="{FF2B5EF4-FFF2-40B4-BE49-F238E27FC236}">
                  <a16:creationId xmlns:a16="http://schemas.microsoft.com/office/drawing/2014/main" id="{01FFDE29-E44E-5991-3CE4-B902D557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96"/>
              <a:ext cx="24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A</a:t>
              </a:r>
            </a:p>
          </p:txBody>
        </p:sp>
        <p:sp>
          <p:nvSpPr>
            <p:cNvPr id="57373" name="Text Box 29">
              <a:extLst>
                <a:ext uri="{FF2B5EF4-FFF2-40B4-BE49-F238E27FC236}">
                  <a16:creationId xmlns:a16="http://schemas.microsoft.com/office/drawing/2014/main" id="{F308C50E-7163-2564-3682-0E0F25BA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96"/>
              <a:ext cx="2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B</a:t>
              </a:r>
            </a:p>
          </p:txBody>
        </p:sp>
        <p:sp>
          <p:nvSpPr>
            <p:cNvPr id="57374" name="Text Box 30">
              <a:extLst>
                <a:ext uri="{FF2B5EF4-FFF2-40B4-BE49-F238E27FC236}">
                  <a16:creationId xmlns:a16="http://schemas.microsoft.com/office/drawing/2014/main" id="{9B39D554-C69A-7766-7EED-053FFC675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496"/>
              <a:ext cx="2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>
            <a:extLst>
              <a:ext uri="{FF2B5EF4-FFF2-40B4-BE49-F238E27FC236}">
                <a16:creationId xmlns:a16="http://schemas.microsoft.com/office/drawing/2014/main" id="{C242C7DA-301C-0E0D-22DE-230A8807A124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60F83891-4D7F-49CE-9B05-CC3737BD12FC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43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8A56E2B-BCBB-1344-3089-F99012E59D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 sz="4000" dirty="0">
                <a:ea typeface="Gulim" panose="020B0600000101010101" pitchFamily="34" charset="-127"/>
              </a:rPr>
              <a:t>Let’s solve the problem for  3 disks</a:t>
            </a:r>
          </a:p>
        </p:txBody>
      </p:sp>
      <p:sp>
        <p:nvSpPr>
          <p:cNvPr id="201731" name="AutoShape 3">
            <a:extLst>
              <a:ext uri="{FF2B5EF4-FFF2-40B4-BE49-F238E27FC236}">
                <a16:creationId xmlns:a16="http://schemas.microsoft.com/office/drawing/2014/main" id="{1DDE03B9-C495-DE17-ACA7-5D8702F8F544}"/>
              </a:ext>
            </a:extLst>
          </p:cNvPr>
          <p:cNvSpPr>
            <a:spLocks noGrp="1" noChangeAspect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2D1841D7-7A08-708A-F38C-B7CDC2E0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13634"/>
            <a:ext cx="4305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6">
            <a:extLst>
              <a:ext uri="{FF2B5EF4-FFF2-40B4-BE49-F238E27FC236}">
                <a16:creationId xmlns:a16="http://schemas.microsoft.com/office/drawing/2014/main" id="{D6CD7588-E660-3309-6323-5C80E42881CE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D1C30B31-FBFF-4CF5-A93E-B13388EB044E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44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C391E33-72DF-0DFC-D4E5-90087F6A24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(1, 2)</a:t>
            </a:r>
          </a:p>
        </p:txBody>
      </p:sp>
      <p:sp>
        <p:nvSpPr>
          <p:cNvPr id="202755" name="AutoShape 3">
            <a:extLst>
              <a:ext uri="{FF2B5EF4-FFF2-40B4-BE49-F238E27FC236}">
                <a16:creationId xmlns:a16="http://schemas.microsoft.com/office/drawing/2014/main" id="{1D7C4B7E-3B1C-5363-5F51-8E0CDBBD4761}"/>
              </a:ext>
            </a:extLst>
          </p:cNvPr>
          <p:cNvSpPr>
            <a:spLocks noGrp="1"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0B62E128-126D-D5F0-4B7D-B312361A3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42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8" name="Picture 6">
            <a:extLst>
              <a:ext uri="{FF2B5EF4-FFF2-40B4-BE49-F238E27FC236}">
                <a16:creationId xmlns:a16="http://schemas.microsoft.com/office/drawing/2014/main" id="{0071D6EE-A91F-2F28-B537-EC8AEA3EFBB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3563937"/>
            <a:ext cx="4041775" cy="22272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6">
            <a:extLst>
              <a:ext uri="{FF2B5EF4-FFF2-40B4-BE49-F238E27FC236}">
                <a16:creationId xmlns:a16="http://schemas.microsoft.com/office/drawing/2014/main" id="{DADDCC50-C4B5-10C5-CCB7-B03800755968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DB71965B-EB38-41CC-8F20-8B0739006702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45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25CE9AA-CF1E-16B0-509F-794734C9CB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(3, 4)</a:t>
            </a:r>
          </a:p>
        </p:txBody>
      </p:sp>
      <p:sp>
        <p:nvSpPr>
          <p:cNvPr id="204803" name="AutoShape 3">
            <a:extLst>
              <a:ext uri="{FF2B5EF4-FFF2-40B4-BE49-F238E27FC236}">
                <a16:creationId xmlns:a16="http://schemas.microsoft.com/office/drawing/2014/main" id="{33F2B1EF-9F1F-79B5-C25F-1323C66BC216}"/>
              </a:ext>
            </a:extLst>
          </p:cNvPr>
          <p:cNvSpPr>
            <a:spLocks noGrp="1"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9442D28B-7E44-DEA3-06FC-3874C974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" y="2754059"/>
            <a:ext cx="42957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6" name="Picture 6">
            <a:extLst>
              <a:ext uri="{FF2B5EF4-FFF2-40B4-BE49-F238E27FC236}">
                <a16:creationId xmlns:a16="http://schemas.microsoft.com/office/drawing/2014/main" id="{4C7243E8-9879-2ECF-3BA5-996AF6E87CC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8975" y="3131780"/>
            <a:ext cx="4041775" cy="2182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6">
            <a:extLst>
              <a:ext uri="{FF2B5EF4-FFF2-40B4-BE49-F238E27FC236}">
                <a16:creationId xmlns:a16="http://schemas.microsoft.com/office/drawing/2014/main" id="{80369FAB-BDA2-B314-3BA1-8148633A4E7B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82308BE4-43EE-487F-9FBA-C7D930343330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46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C4A5A63-62EA-F92C-2AFE-8B173D6A7E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(5, 6)</a:t>
            </a:r>
          </a:p>
        </p:txBody>
      </p:sp>
      <p:sp>
        <p:nvSpPr>
          <p:cNvPr id="206851" name="AutoShape 3">
            <a:extLst>
              <a:ext uri="{FF2B5EF4-FFF2-40B4-BE49-F238E27FC236}">
                <a16:creationId xmlns:a16="http://schemas.microsoft.com/office/drawing/2014/main" id="{6005A919-FE01-6402-F6DD-CD3FD30041CF}"/>
              </a:ext>
            </a:extLst>
          </p:cNvPr>
          <p:cNvSpPr>
            <a:spLocks noGrp="1"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9157" name="Picture 5">
            <a:extLst>
              <a:ext uri="{FF2B5EF4-FFF2-40B4-BE49-F238E27FC236}">
                <a16:creationId xmlns:a16="http://schemas.microsoft.com/office/drawing/2014/main" id="{C38829BF-E2EC-C827-9E37-AE5D8067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777331"/>
            <a:ext cx="42957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4" name="Picture 6">
            <a:extLst>
              <a:ext uri="{FF2B5EF4-FFF2-40B4-BE49-F238E27FC236}">
                <a16:creationId xmlns:a16="http://schemas.microsoft.com/office/drawing/2014/main" id="{A30124D0-9E86-413E-BD48-CC8B23134EE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2975" y="3245643"/>
            <a:ext cx="4041775" cy="21891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>
            <a:extLst>
              <a:ext uri="{FF2B5EF4-FFF2-40B4-BE49-F238E27FC236}">
                <a16:creationId xmlns:a16="http://schemas.microsoft.com/office/drawing/2014/main" id="{951E8741-C197-E0BE-9C4F-E368E31ADAB0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C0DCAF37-7ECB-4111-B47C-4C001EA84F56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47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4036082-40CA-C965-8454-AC9B7C00FA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371600"/>
          </a:xfrm>
        </p:spPr>
        <p:txBody>
          <a:bodyPr anchor="b"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Towers of Hanoi (7)</a:t>
            </a:r>
          </a:p>
        </p:txBody>
      </p:sp>
      <p:sp>
        <p:nvSpPr>
          <p:cNvPr id="208899" name="AutoShape 3">
            <a:extLst>
              <a:ext uri="{FF2B5EF4-FFF2-40B4-BE49-F238E27FC236}">
                <a16:creationId xmlns:a16="http://schemas.microsoft.com/office/drawing/2014/main" id="{9682F9C7-6D61-794A-07C8-DC5FC253A46A}"/>
              </a:ext>
            </a:extLst>
          </p:cNvPr>
          <p:cNvSpPr>
            <a:spLocks noGrp="1" noChangeAspec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0" indent="0" eaLnBrk="1" hangingPunct="1"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So, how many moves are needed for solving 3-disk Towers of Hanoi problem?</a:t>
            </a:r>
          </a:p>
          <a:p>
            <a:pPr eaLnBrk="1" hangingPunct="1"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</a:t>
            </a:r>
            <a:r>
              <a:rPr lang="en-US" altLang="ko-KR" dirty="0">
                <a:ea typeface="Gulim" panose="020B0600000101010101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3300"/>
                </a:solidFill>
                <a:ea typeface="Gulim" panose="020B0600000101010101" pitchFamily="34" charset="-127"/>
                <a:sym typeface="Wingdings" panose="05000000000000000000" pitchFamily="2" charset="2"/>
              </a:rPr>
              <a:t>7</a:t>
            </a:r>
            <a:endParaRPr lang="en-US" altLang="ko-KR" dirty="0">
              <a:solidFill>
                <a:srgbClr val="FF3300"/>
              </a:solidFill>
              <a:ea typeface="Gulim" panose="020B0600000101010101" pitchFamily="34" charset="-127"/>
            </a:endParaRPr>
          </a:p>
        </p:txBody>
      </p:sp>
      <p:pic>
        <p:nvPicPr>
          <p:cNvPr id="208901" name="Picture 5">
            <a:extLst>
              <a:ext uri="{FF2B5EF4-FFF2-40B4-BE49-F238E27FC236}">
                <a16:creationId xmlns:a16="http://schemas.microsoft.com/office/drawing/2014/main" id="{A064ACF2-7DC5-7C64-C94E-3A4048C1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09670"/>
            <a:ext cx="4286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EAC6521-A58C-C855-CA87-B54A3C39C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Overview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EA77C1C-A2F6-B803-B7A7-458B3D23B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ADT</a:t>
            </a:r>
          </a:p>
          <a:p>
            <a:r>
              <a:rPr lang="en-US" altLang="zh-CN">
                <a:ea typeface="SimSun" panose="02010600030101010101" pitchFamily="2" charset="-122"/>
              </a:rPr>
              <a:t>Basic operations of queue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Enqueuing, dequeuing etc.</a:t>
            </a:r>
          </a:p>
          <a:p>
            <a:r>
              <a:rPr lang="en-US" altLang="zh-CN">
                <a:ea typeface="SimSun" panose="02010600030101010101" pitchFamily="2" charset="-122"/>
              </a:rPr>
              <a:t>Implementation of queue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Array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Linked list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74B0F33-621C-4387-46EB-238FBEA3D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ADT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12607DD-18CF-DF09-F04F-2CD97C7AE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495800"/>
          </a:xfrm>
        </p:spPr>
        <p:txBody>
          <a:bodyPr/>
          <a:lstStyle/>
          <a:p>
            <a:r>
              <a:rPr lang="en-US" altLang="zh-CN" sz="2400">
                <a:ea typeface="SimSun" panose="02010600030101010101" pitchFamily="2" charset="-122"/>
              </a:rPr>
              <a:t>Like a stack, a</a:t>
            </a:r>
            <a:r>
              <a:rPr lang="en-US" altLang="zh-CN" sz="2400" i="1">
                <a:solidFill>
                  <a:schemeClr val="hlink"/>
                </a:solidFill>
                <a:ea typeface="SimSun" panose="02010600030101010101" pitchFamily="2" charset="-122"/>
              </a:rPr>
              <a:t> queue</a:t>
            </a:r>
            <a:r>
              <a:rPr lang="en-US" altLang="zh-CN" sz="2400">
                <a:ea typeface="SimSun" panose="02010600030101010101" pitchFamily="2" charset="-122"/>
              </a:rPr>
              <a:t> is also a </a:t>
            </a:r>
            <a:r>
              <a:rPr lang="en-US" altLang="zh-CN" sz="2400">
                <a:solidFill>
                  <a:srgbClr val="00FF00"/>
                </a:solidFill>
                <a:ea typeface="SimSun" panose="02010600030101010101" pitchFamily="2" charset="-122"/>
              </a:rPr>
              <a:t>list</a:t>
            </a:r>
            <a:r>
              <a:rPr lang="en-US" altLang="zh-CN" sz="2400">
                <a:ea typeface="SimSun" panose="02010600030101010101" pitchFamily="2" charset="-122"/>
              </a:rPr>
              <a:t>. However, with a queue, insertion is done at one end, while deletion is performed at the other end.</a:t>
            </a: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r>
              <a:rPr lang="en-US" altLang="zh-CN" sz="2400">
                <a:ea typeface="SimSun" panose="02010600030101010101" pitchFamily="2" charset="-122"/>
              </a:rPr>
              <a:t>Accessing the elements of queues follows a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First In, First Out (FIFO)</a:t>
            </a:r>
            <a:r>
              <a:rPr lang="en-US" altLang="zh-CN" sz="2400">
                <a:ea typeface="SimSun" panose="02010600030101010101" pitchFamily="2" charset="-122"/>
              </a:rPr>
              <a:t> order.</a:t>
            </a:r>
          </a:p>
          <a:p>
            <a:pPr lvl="1"/>
            <a:r>
              <a:rPr lang="en-US" altLang="zh-CN" sz="2000">
                <a:ea typeface="SimSun" panose="02010600030101010101" pitchFamily="2" charset="-122"/>
              </a:rPr>
              <a:t>Like customers standing in a check-out line in a store, the first customer in is the first customer served.</a:t>
            </a:r>
          </a:p>
        </p:txBody>
      </p:sp>
      <p:pic>
        <p:nvPicPr>
          <p:cNvPr id="52228" name="Picture 4" descr="fig3_57">
            <a:extLst>
              <a:ext uri="{FF2B5EF4-FFF2-40B4-BE49-F238E27FC236}">
                <a16:creationId xmlns:a16="http://schemas.microsoft.com/office/drawing/2014/main" id="{B947E928-1D2B-0AB0-62E4-24BEA3504FF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2" b="9926"/>
          <a:stretch>
            <a:fillRect/>
          </a:stretch>
        </p:blipFill>
        <p:spPr>
          <a:xfrm>
            <a:off x="2971800" y="3200400"/>
            <a:ext cx="3657600" cy="16430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558B8CF-A723-7EB7-ADB9-2E2EB30C95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11175"/>
            <a:ext cx="8231188" cy="669925"/>
          </a:xfrm>
        </p:spPr>
        <p:txBody>
          <a:bodyPr lIns="0" tIns="0" rIns="0" bIns="0">
            <a:sp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The Stack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B8EF244A-FCE0-1009-0674-C1BC8DB09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721360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DFD76FD-A951-0CDA-26B2-7537697D2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Enqueue and Dequeue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C4449F8-B48D-C39E-71E6-15B771303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4290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Primary queue operations: </a:t>
            </a:r>
            <a:r>
              <a:rPr lang="en-US" altLang="zh-CN" sz="2800">
                <a:solidFill>
                  <a:srgbClr val="FF9900"/>
                </a:solidFill>
                <a:ea typeface="SimSun" panose="02010600030101010101" pitchFamily="2" charset="-122"/>
              </a:rPr>
              <a:t>Enqueue</a:t>
            </a:r>
            <a:r>
              <a:rPr lang="en-US" altLang="zh-CN" sz="2800">
                <a:ea typeface="SimSun" panose="02010600030101010101" pitchFamily="2" charset="-122"/>
              </a:rPr>
              <a:t> and </a:t>
            </a:r>
            <a:r>
              <a:rPr lang="en-US" altLang="zh-CN" sz="2800">
                <a:solidFill>
                  <a:srgbClr val="FF9900"/>
                </a:solidFill>
                <a:ea typeface="SimSun" panose="02010600030101010101" pitchFamily="2" charset="-122"/>
              </a:rPr>
              <a:t>Dequeue</a:t>
            </a:r>
          </a:p>
          <a:p>
            <a:r>
              <a:rPr lang="en-US" altLang="zh-CN" sz="2800">
                <a:ea typeface="SimSun" panose="02010600030101010101" pitchFamily="2" charset="-122"/>
              </a:rPr>
              <a:t>Like check-out lines in a store, a queue has a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front</a:t>
            </a:r>
            <a:r>
              <a:rPr lang="en-US" altLang="zh-CN" sz="2800">
                <a:ea typeface="SimSun" panose="02010600030101010101" pitchFamily="2" charset="-122"/>
              </a:rPr>
              <a:t> and a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rear</a:t>
            </a:r>
            <a:r>
              <a:rPr lang="en-US" altLang="zh-CN" sz="2800">
                <a:ea typeface="SimSun" panose="02010600030101010101" pitchFamily="2" charset="-122"/>
              </a:rPr>
              <a:t>. </a:t>
            </a:r>
          </a:p>
          <a:p>
            <a:r>
              <a:rPr lang="en-US" altLang="zh-CN" sz="2800">
                <a:solidFill>
                  <a:srgbClr val="00FF00"/>
                </a:solidFill>
                <a:ea typeface="SimSun" panose="02010600030101010101" pitchFamily="2" charset="-122"/>
              </a:rPr>
              <a:t>Enqueue </a:t>
            </a:r>
            <a:r>
              <a:rPr lang="en-US" altLang="zh-CN" sz="2800">
                <a:ea typeface="SimSun" panose="02010600030101010101" pitchFamily="2" charset="-122"/>
              </a:rPr>
              <a:t>– insert an element at the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rear</a:t>
            </a:r>
            <a:r>
              <a:rPr lang="en-US" altLang="zh-CN" sz="2800">
                <a:ea typeface="SimSun" panose="02010600030101010101" pitchFamily="2" charset="-122"/>
              </a:rPr>
              <a:t> of the queue</a:t>
            </a:r>
          </a:p>
          <a:p>
            <a:r>
              <a:rPr lang="en-US" altLang="zh-CN" sz="2800">
                <a:solidFill>
                  <a:srgbClr val="00FF00"/>
                </a:solidFill>
                <a:ea typeface="SimSun" panose="02010600030101010101" pitchFamily="2" charset="-122"/>
              </a:rPr>
              <a:t>Dequeue</a:t>
            </a:r>
            <a:r>
              <a:rPr lang="en-US" altLang="zh-CN" sz="2800">
                <a:ea typeface="SimSun" panose="02010600030101010101" pitchFamily="2" charset="-122"/>
              </a:rPr>
              <a:t> – remove an element from the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front</a:t>
            </a:r>
            <a:r>
              <a:rPr lang="en-US" altLang="zh-CN" sz="2800">
                <a:ea typeface="SimSun" panose="02010600030101010101" pitchFamily="2" charset="-122"/>
              </a:rPr>
              <a:t> of the queue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3A8F05C-A198-4C23-CF54-FC55B42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4" name="Freeform 18">
            <a:extLst>
              <a:ext uri="{FF2B5EF4-FFF2-40B4-BE49-F238E27FC236}">
                <a16:creationId xmlns:a16="http://schemas.microsoft.com/office/drawing/2014/main" id="{BCE35656-D72B-D156-3AFE-C58B9FC835B6}"/>
              </a:ext>
            </a:extLst>
          </p:cNvPr>
          <p:cNvSpPr>
            <a:spLocks/>
          </p:cNvSpPr>
          <p:nvPr/>
        </p:nvSpPr>
        <p:spPr bwMode="auto">
          <a:xfrm>
            <a:off x="1143000" y="5486400"/>
            <a:ext cx="1295400" cy="457200"/>
          </a:xfrm>
          <a:custGeom>
            <a:avLst/>
            <a:gdLst>
              <a:gd name="T0" fmla="*/ 2147483647 w 816"/>
              <a:gd name="T1" fmla="*/ 0 h 288"/>
              <a:gd name="T2" fmla="*/ 2147483647 w 816"/>
              <a:gd name="T3" fmla="*/ 2147483647 h 288"/>
              <a:gd name="T4" fmla="*/ 0 w 816"/>
              <a:gd name="T5" fmla="*/ 2147483647 h 288"/>
              <a:gd name="T6" fmla="*/ 0 60000 65536"/>
              <a:gd name="T7" fmla="*/ 0 60000 65536"/>
              <a:gd name="T8" fmla="*/ 0 60000 65536"/>
              <a:gd name="T9" fmla="*/ 0 w 816"/>
              <a:gd name="T10" fmla="*/ 0 h 288"/>
              <a:gd name="T11" fmla="*/ 816 w 81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88">
                <a:moveTo>
                  <a:pt x="816" y="0"/>
                </a:moveTo>
                <a:cubicBezTo>
                  <a:pt x="620" y="0"/>
                  <a:pt x="424" y="0"/>
                  <a:pt x="288" y="48"/>
                </a:cubicBezTo>
                <a:cubicBezTo>
                  <a:pt x="152" y="96"/>
                  <a:pt x="56" y="216"/>
                  <a:pt x="0" y="288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Freeform 20">
            <a:extLst>
              <a:ext uri="{FF2B5EF4-FFF2-40B4-BE49-F238E27FC236}">
                <a16:creationId xmlns:a16="http://schemas.microsoft.com/office/drawing/2014/main" id="{6AFD899B-784A-98CB-368A-87E58010C884}"/>
              </a:ext>
            </a:extLst>
          </p:cNvPr>
          <p:cNvSpPr>
            <a:spLocks/>
          </p:cNvSpPr>
          <p:nvPr/>
        </p:nvSpPr>
        <p:spPr bwMode="auto">
          <a:xfrm>
            <a:off x="6750050" y="5486400"/>
            <a:ext cx="1371600" cy="457200"/>
          </a:xfrm>
          <a:custGeom>
            <a:avLst/>
            <a:gdLst>
              <a:gd name="T0" fmla="*/ 2147483647 w 864"/>
              <a:gd name="T1" fmla="*/ 2147483647 h 288"/>
              <a:gd name="T2" fmla="*/ 2147483647 w 864"/>
              <a:gd name="T3" fmla="*/ 2147483647 h 288"/>
              <a:gd name="T4" fmla="*/ 0 w 864"/>
              <a:gd name="T5" fmla="*/ 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864" y="288"/>
                </a:moveTo>
                <a:cubicBezTo>
                  <a:pt x="816" y="216"/>
                  <a:pt x="768" y="144"/>
                  <a:pt x="624" y="96"/>
                </a:cubicBezTo>
                <a:cubicBezTo>
                  <a:pt x="480" y="48"/>
                  <a:pt x="136" y="8"/>
                  <a:pt x="0" y="0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2DA599C3-663C-C542-BD9F-4FEBA008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5497480B-88F4-484D-206F-4699939F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367510F9-CD18-8FDC-EA69-94786C49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26B22EEC-5813-08B8-1286-229BD2E0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1" name="Rectangle 25">
            <a:extLst>
              <a:ext uri="{FF2B5EF4-FFF2-40B4-BE49-F238E27FC236}">
                <a16:creationId xmlns:a16="http://schemas.microsoft.com/office/drawing/2014/main" id="{3C1DA50E-B89F-063F-44D8-565451B2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6AB9CA8B-B1A2-E9D1-FF93-73F0F851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67BC97F1-8720-B577-D123-3EA0BF13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57912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Insert 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(Enqueue)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44F05167-D620-EC17-41F7-22D06A01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Remove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(Dequeue)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A430A488-6E40-B9AC-269F-8E2A829F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61563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rear</a:t>
            </a: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591E9536-2622-2667-3998-F7FA528C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1563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front</a:t>
            </a:r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A2CEC688-9A37-DC3B-ACE1-559099EEE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A07A45BC-D810-75BF-3D53-E8A5570B7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525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17" grpId="0" animBg="1"/>
      <p:bldP spid="55318" grpId="0" animBg="1"/>
      <p:bldP spid="55319" grpId="0" animBg="1"/>
      <p:bldP spid="55320" grpId="0" animBg="1"/>
      <p:bldP spid="55321" grpId="0" animBg="1"/>
      <p:bldP spid="55322" grpId="0" animBg="1"/>
      <p:bldP spid="55324" grpId="0"/>
      <p:bldP spid="55325" grpId="0"/>
      <p:bldP spid="55326" grpId="0"/>
      <p:bldP spid="553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6CD51C-CB8C-B3AA-1580-EBD18042D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Implementation of Queue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27E376B-B751-CD48-5685-81F0A8F0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Just as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stacks</a:t>
            </a:r>
            <a:r>
              <a:rPr lang="en-US" altLang="zh-CN">
                <a:ea typeface="SimSun" panose="02010600030101010101" pitchFamily="2" charset="-122"/>
              </a:rPr>
              <a:t> can be implemented as arrays or linked lists, so with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queues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 queues</a:t>
            </a:r>
            <a:r>
              <a:rPr lang="en-US" altLang="zh-CN">
                <a:ea typeface="SimSun" panose="02010600030101010101" pitchFamily="2" charset="-122"/>
              </a:rPr>
              <a:t> have the same advantages over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 queues</a:t>
            </a:r>
            <a:r>
              <a:rPr lang="en-US" altLang="zh-CN">
                <a:ea typeface="SimSun" panose="02010600030101010101" pitchFamily="2" charset="-122"/>
              </a:rPr>
              <a:t> as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 stacks</a:t>
            </a:r>
            <a:r>
              <a:rPr lang="en-US" altLang="zh-CN">
                <a:ea typeface="SimSun" panose="02010600030101010101" pitchFamily="2" charset="-122"/>
              </a:rPr>
              <a:t> have over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BFBA86C-3993-3634-C987-2DEC27C41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Implementation of Array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644F53A-5CC7-968E-D2B0-A2CF0E6CE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25146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There are several different algorithms to implement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Enqueue</a:t>
            </a:r>
            <a:r>
              <a:rPr lang="en-US" altLang="zh-CN" sz="2800">
                <a:ea typeface="SimSun" panose="02010600030101010101" pitchFamily="2" charset="-122"/>
              </a:rPr>
              <a:t> and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Dequeue</a:t>
            </a:r>
          </a:p>
          <a:p>
            <a:r>
              <a:rPr lang="en-US" altLang="zh-CN" sz="2800">
                <a:ea typeface="SimSun" panose="02010600030101010101" pitchFamily="2" charset="-122"/>
              </a:rPr>
              <a:t>Naïve way</a:t>
            </a:r>
          </a:p>
          <a:p>
            <a:pPr lvl="1"/>
            <a:r>
              <a:rPr lang="en-US" altLang="zh-CN" sz="2400">
                <a:ea typeface="SimSun" panose="02010600030101010101" pitchFamily="2" charset="-122"/>
              </a:rPr>
              <a:t>When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enqueuing</a:t>
            </a:r>
            <a:r>
              <a:rPr lang="en-US" altLang="zh-CN" sz="2400">
                <a:ea typeface="SimSun" panose="02010600030101010101" pitchFamily="2" charset="-122"/>
              </a:rPr>
              <a:t>, the </a:t>
            </a:r>
            <a:r>
              <a:rPr lang="en-US" altLang="zh-CN" sz="2400" u="sng">
                <a:ea typeface="SimSun" panose="02010600030101010101" pitchFamily="2" charset="-122"/>
              </a:rPr>
              <a:t>front index</a:t>
            </a:r>
            <a:r>
              <a:rPr lang="en-US" altLang="zh-CN" sz="2400">
                <a:ea typeface="SimSun" panose="02010600030101010101" pitchFamily="2" charset="-122"/>
              </a:rPr>
              <a:t> is always fixed and the </a:t>
            </a:r>
            <a:r>
              <a:rPr lang="en-US" altLang="zh-CN" sz="2400" u="sng">
                <a:ea typeface="SimSun" panose="02010600030101010101" pitchFamily="2" charset="-122"/>
              </a:rPr>
              <a:t>rear index</a:t>
            </a:r>
            <a:r>
              <a:rPr lang="en-US" altLang="zh-CN" sz="2400">
                <a:ea typeface="SimSun" panose="02010600030101010101" pitchFamily="2" charset="-122"/>
              </a:rPr>
              <a:t> moves forward in the array.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6A926EFD-8825-2E48-748C-F2AE48D27C1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86200"/>
            <a:ext cx="7772400" cy="2724150"/>
            <a:chOff x="480" y="2448"/>
            <a:chExt cx="4896" cy="1716"/>
          </a:xfrm>
        </p:grpSpPr>
        <p:sp>
          <p:nvSpPr>
            <p:cNvPr id="56325" name="Rectangle 4">
              <a:extLst>
                <a:ext uri="{FF2B5EF4-FFF2-40B4-BE49-F238E27FC236}">
                  <a16:creationId xmlns:a16="http://schemas.microsoft.com/office/drawing/2014/main" id="{F50481E3-7952-71AB-B128-F71B980E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26" name="Rectangle 5">
              <a:extLst>
                <a:ext uri="{FF2B5EF4-FFF2-40B4-BE49-F238E27FC236}">
                  <a16:creationId xmlns:a16="http://schemas.microsoft.com/office/drawing/2014/main" id="{71BE4FEF-5817-70F9-25AE-48EFDD444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27" name="Rectangle 6">
              <a:extLst>
                <a:ext uri="{FF2B5EF4-FFF2-40B4-BE49-F238E27FC236}">
                  <a16:creationId xmlns:a16="http://schemas.microsoft.com/office/drawing/2014/main" id="{54B0181E-8F43-9D02-E7A8-E289395B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28" name="Group 12">
              <a:extLst>
                <a:ext uri="{FF2B5EF4-FFF2-40B4-BE49-F238E27FC236}">
                  <a16:creationId xmlns:a16="http://schemas.microsoft.com/office/drawing/2014/main" id="{8DB8AAD0-0D44-3AF8-9FDC-B90DFB12A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408"/>
              <a:ext cx="624" cy="480"/>
              <a:chOff x="2928" y="2736"/>
              <a:chExt cx="624" cy="480"/>
            </a:xfrm>
          </p:grpSpPr>
          <p:sp>
            <p:nvSpPr>
              <p:cNvPr id="56359" name="Text Box 7">
                <a:extLst>
                  <a:ext uri="{FF2B5EF4-FFF2-40B4-BE49-F238E27FC236}">
                    <a16:creationId xmlns:a16="http://schemas.microsoft.com/office/drawing/2014/main" id="{3C3E006A-5A66-9874-9A23-C41232F59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60" name="Line 8">
                <a:extLst>
                  <a:ext uri="{FF2B5EF4-FFF2-40B4-BE49-F238E27FC236}">
                    <a16:creationId xmlns:a16="http://schemas.microsoft.com/office/drawing/2014/main" id="{3B1C3DB4-CCEC-CA1E-C963-8087EA8D6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9" name="Group 11">
              <a:extLst>
                <a:ext uri="{FF2B5EF4-FFF2-40B4-BE49-F238E27FC236}">
                  <a16:creationId xmlns:a16="http://schemas.microsoft.com/office/drawing/2014/main" id="{35E1B605-E45A-78FF-B999-D8105663C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2448"/>
              <a:ext cx="624" cy="548"/>
              <a:chOff x="2974" y="1776"/>
              <a:chExt cx="624" cy="548"/>
            </a:xfrm>
          </p:grpSpPr>
          <p:sp>
            <p:nvSpPr>
              <p:cNvPr id="56357" name="Text Box 9">
                <a:extLst>
                  <a:ext uri="{FF2B5EF4-FFF2-40B4-BE49-F238E27FC236}">
                    <a16:creationId xmlns:a16="http://schemas.microsoft.com/office/drawing/2014/main" id="{FB9A4BAA-D5F5-A9AD-E905-196A2C7DD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8" name="Line 10">
                <a:extLst>
                  <a:ext uri="{FF2B5EF4-FFF2-40B4-BE49-F238E27FC236}">
                    <a16:creationId xmlns:a16="http://schemas.microsoft.com/office/drawing/2014/main" id="{5FE220C0-CA6A-D85C-B524-B4985CC94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0" name="Text Box 14">
              <a:extLst>
                <a:ext uri="{FF2B5EF4-FFF2-40B4-BE49-F238E27FC236}">
                  <a16:creationId xmlns:a16="http://schemas.microsoft.com/office/drawing/2014/main" id="{0545F804-78A6-5E76-2446-9664C34B6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906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Enqueue(3)</a:t>
              </a:r>
            </a:p>
          </p:txBody>
        </p:sp>
        <p:sp>
          <p:nvSpPr>
            <p:cNvPr id="56331" name="Text Box 16">
              <a:extLst>
                <a:ext uri="{FF2B5EF4-FFF2-40B4-BE49-F238E27FC236}">
                  <a16:creationId xmlns:a16="http://schemas.microsoft.com/office/drawing/2014/main" id="{530F2617-7354-6774-F155-56EBDDDA7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10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32" name="Rectangle 17">
              <a:extLst>
                <a:ext uri="{FF2B5EF4-FFF2-40B4-BE49-F238E27FC236}">
                  <a16:creationId xmlns:a16="http://schemas.microsoft.com/office/drawing/2014/main" id="{B8A33664-F0D0-5F68-89F1-F2E5F6D1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3" name="Rectangle 18">
              <a:extLst>
                <a:ext uri="{FF2B5EF4-FFF2-40B4-BE49-F238E27FC236}">
                  <a16:creationId xmlns:a16="http://schemas.microsoft.com/office/drawing/2014/main" id="{8DEF7CCE-20C8-1FFE-4195-9F436DB4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4" name="Rectangle 19">
              <a:extLst>
                <a:ext uri="{FF2B5EF4-FFF2-40B4-BE49-F238E27FC236}">
                  <a16:creationId xmlns:a16="http://schemas.microsoft.com/office/drawing/2014/main" id="{607C027C-A65C-3636-0F03-B9E287D72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35" name="Group 20">
              <a:extLst>
                <a:ext uri="{FF2B5EF4-FFF2-40B4-BE49-F238E27FC236}">
                  <a16:creationId xmlns:a16="http://schemas.microsoft.com/office/drawing/2014/main" id="{66EA9E12-9A4F-D6F5-115A-D6160CC7A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416"/>
              <a:ext cx="624" cy="480"/>
              <a:chOff x="2928" y="2736"/>
              <a:chExt cx="624" cy="480"/>
            </a:xfrm>
          </p:grpSpPr>
          <p:sp>
            <p:nvSpPr>
              <p:cNvPr id="56355" name="Text Box 21">
                <a:extLst>
                  <a:ext uri="{FF2B5EF4-FFF2-40B4-BE49-F238E27FC236}">
                    <a16:creationId xmlns:a16="http://schemas.microsoft.com/office/drawing/2014/main" id="{769A429E-036E-EF2E-FF7F-6AA7E1D0F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56" name="Line 22">
                <a:extLst>
                  <a:ext uri="{FF2B5EF4-FFF2-40B4-BE49-F238E27FC236}">
                    <a16:creationId xmlns:a16="http://schemas.microsoft.com/office/drawing/2014/main" id="{4ED20970-F81C-7CA3-5F33-4DF811E67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36" name="Group 23">
              <a:extLst>
                <a:ext uri="{FF2B5EF4-FFF2-40B4-BE49-F238E27FC236}">
                  <a16:creationId xmlns:a16="http://schemas.microsoft.com/office/drawing/2014/main" id="{F31A7D22-717F-FA7A-4FCB-63E111DF1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456"/>
              <a:ext cx="624" cy="548"/>
              <a:chOff x="2974" y="1776"/>
              <a:chExt cx="624" cy="548"/>
            </a:xfrm>
          </p:grpSpPr>
          <p:sp>
            <p:nvSpPr>
              <p:cNvPr id="56353" name="Text Box 24">
                <a:extLst>
                  <a:ext uri="{FF2B5EF4-FFF2-40B4-BE49-F238E27FC236}">
                    <a16:creationId xmlns:a16="http://schemas.microsoft.com/office/drawing/2014/main" id="{AB0D8D12-1832-68D9-7CEB-5337B5747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4" name="Line 25">
                <a:extLst>
                  <a:ext uri="{FF2B5EF4-FFF2-40B4-BE49-F238E27FC236}">
                    <a16:creationId xmlns:a16="http://schemas.microsoft.com/office/drawing/2014/main" id="{6140023E-BA76-6C5A-905B-899AE4F2D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7" name="Text Box 26">
              <a:extLst>
                <a:ext uri="{FF2B5EF4-FFF2-40B4-BE49-F238E27FC236}">
                  <a16:creationId xmlns:a16="http://schemas.microsoft.com/office/drawing/2014/main" id="{9946F418-63EB-E208-947A-713D8B259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3914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Enqueue(6)</a:t>
              </a:r>
            </a:p>
          </p:txBody>
        </p:sp>
        <p:sp>
          <p:nvSpPr>
            <p:cNvPr id="56338" name="Text Box 27">
              <a:extLst>
                <a:ext uri="{FF2B5EF4-FFF2-40B4-BE49-F238E27FC236}">
                  <a16:creationId xmlns:a16="http://schemas.microsoft.com/office/drawing/2014/main" id="{C55502FF-A7E0-94F0-8A5D-8E707424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31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39" name="Text Box 28">
              <a:extLst>
                <a:ext uri="{FF2B5EF4-FFF2-40B4-BE49-F238E27FC236}">
                  <a16:creationId xmlns:a16="http://schemas.microsoft.com/office/drawing/2014/main" id="{F64BB73A-80DC-4F56-8680-B01B92C8F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31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rgbClr val="00FF00"/>
                  </a:solidFill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56340" name="Rectangle 29">
              <a:extLst>
                <a:ext uri="{FF2B5EF4-FFF2-40B4-BE49-F238E27FC236}">
                  <a16:creationId xmlns:a16="http://schemas.microsoft.com/office/drawing/2014/main" id="{04970AD7-DE33-743D-6295-55428435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1" name="Rectangle 30">
              <a:extLst>
                <a:ext uri="{FF2B5EF4-FFF2-40B4-BE49-F238E27FC236}">
                  <a16:creationId xmlns:a16="http://schemas.microsoft.com/office/drawing/2014/main" id="{0E4A5A7F-0059-F5D4-C469-BD9A1EC72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2" name="Rectangle 31">
              <a:extLst>
                <a:ext uri="{FF2B5EF4-FFF2-40B4-BE49-F238E27FC236}">
                  <a16:creationId xmlns:a16="http://schemas.microsoft.com/office/drawing/2014/main" id="{2C8F6C23-7ED5-F4E7-F475-56966F74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43" name="Group 32">
              <a:extLst>
                <a:ext uri="{FF2B5EF4-FFF2-40B4-BE49-F238E27FC236}">
                  <a16:creationId xmlns:a16="http://schemas.microsoft.com/office/drawing/2014/main" id="{63BF2534-C28F-2D05-18DF-A471549A5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408"/>
              <a:ext cx="624" cy="480"/>
              <a:chOff x="2928" y="2736"/>
              <a:chExt cx="624" cy="480"/>
            </a:xfrm>
          </p:grpSpPr>
          <p:sp>
            <p:nvSpPr>
              <p:cNvPr id="56351" name="Text Box 33">
                <a:extLst>
                  <a:ext uri="{FF2B5EF4-FFF2-40B4-BE49-F238E27FC236}">
                    <a16:creationId xmlns:a16="http://schemas.microsoft.com/office/drawing/2014/main" id="{B8FA1ACB-179E-1AB3-FCED-013A3957A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52" name="Line 34">
                <a:extLst>
                  <a:ext uri="{FF2B5EF4-FFF2-40B4-BE49-F238E27FC236}">
                    <a16:creationId xmlns:a16="http://schemas.microsoft.com/office/drawing/2014/main" id="{40258F3B-C426-B40C-E633-6EA698C9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4" name="Group 35">
              <a:extLst>
                <a:ext uri="{FF2B5EF4-FFF2-40B4-BE49-F238E27FC236}">
                  <a16:creationId xmlns:a16="http://schemas.microsoft.com/office/drawing/2014/main" id="{21D0E688-741C-F7D6-925B-AE228C5A7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448"/>
              <a:ext cx="624" cy="548"/>
              <a:chOff x="2974" y="1776"/>
              <a:chExt cx="624" cy="548"/>
            </a:xfrm>
          </p:grpSpPr>
          <p:sp>
            <p:nvSpPr>
              <p:cNvPr id="56349" name="Text Box 36">
                <a:extLst>
                  <a:ext uri="{FF2B5EF4-FFF2-40B4-BE49-F238E27FC236}">
                    <a16:creationId xmlns:a16="http://schemas.microsoft.com/office/drawing/2014/main" id="{87838197-8F25-35AB-4F29-732E2DE83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0" name="Line 37">
                <a:extLst>
                  <a:ext uri="{FF2B5EF4-FFF2-40B4-BE49-F238E27FC236}">
                    <a16:creationId xmlns:a16="http://schemas.microsoft.com/office/drawing/2014/main" id="{AD658B66-3E90-7A41-2985-71B141785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45" name="Text Box 38">
              <a:extLst>
                <a:ext uri="{FF2B5EF4-FFF2-40B4-BE49-F238E27FC236}">
                  <a16:creationId xmlns:a16="http://schemas.microsoft.com/office/drawing/2014/main" id="{8AFE82E9-DE5D-98A5-6CF5-0E318CE49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906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Enqueue(9)</a:t>
              </a:r>
            </a:p>
          </p:txBody>
        </p:sp>
        <p:sp>
          <p:nvSpPr>
            <p:cNvPr id="56346" name="Text Box 39">
              <a:extLst>
                <a:ext uri="{FF2B5EF4-FFF2-40B4-BE49-F238E27FC236}">
                  <a16:creationId xmlns:a16="http://schemas.microsoft.com/office/drawing/2014/main" id="{65322621-EFED-34DA-122C-40751F98C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310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47" name="Text Box 40">
              <a:extLst>
                <a:ext uri="{FF2B5EF4-FFF2-40B4-BE49-F238E27FC236}">
                  <a16:creationId xmlns:a16="http://schemas.microsoft.com/office/drawing/2014/main" id="{7F081F91-0DBA-34C5-6BDA-0BA78EC7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31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56348" name="Text Box 41">
              <a:extLst>
                <a:ext uri="{FF2B5EF4-FFF2-40B4-BE49-F238E27FC236}">
                  <a16:creationId xmlns:a16="http://schemas.microsoft.com/office/drawing/2014/main" id="{4769BAB2-F2B4-B7AA-B393-3BA50F12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311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rgbClr val="00FF00"/>
                  </a:solidFill>
                  <a:ea typeface="SimSun" panose="02010600030101010101" pitchFamily="2" charset="-122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BD961D9-211B-2DFA-B4DC-CE8777F4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Implementation of Array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C78E06A-2C91-38AC-F02B-E76AE567E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22860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Naïve way (cont’d)</a:t>
            </a:r>
          </a:p>
          <a:p>
            <a:pPr lvl="1"/>
            <a:r>
              <a:rPr lang="en-US" altLang="zh-CN" sz="2400">
                <a:ea typeface="SimSun" panose="02010600030101010101" pitchFamily="2" charset="-122"/>
              </a:rPr>
              <a:t>When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dequeuing</a:t>
            </a:r>
            <a:r>
              <a:rPr lang="en-US" altLang="zh-CN" sz="2400">
                <a:ea typeface="SimSun" panose="02010600030101010101" pitchFamily="2" charset="-122"/>
              </a:rPr>
              <a:t>, the front index is fixed, and the element at the front the queue is removed. Move all the elements after it by one position. (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Inefficient!!!</a:t>
            </a:r>
            <a:r>
              <a:rPr lang="en-US" altLang="zh-CN" sz="2400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57348" name="Text Box 13">
            <a:extLst>
              <a:ext uri="{FF2B5EF4-FFF2-40B4-BE49-F238E27FC236}">
                <a16:creationId xmlns:a16="http://schemas.microsoft.com/office/drawing/2014/main" id="{6C5B5C00-2AE4-EF54-CF72-F61044A5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49" name="Rectangle 27">
            <a:extLst>
              <a:ext uri="{FF2B5EF4-FFF2-40B4-BE49-F238E27FC236}">
                <a16:creationId xmlns:a16="http://schemas.microsoft.com/office/drawing/2014/main" id="{D6A5D924-7E80-8098-F081-7FBE9459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Rectangle 28">
            <a:extLst>
              <a:ext uri="{FF2B5EF4-FFF2-40B4-BE49-F238E27FC236}">
                <a16:creationId xmlns:a16="http://schemas.microsoft.com/office/drawing/2014/main" id="{C00F879D-470A-0DC8-C1C8-87CDBB30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Rectangle 29">
            <a:extLst>
              <a:ext uri="{FF2B5EF4-FFF2-40B4-BE49-F238E27FC236}">
                <a16:creationId xmlns:a16="http://schemas.microsoft.com/office/drawing/2014/main" id="{548CFD1D-E7AA-DB44-6CC6-06CBADF2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352" name="Group 30">
            <a:extLst>
              <a:ext uri="{FF2B5EF4-FFF2-40B4-BE49-F238E27FC236}">
                <a16:creationId xmlns:a16="http://schemas.microsoft.com/office/drawing/2014/main" id="{867FAB8E-C240-84A9-412E-115A869AA0C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10200"/>
            <a:ext cx="990600" cy="762000"/>
            <a:chOff x="2928" y="2736"/>
            <a:chExt cx="624" cy="480"/>
          </a:xfrm>
        </p:grpSpPr>
        <p:sp>
          <p:nvSpPr>
            <p:cNvPr id="57377" name="Text Box 31">
              <a:extLst>
                <a:ext uri="{FF2B5EF4-FFF2-40B4-BE49-F238E27FC236}">
                  <a16:creationId xmlns:a16="http://schemas.microsoft.com/office/drawing/2014/main" id="{91110E8B-C28A-A667-A06D-526EE180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8" name="Line 32">
              <a:extLst>
                <a:ext uri="{FF2B5EF4-FFF2-40B4-BE49-F238E27FC236}">
                  <a16:creationId xmlns:a16="http://schemas.microsoft.com/office/drawing/2014/main" id="{D276D25A-9985-29C7-4ACB-828F7610D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3" name="Group 33">
            <a:extLst>
              <a:ext uri="{FF2B5EF4-FFF2-40B4-BE49-F238E27FC236}">
                <a16:creationId xmlns:a16="http://schemas.microsoft.com/office/drawing/2014/main" id="{A0DA41CE-6DCB-F808-0698-1F7F8F170DC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86200"/>
            <a:ext cx="990600" cy="869950"/>
            <a:chOff x="2974" y="1776"/>
            <a:chExt cx="624" cy="548"/>
          </a:xfrm>
        </p:grpSpPr>
        <p:sp>
          <p:nvSpPr>
            <p:cNvPr id="57375" name="Text Box 34">
              <a:extLst>
                <a:ext uri="{FF2B5EF4-FFF2-40B4-BE49-F238E27FC236}">
                  <a16:creationId xmlns:a16="http://schemas.microsoft.com/office/drawing/2014/main" id="{0D2F8797-3D9F-09BB-6455-CF3A63FC8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57376" name="Line 35">
              <a:extLst>
                <a:ext uri="{FF2B5EF4-FFF2-40B4-BE49-F238E27FC236}">
                  <a16:creationId xmlns:a16="http://schemas.microsoft.com/office/drawing/2014/main" id="{4AE68EC3-4D48-CDA3-14CE-B6640DE71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4" name="Text Box 37">
            <a:extLst>
              <a:ext uri="{FF2B5EF4-FFF2-40B4-BE49-F238E27FC236}">
                <a16:creationId xmlns:a16="http://schemas.microsoft.com/office/drawing/2014/main" id="{02299600-1C28-FD5B-68AC-AEE6351C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9212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57355" name="Text Box 38">
            <a:extLst>
              <a:ext uri="{FF2B5EF4-FFF2-40B4-BE49-F238E27FC236}">
                <a16:creationId xmlns:a16="http://schemas.microsoft.com/office/drawing/2014/main" id="{26EE9FAD-4113-2671-221C-6A3E4553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9403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57356" name="Text Box 40">
            <a:extLst>
              <a:ext uri="{FF2B5EF4-FFF2-40B4-BE49-F238E27FC236}">
                <a16:creationId xmlns:a16="http://schemas.microsoft.com/office/drawing/2014/main" id="{9EE5DCB6-BDAF-8FBC-9BCB-4AFFBECA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03950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57" name="Text Box 41">
            <a:extLst>
              <a:ext uri="{FF2B5EF4-FFF2-40B4-BE49-F238E27FC236}">
                <a16:creationId xmlns:a16="http://schemas.microsoft.com/office/drawing/2014/main" id="{3D0780DC-5F8E-D1B1-A884-53263CD9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23252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58" name="Rectangle 53">
            <a:extLst>
              <a:ext uri="{FF2B5EF4-FFF2-40B4-BE49-F238E27FC236}">
                <a16:creationId xmlns:a16="http://schemas.microsoft.com/office/drawing/2014/main" id="{75F24562-5661-7DD4-9308-CD6E7CCE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9" name="Rectangle 54">
            <a:extLst>
              <a:ext uri="{FF2B5EF4-FFF2-40B4-BE49-F238E27FC236}">
                <a16:creationId xmlns:a16="http://schemas.microsoft.com/office/drawing/2014/main" id="{5C4B7680-93EA-FAC1-787F-4C7115F1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Rectangle 55">
            <a:extLst>
              <a:ext uri="{FF2B5EF4-FFF2-40B4-BE49-F238E27FC236}">
                <a16:creationId xmlns:a16="http://schemas.microsoft.com/office/drawing/2014/main" id="{B3A0B80A-D04B-9F4D-7EF6-675C22FD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361" name="Group 56">
            <a:extLst>
              <a:ext uri="{FF2B5EF4-FFF2-40B4-BE49-F238E27FC236}">
                <a16:creationId xmlns:a16="http://schemas.microsoft.com/office/drawing/2014/main" id="{D80FA2BD-88BC-65A5-E0EA-7CD7025731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410200"/>
            <a:ext cx="990600" cy="762000"/>
            <a:chOff x="2928" y="2736"/>
            <a:chExt cx="624" cy="480"/>
          </a:xfrm>
        </p:grpSpPr>
        <p:sp>
          <p:nvSpPr>
            <p:cNvPr id="57373" name="Text Box 57">
              <a:extLst>
                <a:ext uri="{FF2B5EF4-FFF2-40B4-BE49-F238E27FC236}">
                  <a16:creationId xmlns:a16="http://schemas.microsoft.com/office/drawing/2014/main" id="{DC31B36C-2E28-99CA-9E70-F206A76E7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4" name="Line 58">
              <a:extLst>
                <a:ext uri="{FF2B5EF4-FFF2-40B4-BE49-F238E27FC236}">
                  <a16:creationId xmlns:a16="http://schemas.microsoft.com/office/drawing/2014/main" id="{B05CD4D2-4829-980C-CDA9-8A2FC23DF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62" name="Group 59">
            <a:extLst>
              <a:ext uri="{FF2B5EF4-FFF2-40B4-BE49-F238E27FC236}">
                <a16:creationId xmlns:a16="http://schemas.microsoft.com/office/drawing/2014/main" id="{2BEF0B9C-E3A3-23D6-340D-648092967637}"/>
              </a:ext>
            </a:extLst>
          </p:cNvPr>
          <p:cNvGrpSpPr>
            <a:grpSpLocks/>
          </p:cNvGrpSpPr>
          <p:nvPr/>
        </p:nvGrpSpPr>
        <p:grpSpPr bwMode="auto">
          <a:xfrm>
            <a:off x="3460750" y="3886200"/>
            <a:ext cx="990600" cy="869950"/>
            <a:chOff x="2974" y="1776"/>
            <a:chExt cx="624" cy="548"/>
          </a:xfrm>
        </p:grpSpPr>
        <p:sp>
          <p:nvSpPr>
            <p:cNvPr id="57371" name="Text Box 60">
              <a:extLst>
                <a:ext uri="{FF2B5EF4-FFF2-40B4-BE49-F238E27FC236}">
                  <a16:creationId xmlns:a16="http://schemas.microsoft.com/office/drawing/2014/main" id="{773D95A7-EDD7-5B64-BEA2-B78EA5DF3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57372" name="Line 61">
              <a:extLst>
                <a:ext uri="{FF2B5EF4-FFF2-40B4-BE49-F238E27FC236}">
                  <a16:creationId xmlns:a16="http://schemas.microsoft.com/office/drawing/2014/main" id="{840FB8FD-7531-C18E-A70F-300BAF961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3" name="Text Box 62">
            <a:extLst>
              <a:ext uri="{FF2B5EF4-FFF2-40B4-BE49-F238E27FC236}">
                <a16:creationId xmlns:a16="http://schemas.microsoft.com/office/drawing/2014/main" id="{30FB53B4-CC19-5C56-9B05-0A8DF2013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9212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57364" name="Rectangle 64">
            <a:extLst>
              <a:ext uri="{FF2B5EF4-FFF2-40B4-BE49-F238E27FC236}">
                <a16:creationId xmlns:a16="http://schemas.microsoft.com/office/drawing/2014/main" id="{D896C32E-4803-C96B-AF69-9E3AC83E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5" name="Rectangle 65">
            <a:extLst>
              <a:ext uri="{FF2B5EF4-FFF2-40B4-BE49-F238E27FC236}">
                <a16:creationId xmlns:a16="http://schemas.microsoft.com/office/drawing/2014/main" id="{BF926FD1-F636-2978-C47F-897211EE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6" name="Rectangle 66">
            <a:extLst>
              <a:ext uri="{FF2B5EF4-FFF2-40B4-BE49-F238E27FC236}">
                <a16:creationId xmlns:a16="http://schemas.microsoft.com/office/drawing/2014/main" id="{257212B3-57BA-7A17-8016-E5EFE185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7" name="Text Box 71">
            <a:extLst>
              <a:ext uri="{FF2B5EF4-FFF2-40B4-BE49-F238E27FC236}">
                <a16:creationId xmlns:a16="http://schemas.microsoft.com/office/drawing/2014/main" id="{FC20B7B0-29B8-DAF8-1AA2-8C1EE67E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388620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rear = -1 </a:t>
            </a:r>
            <a:endParaRPr lang="en-US" altLang="zh-CN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7368" name="Group 75">
            <a:extLst>
              <a:ext uri="{FF2B5EF4-FFF2-40B4-BE49-F238E27FC236}">
                <a16:creationId xmlns:a16="http://schemas.microsoft.com/office/drawing/2014/main" id="{03562088-1A59-7B2E-6373-863208EFCCB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410200"/>
            <a:ext cx="990600" cy="762000"/>
            <a:chOff x="2928" y="2736"/>
            <a:chExt cx="624" cy="480"/>
          </a:xfrm>
        </p:grpSpPr>
        <p:sp>
          <p:nvSpPr>
            <p:cNvPr id="57369" name="Text Box 76">
              <a:extLst>
                <a:ext uri="{FF2B5EF4-FFF2-40B4-BE49-F238E27FC236}">
                  <a16:creationId xmlns:a16="http://schemas.microsoft.com/office/drawing/2014/main" id="{9FCD2FC6-AF94-C808-73E6-0352853AA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0" name="Line 77">
              <a:extLst>
                <a:ext uri="{FF2B5EF4-FFF2-40B4-BE49-F238E27FC236}">
                  <a16:creationId xmlns:a16="http://schemas.microsoft.com/office/drawing/2014/main" id="{3EBD5DB3-561E-049E-31BE-315A76FFF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ws_6d31">
            <a:extLst>
              <a:ext uri="{FF2B5EF4-FFF2-40B4-BE49-F238E27FC236}">
                <a16:creationId xmlns:a16="http://schemas.microsoft.com/office/drawing/2014/main" id="{EEEC7709-AB6F-1C15-E42F-7C3BF894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4">
            <a:extLst>
              <a:ext uri="{FF2B5EF4-FFF2-40B4-BE49-F238E27FC236}">
                <a16:creationId xmlns:a16="http://schemas.microsoft.com/office/drawing/2014/main" id="{AB833940-8026-85CB-8286-6AE58798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711325"/>
            <a:ext cx="13176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2" name="Text Box 5">
            <a:extLst>
              <a:ext uri="{FF2B5EF4-FFF2-40B4-BE49-F238E27FC236}">
                <a16:creationId xmlns:a16="http://schemas.microsoft.com/office/drawing/2014/main" id="{67291D1A-E092-99F9-D2D0-43F4A3B9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178050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3" name="Text Box 6">
            <a:extLst>
              <a:ext uri="{FF2B5EF4-FFF2-40B4-BE49-F238E27FC236}">
                <a16:creationId xmlns:a16="http://schemas.microsoft.com/office/drawing/2014/main" id="{5E4687B6-261D-BFD8-500A-DC70D7E6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77971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3E510E0C-4419-4ECC-C09D-D04AA45C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224213"/>
            <a:ext cx="18256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7C14FFCB-A181-B905-0AE7-C088004C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381375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6" name="Text Box 9">
            <a:extLst>
              <a:ext uri="{FF2B5EF4-FFF2-40B4-BE49-F238E27FC236}">
                <a16:creationId xmlns:a16="http://schemas.microsoft.com/office/drawing/2014/main" id="{1CACE265-7A7D-5D72-086F-E99AFC65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418013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7" name="Text Box 10">
            <a:extLst>
              <a:ext uri="{FF2B5EF4-FFF2-40B4-BE49-F238E27FC236}">
                <a16:creationId xmlns:a16="http://schemas.microsoft.com/office/drawing/2014/main" id="{99E07C23-2AB1-C253-F708-96C1B99EF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843463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8" name="Text Box 11">
            <a:extLst>
              <a:ext uri="{FF2B5EF4-FFF2-40B4-BE49-F238E27FC236}">
                <a16:creationId xmlns:a16="http://schemas.microsoft.com/office/drawing/2014/main" id="{9DD3E2A4-8AB0-5E6F-954D-D8BC2C86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5207000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9" name="Text Box 12">
            <a:extLst>
              <a:ext uri="{FF2B5EF4-FFF2-40B4-BE49-F238E27FC236}">
                <a16:creationId xmlns:a16="http://schemas.microsoft.com/office/drawing/2014/main" id="{6376357B-6076-99E6-12C1-38BF9CB2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446088"/>
            <a:ext cx="4468812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 dirty="0"/>
              <a:t>	</a:t>
            </a:r>
            <a:r>
              <a:rPr lang="en-US" altLang="en-US" sz="36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Queues</a:t>
            </a: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45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Q=(a</a:t>
            </a:r>
            <a:r>
              <a:rPr lang="en-US" altLang="en-US" sz="17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,...,a</a:t>
            </a:r>
            <a:r>
              <a:rPr lang="en-US" altLang="en-US" sz="17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n­1</a:t>
            </a: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58380" name="Text Box 13">
            <a:extLst>
              <a:ext uri="{FF2B5EF4-FFF2-40B4-BE49-F238E27FC236}">
                <a16:creationId xmlns:a16="http://schemas.microsoft.com/office/drawing/2014/main" id="{D46C0845-74F1-B91A-E3D2-59F7AAE2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1990725"/>
            <a:ext cx="37544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700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is the front of the queue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8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n­1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 the rear of the queue</a:t>
            </a:r>
          </a:p>
        </p:txBody>
      </p:sp>
      <p:sp>
        <p:nvSpPr>
          <p:cNvPr id="58381" name="Text Box 14">
            <a:extLst>
              <a:ext uri="{FF2B5EF4-FFF2-40B4-BE49-F238E27FC236}">
                <a16:creationId xmlns:a16="http://schemas.microsoft.com/office/drawing/2014/main" id="{0F81EFC5-B098-7655-A888-BE56B1ED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454275"/>
            <a:ext cx="7572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</p:txBody>
      </p:sp>
      <p:sp>
        <p:nvSpPr>
          <p:cNvPr id="58382" name="Text Box 15">
            <a:extLst>
              <a:ext uri="{FF2B5EF4-FFF2-40B4-BE49-F238E27FC236}">
                <a16:creationId xmlns:a16="http://schemas.microsoft.com/office/drawing/2014/main" id="{400ABA30-27E1-52B3-F647-289E2A1D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454275"/>
            <a:ext cx="7921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58383" name="Text Box 16">
            <a:extLst>
              <a:ext uri="{FF2B5EF4-FFF2-40B4-BE49-F238E27FC236}">
                <a16:creationId xmlns:a16="http://schemas.microsoft.com/office/drawing/2014/main" id="{84923535-3397-DE78-538E-9196185BD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995738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84" name="Text Box 17">
            <a:extLst>
              <a:ext uri="{FF2B5EF4-FFF2-40B4-BE49-F238E27FC236}">
                <a16:creationId xmlns:a16="http://schemas.microsoft.com/office/drawing/2014/main" id="{013A2E33-8EC6-036D-602D-1CF5848D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3267075"/>
            <a:ext cx="545782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88"/>
              </a:lnSpc>
            </a:pPr>
            <a:r>
              <a:rPr lang="en-US" altLang="en-US" sz="1600"/>
              <a:t>	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 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 behind 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i­1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(0&lt;i&lt;n)</a:t>
            </a:r>
          </a:p>
          <a:p>
            <a:pPr eaLnBrk="1" hangingPunct="1">
              <a:lnSpc>
                <a:spcPts val="1400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  <a:p>
            <a:pPr eaLnBrk="1" hangingPunct="1">
              <a:lnSpc>
                <a:spcPts val="296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Insertions take place at the rear</a:t>
            </a:r>
          </a:p>
        </p:txBody>
      </p:sp>
      <p:sp>
        <p:nvSpPr>
          <p:cNvPr id="58385" name="Text Box 18">
            <a:extLst>
              <a:ext uri="{FF2B5EF4-FFF2-40B4-BE49-F238E27FC236}">
                <a16:creationId xmlns:a16="http://schemas.microsoft.com/office/drawing/2014/main" id="{05A06975-6F40-39CE-5C35-4EB0EE1E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224213"/>
            <a:ext cx="1809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386" name="Text Box 19">
            <a:extLst>
              <a:ext uri="{FF2B5EF4-FFF2-40B4-BE49-F238E27FC236}">
                <a16:creationId xmlns:a16="http://schemas.microsoft.com/office/drawing/2014/main" id="{8FFAC8DC-5F58-C1C5-DE52-AB7FD097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3224213"/>
            <a:ext cx="18256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387" name="Text Box 20">
            <a:extLst>
              <a:ext uri="{FF2B5EF4-FFF2-40B4-BE49-F238E27FC236}">
                <a16:creationId xmlns:a16="http://schemas.microsoft.com/office/drawing/2014/main" id="{FEC12AF5-F78D-8AE4-60F5-8D811469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3224213"/>
            <a:ext cx="1793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8388" name="Text Box 21">
            <a:extLst>
              <a:ext uri="{FF2B5EF4-FFF2-40B4-BE49-F238E27FC236}">
                <a16:creationId xmlns:a16="http://schemas.microsoft.com/office/drawing/2014/main" id="{E0C6DCFF-220B-22FA-50DE-D07CB043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75" y="3224213"/>
            <a:ext cx="4476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/>
              <a:t>	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9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215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</p:txBody>
      </p:sp>
      <p:sp>
        <p:nvSpPr>
          <p:cNvPr id="58389" name="Text Box 22">
            <a:extLst>
              <a:ext uri="{FF2B5EF4-FFF2-40B4-BE49-F238E27FC236}">
                <a16:creationId xmlns:a16="http://schemas.microsoft.com/office/drawing/2014/main" id="{7A219F1D-AE3A-4A5E-31B1-27DA642B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4291013"/>
            <a:ext cx="51562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Deletions take place at the front</a:t>
            </a:r>
          </a:p>
          <a:p>
            <a:pPr eaLnBrk="1" hangingPunct="1">
              <a:lnSpc>
                <a:spcPts val="3400"/>
              </a:lnSpc>
            </a:pPr>
            <a:r>
              <a:rPr lang="en-US" altLang="en-US" sz="2900" i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First In First Out (FIFO) list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i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Example: queue of persons</a:t>
            </a:r>
          </a:p>
        </p:txBody>
      </p:sp>
      <p:sp>
        <p:nvSpPr>
          <p:cNvPr id="58390" name="Text Box 24">
            <a:extLst>
              <a:ext uri="{FF2B5EF4-FFF2-40B4-BE49-F238E27FC236}">
                <a16:creationId xmlns:a16="http://schemas.microsoft.com/office/drawing/2014/main" id="{2039E026-04FD-555C-8368-CCC189870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6554788"/>
            <a:ext cx="1841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625"/>
              </a:lnSpc>
            </a:pPr>
            <a:r>
              <a:rPr lang="en-US" altLang="en-US" sz="1500" b="1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58391" name="Rectangle 25">
            <a:extLst>
              <a:ext uri="{FF2B5EF4-FFF2-40B4-BE49-F238E27FC236}">
                <a16:creationId xmlns:a16="http://schemas.microsoft.com/office/drawing/2014/main" id="{EE533C60-F268-311D-80C2-94E4AF03E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435725"/>
            <a:ext cx="1566863" cy="42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>
            <a:extLst>
              <a:ext uri="{FF2B5EF4-FFF2-40B4-BE49-F238E27FC236}">
                <a16:creationId xmlns:a16="http://schemas.microsoft.com/office/drawing/2014/main" id="{8FD2B102-FE4F-A36D-7A07-F9DCB87D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5" name="Text Box 5">
            <a:extLst>
              <a:ext uri="{FF2B5EF4-FFF2-40B4-BE49-F238E27FC236}">
                <a16:creationId xmlns:a16="http://schemas.microsoft.com/office/drawing/2014/main" id="{7E97B137-6197-B18B-B7E6-66370DBA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013075"/>
            <a:ext cx="1333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396" name="Text Box 6">
            <a:extLst>
              <a:ext uri="{FF2B5EF4-FFF2-40B4-BE49-F238E27FC236}">
                <a16:creationId xmlns:a16="http://schemas.microsoft.com/office/drawing/2014/main" id="{77F1035F-E1EE-E358-D9F3-313E1EC8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576638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7" name="Text Box 7">
            <a:extLst>
              <a:ext uri="{FF2B5EF4-FFF2-40B4-BE49-F238E27FC236}">
                <a16:creationId xmlns:a16="http://schemas.microsoft.com/office/drawing/2014/main" id="{7E78C08D-B20A-953E-2805-97C86813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93541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398" name="Text Box 8">
            <a:extLst>
              <a:ext uri="{FF2B5EF4-FFF2-40B4-BE49-F238E27FC236}">
                <a16:creationId xmlns:a16="http://schemas.microsoft.com/office/drawing/2014/main" id="{D31C49B5-14A5-5CE6-6EBB-34A8CE31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497388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9" name="Text Box 9">
            <a:extLst>
              <a:ext uri="{FF2B5EF4-FFF2-40B4-BE49-F238E27FC236}">
                <a16:creationId xmlns:a16="http://schemas.microsoft.com/office/drawing/2014/main" id="{78A80063-2477-CB0A-C060-F8AECDC43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4856163"/>
            <a:ext cx="1333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400" name="Text Box 10">
            <a:extLst>
              <a:ext uri="{FF2B5EF4-FFF2-40B4-BE49-F238E27FC236}">
                <a16:creationId xmlns:a16="http://schemas.microsoft.com/office/drawing/2014/main" id="{7CEB1156-1F09-3B2D-7EB0-9DA62968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73075"/>
            <a:ext cx="6319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 dirty="0"/>
              <a:t>	           </a:t>
            </a:r>
            <a:r>
              <a:rPr lang="en-US" altLang="en-US" sz="36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Queue Interface</a:t>
            </a: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6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Basic operations</a:t>
            </a: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42A0A81F-CCDB-E461-42B7-1A79254F6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11363"/>
            <a:ext cx="1333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19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9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2125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C724CF22-4C17-98B5-8BEB-A95720EC9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819275"/>
            <a:ext cx="1778795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enqueue()</a:t>
            </a:r>
          </a:p>
          <a:p>
            <a:pPr eaLnBrk="1" hangingPunct="1">
              <a:lnSpc>
                <a:spcPts val="2888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888"/>
              </a:lnSpc>
            </a:pPr>
            <a:r>
              <a:rPr lang="en-US" altLang="zh-CN" sz="2800" dirty="0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B5DE56E2-94B6-A373-0129-961870340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464" y="2945074"/>
            <a:ext cx="7418387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en-US" altLang="en-US" sz="1600" dirty="0"/>
              <a:t>	</a:t>
            </a:r>
            <a:r>
              <a:rPr lang="en-US" altLang="en-US" sz="25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isEmpty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45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Optional Operation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isFull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() (when the queue as a maximum capacity)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45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Basic implementation using an array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How to prevent a queue to become full?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5CFBED7-594E-9E35-3321-35E23E08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Implementation</a:t>
            </a:r>
            <a:endParaRPr lang="en-CA" altLang="en-US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0551470-56D5-CB90-76E1-F228D34C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>
              <a:buFontTx/>
              <a:buNone/>
            </a:pPr>
            <a:r>
              <a:rPr lang="en-CA" altLang="en-US"/>
              <a:t>int front=0,rear=0;</a:t>
            </a:r>
          </a:p>
          <a:p>
            <a:pPr>
              <a:buFontTx/>
              <a:buNone/>
            </a:pPr>
            <a:r>
              <a:rPr lang="en-CA" altLang="en-US"/>
              <a:t>int q[MAX], ele;</a:t>
            </a:r>
          </a:p>
        </p:txBody>
      </p:sp>
      <p:grpSp>
        <p:nvGrpSpPr>
          <p:cNvPr id="60420" name="Group 21">
            <a:extLst>
              <a:ext uri="{FF2B5EF4-FFF2-40B4-BE49-F238E27FC236}">
                <a16:creationId xmlns:a16="http://schemas.microsoft.com/office/drawing/2014/main" id="{7EC3153C-25EF-0F3F-19B3-CC6831C2085A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3213100"/>
            <a:ext cx="8620125" cy="2430463"/>
            <a:chOff x="524272" y="3212976"/>
            <a:chExt cx="8619728" cy="2429867"/>
          </a:xfrm>
        </p:grpSpPr>
        <p:sp>
          <p:nvSpPr>
            <p:cNvPr id="60421" name="Rectangle 4">
              <a:extLst>
                <a:ext uri="{FF2B5EF4-FFF2-40B4-BE49-F238E27FC236}">
                  <a16:creationId xmlns:a16="http://schemas.microsoft.com/office/drawing/2014/main" id="{021A28D9-2384-FCA9-A3A6-30768530B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2" name="Freeform 18">
              <a:extLst>
                <a:ext uri="{FF2B5EF4-FFF2-40B4-BE49-F238E27FC236}">
                  <a16:creationId xmlns:a16="http://schemas.microsoft.com/office/drawing/2014/main" id="{0686DE74-9FF4-2119-8CA9-58DF267B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2" y="4434557"/>
              <a:ext cx="1295400" cy="457200"/>
            </a:xfrm>
            <a:custGeom>
              <a:avLst/>
              <a:gdLst>
                <a:gd name="T0" fmla="*/ 2147483647 w 816"/>
                <a:gd name="T1" fmla="*/ 0 h 288"/>
                <a:gd name="T2" fmla="*/ 2147483647 w 816"/>
                <a:gd name="T3" fmla="*/ 2147483647 h 288"/>
                <a:gd name="T4" fmla="*/ 0 w 816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816" y="0"/>
                  </a:moveTo>
                  <a:cubicBezTo>
                    <a:pt x="620" y="0"/>
                    <a:pt x="424" y="0"/>
                    <a:pt x="288" y="48"/>
                  </a:cubicBezTo>
                  <a:cubicBezTo>
                    <a:pt x="152" y="96"/>
                    <a:pt x="56" y="216"/>
                    <a:pt x="0" y="288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3" name="Freeform 20">
              <a:extLst>
                <a:ext uri="{FF2B5EF4-FFF2-40B4-BE49-F238E27FC236}">
                  <a16:creationId xmlns:a16="http://schemas.microsoft.com/office/drawing/2014/main" id="{AFA91B2C-B957-C430-16C1-ACFD797EC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4725144"/>
              <a:ext cx="1371600" cy="457200"/>
            </a:xfrm>
            <a:custGeom>
              <a:avLst/>
              <a:gdLst>
                <a:gd name="T0" fmla="*/ 2147483647 w 864"/>
                <a:gd name="T1" fmla="*/ 2147483647 h 288"/>
                <a:gd name="T2" fmla="*/ 2147483647 w 864"/>
                <a:gd name="T3" fmla="*/ 2147483647 h 288"/>
                <a:gd name="T4" fmla="*/ 0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864" y="288"/>
                  </a:moveTo>
                  <a:cubicBezTo>
                    <a:pt x="816" y="216"/>
                    <a:pt x="768" y="144"/>
                    <a:pt x="624" y="96"/>
                  </a:cubicBezTo>
                  <a:cubicBezTo>
                    <a:pt x="480" y="48"/>
                    <a:pt x="136" y="8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Rectangle 21">
              <a:extLst>
                <a:ext uri="{FF2B5EF4-FFF2-40B4-BE49-F238E27FC236}">
                  <a16:creationId xmlns:a16="http://schemas.microsoft.com/office/drawing/2014/main" id="{785DED4B-859D-C0BC-4C57-8557E65A4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5" name="Rectangle 22">
              <a:extLst>
                <a:ext uri="{FF2B5EF4-FFF2-40B4-BE49-F238E27FC236}">
                  <a16:creationId xmlns:a16="http://schemas.microsoft.com/office/drawing/2014/main" id="{27724520-0CDF-BEC7-C2AE-138E7FF09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6" name="Rectangle 23">
              <a:extLst>
                <a:ext uri="{FF2B5EF4-FFF2-40B4-BE49-F238E27FC236}">
                  <a16:creationId xmlns:a16="http://schemas.microsoft.com/office/drawing/2014/main" id="{BCB87FAA-0A9E-5CFF-14A7-AE3AB9DD6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4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7" name="Rectangle 24">
              <a:extLst>
                <a:ext uri="{FF2B5EF4-FFF2-40B4-BE49-F238E27FC236}">
                  <a16:creationId xmlns:a16="http://schemas.microsoft.com/office/drawing/2014/main" id="{BF8D3C93-F2E0-C4CE-D9FE-4B66B2E58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8" name="Rectangle 25">
              <a:extLst>
                <a:ext uri="{FF2B5EF4-FFF2-40B4-BE49-F238E27FC236}">
                  <a16:creationId xmlns:a16="http://schemas.microsoft.com/office/drawing/2014/main" id="{CC555EB2-CCB5-43B1-330A-273D194D7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9" name="Rectangle 26">
              <a:extLst>
                <a:ext uri="{FF2B5EF4-FFF2-40B4-BE49-F238E27FC236}">
                  <a16:creationId xmlns:a16="http://schemas.microsoft.com/office/drawing/2014/main" id="{21ECFA17-6C7B-97D9-C5EE-35B7F7C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30" name="Text Box 28">
              <a:extLst>
                <a:ext uri="{FF2B5EF4-FFF2-40B4-BE49-F238E27FC236}">
                  <a16:creationId xmlns:a16="http://schemas.microsoft.com/office/drawing/2014/main" id="{478585ED-A9C9-2D7D-9F93-D5F72C3C9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304" y="4941168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Insert 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(Enqueue)</a:t>
              </a:r>
            </a:p>
          </p:txBody>
        </p:sp>
        <p:sp>
          <p:nvSpPr>
            <p:cNvPr id="60431" name="Text Box 29">
              <a:extLst>
                <a:ext uri="{FF2B5EF4-FFF2-40B4-BE49-F238E27FC236}">
                  <a16:creationId xmlns:a16="http://schemas.microsoft.com/office/drawing/2014/main" id="{E552FBDD-E421-B78C-B91E-E10C8CCF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72" y="4815557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Remove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(Dequeue)</a:t>
              </a:r>
            </a:p>
          </p:txBody>
        </p:sp>
        <p:sp>
          <p:nvSpPr>
            <p:cNvPr id="60432" name="Text Box 30">
              <a:extLst>
                <a:ext uri="{FF2B5EF4-FFF2-40B4-BE49-F238E27FC236}">
                  <a16:creationId xmlns:a16="http://schemas.microsoft.com/office/drawing/2014/main" id="{F3D4476D-8B19-D896-14EE-20704300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60433" name="Text Box 31">
              <a:extLst>
                <a:ext uri="{FF2B5EF4-FFF2-40B4-BE49-F238E27FC236}">
                  <a16:creationId xmlns:a16="http://schemas.microsoft.com/office/drawing/2014/main" id="{C26ABE75-4537-40F2-3F50-7F1312ABD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472" y="5104482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60434" name="Line 32">
              <a:extLst>
                <a:ext uri="{FF2B5EF4-FFF2-40B4-BE49-F238E27FC236}">
                  <a16:creationId xmlns:a16="http://schemas.microsoft.com/office/drawing/2014/main" id="{C27AB24D-ECF8-F03D-4BDE-CF77EEF51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472" y="4739357"/>
              <a:ext cx="0" cy="457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33">
              <a:extLst>
                <a:ext uri="{FF2B5EF4-FFF2-40B4-BE49-F238E27FC236}">
                  <a16:creationId xmlns:a16="http://schemas.microsoft.com/office/drawing/2014/main" id="{0F82EA90-7376-8B48-02BA-5C1555A99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76" y="3645024"/>
              <a:ext cx="0" cy="50405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Rectangle 24">
              <a:extLst>
                <a:ext uri="{FF2B5EF4-FFF2-40B4-BE49-F238E27FC236}">
                  <a16:creationId xmlns:a16="http://schemas.microsoft.com/office/drawing/2014/main" id="{FD01BA3C-C57F-F297-1BBB-E72D70129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37" name="Rectangle 25">
              <a:extLst>
                <a:ext uri="{FF2B5EF4-FFF2-40B4-BE49-F238E27FC236}">
                  <a16:creationId xmlns:a16="http://schemas.microsoft.com/office/drawing/2014/main" id="{019BE07D-73E0-7CE1-5279-BEE23E56C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7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38" name="Rectangle 26">
              <a:extLst>
                <a:ext uri="{FF2B5EF4-FFF2-40B4-BE49-F238E27FC236}">
                  <a16:creationId xmlns:a16="http://schemas.microsoft.com/office/drawing/2014/main" id="{4A665116-25AD-12C3-AF6E-F23F0331C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3F13A0A-0212-78D3-B200-64B929C573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52400"/>
            <a:ext cx="8229600" cy="1143000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dirty="0"/>
              <a:t>Insert (Enqueue) Functions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28519AC-A26C-DA32-4291-7054842E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35881"/>
            <a:ext cx="78486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void Insert()</a:t>
            </a:r>
          </a:p>
          <a:p>
            <a:pPr eaLnBrk="1" hangingPunct="1"/>
            <a:r>
              <a:rPr lang="en-CA" altLang="en-US" dirty="0"/>
              <a:t>{</a:t>
            </a:r>
          </a:p>
          <a:p>
            <a:pPr eaLnBrk="1" hangingPunct="1"/>
            <a:r>
              <a:rPr lang="en-CA" altLang="en-US" dirty="0"/>
              <a:t>if(rear==MAX)</a:t>
            </a:r>
          </a:p>
          <a:p>
            <a:pPr eaLnBrk="1" hangingPunct="1"/>
            <a:r>
              <a:rPr lang="en-CA" altLang="en-US" dirty="0"/>
              <a:t>	</a:t>
            </a:r>
            <a:r>
              <a:rPr lang="en-CA" altLang="en-US" dirty="0" err="1"/>
              <a:t>cout</a:t>
            </a:r>
            <a:r>
              <a:rPr lang="en-CA" altLang="en-US" dirty="0"/>
              <a:t>&lt;&lt;"\nQueue is full";</a:t>
            </a:r>
          </a:p>
          <a:p>
            <a:pPr eaLnBrk="1" hangingPunct="1"/>
            <a:r>
              <a:rPr lang="en-CA" altLang="en-US" dirty="0"/>
              <a:t>else</a:t>
            </a:r>
          </a:p>
          <a:p>
            <a:pPr eaLnBrk="1" hangingPunct="1"/>
            <a:r>
              <a:rPr lang="en-CA" altLang="en-US" dirty="0"/>
              <a:t>{</a:t>
            </a:r>
          </a:p>
          <a:p>
            <a:pPr eaLnBrk="1" hangingPunct="1"/>
            <a:r>
              <a:rPr lang="en-CA" altLang="en-US" dirty="0"/>
              <a:t>	</a:t>
            </a:r>
            <a:r>
              <a:rPr lang="en-CA" altLang="en-US" dirty="0" err="1"/>
              <a:t>cout</a:t>
            </a:r>
            <a:r>
              <a:rPr lang="en-CA" altLang="en-US" dirty="0"/>
              <a:t>&lt;&lt;"\</a:t>
            </a:r>
            <a:r>
              <a:rPr lang="en-CA" altLang="en-US" dirty="0" err="1"/>
              <a:t>nEnter</a:t>
            </a:r>
            <a:r>
              <a:rPr lang="en-CA" altLang="en-US" dirty="0"/>
              <a:t> an element:";</a:t>
            </a:r>
          </a:p>
          <a:p>
            <a:pPr eaLnBrk="1" hangingPunct="1"/>
            <a:r>
              <a:rPr lang="en-CA" altLang="en-US" dirty="0"/>
              <a:t>	</a:t>
            </a:r>
            <a:r>
              <a:rPr lang="en-CA" altLang="en-US" dirty="0" err="1"/>
              <a:t>cin</a:t>
            </a:r>
            <a:r>
              <a:rPr lang="en-CA" altLang="en-US" dirty="0"/>
              <a:t>&gt;&gt;</a:t>
            </a:r>
            <a:r>
              <a:rPr lang="en-CA" altLang="en-US" dirty="0" err="1"/>
              <a:t>ele</a:t>
            </a:r>
            <a:r>
              <a:rPr lang="en-CA" altLang="en-US" dirty="0"/>
              <a:t>;</a:t>
            </a:r>
          </a:p>
          <a:p>
            <a:pPr eaLnBrk="1" hangingPunct="1"/>
            <a:r>
              <a:rPr lang="en-CA" altLang="en-US" dirty="0"/>
              <a:t>	q[rear]=</a:t>
            </a:r>
            <a:r>
              <a:rPr lang="en-CA" altLang="en-US" dirty="0" err="1"/>
              <a:t>ele</a:t>
            </a:r>
            <a:r>
              <a:rPr lang="en-CA" altLang="en-US" dirty="0"/>
              <a:t>;</a:t>
            </a:r>
          </a:p>
          <a:p>
            <a:pPr eaLnBrk="1" hangingPunct="1"/>
            <a:r>
              <a:rPr lang="en-CA" altLang="en-US" dirty="0"/>
              <a:t>	rear++;</a:t>
            </a:r>
          </a:p>
          <a:p>
            <a:pPr eaLnBrk="1" hangingPunct="1"/>
            <a:r>
              <a:rPr lang="en-CA" altLang="en-US" dirty="0"/>
              <a:t>	</a:t>
            </a:r>
            <a:r>
              <a:rPr lang="en-CA" altLang="en-US" dirty="0" err="1"/>
              <a:t>cout</a:t>
            </a:r>
            <a:r>
              <a:rPr lang="en-CA" altLang="en-US" dirty="0"/>
              <a:t>&lt;&lt;"\</a:t>
            </a:r>
            <a:r>
              <a:rPr lang="en-CA" altLang="en-US" dirty="0" err="1"/>
              <a:t>nElement</a:t>
            </a:r>
            <a:r>
              <a:rPr lang="en-CA" altLang="en-US" dirty="0"/>
              <a:t> inserted successfully\n";</a:t>
            </a:r>
          </a:p>
          <a:p>
            <a:pPr eaLnBrk="1" hangingPunct="1"/>
            <a:r>
              <a:rPr lang="en-CA" altLang="en-US" dirty="0"/>
              <a:t>}</a:t>
            </a:r>
          </a:p>
          <a:p>
            <a:pPr eaLnBrk="1" hangingPunct="1"/>
            <a:r>
              <a:rPr lang="en-CA" altLang="en-US" dirty="0"/>
              <a:t> }</a:t>
            </a:r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68CED606-271C-9911-CB40-3EE0534CD0E7}"/>
              </a:ext>
            </a:extLst>
          </p:cNvPr>
          <p:cNvGrpSpPr>
            <a:grpSpLocks/>
          </p:cNvGrpSpPr>
          <p:nvPr/>
        </p:nvGrpSpPr>
        <p:grpSpPr bwMode="auto">
          <a:xfrm>
            <a:off x="261937" y="4953000"/>
            <a:ext cx="8620125" cy="1700212"/>
            <a:chOff x="524272" y="3212976"/>
            <a:chExt cx="8619728" cy="2429867"/>
          </a:xfrm>
        </p:grpSpPr>
        <p:sp>
          <p:nvSpPr>
            <p:cNvPr id="61445" name="Rectangle 4">
              <a:extLst>
                <a:ext uri="{FF2B5EF4-FFF2-40B4-BE49-F238E27FC236}">
                  <a16:creationId xmlns:a16="http://schemas.microsoft.com/office/drawing/2014/main" id="{C3CADAFA-A49D-E294-C1D2-C00C4A1B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46" name="Freeform 18">
              <a:extLst>
                <a:ext uri="{FF2B5EF4-FFF2-40B4-BE49-F238E27FC236}">
                  <a16:creationId xmlns:a16="http://schemas.microsoft.com/office/drawing/2014/main" id="{C9925C87-FF59-BA80-8A58-F1410CAFB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2" y="4434557"/>
              <a:ext cx="1295400" cy="457200"/>
            </a:xfrm>
            <a:custGeom>
              <a:avLst/>
              <a:gdLst>
                <a:gd name="T0" fmla="*/ 2147483647 w 816"/>
                <a:gd name="T1" fmla="*/ 0 h 288"/>
                <a:gd name="T2" fmla="*/ 2147483647 w 816"/>
                <a:gd name="T3" fmla="*/ 2147483647 h 288"/>
                <a:gd name="T4" fmla="*/ 0 w 816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816" y="0"/>
                  </a:moveTo>
                  <a:cubicBezTo>
                    <a:pt x="620" y="0"/>
                    <a:pt x="424" y="0"/>
                    <a:pt x="288" y="48"/>
                  </a:cubicBezTo>
                  <a:cubicBezTo>
                    <a:pt x="152" y="96"/>
                    <a:pt x="56" y="216"/>
                    <a:pt x="0" y="288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Freeform 20">
              <a:extLst>
                <a:ext uri="{FF2B5EF4-FFF2-40B4-BE49-F238E27FC236}">
                  <a16:creationId xmlns:a16="http://schemas.microsoft.com/office/drawing/2014/main" id="{5B1EB6EA-CE8C-DBEE-43E2-B9A1F7EC6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4725144"/>
              <a:ext cx="1371600" cy="457200"/>
            </a:xfrm>
            <a:custGeom>
              <a:avLst/>
              <a:gdLst>
                <a:gd name="T0" fmla="*/ 2147483647 w 864"/>
                <a:gd name="T1" fmla="*/ 2147483647 h 288"/>
                <a:gd name="T2" fmla="*/ 2147483647 w 864"/>
                <a:gd name="T3" fmla="*/ 2147483647 h 288"/>
                <a:gd name="T4" fmla="*/ 0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864" y="288"/>
                  </a:moveTo>
                  <a:cubicBezTo>
                    <a:pt x="816" y="216"/>
                    <a:pt x="768" y="144"/>
                    <a:pt x="624" y="96"/>
                  </a:cubicBezTo>
                  <a:cubicBezTo>
                    <a:pt x="480" y="48"/>
                    <a:pt x="136" y="8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Rectangle 21">
              <a:extLst>
                <a:ext uri="{FF2B5EF4-FFF2-40B4-BE49-F238E27FC236}">
                  <a16:creationId xmlns:a16="http://schemas.microsoft.com/office/drawing/2014/main" id="{67E3AEE6-DF6E-7E60-5300-F684339A0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49" name="Rectangle 22">
              <a:extLst>
                <a:ext uri="{FF2B5EF4-FFF2-40B4-BE49-F238E27FC236}">
                  <a16:creationId xmlns:a16="http://schemas.microsoft.com/office/drawing/2014/main" id="{5A47BAB0-E1B3-FD04-0853-CFF6A0EF5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0" name="Rectangle 23">
              <a:extLst>
                <a:ext uri="{FF2B5EF4-FFF2-40B4-BE49-F238E27FC236}">
                  <a16:creationId xmlns:a16="http://schemas.microsoft.com/office/drawing/2014/main" id="{33A80806-01CB-8DB6-FC7E-F16D0AAE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4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1" name="Rectangle 24">
              <a:extLst>
                <a:ext uri="{FF2B5EF4-FFF2-40B4-BE49-F238E27FC236}">
                  <a16:creationId xmlns:a16="http://schemas.microsoft.com/office/drawing/2014/main" id="{E2CD5504-34BE-6336-8A77-9FA64C25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2" name="Rectangle 25">
              <a:extLst>
                <a:ext uri="{FF2B5EF4-FFF2-40B4-BE49-F238E27FC236}">
                  <a16:creationId xmlns:a16="http://schemas.microsoft.com/office/drawing/2014/main" id="{2BE35A7F-A1E8-B0FF-4CD2-9C469538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3" name="Rectangle 26">
              <a:extLst>
                <a:ext uri="{FF2B5EF4-FFF2-40B4-BE49-F238E27FC236}">
                  <a16:creationId xmlns:a16="http://schemas.microsoft.com/office/drawing/2014/main" id="{33B4F639-233E-6437-B654-4651D35C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4" name="Text Box 28">
              <a:extLst>
                <a:ext uri="{FF2B5EF4-FFF2-40B4-BE49-F238E27FC236}">
                  <a16:creationId xmlns:a16="http://schemas.microsoft.com/office/drawing/2014/main" id="{D7FDD96C-6427-E27B-961E-993EDB01D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304" y="4941168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Insert 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(Enqueue)</a:t>
              </a:r>
            </a:p>
          </p:txBody>
        </p:sp>
        <p:sp>
          <p:nvSpPr>
            <p:cNvPr id="61455" name="Text Box 29">
              <a:extLst>
                <a:ext uri="{FF2B5EF4-FFF2-40B4-BE49-F238E27FC236}">
                  <a16:creationId xmlns:a16="http://schemas.microsoft.com/office/drawing/2014/main" id="{ED40C1A9-5025-128A-256D-31B7CF6D9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72" y="4815557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Remove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(Dequeue)</a:t>
              </a:r>
            </a:p>
          </p:txBody>
        </p:sp>
        <p:sp>
          <p:nvSpPr>
            <p:cNvPr id="61456" name="Text Box 30">
              <a:extLst>
                <a:ext uri="{FF2B5EF4-FFF2-40B4-BE49-F238E27FC236}">
                  <a16:creationId xmlns:a16="http://schemas.microsoft.com/office/drawing/2014/main" id="{9B06FC65-1BEA-66DC-8D12-433E534A7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61457" name="Text Box 31">
              <a:extLst>
                <a:ext uri="{FF2B5EF4-FFF2-40B4-BE49-F238E27FC236}">
                  <a16:creationId xmlns:a16="http://schemas.microsoft.com/office/drawing/2014/main" id="{FA504133-D3E4-0801-8610-7DF82EF5D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472" y="5104482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61458" name="Line 32">
              <a:extLst>
                <a:ext uri="{FF2B5EF4-FFF2-40B4-BE49-F238E27FC236}">
                  <a16:creationId xmlns:a16="http://schemas.microsoft.com/office/drawing/2014/main" id="{5C65BD1C-96D6-4838-9573-6D25CBB9C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472" y="4739357"/>
              <a:ext cx="0" cy="457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33">
              <a:extLst>
                <a:ext uri="{FF2B5EF4-FFF2-40B4-BE49-F238E27FC236}">
                  <a16:creationId xmlns:a16="http://schemas.microsoft.com/office/drawing/2014/main" id="{67A9828F-5196-DBEA-B06C-276271BA0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76" y="3645024"/>
              <a:ext cx="0" cy="50405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Rectangle 24">
              <a:extLst>
                <a:ext uri="{FF2B5EF4-FFF2-40B4-BE49-F238E27FC236}">
                  <a16:creationId xmlns:a16="http://schemas.microsoft.com/office/drawing/2014/main" id="{B218C918-70C8-49B8-FDE8-F4FD8240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61" name="Rectangle 25">
              <a:extLst>
                <a:ext uri="{FF2B5EF4-FFF2-40B4-BE49-F238E27FC236}">
                  <a16:creationId xmlns:a16="http://schemas.microsoft.com/office/drawing/2014/main" id="{53EAFB67-C965-AB37-B060-76109281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7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62" name="Rectangle 26">
              <a:extLst>
                <a:ext uri="{FF2B5EF4-FFF2-40B4-BE49-F238E27FC236}">
                  <a16:creationId xmlns:a16="http://schemas.microsoft.com/office/drawing/2014/main" id="{21915E2C-DEBD-55C5-2D8D-72C7189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01E3656-7FA8-2EAF-C414-5BAF7C10DB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04800"/>
            <a:ext cx="8229600" cy="1143000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dirty="0"/>
              <a:t>Insert (Enqueue) Functions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5A7AE10-383D-2070-7AA5-8B16DB02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75125"/>
            <a:ext cx="7848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 dirty="0"/>
              <a:t>void Delete()</a:t>
            </a:r>
          </a:p>
          <a:p>
            <a:pPr eaLnBrk="1" hangingPunct="1"/>
            <a:r>
              <a:rPr lang="en-CA" altLang="en-US" sz="2000" dirty="0"/>
              <a:t>{</a:t>
            </a:r>
          </a:p>
          <a:p>
            <a:pPr eaLnBrk="1" hangingPunct="1"/>
            <a:r>
              <a:rPr lang="en-CA" altLang="en-US" sz="2000" dirty="0"/>
              <a:t>if(front==rear)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&lt;&lt;"\nQueue is empty";</a:t>
            </a:r>
          </a:p>
          <a:p>
            <a:pPr eaLnBrk="1" hangingPunct="1"/>
            <a:r>
              <a:rPr lang="en-CA" altLang="en-US" sz="2000" dirty="0"/>
              <a:t>else</a:t>
            </a:r>
          </a:p>
          <a:p>
            <a:pPr eaLnBrk="1" hangingPunct="1"/>
            <a:r>
              <a:rPr lang="en-CA" altLang="en-US" sz="2000" dirty="0"/>
              <a:t>{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ele</a:t>
            </a:r>
            <a:r>
              <a:rPr lang="en-CA" altLang="en-US" sz="2000" dirty="0"/>
              <a:t>=q[front];</a:t>
            </a:r>
          </a:p>
          <a:p>
            <a:pPr eaLnBrk="1" hangingPunct="1"/>
            <a:r>
              <a:rPr lang="en-CA" altLang="en-US" sz="2000" dirty="0"/>
              <a:t>	front++;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&lt;&lt;"The deleted element is:"&lt;&lt;</a:t>
            </a:r>
            <a:r>
              <a:rPr lang="en-CA" altLang="en-US" sz="2000" dirty="0" err="1"/>
              <a:t>ele</a:t>
            </a:r>
            <a:r>
              <a:rPr lang="en-CA" altLang="en-US" sz="2000" dirty="0"/>
              <a:t>;</a:t>
            </a:r>
          </a:p>
          <a:p>
            <a:pPr eaLnBrk="1" hangingPunct="1"/>
            <a:r>
              <a:rPr lang="en-CA" altLang="en-US" sz="2000" dirty="0"/>
              <a:t>}</a:t>
            </a:r>
          </a:p>
          <a:p>
            <a:pPr eaLnBrk="1" hangingPunct="1"/>
            <a:r>
              <a:rPr lang="en-CA" altLang="en-US" sz="2000" dirty="0"/>
              <a:t>}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73B1E5CE-4986-C061-69CB-B67257D137CE}"/>
              </a:ext>
            </a:extLst>
          </p:cNvPr>
          <p:cNvGrpSpPr>
            <a:grpSpLocks/>
          </p:cNvGrpSpPr>
          <p:nvPr/>
        </p:nvGrpSpPr>
        <p:grpSpPr bwMode="auto">
          <a:xfrm>
            <a:off x="261937" y="4955381"/>
            <a:ext cx="8620125" cy="1700212"/>
            <a:chOff x="524272" y="3212976"/>
            <a:chExt cx="8619728" cy="2429867"/>
          </a:xfrm>
        </p:grpSpPr>
        <p:sp>
          <p:nvSpPr>
            <p:cNvPr id="62469" name="Rectangle 4">
              <a:extLst>
                <a:ext uri="{FF2B5EF4-FFF2-40B4-BE49-F238E27FC236}">
                  <a16:creationId xmlns:a16="http://schemas.microsoft.com/office/drawing/2014/main" id="{D3CD2A72-A462-4696-714C-BE600C90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0" name="Freeform 18">
              <a:extLst>
                <a:ext uri="{FF2B5EF4-FFF2-40B4-BE49-F238E27FC236}">
                  <a16:creationId xmlns:a16="http://schemas.microsoft.com/office/drawing/2014/main" id="{5EB14C46-ECEB-980B-7EC6-3A196E98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2" y="4434557"/>
              <a:ext cx="1295400" cy="457200"/>
            </a:xfrm>
            <a:custGeom>
              <a:avLst/>
              <a:gdLst>
                <a:gd name="T0" fmla="*/ 2147483647 w 816"/>
                <a:gd name="T1" fmla="*/ 0 h 288"/>
                <a:gd name="T2" fmla="*/ 2147483647 w 816"/>
                <a:gd name="T3" fmla="*/ 2147483647 h 288"/>
                <a:gd name="T4" fmla="*/ 0 w 816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816" y="0"/>
                  </a:moveTo>
                  <a:cubicBezTo>
                    <a:pt x="620" y="0"/>
                    <a:pt x="424" y="0"/>
                    <a:pt x="288" y="48"/>
                  </a:cubicBezTo>
                  <a:cubicBezTo>
                    <a:pt x="152" y="96"/>
                    <a:pt x="56" y="216"/>
                    <a:pt x="0" y="288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1" name="Freeform 20">
              <a:extLst>
                <a:ext uri="{FF2B5EF4-FFF2-40B4-BE49-F238E27FC236}">
                  <a16:creationId xmlns:a16="http://schemas.microsoft.com/office/drawing/2014/main" id="{DFCC5200-2958-5279-31A5-5532EE27C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4725144"/>
              <a:ext cx="1371600" cy="457200"/>
            </a:xfrm>
            <a:custGeom>
              <a:avLst/>
              <a:gdLst>
                <a:gd name="T0" fmla="*/ 2147483647 w 864"/>
                <a:gd name="T1" fmla="*/ 2147483647 h 288"/>
                <a:gd name="T2" fmla="*/ 2147483647 w 864"/>
                <a:gd name="T3" fmla="*/ 2147483647 h 288"/>
                <a:gd name="T4" fmla="*/ 0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864" y="288"/>
                  </a:moveTo>
                  <a:cubicBezTo>
                    <a:pt x="816" y="216"/>
                    <a:pt x="768" y="144"/>
                    <a:pt x="624" y="96"/>
                  </a:cubicBezTo>
                  <a:cubicBezTo>
                    <a:pt x="480" y="48"/>
                    <a:pt x="136" y="8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2" name="Rectangle 21">
              <a:extLst>
                <a:ext uri="{FF2B5EF4-FFF2-40B4-BE49-F238E27FC236}">
                  <a16:creationId xmlns:a16="http://schemas.microsoft.com/office/drawing/2014/main" id="{D1F14701-D8F8-1ED1-647E-C26F8E122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3" name="Rectangle 22">
              <a:extLst>
                <a:ext uri="{FF2B5EF4-FFF2-40B4-BE49-F238E27FC236}">
                  <a16:creationId xmlns:a16="http://schemas.microsoft.com/office/drawing/2014/main" id="{D1BFCA8D-1ABC-1CFE-A406-F3F85D50F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474" name="Rectangle 23">
              <a:extLst>
                <a:ext uri="{FF2B5EF4-FFF2-40B4-BE49-F238E27FC236}">
                  <a16:creationId xmlns:a16="http://schemas.microsoft.com/office/drawing/2014/main" id="{0524A80C-90AA-375E-437F-DA31109F4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4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5" name="Rectangle 24">
              <a:extLst>
                <a:ext uri="{FF2B5EF4-FFF2-40B4-BE49-F238E27FC236}">
                  <a16:creationId xmlns:a16="http://schemas.microsoft.com/office/drawing/2014/main" id="{E785E466-90DE-3EC2-5D83-84A0783DA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6" name="Rectangle 25">
              <a:extLst>
                <a:ext uri="{FF2B5EF4-FFF2-40B4-BE49-F238E27FC236}">
                  <a16:creationId xmlns:a16="http://schemas.microsoft.com/office/drawing/2014/main" id="{28770511-C46B-273E-2D9E-B5007F3DA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7" name="Rectangle 26">
              <a:extLst>
                <a:ext uri="{FF2B5EF4-FFF2-40B4-BE49-F238E27FC236}">
                  <a16:creationId xmlns:a16="http://schemas.microsoft.com/office/drawing/2014/main" id="{361CD29B-103A-597B-4A53-1C8E3FE7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8" name="Text Box 28">
              <a:extLst>
                <a:ext uri="{FF2B5EF4-FFF2-40B4-BE49-F238E27FC236}">
                  <a16:creationId xmlns:a16="http://schemas.microsoft.com/office/drawing/2014/main" id="{D9117C97-98B4-259D-2F51-8C7E3DFF4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304" y="4941168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Insert 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(Enqueue)</a:t>
              </a:r>
            </a:p>
          </p:txBody>
        </p:sp>
        <p:sp>
          <p:nvSpPr>
            <p:cNvPr id="62479" name="Text Box 29">
              <a:extLst>
                <a:ext uri="{FF2B5EF4-FFF2-40B4-BE49-F238E27FC236}">
                  <a16:creationId xmlns:a16="http://schemas.microsoft.com/office/drawing/2014/main" id="{A0568B04-0859-D04E-0497-A9AF72AE4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72" y="4815557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Remove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(Dequeue)</a:t>
              </a:r>
            </a:p>
          </p:txBody>
        </p:sp>
        <p:sp>
          <p:nvSpPr>
            <p:cNvPr id="62480" name="Text Box 30">
              <a:extLst>
                <a:ext uri="{FF2B5EF4-FFF2-40B4-BE49-F238E27FC236}">
                  <a16:creationId xmlns:a16="http://schemas.microsoft.com/office/drawing/2014/main" id="{70C5F3A5-FA28-8C5A-459F-9464B7432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62481" name="Text Box 31">
              <a:extLst>
                <a:ext uri="{FF2B5EF4-FFF2-40B4-BE49-F238E27FC236}">
                  <a16:creationId xmlns:a16="http://schemas.microsoft.com/office/drawing/2014/main" id="{2AAFAF93-275C-C900-B5E5-448FB236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472" y="5104482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62482" name="Line 32">
              <a:extLst>
                <a:ext uri="{FF2B5EF4-FFF2-40B4-BE49-F238E27FC236}">
                  <a16:creationId xmlns:a16="http://schemas.microsoft.com/office/drawing/2014/main" id="{A4DE5B17-3078-7DB1-B0D3-388B1950A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472" y="4739357"/>
              <a:ext cx="0" cy="457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33">
              <a:extLst>
                <a:ext uri="{FF2B5EF4-FFF2-40B4-BE49-F238E27FC236}">
                  <a16:creationId xmlns:a16="http://schemas.microsoft.com/office/drawing/2014/main" id="{10CA4B0B-2476-E880-1355-C94C9ADA7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76" y="3645024"/>
              <a:ext cx="0" cy="50405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Rectangle 24">
              <a:extLst>
                <a:ext uri="{FF2B5EF4-FFF2-40B4-BE49-F238E27FC236}">
                  <a16:creationId xmlns:a16="http://schemas.microsoft.com/office/drawing/2014/main" id="{6B095DD7-C4E4-82C7-223E-F32003032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85" name="Rectangle 25">
              <a:extLst>
                <a:ext uri="{FF2B5EF4-FFF2-40B4-BE49-F238E27FC236}">
                  <a16:creationId xmlns:a16="http://schemas.microsoft.com/office/drawing/2014/main" id="{E82F22A3-34E9-912E-861A-B9896E44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7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86" name="Rectangle 26">
              <a:extLst>
                <a:ext uri="{FF2B5EF4-FFF2-40B4-BE49-F238E27FC236}">
                  <a16:creationId xmlns:a16="http://schemas.microsoft.com/office/drawing/2014/main" id="{6B84772F-4C61-F590-604F-8AB8AF00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AE5E785-BBC6-5A82-EEF0-005375D818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28600"/>
            <a:ext cx="8229600" cy="1143000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dirty="0"/>
              <a:t>Insert (Enqueue) Functions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C2BC695-5D56-5E71-F620-0F2C977BD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22725"/>
            <a:ext cx="7848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 dirty="0"/>
              <a:t>void Display()</a:t>
            </a:r>
          </a:p>
          <a:p>
            <a:pPr eaLnBrk="1" hangingPunct="1"/>
            <a:r>
              <a:rPr lang="en-CA" altLang="en-US" sz="2000" dirty="0"/>
              <a:t>{</a:t>
            </a:r>
          </a:p>
          <a:p>
            <a:pPr eaLnBrk="1" hangingPunct="1"/>
            <a:r>
              <a:rPr lang="en-CA" altLang="en-US" sz="2000" dirty="0"/>
              <a:t>if(front==rear)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&lt;&lt;"\nQueue is empty";</a:t>
            </a:r>
          </a:p>
          <a:p>
            <a:pPr eaLnBrk="1" hangingPunct="1"/>
            <a:r>
              <a:rPr lang="en-CA" altLang="en-US" sz="2000" dirty="0"/>
              <a:t>else</a:t>
            </a:r>
          </a:p>
          <a:p>
            <a:pPr eaLnBrk="1" hangingPunct="1"/>
            <a:r>
              <a:rPr lang="en-CA" altLang="en-US" sz="2000" dirty="0"/>
              <a:t>{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&lt;&lt;"\</a:t>
            </a:r>
            <a:r>
              <a:rPr lang="en-CA" altLang="en-US" sz="2000" dirty="0" err="1"/>
              <a:t>nThe</a:t>
            </a:r>
            <a:r>
              <a:rPr lang="en-CA" altLang="en-US" sz="2000" dirty="0"/>
              <a:t> elements in the queue are:";</a:t>
            </a:r>
          </a:p>
          <a:p>
            <a:pPr eaLnBrk="1" hangingPunct="1"/>
            <a:r>
              <a:rPr lang="en-CA" altLang="en-US" sz="2000" dirty="0"/>
              <a:t>for(</a:t>
            </a:r>
            <a:r>
              <a:rPr lang="en-CA" altLang="en-US" sz="2000" dirty="0" err="1"/>
              <a:t>i</a:t>
            </a:r>
            <a:r>
              <a:rPr lang="en-CA" altLang="en-US" sz="2000" dirty="0"/>
              <a:t>=</a:t>
            </a:r>
            <a:r>
              <a:rPr lang="en-CA" altLang="en-US" sz="2000" dirty="0" err="1"/>
              <a:t>front;i</a:t>
            </a:r>
            <a:r>
              <a:rPr lang="en-CA" altLang="en-US" sz="2000" dirty="0"/>
              <a:t>&lt;</a:t>
            </a:r>
            <a:r>
              <a:rPr lang="en-CA" altLang="en-US" sz="2000" dirty="0" err="1"/>
              <a:t>rear;i</a:t>
            </a:r>
            <a:r>
              <a:rPr lang="en-CA" altLang="en-US" sz="2000" dirty="0"/>
              <a:t>++)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&lt;&lt;q[</a:t>
            </a:r>
            <a:r>
              <a:rPr lang="en-CA" altLang="en-US" sz="2000" dirty="0" err="1"/>
              <a:t>i</a:t>
            </a:r>
            <a:r>
              <a:rPr lang="en-CA" altLang="en-US" sz="2000" dirty="0"/>
              <a:t>]&lt;&lt;" ";</a:t>
            </a:r>
          </a:p>
          <a:p>
            <a:pPr eaLnBrk="1" hangingPunct="1"/>
            <a:r>
              <a:rPr lang="en-CA" altLang="en-US" sz="2000" dirty="0"/>
              <a:t>}</a:t>
            </a:r>
          </a:p>
          <a:p>
            <a:pPr eaLnBrk="1" hangingPunct="1"/>
            <a:r>
              <a:rPr lang="en-CA" altLang="en-US" sz="2000" dirty="0"/>
              <a:t>}</a:t>
            </a:r>
          </a:p>
        </p:txBody>
      </p:sp>
      <p:grpSp>
        <p:nvGrpSpPr>
          <p:cNvPr id="63492" name="Group 4">
            <a:extLst>
              <a:ext uri="{FF2B5EF4-FFF2-40B4-BE49-F238E27FC236}">
                <a16:creationId xmlns:a16="http://schemas.microsoft.com/office/drawing/2014/main" id="{D63A5384-ED98-6287-FFAA-7C1EE5B54A5B}"/>
              </a:ext>
            </a:extLst>
          </p:cNvPr>
          <p:cNvGrpSpPr>
            <a:grpSpLocks/>
          </p:cNvGrpSpPr>
          <p:nvPr/>
        </p:nvGrpSpPr>
        <p:grpSpPr bwMode="auto">
          <a:xfrm>
            <a:off x="261937" y="4955381"/>
            <a:ext cx="8620125" cy="1700212"/>
            <a:chOff x="524272" y="3212976"/>
            <a:chExt cx="8619728" cy="2429867"/>
          </a:xfrm>
        </p:grpSpPr>
        <p:sp>
          <p:nvSpPr>
            <p:cNvPr id="63493" name="Rectangle 4">
              <a:extLst>
                <a:ext uri="{FF2B5EF4-FFF2-40B4-BE49-F238E27FC236}">
                  <a16:creationId xmlns:a16="http://schemas.microsoft.com/office/drawing/2014/main" id="{957A9822-7B9F-F3F7-4340-D58F5077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494" name="Freeform 18">
              <a:extLst>
                <a:ext uri="{FF2B5EF4-FFF2-40B4-BE49-F238E27FC236}">
                  <a16:creationId xmlns:a16="http://schemas.microsoft.com/office/drawing/2014/main" id="{CB436365-E176-549F-DD33-AA7170209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2" y="4434557"/>
              <a:ext cx="1295400" cy="457200"/>
            </a:xfrm>
            <a:custGeom>
              <a:avLst/>
              <a:gdLst>
                <a:gd name="T0" fmla="*/ 2147483647 w 816"/>
                <a:gd name="T1" fmla="*/ 0 h 288"/>
                <a:gd name="T2" fmla="*/ 2147483647 w 816"/>
                <a:gd name="T3" fmla="*/ 2147483647 h 288"/>
                <a:gd name="T4" fmla="*/ 0 w 816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816" y="0"/>
                  </a:moveTo>
                  <a:cubicBezTo>
                    <a:pt x="620" y="0"/>
                    <a:pt x="424" y="0"/>
                    <a:pt x="288" y="48"/>
                  </a:cubicBezTo>
                  <a:cubicBezTo>
                    <a:pt x="152" y="96"/>
                    <a:pt x="56" y="216"/>
                    <a:pt x="0" y="288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" name="Freeform 20">
              <a:extLst>
                <a:ext uri="{FF2B5EF4-FFF2-40B4-BE49-F238E27FC236}">
                  <a16:creationId xmlns:a16="http://schemas.microsoft.com/office/drawing/2014/main" id="{5B030675-735D-815C-997D-301A6D053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4725144"/>
              <a:ext cx="1371600" cy="457200"/>
            </a:xfrm>
            <a:custGeom>
              <a:avLst/>
              <a:gdLst>
                <a:gd name="T0" fmla="*/ 2147483647 w 864"/>
                <a:gd name="T1" fmla="*/ 2147483647 h 288"/>
                <a:gd name="T2" fmla="*/ 2147483647 w 864"/>
                <a:gd name="T3" fmla="*/ 2147483647 h 288"/>
                <a:gd name="T4" fmla="*/ 0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864" y="288"/>
                  </a:moveTo>
                  <a:cubicBezTo>
                    <a:pt x="816" y="216"/>
                    <a:pt x="768" y="144"/>
                    <a:pt x="624" y="96"/>
                  </a:cubicBezTo>
                  <a:cubicBezTo>
                    <a:pt x="480" y="48"/>
                    <a:pt x="136" y="8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Rectangle 21">
              <a:extLst>
                <a:ext uri="{FF2B5EF4-FFF2-40B4-BE49-F238E27FC236}">
                  <a16:creationId xmlns:a16="http://schemas.microsoft.com/office/drawing/2014/main" id="{DBC6EA14-0E55-3449-0401-5867B7C3A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497" name="Rectangle 22">
              <a:extLst>
                <a:ext uri="{FF2B5EF4-FFF2-40B4-BE49-F238E27FC236}">
                  <a16:creationId xmlns:a16="http://schemas.microsoft.com/office/drawing/2014/main" id="{F11F6051-A8B3-067A-8FD9-319DBEA30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498" name="Rectangle 23">
              <a:extLst>
                <a:ext uri="{FF2B5EF4-FFF2-40B4-BE49-F238E27FC236}">
                  <a16:creationId xmlns:a16="http://schemas.microsoft.com/office/drawing/2014/main" id="{2B49CC98-FE6A-6F80-5166-B76139B53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4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499" name="Rectangle 24">
              <a:extLst>
                <a:ext uri="{FF2B5EF4-FFF2-40B4-BE49-F238E27FC236}">
                  <a16:creationId xmlns:a16="http://schemas.microsoft.com/office/drawing/2014/main" id="{C8D87C70-BEEB-EECA-8AD4-AFF63EBE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0" name="Rectangle 25">
              <a:extLst>
                <a:ext uri="{FF2B5EF4-FFF2-40B4-BE49-F238E27FC236}">
                  <a16:creationId xmlns:a16="http://schemas.microsoft.com/office/drawing/2014/main" id="{A60D4CE8-0F57-DDBB-CC7A-C2957408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1" name="Rectangle 26">
              <a:extLst>
                <a:ext uri="{FF2B5EF4-FFF2-40B4-BE49-F238E27FC236}">
                  <a16:creationId xmlns:a16="http://schemas.microsoft.com/office/drawing/2014/main" id="{C837A230-DCF5-C459-264A-7AE92A890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2" name="Text Box 28">
              <a:extLst>
                <a:ext uri="{FF2B5EF4-FFF2-40B4-BE49-F238E27FC236}">
                  <a16:creationId xmlns:a16="http://schemas.microsoft.com/office/drawing/2014/main" id="{270491DB-A6C5-8DC6-13BC-DD409618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304" y="4941168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Insert 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(Enqueue)</a:t>
              </a:r>
            </a:p>
          </p:txBody>
        </p:sp>
        <p:sp>
          <p:nvSpPr>
            <p:cNvPr id="63503" name="Text Box 29">
              <a:extLst>
                <a:ext uri="{FF2B5EF4-FFF2-40B4-BE49-F238E27FC236}">
                  <a16:creationId xmlns:a16="http://schemas.microsoft.com/office/drawing/2014/main" id="{DD27127E-D8B2-FCA2-B847-DB4722AF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72" y="4815557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Remove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(Dequeue)</a:t>
              </a:r>
            </a:p>
          </p:txBody>
        </p:sp>
        <p:sp>
          <p:nvSpPr>
            <p:cNvPr id="63504" name="Text Box 30">
              <a:extLst>
                <a:ext uri="{FF2B5EF4-FFF2-40B4-BE49-F238E27FC236}">
                  <a16:creationId xmlns:a16="http://schemas.microsoft.com/office/drawing/2014/main" id="{56C1FAB5-78AB-6E8D-F470-BB9AD37F2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63505" name="Text Box 31">
              <a:extLst>
                <a:ext uri="{FF2B5EF4-FFF2-40B4-BE49-F238E27FC236}">
                  <a16:creationId xmlns:a16="http://schemas.microsoft.com/office/drawing/2014/main" id="{1E7AF79C-E49D-E9F7-FF74-6A521834A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472" y="5104482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63506" name="Line 32">
              <a:extLst>
                <a:ext uri="{FF2B5EF4-FFF2-40B4-BE49-F238E27FC236}">
                  <a16:creationId xmlns:a16="http://schemas.microsoft.com/office/drawing/2014/main" id="{143BF096-16F6-8BD2-490A-68B5274F6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472" y="4739357"/>
              <a:ext cx="0" cy="457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Line 33">
              <a:extLst>
                <a:ext uri="{FF2B5EF4-FFF2-40B4-BE49-F238E27FC236}">
                  <a16:creationId xmlns:a16="http://schemas.microsoft.com/office/drawing/2014/main" id="{E16B105B-EB4D-1FE9-B9FB-76D63CFB2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76" y="3645024"/>
              <a:ext cx="0" cy="50405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Rectangle 24">
              <a:extLst>
                <a:ext uri="{FF2B5EF4-FFF2-40B4-BE49-F238E27FC236}">
                  <a16:creationId xmlns:a16="http://schemas.microsoft.com/office/drawing/2014/main" id="{6D80AE54-400B-51AD-D53B-140E4A81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9" name="Rectangle 25">
              <a:extLst>
                <a:ext uri="{FF2B5EF4-FFF2-40B4-BE49-F238E27FC236}">
                  <a16:creationId xmlns:a16="http://schemas.microsoft.com/office/drawing/2014/main" id="{13CD4C1B-0D24-B3AE-C4FD-237FAEA3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7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10" name="Rectangle 26">
              <a:extLst>
                <a:ext uri="{FF2B5EF4-FFF2-40B4-BE49-F238E27FC236}">
                  <a16:creationId xmlns:a16="http://schemas.microsoft.com/office/drawing/2014/main" id="{D427319A-B0B6-BF59-4748-22E995553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70AC4C-9D12-C04A-F441-9480159F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Implementation of Stacks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796E133-2E09-9871-842C-D3710C9B9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Any list implementation could be used to implement a stack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Arrays (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</a:t>
            </a:r>
            <a:r>
              <a:rPr lang="en-US" altLang="zh-CN">
                <a:ea typeface="SimSun" panose="02010600030101010101" pitchFamily="2" charset="-122"/>
              </a:rPr>
              <a:t>: the size of stack is given initially)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Linked lists (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</a:t>
            </a:r>
            <a:r>
              <a:rPr lang="en-US" altLang="zh-CN">
                <a:ea typeface="SimSun" panose="02010600030101010101" pitchFamily="2" charset="-122"/>
              </a:rPr>
              <a:t>: never become full)</a:t>
            </a:r>
          </a:p>
          <a:p>
            <a:r>
              <a:rPr lang="en-US" altLang="zh-CN">
                <a:ea typeface="SimSun" panose="02010600030101010101" pitchFamily="2" charset="-122"/>
              </a:rPr>
              <a:t>We will explore implementations based on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F759F73-B894-9460-39D8-C2025ED6C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AA837F5-27EE-5C75-18EC-D430A10218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Empty Queue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Enqueue(70)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C066F1A-0DFC-B1BB-E196-706A13E121F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24B87EDB-009E-22CA-093F-124AFA1E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8290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>
            <a:extLst>
              <a:ext uri="{FF2B5EF4-FFF2-40B4-BE49-F238E27FC236}">
                <a16:creationId xmlns:a16="http://schemas.microsoft.com/office/drawing/2014/main" id="{7DADB4C1-0D5F-1653-7CA6-2060920D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19600"/>
            <a:ext cx="39624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B6899-ABF9-FF76-C3A4-331347398EE3}"/>
              </a:ext>
            </a:extLst>
          </p:cNvPr>
          <p:cNvSpPr/>
          <p:nvPr/>
        </p:nvSpPr>
        <p:spPr>
          <a:xfrm>
            <a:off x="5076825" y="39338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2AFAA-8F03-9F1D-4D2D-ADCE9369488F}"/>
              </a:ext>
            </a:extLst>
          </p:cNvPr>
          <p:cNvSpPr/>
          <p:nvPr/>
        </p:nvSpPr>
        <p:spPr>
          <a:xfrm>
            <a:off x="4932363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773F-1C8C-B900-C1C6-1EC95FA2556B}"/>
              </a:ext>
            </a:extLst>
          </p:cNvPr>
          <p:cNvSpPr/>
          <p:nvPr/>
        </p:nvSpPr>
        <p:spPr>
          <a:xfrm>
            <a:off x="5508625" y="630872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7F3A0-4D9A-2310-816A-B474CF9570B0}"/>
              </a:ext>
            </a:extLst>
          </p:cNvPr>
          <p:cNvSpPr/>
          <p:nvPr/>
        </p:nvSpPr>
        <p:spPr>
          <a:xfrm>
            <a:off x="5076825" y="43656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7A6CF0C-7A75-5788-0C7B-0B16DCB5F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6D9B772-87FB-7901-6F13-680050947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Enqueue(80)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Enqueue(50)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190EB30C-B8BE-783C-9015-EE2CCF0D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952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C433C3FB-7BAA-B7E4-DCD8-0186D309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67200"/>
            <a:ext cx="3810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887602-711B-E5EB-CFFC-5E324BCA8423}"/>
              </a:ext>
            </a:extLst>
          </p:cNvPr>
          <p:cNvSpPr/>
          <p:nvPr/>
        </p:nvSpPr>
        <p:spPr>
          <a:xfrm>
            <a:off x="6096000" y="3860800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6136A-FE75-4453-4D45-FE87167DB9FA}"/>
              </a:ext>
            </a:extLst>
          </p:cNvPr>
          <p:cNvSpPr/>
          <p:nvPr/>
        </p:nvSpPr>
        <p:spPr>
          <a:xfrm>
            <a:off x="4932363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95520-F43E-893C-E35E-09CE0ECECF76}"/>
              </a:ext>
            </a:extLst>
          </p:cNvPr>
          <p:cNvSpPr/>
          <p:nvPr/>
        </p:nvSpPr>
        <p:spPr>
          <a:xfrm>
            <a:off x="6804025" y="630872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63505-58A1-1DBA-2D4C-BB4D2118A328}"/>
              </a:ext>
            </a:extLst>
          </p:cNvPr>
          <p:cNvSpPr/>
          <p:nvPr/>
        </p:nvSpPr>
        <p:spPr>
          <a:xfrm>
            <a:off x="5076825" y="4292600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FA97968-4EB4-0088-EC76-DFC5BB668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FD8D6F4-DC6B-E55D-C5B8-3FF3EDC16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/>
              <a:t>Dequeue()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Dequeue()</a:t>
            </a:r>
          </a:p>
        </p:txBody>
      </p:sp>
      <p:pic>
        <p:nvPicPr>
          <p:cNvPr id="66564" name="Picture 4">
            <a:extLst>
              <a:ext uri="{FF2B5EF4-FFF2-40B4-BE49-F238E27FC236}">
                <a16:creationId xmlns:a16="http://schemas.microsoft.com/office/drawing/2014/main" id="{9F29B919-8B31-BF87-8F0D-6BAC8DAC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905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>
            <a:extLst>
              <a:ext uri="{FF2B5EF4-FFF2-40B4-BE49-F238E27FC236}">
                <a16:creationId xmlns:a16="http://schemas.microsoft.com/office/drawing/2014/main" id="{E8F56E66-F73D-B6AD-8FC9-6173ED7A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33850"/>
            <a:ext cx="3810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FD4DBB-5D15-9DF7-8166-2BD2600A5C79}"/>
              </a:ext>
            </a:extLst>
          </p:cNvPr>
          <p:cNvSpPr/>
          <p:nvPr/>
        </p:nvSpPr>
        <p:spPr>
          <a:xfrm>
            <a:off x="6875463" y="3705225"/>
            <a:ext cx="1296987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DE880-710F-56CC-0CB8-B8CC629B8A4E}"/>
              </a:ext>
            </a:extLst>
          </p:cNvPr>
          <p:cNvSpPr/>
          <p:nvPr/>
        </p:nvSpPr>
        <p:spPr>
          <a:xfrm>
            <a:off x="5580063" y="16160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73CE9-BB04-7F8A-E7D7-4B288B6EF3CC}"/>
              </a:ext>
            </a:extLst>
          </p:cNvPr>
          <p:cNvSpPr/>
          <p:nvPr/>
        </p:nvSpPr>
        <p:spPr>
          <a:xfrm>
            <a:off x="6804025" y="6269038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B183F-FEF5-D87F-6F4C-632991646CE9}"/>
              </a:ext>
            </a:extLst>
          </p:cNvPr>
          <p:cNvSpPr/>
          <p:nvPr/>
        </p:nvSpPr>
        <p:spPr>
          <a:xfrm>
            <a:off x="6227763" y="4137025"/>
            <a:ext cx="1296987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96F2680-E03F-D540-7AF2-A7F8EC2E6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Operation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4C2FCBB-DF12-55EC-2946-38BDDA06D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Enqueue(90)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Enqueue(60)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BF39D29B-9B01-2E8A-CF6C-8283880A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9433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25A1B737-CDE7-B704-FEA2-AFF75185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76725"/>
            <a:ext cx="39147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7DEDE9-9695-9CA4-D48A-8C4CD21EF3EC}"/>
              </a:ext>
            </a:extLst>
          </p:cNvPr>
          <p:cNvSpPr/>
          <p:nvPr/>
        </p:nvSpPr>
        <p:spPr>
          <a:xfrm>
            <a:off x="7380288" y="39338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DA31F-F1ED-F114-DAF5-9E14E90BE9AF}"/>
              </a:ext>
            </a:extLst>
          </p:cNvPr>
          <p:cNvSpPr/>
          <p:nvPr/>
        </p:nvSpPr>
        <p:spPr>
          <a:xfrm>
            <a:off x="6156325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E74E8-F573-691D-7B72-67497453DBFA}"/>
              </a:ext>
            </a:extLst>
          </p:cNvPr>
          <p:cNvSpPr/>
          <p:nvPr/>
        </p:nvSpPr>
        <p:spPr>
          <a:xfrm>
            <a:off x="7848600" y="6497638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AA43C-6B6C-3297-A72F-4CF9CA48A4CC}"/>
              </a:ext>
            </a:extLst>
          </p:cNvPr>
          <p:cNvSpPr/>
          <p:nvPr/>
        </p:nvSpPr>
        <p:spPr>
          <a:xfrm>
            <a:off x="6372225" y="44100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D3CFCDD9-C2AB-B001-7009-C395AFBE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7"/>
            <a:ext cx="9144000" cy="666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CA" altLang="en-US" sz="2400" dirty="0">
                <a:latin typeface="Times New Roman" panose="02020603050405020304" pitchFamily="18" charset="0"/>
              </a:rPr>
              <a:t> we have a stack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a queue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. What are final values in the stack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in the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 after the following operations? Show contents of both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 at each step indicated by the line.</a:t>
            </a:r>
          </a:p>
          <a:p>
            <a:pPr>
              <a:buFontTx/>
              <a:buChar char="•"/>
            </a:pP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Stack S;</a:t>
            </a: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Queue Q;</a:t>
            </a: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int x, y;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(10);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(20);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S.pop</a:t>
            </a:r>
            <a:r>
              <a:rPr lang="en-US" altLang="en-US" sz="2400" dirty="0">
                <a:latin typeface="Times New Roman" panose="02020603050405020304" pitchFamily="18" charset="0"/>
              </a:rPr>
              <a:t>()+</a:t>
            </a:r>
            <a:r>
              <a:rPr lang="en-US" altLang="en-US" sz="2400" dirty="0" err="1">
                <a:latin typeface="Times New Roman" panose="02020603050405020304" pitchFamily="18" charset="0"/>
              </a:rPr>
              <a:t>S.pop</a:t>
            </a:r>
            <a:r>
              <a:rPr lang="en-US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(10); 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(20);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</a:t>
            </a:r>
            <a:r>
              <a:rPr lang="fr-FR" altLang="en-US" sz="2400" dirty="0" err="1">
                <a:latin typeface="Times New Roman" panose="02020603050405020304" pitchFamily="18" charset="0"/>
              </a:rPr>
              <a:t>S.pop</a:t>
            </a:r>
            <a:r>
              <a:rPr lang="fr-FR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S.push</a:t>
            </a:r>
            <a:r>
              <a:rPr lang="fr-FR" altLang="en-US" sz="2400" dirty="0">
                <a:latin typeface="Times New Roman" panose="02020603050405020304" pitchFamily="18" charset="0"/>
              </a:rPr>
              <a:t>(</a:t>
            </a:r>
            <a:r>
              <a:rPr lang="fr-FR" altLang="en-US" sz="24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400" dirty="0">
                <a:latin typeface="Times New Roman" panose="02020603050405020304" pitchFamily="18" charset="0"/>
              </a:rPr>
              <a:t>()+</a:t>
            </a:r>
            <a:r>
              <a:rPr lang="fr-FR" altLang="en-US" sz="24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endParaRPr lang="en-CA" altLang="en-US" sz="32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6167CD4B-AF46-E87B-3C34-639DDCCC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8" y="838200"/>
            <a:ext cx="91440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2400" dirty="0">
                <a:latin typeface="Times New Roman" panose="02020603050405020304" pitchFamily="18" charset="0"/>
              </a:rPr>
              <a:t>Suppose we have an integer-valued stack S and a queue Q. Draw the contents of both S and Q at each step indicated by the line. Be sure to identify which end is the top of S and the front of Q.</a:t>
            </a:r>
            <a:endParaRPr lang="en-CA" altLang="en-US" sz="1200" dirty="0"/>
          </a:p>
          <a:p>
            <a:pPr algn="just"/>
            <a:endParaRPr lang="en-US" altLang="en-US" sz="24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Stack S;</a:t>
            </a:r>
            <a:endParaRPr lang="en-CA" altLang="en-US" sz="1100" dirty="0"/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Queue Q;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(3);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(2);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(1);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(3); 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(2);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(1);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int</a:t>
            </a:r>
            <a:r>
              <a:rPr lang="fr-FR" altLang="en-US" sz="2000" dirty="0">
                <a:latin typeface="Times New Roman" panose="02020603050405020304" pitchFamily="18" charset="0"/>
              </a:rPr>
              <a:t> x = </a:t>
            </a:r>
            <a:r>
              <a:rPr lang="fr-FR" altLang="en-US" sz="2000" dirty="0" err="1">
                <a:latin typeface="Times New Roman" panose="02020603050405020304" pitchFamily="18" charset="0"/>
              </a:rPr>
              <a:t>S.pop</a:t>
            </a:r>
            <a:r>
              <a:rPr lang="fr-FR" altLang="en-US" sz="2000" dirty="0">
                <a:latin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(x);</a:t>
            </a:r>
            <a:endParaRPr lang="en-CA" altLang="en-US" sz="1100" dirty="0"/>
          </a:p>
          <a:p>
            <a:pPr algn="just"/>
            <a:r>
              <a:rPr lang="fr-FR" altLang="en-US" sz="2000" dirty="0">
                <a:latin typeface="Times New Roman" panose="02020603050405020304" pitchFamily="18" charset="0"/>
              </a:rPr>
              <a:t>x = </a:t>
            </a:r>
            <a:r>
              <a:rPr lang="fr-FR" altLang="en-US" sz="20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000" dirty="0">
                <a:latin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</a:t>
            </a:r>
            <a:r>
              <a:rPr lang="fr-FR" altLang="en-US" sz="20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0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Q.peek</a:t>
            </a:r>
            <a:r>
              <a:rPr lang="en-US" altLang="en-US" sz="20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// peek() function reads the front of a queue without deleting it</a:t>
            </a:r>
            <a:endParaRPr lang="en-US" altLang="en-US" sz="3200" dirty="0"/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A0105B00-2197-0452-3AA6-EED4F312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93700"/>
            <a:ext cx="1014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7188BF01-A52B-9FA1-59F1-97879AC9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81000"/>
            <a:ext cx="8229600" cy="476250"/>
          </a:xfrm>
        </p:spPr>
        <p:txBody>
          <a:bodyPr/>
          <a:lstStyle/>
          <a:p>
            <a:r>
              <a:rPr lang="en-US" altLang="en-US" dirty="0"/>
              <a:t>Exercise</a:t>
            </a:r>
            <a:endParaRPr lang="en-CA" altLang="en-US" dirty="0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F5DEE6C-F68B-E0FA-01DC-8A928111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31925"/>
            <a:ext cx="2601912" cy="5445125"/>
          </a:xfrm>
        </p:spPr>
        <p:txBody>
          <a:bodyPr/>
          <a:lstStyle/>
          <a:p>
            <a:pPr>
              <a:buFontTx/>
              <a:buNone/>
            </a:pP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  	Stack S;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	Queue Q1, Q2;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x, y, z;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Q1.Enqueue(9);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Q1.Enqueue(6);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Q1.Enqueue(9);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Q1.Enqueue(1);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Q1.Enqueue(7);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Q1.Enqueue(5);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Q1.Enqueue(1);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Q1.Enqueue(2);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Q1.Enqueue(8);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</a:t>
            </a:r>
            <a:endParaRPr lang="en-CA" altLang="en-US" sz="1800" dirty="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4938A9C-142E-1BA5-4DC5-B1C74C19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77887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What will be the content of queues Q1, Q2, and Stack S, after the following code segment? </a:t>
            </a:r>
            <a:endParaRPr lang="en-CA" altLang="en-US" b="1" dirty="0"/>
          </a:p>
        </p:txBody>
      </p:sp>
      <p:sp>
        <p:nvSpPr>
          <p:cNvPr id="70661" name="Rectangle 1">
            <a:extLst>
              <a:ext uri="{FF2B5EF4-FFF2-40B4-BE49-F238E27FC236}">
                <a16:creationId xmlns:a16="http://schemas.microsoft.com/office/drawing/2014/main" id="{6AF0BE29-1D60-BC8A-C582-ABC7BCCD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524000"/>
            <a:ext cx="453548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000" dirty="0" err="1">
                <a:cs typeface="Times New Roman" panose="02020603050405020304" pitchFamily="18" charset="0"/>
              </a:rPr>
              <a:t>while</a:t>
            </a:r>
            <a:r>
              <a:rPr lang="fr-FR" altLang="en-US" sz="2000" dirty="0">
                <a:cs typeface="Times New Roman" panose="02020603050405020304" pitchFamily="18" charset="0"/>
              </a:rPr>
              <a:t>(!Q1.isEmpty())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x = Q1.Dequeue();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if (x == 1)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z = 0;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while(!</a:t>
            </a:r>
            <a:r>
              <a:rPr lang="en-US" altLang="en-US" sz="2000" dirty="0" err="1">
                <a:cs typeface="Times New Roman" panose="02020603050405020304" pitchFamily="18" charset="0"/>
              </a:rPr>
              <a:t>S.isEmpty</a:t>
            </a:r>
            <a:r>
              <a:rPr lang="en-US" altLang="en-US" sz="2000" dirty="0">
                <a:cs typeface="Times New Roman" panose="02020603050405020304" pitchFamily="18" charset="0"/>
              </a:rPr>
              <a:t>())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y = </a:t>
            </a:r>
            <a:r>
              <a:rPr lang="en-US" altLang="en-US" sz="2000" dirty="0" err="1">
                <a:cs typeface="Times New Roman" panose="02020603050405020304" pitchFamily="18" charset="0"/>
              </a:rPr>
              <a:t>S.pop</a:t>
            </a:r>
            <a:r>
              <a:rPr lang="en-US" altLang="en-US" sz="2000" dirty="0">
                <a:cs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fr-FR" altLang="en-US" sz="2000" dirty="0">
                <a:cs typeface="Times New Roman" panose="02020603050405020304" pitchFamily="18" charset="0"/>
              </a:rPr>
              <a:t>z = z + y;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	}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			Q2.Enqueue(z);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}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Else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</a:rPr>
              <a:t>S.push</a:t>
            </a:r>
            <a:r>
              <a:rPr lang="en-US" altLang="en-US" sz="2000" dirty="0">
                <a:cs typeface="Times New Roman" panose="02020603050405020304" pitchFamily="18" charset="0"/>
              </a:rPr>
              <a:t>(x);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}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124B573-958A-2F86-3AD8-5AEBE3B5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96912"/>
            <a:ext cx="8229600" cy="5780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/>
              <a:t>Assume that you have a stack S, a queue Q, and the standard stack - queue operations: push, pop, enqueue and dequeue. Assume that print is a function that prints the value of its argument. Execute, in top-to-bottom order, the operations below and answer the following questions.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‘T’);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</a:t>
            </a:r>
            <a:r>
              <a:rPr lang="en-US" altLang="en-US" sz="1800" dirty="0" err="1"/>
              <a:t>S,dequeue</a:t>
            </a:r>
            <a:r>
              <a:rPr lang="en-US" altLang="en-US" sz="1800" dirty="0"/>
              <a:t>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enqueue</a:t>
            </a:r>
            <a:r>
              <a:rPr lang="fr-FR" altLang="en-US" sz="1800" dirty="0"/>
              <a:t>(Q, ‘G’);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print</a:t>
            </a:r>
            <a:r>
              <a:rPr lang="fr-FR" altLang="en-US" sz="1800" dirty="0"/>
              <a:t>(</a:t>
            </a:r>
            <a:r>
              <a:rPr lang="fr-FR" altLang="en-US" sz="1800" dirty="0" err="1"/>
              <a:t>dequeue</a:t>
            </a:r>
            <a:r>
              <a:rPr lang="fr-FR" altLang="en-US" sz="1800" dirty="0"/>
              <a:t>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T);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dequeue(Q));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print(pop(S));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‘O’);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print</a:t>
            </a:r>
            <a:r>
              <a:rPr lang="fr-FR" altLang="en-US" sz="1800" dirty="0"/>
              <a:t>(pop(S));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endParaRPr lang="en-CA" altLang="en-US" sz="1800" dirty="0"/>
          </a:p>
        </p:txBody>
      </p:sp>
      <p:sp>
        <p:nvSpPr>
          <p:cNvPr id="71683" name="TextBox 3">
            <a:extLst>
              <a:ext uri="{FF2B5EF4-FFF2-40B4-BE49-F238E27FC236}">
                <a16:creationId xmlns:a16="http://schemas.microsoft.com/office/drawing/2014/main" id="{3238E572-DA57-430B-305D-9AE66585B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387600"/>
            <a:ext cx="2416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dirty="0" err="1"/>
              <a:t>enqueue</a:t>
            </a:r>
            <a:r>
              <a:rPr lang="fr-FR" altLang="en-US" dirty="0"/>
              <a:t>(Q, ‘O’);</a:t>
            </a:r>
            <a:endParaRPr lang="en-CA" altLang="en-US" dirty="0"/>
          </a:p>
          <a:p>
            <a:pPr eaLnBrk="1" hangingPunct="1"/>
            <a:r>
              <a:rPr lang="fr-FR" altLang="en-US" dirty="0" err="1"/>
              <a:t>print</a:t>
            </a:r>
            <a:r>
              <a:rPr lang="fr-FR" altLang="en-US" dirty="0"/>
              <a:t>(</a:t>
            </a:r>
            <a:r>
              <a:rPr lang="fr-FR" altLang="en-US" dirty="0" err="1"/>
              <a:t>dequeue</a:t>
            </a:r>
            <a:r>
              <a:rPr lang="fr-FR" altLang="en-US" dirty="0"/>
              <a:t>(Q));</a:t>
            </a:r>
            <a:endParaRPr lang="en-CA" altLang="en-US" dirty="0"/>
          </a:p>
          <a:p>
            <a:pPr eaLnBrk="1" hangingPunct="1"/>
            <a:r>
              <a:rPr lang="fr-FR" altLang="en-US" dirty="0" err="1"/>
              <a:t>enqueue</a:t>
            </a:r>
            <a:r>
              <a:rPr lang="fr-FR" altLang="en-US" dirty="0"/>
              <a:t>(Q, pop(S));</a:t>
            </a:r>
            <a:endParaRPr lang="en-CA" altLang="en-US" dirty="0"/>
          </a:p>
          <a:p>
            <a:pPr eaLnBrk="1" hangingPunct="1"/>
            <a:r>
              <a:rPr lang="en-US" altLang="en-US" dirty="0"/>
              <a:t>push(S, dequeue(Q));</a:t>
            </a:r>
            <a:endParaRPr lang="en-CA" altLang="en-US" dirty="0"/>
          </a:p>
          <a:p>
            <a:pPr eaLnBrk="1" hangingPunct="1"/>
            <a:r>
              <a:rPr lang="en-US" altLang="en-US" dirty="0"/>
              <a:t>print(pop(S));</a:t>
            </a:r>
            <a:endParaRPr lang="en-CA" altLang="en-US" dirty="0"/>
          </a:p>
          <a:p>
            <a:pPr eaLnBrk="1" hangingPunct="1"/>
            <a:r>
              <a:rPr lang="en-US" altLang="en-US" dirty="0"/>
              <a:t>print(pop(S));</a:t>
            </a:r>
            <a:endParaRPr lang="en-CA" altLang="en-US" dirty="0"/>
          </a:p>
          <a:p>
            <a:pPr eaLnBrk="1" hangingPunct="1"/>
            <a:endParaRPr lang="en-CA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FCE0FDC-1012-C780-BF9B-61FF95A82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 dirty="0"/>
              <a:t>Implementations of the ADT Stack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F670C0E-DCFD-D1C9-0529-D4D518965A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76400"/>
            <a:ext cx="4789488" cy="3595688"/>
          </a:xfrm>
          <a:noFill/>
        </p:spPr>
      </p:pic>
      <p:sp>
        <p:nvSpPr>
          <p:cNvPr id="10244" name="Text Box 5">
            <a:extLst>
              <a:ext uri="{FF2B5EF4-FFF2-40B4-BE49-F238E27FC236}">
                <a16:creationId xmlns:a16="http://schemas.microsoft.com/office/drawing/2014/main" id="{625E3B6C-0F15-AEED-73E2-A389E980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257800"/>
            <a:ext cx="6781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Implementation of the ADT stack that use a) an array; b) a linked list;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26D13-49ED-55E0-38E7-DA986D2D57AE}"/>
              </a:ext>
            </a:extLst>
          </p:cNvPr>
          <p:cNvSpPr/>
          <p:nvPr/>
        </p:nvSpPr>
        <p:spPr>
          <a:xfrm>
            <a:off x="5940425" y="1196975"/>
            <a:ext cx="1655763" cy="280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>
            <a:extLst>
              <a:ext uri="{FF2B5EF4-FFF2-40B4-BE49-F238E27FC236}">
                <a16:creationId xmlns:a16="http://schemas.microsoft.com/office/drawing/2014/main" id="{1772ABDC-FA2B-7298-DB0E-16ED8CC4901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682C8FF-5807-44DC-A220-D13018A3D0B3}" type="slidenum">
              <a:rPr lang="en-US" altLang="en-US" sz="1400">
                <a:latin typeface="Tahoma" panose="020B0604030504040204" pitchFamily="34" charset="0"/>
                <a:ea typeface="MS PGothic" panose="020B0600070205080204" pitchFamily="34" charset="-128"/>
              </a:rPr>
              <a:pPr algn="r" eaLnBrk="1" hangingPunct="1"/>
              <a:t>8</a:t>
            </a:fld>
            <a:endParaRPr lang="en-US" altLang="en-US" sz="1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960A2A1-5720-FC5B-46F0-E0CCE41CB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76199"/>
            <a:ext cx="8229600" cy="1143001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The Stack Operation</a:t>
            </a:r>
          </a:p>
        </p:txBody>
      </p:sp>
      <p:sp>
        <p:nvSpPr>
          <p:cNvPr id="205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5A91B-1438-46AA-8463-9F628EB8BD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196975"/>
            <a:ext cx="4752975" cy="46482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z="2400"/>
              <a:t>Insertions and deletions follow the </a:t>
            </a:r>
            <a:r>
              <a:rPr lang="en-US" altLang="en-US" sz="2400">
                <a:solidFill>
                  <a:schemeClr val="tx2"/>
                </a:solidFill>
              </a:rPr>
              <a:t>last-in first-out (LIFO)</a:t>
            </a:r>
            <a:r>
              <a:rPr lang="en-US" altLang="en-US" sz="2400"/>
              <a:t> scheme</a:t>
            </a:r>
          </a:p>
          <a:p>
            <a:pPr eaLnBrk="1" hangingPunct="1">
              <a:buClr>
                <a:schemeClr val="tx1"/>
              </a:buClr>
            </a:pPr>
            <a:endParaRPr lang="en-US" altLang="en-US" sz="2400"/>
          </a:p>
          <a:p>
            <a:pPr eaLnBrk="1" hangingPunct="1">
              <a:buClr>
                <a:schemeClr val="tx1"/>
              </a:buClr>
            </a:pPr>
            <a:r>
              <a:rPr lang="en-US" altLang="en-US" sz="2400" b="1"/>
              <a:t>Main stack operations: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push(value):</a:t>
            </a:r>
            <a:r>
              <a:rPr lang="en-US" altLang="en-US" sz="2000"/>
              <a:t> inserts value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pop():</a:t>
            </a:r>
            <a:r>
              <a:rPr lang="en-US" altLang="en-US" sz="2000"/>
              <a:t> removes and returns the last inserted element</a:t>
            </a:r>
          </a:p>
        </p:txBody>
      </p:sp>
      <p:sp>
        <p:nvSpPr>
          <p:cNvPr id="205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39CB2A-0D3E-5C9E-DEFC-87A00E25984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3000" y="2362200"/>
            <a:ext cx="38100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400" b="1"/>
              <a:t>Auxiliary stack operations: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top():</a:t>
            </a:r>
            <a:r>
              <a:rPr lang="en-US" altLang="en-US" sz="2000"/>
              <a:t> returns the last inserted element without removing it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size():</a:t>
            </a:r>
            <a:r>
              <a:rPr lang="en-US" altLang="en-US" sz="2000"/>
              <a:t> returns the number of elements stored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isEmpty():</a:t>
            </a:r>
            <a:r>
              <a:rPr lang="en-US" altLang="en-US" sz="2000"/>
              <a:t> a Boolean value indicating whether no elements are stored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isFull()</a:t>
            </a:r>
            <a:r>
              <a:rPr lang="en-US" altLang="en-US" sz="2000">
                <a:solidFill>
                  <a:srgbClr val="000000"/>
                </a:solidFill>
              </a:rPr>
              <a:t> (</a:t>
            </a:r>
            <a:r>
              <a:rPr lang="en-US" altLang="en-US" sz="2000"/>
              <a:t>a Boolean value indicating whether a stack is full or not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  <p:graphicFrame>
        <p:nvGraphicFramePr>
          <p:cNvPr id="2050" name="Object 7">
            <a:extLst>
              <a:ext uri="{FF2B5EF4-FFF2-40B4-BE49-F238E27FC236}">
                <a16:creationId xmlns:a16="http://schemas.microsoft.com/office/drawing/2014/main" id="{DC2C179F-9259-C473-DB6B-1311E75BB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33400"/>
          <a:ext cx="21336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71000" imgH="3877560" progId="MS_ClipArt_Gallery.2">
                  <p:embed/>
                </p:oleObj>
              </mc:Choice>
              <mc:Fallback>
                <p:oleObj name="Clip" r:id="rId2" imgW="4671000" imgH="3877560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DC2C179F-9259-C473-DB6B-1311E75BB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3400"/>
                        <a:ext cx="21336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D04EE75-4514-5D10-3F26-550E4A55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92A16435-9106-4946-AE48-22DA3D579034}" type="slidenum">
              <a:rPr lang="en-US" altLang="en-US"/>
              <a:pPr algn="l" eaLnBrk="1" hangingPunct="1"/>
              <a:t>9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0F35420-034B-2637-0EDB-3C958A40E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914400"/>
          </a:xfrm>
        </p:spPr>
        <p:txBody>
          <a:bodyPr/>
          <a:lstStyle/>
          <a:p>
            <a:r>
              <a:rPr lang="en-US" altLang="en-US" dirty="0"/>
              <a:t>Pushing and popping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38AFB5F-28E4-6B7B-3284-BB15D72CC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610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If the </a:t>
            </a:r>
            <a:r>
              <a:rPr lang="en-US" altLang="en-US" sz="2400">
                <a:solidFill>
                  <a:schemeClr val="tx2"/>
                </a:solidFill>
              </a:rPr>
              <a:t>bottom</a:t>
            </a:r>
            <a:r>
              <a:rPr lang="en-US" altLang="en-US" sz="2400"/>
              <a:t> of the stack is at location </a:t>
            </a:r>
            <a:r>
              <a:rPr lang="en-US" altLang="en-US" sz="1800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2400"/>
              <a:t>, then an empty stack is represented by </a:t>
            </a: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top = -1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add (</a:t>
            </a:r>
            <a:r>
              <a:rPr lang="en-US" altLang="en-US" sz="2400">
                <a:solidFill>
                  <a:schemeClr val="tx2"/>
                </a:solidFill>
              </a:rPr>
              <a:t>push</a:t>
            </a:r>
            <a:r>
              <a:rPr lang="en-US" altLang="en-US" sz="2400"/>
              <a:t>) an element, 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Increment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top</a:t>
            </a:r>
            <a:r>
              <a:rPr lang="en-US" altLang="en-US" sz="1600"/>
              <a:t> and store the element in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stk[top]</a:t>
            </a:r>
            <a:r>
              <a:rPr lang="en-US" altLang="en-US" sz="1600"/>
              <a:t>, </a:t>
            </a:r>
            <a:endParaRPr lang="en-US" altLang="en-US" sz="160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To remove (</a:t>
            </a:r>
            <a:r>
              <a:rPr lang="en-US" altLang="en-US" sz="2400">
                <a:solidFill>
                  <a:schemeClr val="tx2"/>
                </a:solidFill>
              </a:rPr>
              <a:t>pop</a:t>
            </a:r>
            <a:r>
              <a:rPr lang="en-US" altLang="en-US" sz="2400"/>
              <a:t>) an element, 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Get the element from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stk[top]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/>
              <a:t>and decrement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top</a:t>
            </a:r>
            <a:r>
              <a:rPr lang="en-US" altLang="en-US" sz="1600"/>
              <a:t>, </a:t>
            </a:r>
            <a:endParaRPr lang="en-US" altLang="en-US" sz="16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C0DA3500-9827-F312-F7CB-6C42D53D7D80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2363788"/>
            <a:ext cx="2138363" cy="608012"/>
            <a:chOff x="2458" y="1489"/>
            <a:chExt cx="1347" cy="383"/>
          </a:xfrm>
        </p:grpSpPr>
        <p:sp>
          <p:nvSpPr>
            <p:cNvPr id="11284" name="Text Box 28">
              <a:extLst>
                <a:ext uri="{FF2B5EF4-FFF2-40B4-BE49-F238E27FC236}">
                  <a16:creationId xmlns:a16="http://schemas.microsoft.com/office/drawing/2014/main" id="{DEE530CD-E33B-401F-4AFE-68EABDE14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" y="158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Verdana" panose="020B0604030504040204" pitchFamily="34" charset="0"/>
                </a:rPr>
                <a:t>top = 3</a:t>
              </a:r>
            </a:p>
          </p:txBody>
        </p:sp>
        <p:sp>
          <p:nvSpPr>
            <p:cNvPr id="11285" name="Freeform 29">
              <a:extLst>
                <a:ext uri="{FF2B5EF4-FFF2-40B4-BE49-F238E27FC236}">
                  <a16:creationId xmlns:a16="http://schemas.microsoft.com/office/drawing/2014/main" id="{EB4C04B0-5271-5616-A910-024CD2EE5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1489"/>
              <a:ext cx="242" cy="242"/>
            </a:xfrm>
            <a:custGeom>
              <a:avLst/>
              <a:gdLst>
                <a:gd name="T0" fmla="*/ 260 w 240"/>
                <a:gd name="T1" fmla="*/ 260 h 240"/>
                <a:gd name="T2" fmla="*/ 48 w 240"/>
                <a:gd name="T3" fmla="*/ 212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6AC226FE-6D23-7ADB-F096-1EF28DDAB01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95400"/>
            <a:ext cx="8021638" cy="990600"/>
            <a:chOff x="480" y="816"/>
            <a:chExt cx="5053" cy="624"/>
          </a:xfrm>
        </p:grpSpPr>
        <p:sp>
          <p:nvSpPr>
            <p:cNvPr id="11271" name="Text Box 25">
              <a:extLst>
                <a:ext uri="{FF2B5EF4-FFF2-40B4-BE49-F238E27FC236}">
                  <a16:creationId xmlns:a16="http://schemas.microsoft.com/office/drawing/2014/main" id="{9EEA44DD-6E31-4661-80CD-D7C90A2DC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816"/>
              <a:ext cx="4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0      1      2      3      4      5      6     7      8      9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11272" name="Group 34">
              <a:extLst>
                <a:ext uri="{FF2B5EF4-FFF2-40B4-BE49-F238E27FC236}">
                  <a16:creationId xmlns:a16="http://schemas.microsoft.com/office/drawing/2014/main" id="{AD6694D8-F26E-9D79-424D-32260BFBD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56"/>
              <a:ext cx="4813" cy="384"/>
              <a:chOff x="480" y="1056"/>
              <a:chExt cx="4813" cy="384"/>
            </a:xfrm>
          </p:grpSpPr>
          <p:sp>
            <p:nvSpPr>
              <p:cNvPr id="11273" name="Rectangle 15">
                <a:extLst>
                  <a:ext uri="{FF2B5EF4-FFF2-40B4-BE49-F238E27FC236}">
                    <a16:creationId xmlns:a16="http://schemas.microsoft.com/office/drawing/2014/main" id="{40A107B2-6751-2CE4-81B1-964521E5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11274" name="Rectangle 16">
                <a:extLst>
                  <a:ext uri="{FF2B5EF4-FFF2-40B4-BE49-F238E27FC236}">
                    <a16:creationId xmlns:a16="http://schemas.microsoft.com/office/drawing/2014/main" id="{DE9E9FFE-F9DD-1775-BA1E-F3D331D9B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5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11275" name="Rectangle 17">
                <a:extLst>
                  <a:ext uri="{FF2B5EF4-FFF2-40B4-BE49-F238E27FC236}">
                    <a16:creationId xmlns:a16="http://schemas.microsoft.com/office/drawing/2014/main" id="{D42A553E-687D-1AB0-3B17-F462CA162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97</a:t>
                </a:r>
              </a:p>
            </p:txBody>
          </p:sp>
          <p:sp>
            <p:nvSpPr>
              <p:cNvPr id="11276" name="Rectangle 18">
                <a:extLst>
                  <a:ext uri="{FF2B5EF4-FFF2-40B4-BE49-F238E27FC236}">
                    <a16:creationId xmlns:a16="http://schemas.microsoft.com/office/drawing/2014/main" id="{19506648-4F52-2DB2-9D51-591B6C5B2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44</a:t>
                </a:r>
              </a:p>
            </p:txBody>
          </p:sp>
          <p:sp>
            <p:nvSpPr>
              <p:cNvPr id="11277" name="Rectangle 19">
                <a:extLst>
                  <a:ext uri="{FF2B5EF4-FFF2-40B4-BE49-F238E27FC236}">
                    <a16:creationId xmlns:a16="http://schemas.microsoft.com/office/drawing/2014/main" id="{DE34CA9A-1821-9755-734E-3CE1682BD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8" name="Rectangle 20">
                <a:extLst>
                  <a:ext uri="{FF2B5EF4-FFF2-40B4-BE49-F238E27FC236}">
                    <a16:creationId xmlns:a16="http://schemas.microsoft.com/office/drawing/2014/main" id="{7ED744C5-26C5-905E-4D38-E6287AA76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9" name="Rectangle 21">
                <a:extLst>
                  <a:ext uri="{FF2B5EF4-FFF2-40B4-BE49-F238E27FC236}">
                    <a16:creationId xmlns:a16="http://schemas.microsoft.com/office/drawing/2014/main" id="{5F001267-1C18-D62A-0C8B-02C1682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0" name="Rectangle 22">
                <a:extLst>
                  <a:ext uri="{FF2B5EF4-FFF2-40B4-BE49-F238E27FC236}">
                    <a16:creationId xmlns:a16="http://schemas.microsoft.com/office/drawing/2014/main" id="{02A3591C-1C5D-51F1-BFC5-A0CA06EDF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1" name="Rectangle 23">
                <a:extLst>
                  <a:ext uri="{FF2B5EF4-FFF2-40B4-BE49-F238E27FC236}">
                    <a16:creationId xmlns:a16="http://schemas.microsoft.com/office/drawing/2014/main" id="{81957627-34C3-766C-6A81-472EFF85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2" name="Rectangle 24">
                <a:extLst>
                  <a:ext uri="{FF2B5EF4-FFF2-40B4-BE49-F238E27FC236}">
                    <a16:creationId xmlns:a16="http://schemas.microsoft.com/office/drawing/2014/main" id="{C30847BA-6385-F0BB-B967-39AC9C0FA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3" name="Text Box 31">
                <a:extLst>
                  <a:ext uri="{FF2B5EF4-FFF2-40B4-BE49-F238E27FC236}">
                    <a16:creationId xmlns:a16="http://schemas.microsoft.com/office/drawing/2014/main" id="{E40EB8A4-9EE3-8A19-3250-9DFD36300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stk: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13439</TotalTime>
  <Words>3378</Words>
  <Application>Microsoft Office PowerPoint</Application>
  <PresentationFormat>On-screen Show (4:3)</PresentationFormat>
  <Paragraphs>794</Paragraphs>
  <Slides>67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5" baseType="lpstr">
      <vt:lpstr>Gulim</vt:lpstr>
      <vt:lpstr>Arial</vt:lpstr>
      <vt:lpstr>Arial Black</vt:lpstr>
      <vt:lpstr>Arial Rounded MT Bold</vt:lpstr>
      <vt:lpstr>Calibri</vt:lpstr>
      <vt:lpstr>Copperplate Gothic Bold</vt:lpstr>
      <vt:lpstr>Courier New</vt:lpstr>
      <vt:lpstr>Marlett</vt:lpstr>
      <vt:lpstr>Microsoft Sans Serif</vt:lpstr>
      <vt:lpstr>Monotype Sorts</vt:lpstr>
      <vt:lpstr>StarSymbol</vt:lpstr>
      <vt:lpstr>Symbol</vt:lpstr>
      <vt:lpstr>Tahoma</vt:lpstr>
      <vt:lpstr>Times New Roman</vt:lpstr>
      <vt:lpstr>Verdana</vt:lpstr>
      <vt:lpstr>Wingdings</vt:lpstr>
      <vt:lpstr>Pixel</vt:lpstr>
      <vt:lpstr>Clip</vt:lpstr>
      <vt:lpstr>PowerPoint Presentation</vt:lpstr>
      <vt:lpstr>PowerPoint Presentation</vt:lpstr>
      <vt:lpstr>Stacks ADT</vt:lpstr>
      <vt:lpstr>Push and Pop</vt:lpstr>
      <vt:lpstr>The Stack</vt:lpstr>
      <vt:lpstr>Implementation of Stacks</vt:lpstr>
      <vt:lpstr>Implementations of the ADT Stack</vt:lpstr>
      <vt:lpstr>The Stack Operation</vt:lpstr>
      <vt:lpstr>Pushing and popping</vt:lpstr>
      <vt:lpstr>Stack Implementation using Array</vt:lpstr>
      <vt:lpstr>Stack Implementation</vt:lpstr>
      <vt:lpstr>PowerPoint Presentation</vt:lpstr>
      <vt:lpstr>PowerPoint Presentation</vt:lpstr>
      <vt:lpstr>PowerPoint Presentation</vt:lpstr>
      <vt:lpstr>PowerPoint Presentation</vt:lpstr>
      <vt:lpstr>Exercise</vt:lpstr>
      <vt:lpstr>Checking for Balanced Braces</vt:lpstr>
      <vt:lpstr>Checking for Balanced Braces</vt:lpstr>
      <vt:lpstr>Checking for Balanced Braces</vt:lpstr>
      <vt:lpstr>PowerPoint Presentation</vt:lpstr>
      <vt:lpstr>PowerPoint Presentation</vt:lpstr>
      <vt:lpstr>Infix and Postfix Expressions</vt:lpstr>
      <vt:lpstr>Stack: Evaluating Postfix Expressions</vt:lpstr>
      <vt:lpstr>Evaluating Postfix Expressions</vt:lpstr>
      <vt:lpstr>Evaluating Postfix Expressions</vt:lpstr>
      <vt:lpstr>Infix to Postfix</vt:lpstr>
      <vt:lpstr>Infix to Postfix Conversion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Evaluation using stack</vt:lpstr>
      <vt:lpstr>Application: A Search Problem</vt:lpstr>
      <vt:lpstr>Application: A Search Problem</vt:lpstr>
      <vt:lpstr>A Nonrecursive Solution That Uses a Stack</vt:lpstr>
      <vt:lpstr>A Nonrecursive Solution That Uses a Stack</vt:lpstr>
      <vt:lpstr>Application: Towers of Hanoi</vt:lpstr>
      <vt:lpstr>Towers of Hanoi</vt:lpstr>
      <vt:lpstr>Let’s solve the problem for  3 disks</vt:lpstr>
      <vt:lpstr>Towers of Hanoi (1, 2)</vt:lpstr>
      <vt:lpstr>Towers of Hanoi (3, 4)</vt:lpstr>
      <vt:lpstr>Towers of Hanoi (5, 6)</vt:lpstr>
      <vt:lpstr>Towers of Hanoi (7)</vt:lpstr>
      <vt:lpstr>Queue Overview</vt:lpstr>
      <vt:lpstr>Queue ADT</vt:lpstr>
      <vt:lpstr>Enqueue and Dequeue</vt:lpstr>
      <vt:lpstr>Implementation of Queue</vt:lpstr>
      <vt:lpstr>Queue Implementation of Array</vt:lpstr>
      <vt:lpstr>Queue Implementation of Array</vt:lpstr>
      <vt:lpstr>PowerPoint Presentation</vt:lpstr>
      <vt:lpstr>PowerPoint Presentation</vt:lpstr>
      <vt:lpstr>Queue Implementation</vt:lpstr>
      <vt:lpstr>Insert (Enqueue) Functions</vt:lpstr>
      <vt:lpstr>Insert (Enqueue) Functions</vt:lpstr>
      <vt:lpstr>Insert (Enqueue) Functions</vt:lpstr>
      <vt:lpstr>Queue Operation</vt:lpstr>
      <vt:lpstr>Queue Operation</vt:lpstr>
      <vt:lpstr>Queue Operation</vt:lpstr>
      <vt:lpstr>Queue Operation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84</cp:revision>
  <cp:lastPrinted>2022-02-20T14:00:32Z</cp:lastPrinted>
  <dcterms:created xsi:type="dcterms:W3CDTF">2020-02-13T19:25:53Z</dcterms:created>
  <dcterms:modified xsi:type="dcterms:W3CDTF">2022-10-06T00:37:24Z</dcterms:modified>
</cp:coreProperties>
</file>