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5"/>
  </p:notesMasterIdLst>
  <p:handoutMasterIdLst>
    <p:handoutMasterId r:id="rId36"/>
  </p:handoutMasterIdLst>
  <p:sldIdLst>
    <p:sldId id="548" r:id="rId2"/>
    <p:sldId id="256" r:id="rId3"/>
    <p:sldId id="384" r:id="rId4"/>
    <p:sldId id="549" r:id="rId5"/>
    <p:sldId id="292" r:id="rId6"/>
    <p:sldId id="293" r:id="rId7"/>
    <p:sldId id="259" r:id="rId8"/>
    <p:sldId id="260" r:id="rId9"/>
    <p:sldId id="261" r:id="rId10"/>
    <p:sldId id="551" r:id="rId11"/>
    <p:sldId id="550" r:id="rId12"/>
    <p:sldId id="552" r:id="rId13"/>
    <p:sldId id="553" r:id="rId14"/>
    <p:sldId id="298" r:id="rId15"/>
    <p:sldId id="554" r:id="rId16"/>
    <p:sldId id="555" r:id="rId17"/>
    <p:sldId id="556" r:id="rId18"/>
    <p:sldId id="311" r:id="rId19"/>
    <p:sldId id="312" r:id="rId20"/>
    <p:sldId id="557" r:id="rId21"/>
    <p:sldId id="558" r:id="rId22"/>
    <p:sldId id="381" r:id="rId23"/>
    <p:sldId id="366" r:id="rId24"/>
    <p:sldId id="367" r:id="rId25"/>
    <p:sldId id="368" r:id="rId26"/>
    <p:sldId id="380" r:id="rId27"/>
    <p:sldId id="559" r:id="rId28"/>
    <p:sldId id="560" r:id="rId29"/>
    <p:sldId id="561" r:id="rId30"/>
    <p:sldId id="562" r:id="rId31"/>
    <p:sldId id="563" r:id="rId32"/>
    <p:sldId id="564" r:id="rId33"/>
    <p:sldId id="56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5782"/>
  </p:normalViewPr>
  <p:slideViewPr>
    <p:cSldViewPr>
      <p:cViewPr varScale="1">
        <p:scale>
          <a:sx n="109" d="100"/>
          <a:sy n="109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CDCA0250-265B-4DA9-98C0-BD9831CBA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310A3744-CFAB-E445-8BBF-1D93EE27B9C0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203392A-8696-2E1A-C346-196F7B0AC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2150"/>
            <a:ext cx="4616450" cy="3462338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5F97F70-A9E6-384B-5BFB-7F6E0674D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4386263"/>
            <a:ext cx="555625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6227" rIns="92455" bIns="4622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Arrays</a:t>
            </a: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7E75ABD0-34A3-A58D-22F3-B15FAAA51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7010400" cy="5638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Initializing an array.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iomanip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n[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n is an array of 10 integers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initialize elements of array n to 0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        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n[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set element at location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to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contents of array n in tabular format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               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j &lt;&lt; n[ j ]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27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AF225B81-750E-B8C6-DEC2-B7B62F007EE6}"/>
              </a:ext>
            </a:extLst>
          </p:cNvPr>
          <p:cNvGrpSpPr>
            <a:grpSpLocks/>
          </p:cNvGrpSpPr>
          <p:nvPr/>
        </p:nvGrpSpPr>
        <p:grpSpPr bwMode="auto">
          <a:xfrm>
            <a:off x="2883877" y="1981200"/>
            <a:ext cx="4114800" cy="838200"/>
            <a:chOff x="1152" y="1392"/>
            <a:chExt cx="2592" cy="528"/>
          </a:xfrm>
        </p:grpSpPr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15BA00CE-2572-29C2-A11F-AA300521A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9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b="0" dirty="0">
                  <a:latin typeface="Times New Roman" panose="02020603050405020304" pitchFamily="18" charset="0"/>
                </a:rPr>
                <a:t>Declare a 10-element array of integers.</a:t>
              </a: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B41AE7BA-9341-3C93-BAD5-1B89AAD9A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48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A777F70B-3239-B62F-9A6A-3084A41A081D}"/>
              </a:ext>
            </a:extLst>
          </p:cNvPr>
          <p:cNvGrpSpPr>
            <a:grpSpLocks/>
          </p:cNvGrpSpPr>
          <p:nvPr/>
        </p:nvGrpSpPr>
        <p:grpSpPr bwMode="auto">
          <a:xfrm>
            <a:off x="5131777" y="2767501"/>
            <a:ext cx="3733800" cy="835025"/>
            <a:chOff x="1632" y="1824"/>
            <a:chExt cx="2352" cy="526"/>
          </a:xfrm>
        </p:grpSpPr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363FA9A6-DA05-AFB8-C3D4-B90C6D777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8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b="0" dirty="0">
                  <a:latin typeface="Times New Roman" panose="02020603050405020304" pitchFamily="18" charset="0"/>
                </a:rPr>
                <a:t>Initialize array to </a:t>
              </a:r>
              <a:r>
                <a:rPr lang="en-US" altLang="en-US" dirty="0">
                  <a:latin typeface="Courier New" panose="02070309020205020404" pitchFamily="49" charset="0"/>
                </a:rPr>
                <a:t>0</a:t>
              </a:r>
              <a:r>
                <a:rPr lang="en-US" altLang="en-US" b="0" dirty="0">
                  <a:latin typeface="Times New Roman" panose="02020603050405020304" pitchFamily="18" charset="0"/>
                </a:rPr>
                <a:t> using a for loop. Note that the array has elements </a:t>
              </a:r>
              <a:r>
                <a:rPr lang="en-US" altLang="en-US" dirty="0">
                  <a:latin typeface="Courier New" panose="02070309020205020404" pitchFamily="49" charset="0"/>
                </a:rPr>
                <a:t>n[0]</a:t>
              </a:r>
              <a:r>
                <a:rPr lang="en-US" altLang="en-US" b="0" dirty="0">
                  <a:latin typeface="Times New Roman" panose="02020603050405020304" pitchFamily="18" charset="0"/>
                </a:rPr>
                <a:t> to </a:t>
              </a:r>
              <a:r>
                <a:rPr lang="en-US" altLang="en-US" dirty="0">
                  <a:latin typeface="Courier New" panose="02070309020205020404" pitchFamily="49" charset="0"/>
                </a:rPr>
                <a:t>n[9]</a:t>
              </a:r>
              <a:r>
                <a:rPr lang="en-US" altLang="en-US" b="0" dirty="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47E05B92-AECE-890D-6C98-CAC4D3FB8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064"/>
              <a:ext cx="67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1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1034">
            <a:extLst>
              <a:ext uri="{FF2B5EF4-FFF2-40B4-BE49-F238E27FC236}">
                <a16:creationId xmlns:a16="http://schemas.microsoft.com/office/drawing/2014/main" id="{3F9379FB-E5E3-540D-BE80-C90D7254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ctr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6pPr>
            <a:lvl7pPr marL="2971800" indent="-228600" algn="ctr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7pPr>
            <a:lvl8pPr marL="3429000" indent="-228600" algn="ctr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8pPr>
            <a:lvl9pPr marL="3886200" indent="-228600" algn="ctr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lvl9pPr>
          </a:lstStyle>
          <a:p>
            <a:fld id="{7B43CC40-9CA7-8741-A7EC-E2F3DD5B9B81}" type="slidenum">
              <a:rPr lang="en-US" altLang="en-US" sz="14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2FFCB8E-328B-4747-8DE5-778FE3483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7010400" cy="2743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Element        Value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0            0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1            0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2            0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3            0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4            0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5            0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6            0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7            0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8            0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Times New Roman" panose="02020603050405020304" pitchFamily="18" charset="0"/>
              </a:rPr>
              <a:t>      9            0 </a:t>
            </a:r>
          </a:p>
        </p:txBody>
      </p:sp>
    </p:spTree>
    <p:extLst>
      <p:ext uri="{BB962C8B-B14F-4D97-AF65-F5344CB8AC3E}">
        <p14:creationId xmlns:p14="http://schemas.microsoft.com/office/powerpoint/2010/main" val="350880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30D403-3BE3-440D-DBAC-692F53D09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7010400" cy="5638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Initializing an array with a declaration.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use initializer list to initialize array n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n[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{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32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27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64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18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95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14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60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37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"Element"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13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"Value"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output contents of array n in tabular format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n[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56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F90E0E-7E97-E46E-0289-497A9DB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010400" cy="2743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Element        Value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0           32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1           27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2           64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3           18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4           95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5           14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6           90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7           70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8           60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anose="02020603050405020304" pitchFamily="18" charset="0"/>
              </a:rPr>
              <a:t>      9           37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44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090C9-C36A-C536-6529-6B906CEC1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6AA96654-F8FA-6244-9E08-9105DF2F6BBB}" type="slidenum">
              <a:rPr lang="en-US" altLang="en-US" sz="1400" b="0">
                <a:latin typeface="Times New Roman" panose="02020603050405020304" pitchFamily="18" charset="0"/>
              </a:rPr>
              <a:pPr/>
              <a:t>14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AC22416-4A2C-0FAF-D49C-2493E21C6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Using Arrays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C5F780A-D248-ACB9-D5EA-22892D82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size</a:t>
            </a:r>
          </a:p>
          <a:p>
            <a:pPr lvl="1" eaLnBrk="1" hangingPunct="1"/>
            <a:r>
              <a:rPr lang="en-US" altLang="en-US"/>
              <a:t>Can be specified with constant variable (</a:t>
            </a:r>
            <a:r>
              <a:rPr lang="en-US" altLang="en-US" b="1">
                <a:latin typeface="Courier New" panose="02070309020205020404" pitchFamily="49" charset="0"/>
              </a:rPr>
              <a:t>const</a:t>
            </a:r>
            <a:r>
              <a:rPr lang="en-US" altLang="en-US"/>
              <a:t>)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const int size = 20;</a:t>
            </a:r>
          </a:p>
          <a:p>
            <a:pPr lvl="1" eaLnBrk="1" hangingPunct="1"/>
            <a:r>
              <a:rPr lang="en-US" altLang="en-US"/>
              <a:t>Constants cannot be changed</a:t>
            </a:r>
          </a:p>
          <a:p>
            <a:pPr lvl="1" eaLnBrk="1" hangingPunct="1"/>
            <a:r>
              <a:rPr lang="en-US" altLang="en-US"/>
              <a:t>Constants must be initialized when declared</a:t>
            </a:r>
          </a:p>
          <a:p>
            <a:pPr lvl="1" eaLnBrk="1" hangingPunct="1"/>
            <a:r>
              <a:rPr lang="en-US" altLang="en-US"/>
              <a:t>Also called named constants or read-only variables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BDC000-8DAF-F59B-0C61-558DF39B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"/>
            <a:ext cx="7010400" cy="6019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Initialize array s to the even integers from 2 to 20.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  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iomanip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constant variable can be used to specify array size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const 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s[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];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array s has 10 elements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set the values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s[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*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                           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"Element"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13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"Value"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output contents of array s in tabular format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26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j 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13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s[ j ] &lt;&lt;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27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28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29    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30   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5823652-F6F7-C12D-D775-E7EC8544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7010400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       Value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0            0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1            2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2            4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3            6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4           8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5           10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6           12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7           14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8           16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9           18</a:t>
            </a:r>
            <a:endParaRPr lang="en-US" altLang="en-US" sz="1200">
              <a:solidFill>
                <a:srgbClr val="000000"/>
              </a:solidFill>
              <a:latin typeface="Courier" pitchFamily="2" charset="0"/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en-US" sz="1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9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17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7E6AF-DE23-FA64-51D2-FD022718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"/>
            <a:ext cx="7010400" cy="5638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Compute the sum of the elements of the array.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const 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a[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{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4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5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6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total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sum contents of array a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 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arraySize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i++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total += a[ i ];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cout &lt;&lt;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"Total of array element values is "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total &lt;&lt; endl;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end main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14956-66FD-1649-7955-DCA8A3E43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7010400" cy="5334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Total of array element values is 55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1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1BB28-4393-6A6A-0C86-E99E0A09F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9A8CE487-B8C5-774A-B67F-1365D31DB6C7}" type="slidenum">
              <a:rPr lang="en-US" altLang="en-US" sz="1400" b="0">
                <a:latin typeface="Times New Roman" panose="02020603050405020304" pitchFamily="18" charset="0"/>
              </a:rPr>
              <a:pPr/>
              <a:t>18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5F7CF69-DABB-CA85-C720-6B8A135D2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Array of characters or string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81230C3-80F0-3345-3900-8392D052F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Strings</a:t>
            </a:r>
          </a:p>
          <a:p>
            <a:pPr lvl="1" eaLnBrk="1" hangingPunct="1"/>
            <a:r>
              <a:rPr lang="en-US" altLang="en-US" dirty="0"/>
              <a:t>Arrays of characters</a:t>
            </a:r>
          </a:p>
          <a:p>
            <a:pPr lvl="1" eaLnBrk="1" hangingPunct="1"/>
            <a:r>
              <a:rPr lang="en-US" altLang="en-US" dirty="0"/>
              <a:t>All strings end with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(</a:t>
            </a:r>
            <a:r>
              <a:rPr lang="en-US" altLang="en-US" b="1" dirty="0">
                <a:latin typeface="Courier New" panose="02070309020205020404" pitchFamily="49" charset="0"/>
              </a:rPr>
              <a:t>'\0'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Examples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char string1[] = "hello";</a:t>
            </a:r>
          </a:p>
          <a:p>
            <a:pPr lvl="3" eaLnBrk="1" hangingPunct="1"/>
            <a:r>
              <a:rPr lang="en-US" altLang="en-US" sz="1600" b="1" dirty="0">
                <a:latin typeface="Courier New" panose="02070309020205020404" pitchFamily="49" charset="0"/>
              </a:rPr>
              <a:t>Null</a:t>
            </a:r>
            <a:r>
              <a:rPr lang="en-US" altLang="en-US" sz="1600" dirty="0"/>
              <a:t> character implicitly added</a:t>
            </a:r>
          </a:p>
          <a:p>
            <a:pPr lvl="3" eaLnBrk="1" hangingPunct="1"/>
            <a:r>
              <a:rPr lang="en-US" altLang="en-US" sz="1600" b="1" dirty="0">
                <a:latin typeface="Courier" pitchFamily="2" charset="0"/>
              </a:rPr>
              <a:t>string1</a:t>
            </a:r>
            <a:r>
              <a:rPr lang="en-US" altLang="en-US" sz="1600" dirty="0"/>
              <a:t> has 6 elements 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char string1[] = { 'h', 'e', 'l', 'l',    'o', '\0’ };</a:t>
            </a:r>
          </a:p>
          <a:p>
            <a:pPr lvl="1" eaLnBrk="1" hangingPunct="1"/>
            <a:r>
              <a:rPr lang="en-US" altLang="en-US" dirty="0"/>
              <a:t>Subscripting is the same</a:t>
            </a:r>
          </a:p>
          <a:p>
            <a:pPr lvl="3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String1[ 0 ]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</a:rPr>
              <a:t>'h'</a:t>
            </a:r>
          </a:p>
          <a:p>
            <a:pPr lvl="3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string1[ 2 ]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</a:rPr>
              <a:t>'l'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FDF3-1F6E-0D71-84A6-56DE37AD3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22C1327D-49E5-6B4A-8F96-BCEC157BF241}" type="slidenum">
              <a:rPr lang="en-US" altLang="en-US" sz="1400" b="0">
                <a:latin typeface="Times New Roman" panose="02020603050405020304" pitchFamily="18" charset="0"/>
              </a:rPr>
              <a:pPr/>
              <a:t>19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C51D76E-A86F-561C-E3BC-8C85A6F83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 Using Arrays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54517AE-1CA0-B0E3-BA28-9EFBF7E59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Input from keyboard</a:t>
            </a:r>
          </a:p>
          <a:p>
            <a:pPr lvl="3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char string2[ 10 ];</a:t>
            </a:r>
          </a:p>
          <a:p>
            <a:pPr lvl="3"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string2;</a:t>
            </a:r>
          </a:p>
          <a:p>
            <a:pPr lvl="1" eaLnBrk="1" hangingPunct="1"/>
            <a:r>
              <a:rPr lang="en-US" altLang="en-US" sz="2400" dirty="0"/>
              <a:t>Puts user input in string</a:t>
            </a:r>
          </a:p>
          <a:p>
            <a:pPr lvl="2" eaLnBrk="1" hangingPunct="1"/>
            <a:r>
              <a:rPr lang="en-US" altLang="en-US" dirty="0"/>
              <a:t>Stops at first whitespace character</a:t>
            </a:r>
          </a:p>
          <a:p>
            <a:pPr lvl="2" eaLnBrk="1" hangingPunct="1"/>
            <a:r>
              <a:rPr lang="en-US" altLang="en-US" dirty="0"/>
              <a:t>Adds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character</a:t>
            </a:r>
          </a:p>
          <a:p>
            <a:pPr lvl="1" eaLnBrk="1" hangingPunct="1"/>
            <a:r>
              <a:rPr lang="en-US" altLang="en-US" sz="2400" dirty="0"/>
              <a:t>If too much text entered, data written beyond array</a:t>
            </a:r>
          </a:p>
          <a:p>
            <a:pPr lvl="2" eaLnBrk="1" hangingPunct="1"/>
            <a:r>
              <a:rPr lang="en-US" altLang="en-US" dirty="0"/>
              <a:t>We want to avoid this (section 5.12 explains how)</a:t>
            </a:r>
          </a:p>
          <a:p>
            <a:pPr eaLnBrk="1" hangingPunct="1"/>
            <a:r>
              <a:rPr lang="en-US" altLang="en-US" sz="2400" dirty="0"/>
              <a:t>Printing strings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string2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Does not work for other array types</a:t>
            </a:r>
          </a:p>
          <a:p>
            <a:pPr lvl="1" eaLnBrk="1" hangingPunct="1"/>
            <a:r>
              <a:rPr lang="en-US" altLang="en-US" sz="2400" dirty="0"/>
              <a:t>Characters printed until </a:t>
            </a:r>
            <a:r>
              <a:rPr lang="en-US" altLang="en-US" sz="2400" b="1" dirty="0">
                <a:latin typeface="Courier New" panose="02070309020205020404" pitchFamily="49" charset="0"/>
              </a:rPr>
              <a:t>null</a:t>
            </a:r>
            <a:r>
              <a:rPr lang="en-US" altLang="en-US" sz="2400" dirty="0"/>
              <a:t> found</a:t>
            </a:r>
          </a:p>
          <a:p>
            <a:pPr lvl="2"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58C51B-5747-8747-BE54-385DBBBD8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085E2891-C12B-7240-B1C8-4D9E253C3F05}" type="slidenum">
              <a:rPr lang="en-US" altLang="en-US" sz="1400" b="0">
                <a:latin typeface="Times New Roman" panose="02020603050405020304" pitchFamily="18" charset="0"/>
              </a:rPr>
              <a:pPr/>
              <a:t>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1F6605A-DF4D-4B4C-7A80-63D3BB0E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6934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  <a:t>	Introduction</a:t>
            </a:r>
            <a:b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</a:br>
            <a: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  <a:t>	Arrays	</a:t>
            </a:r>
            <a:endParaRPr lang="en-US" altLang="en-US" sz="4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  <a:t>	Declaring Arrays	</a:t>
            </a:r>
            <a:endParaRPr lang="en-US" altLang="en-US" sz="4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AvantGarde" pitchFamily="34" charset="0"/>
              </a:rPr>
              <a:t>	Examples Using Arrays	</a:t>
            </a:r>
            <a:endParaRPr lang="en-US" altLang="en-US" sz="4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A4985-0C12-C3C2-4307-EED7D6CC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1E83F9-9DAD-EE8E-35A7-A13B88D9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00100"/>
            <a:ext cx="7010400" cy="5257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Treating character arrays as strings.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cin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char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string1[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];          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reserves 20 characters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char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string2[]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"string literal"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reserves 15 characters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read string from user into array string2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"Enter the string \” hello there \": 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cin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&gt;&gt; string1;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reads "hello" [space terminates input]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output strings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"string1 is: 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string1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"\n string2 is: "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&lt;&lt; string2;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"\n string1 with spaces between characters is:\n"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74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2E7A98-F200-FC21-BBB3-AAE90B6F0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7010400" cy="24384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// output characters until null character is reached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string1[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!=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'\0'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string1[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' '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     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27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cin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&gt;&gt; string1;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reads "there"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"\n string1 is: "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&lt;&lt; string1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30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31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32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962F2A-BADD-F41B-2C6A-6120ACEA3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7010400" cy="19050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Enter the string "hello there": hello there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string1 is: </a:t>
            </a:r>
            <a:r>
              <a:rPr lang="en-US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string2 is: string literal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string1 with spaces between characters is: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 e l l o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string1 is:</a:t>
            </a:r>
            <a:r>
              <a:rPr lang="en-US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3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7922F75B-00FD-B6B2-CB7B-9200532EC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124200" y="6092825"/>
            <a:ext cx="2895600" cy="457200"/>
          </a:xfrm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6F24258A-AE09-D94C-BB55-B014C12C2128}" type="slidenum">
              <a:rPr lang="en-US" altLang="en-US" sz="1400" b="0">
                <a:latin typeface="Times New Roman" panose="02020603050405020304" pitchFamily="18" charset="0"/>
              </a:rPr>
              <a:pPr/>
              <a:t>22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1553C16-CCAA-F26B-4AA7-D9DAAB8A6D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3450" y="457200"/>
            <a:ext cx="7278688" cy="617538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sz="3300" b="0">
                <a:solidFill>
                  <a:schemeClr val="tx1"/>
                </a:solidFill>
                <a:latin typeface="Calisto MT" panose="02040603050505030304" pitchFamily="18" charset="77"/>
              </a:rPr>
              <a:t>Memory Representation of 1D Array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DCC81A8-0B08-09CA-92C2-B66A5041EBD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222375"/>
            <a:ext cx="9144000" cy="4525963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sz="2000" b="1" dirty="0"/>
              <a:t>If the array is float </a:t>
            </a:r>
            <a:r>
              <a:rPr lang="en-US" altLang="en-US" sz="2000" b="1" dirty="0" err="1"/>
              <a:t>arr</a:t>
            </a:r>
            <a:r>
              <a:rPr lang="en-US" altLang="en-US" sz="2000" b="1" dirty="0"/>
              <a:t> [ 5 ];</a:t>
            </a:r>
            <a:br>
              <a:rPr lang="en-US" altLang="en-US" sz="2000" b="1" dirty="0"/>
            </a:br>
            <a:r>
              <a:rPr lang="en-US" altLang="en-US" sz="2000" b="1" dirty="0"/>
              <a:t>memory representation would be as follows:</a:t>
            </a:r>
          </a:p>
        </p:txBody>
      </p:sp>
      <p:graphicFrame>
        <p:nvGraphicFramePr>
          <p:cNvPr id="152580" name="Group 4">
            <a:extLst>
              <a:ext uri="{FF2B5EF4-FFF2-40B4-BE49-F238E27FC236}">
                <a16:creationId xmlns:a16="http://schemas.microsoft.com/office/drawing/2014/main" id="{51BD1DCB-3610-CDC7-7765-9D0D92F396B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4564986"/>
              </p:ext>
            </p:extLst>
          </p:nvPr>
        </p:nvGraphicFramePr>
        <p:xfrm>
          <a:off x="381000" y="3181350"/>
          <a:ext cx="8458200" cy="83820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01" name="AutoShape 48">
            <a:extLst>
              <a:ext uri="{FF2B5EF4-FFF2-40B4-BE49-F238E27FC236}">
                <a16:creationId xmlns:a16="http://schemas.microsoft.com/office/drawing/2014/main" id="{B9A3ACFB-FC85-7FA3-37E6-C7DE3DE5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719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2" name="Text Box 49">
            <a:extLst>
              <a:ext uri="{FF2B5EF4-FFF2-40B4-BE49-F238E27FC236}">
                <a16:creationId xmlns:a16="http://schemas.microsoft.com/office/drawing/2014/main" id="{C1D8C42B-3CBD-17AC-FEFA-C33155763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[ 0 ] </a:t>
            </a:r>
          </a:p>
        </p:txBody>
      </p:sp>
      <p:sp>
        <p:nvSpPr>
          <p:cNvPr id="23603" name="AutoShape 50">
            <a:extLst>
              <a:ext uri="{FF2B5EF4-FFF2-40B4-BE49-F238E27FC236}">
                <a16:creationId xmlns:a16="http://schemas.microsoft.com/office/drawing/2014/main" id="{9704CA14-EEA3-F683-CA01-7303CBD5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957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4" name="AutoShape 51">
            <a:extLst>
              <a:ext uri="{FF2B5EF4-FFF2-40B4-BE49-F238E27FC236}">
                <a16:creationId xmlns:a16="http://schemas.microsoft.com/office/drawing/2014/main" id="{D02B28EA-F9A8-E5B4-A8B0-8C2844DF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957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5" name="AutoShape 52">
            <a:extLst>
              <a:ext uri="{FF2B5EF4-FFF2-40B4-BE49-F238E27FC236}">
                <a16:creationId xmlns:a16="http://schemas.microsoft.com/office/drawing/2014/main" id="{B83DF4A6-617D-B398-0ADD-6AC3A630C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957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6" name="AutoShape 53">
            <a:extLst>
              <a:ext uri="{FF2B5EF4-FFF2-40B4-BE49-F238E27FC236}">
                <a16:creationId xmlns:a16="http://schemas.microsoft.com/office/drawing/2014/main" id="{283BF736-95E5-D68F-C899-D3DDC09E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95750"/>
            <a:ext cx="1600200" cy="533400"/>
          </a:xfrm>
          <a:prstGeom prst="upDownArrowCallout">
            <a:avLst>
              <a:gd name="adj1" fmla="val 75000"/>
              <a:gd name="adj2" fmla="val 75000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defTabSz="828675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defTabSz="8286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</a:pPr>
            <a:endParaRPr lang="en-US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07" name="Text Box 54">
            <a:extLst>
              <a:ext uri="{FF2B5EF4-FFF2-40B4-BE49-F238E27FC236}">
                <a16:creationId xmlns:a16="http://schemas.microsoft.com/office/drawing/2014/main" id="{DD76D73C-2382-292D-BA62-605EB6619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[ 1 ] </a:t>
            </a:r>
          </a:p>
        </p:txBody>
      </p:sp>
      <p:sp>
        <p:nvSpPr>
          <p:cNvPr id="23608" name="Text Box 55">
            <a:extLst>
              <a:ext uri="{FF2B5EF4-FFF2-40B4-BE49-F238E27FC236}">
                <a16:creationId xmlns:a16="http://schemas.microsoft.com/office/drawing/2014/main" id="{67668752-D787-61CA-DD1A-43F574045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[ 2 ] </a:t>
            </a:r>
          </a:p>
        </p:txBody>
      </p:sp>
      <p:sp>
        <p:nvSpPr>
          <p:cNvPr id="23609" name="Text Box 56">
            <a:extLst>
              <a:ext uri="{FF2B5EF4-FFF2-40B4-BE49-F238E27FC236}">
                <a16:creationId xmlns:a16="http://schemas.microsoft.com/office/drawing/2014/main" id="{F7103787-2C09-1874-A83C-256106C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[ 3 ] </a:t>
            </a:r>
          </a:p>
        </p:txBody>
      </p:sp>
      <p:sp>
        <p:nvSpPr>
          <p:cNvPr id="23610" name="Text Box 57">
            <a:extLst>
              <a:ext uri="{FF2B5EF4-FFF2-40B4-BE49-F238E27FC236}">
                <a16:creationId xmlns:a16="http://schemas.microsoft.com/office/drawing/2014/main" id="{AE6E0538-7F5C-3A01-7859-DA9EFD0A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7815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Arr [ 4 ] </a:t>
            </a:r>
          </a:p>
        </p:txBody>
      </p:sp>
      <p:sp>
        <p:nvSpPr>
          <p:cNvPr id="23611" name="Text Box 58">
            <a:extLst>
              <a:ext uri="{FF2B5EF4-FFF2-40B4-BE49-F238E27FC236}">
                <a16:creationId xmlns:a16="http://schemas.microsoft.com/office/drawing/2014/main" id="{0BCF48A6-338A-CBCD-3CFD-08774F643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7241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5016 </a:t>
            </a:r>
          </a:p>
        </p:txBody>
      </p:sp>
      <p:sp>
        <p:nvSpPr>
          <p:cNvPr id="23612" name="Text Box 59">
            <a:extLst>
              <a:ext uri="{FF2B5EF4-FFF2-40B4-BE49-F238E27FC236}">
                <a16:creationId xmlns:a16="http://schemas.microsoft.com/office/drawing/2014/main" id="{FCEDC9F7-43EF-9EC8-638D-6E8A4E5A6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241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5012</a:t>
            </a:r>
          </a:p>
        </p:txBody>
      </p:sp>
      <p:sp>
        <p:nvSpPr>
          <p:cNvPr id="23613" name="Text Box 60">
            <a:extLst>
              <a:ext uri="{FF2B5EF4-FFF2-40B4-BE49-F238E27FC236}">
                <a16:creationId xmlns:a16="http://schemas.microsoft.com/office/drawing/2014/main" id="{15610C47-DAF3-2D94-05DA-3597BEF64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6638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5008 </a:t>
            </a:r>
          </a:p>
        </p:txBody>
      </p:sp>
      <p:sp>
        <p:nvSpPr>
          <p:cNvPr id="23614" name="Text Box 61">
            <a:extLst>
              <a:ext uri="{FF2B5EF4-FFF2-40B4-BE49-F238E27FC236}">
                <a16:creationId xmlns:a16="http://schemas.microsoft.com/office/drawing/2014/main" id="{007FF212-EC90-F52F-360F-B064EC42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638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5004 </a:t>
            </a:r>
          </a:p>
        </p:txBody>
      </p:sp>
      <p:sp>
        <p:nvSpPr>
          <p:cNvPr id="23615" name="Text Box 62">
            <a:extLst>
              <a:ext uri="{FF2B5EF4-FFF2-40B4-BE49-F238E27FC236}">
                <a16:creationId xmlns:a16="http://schemas.microsoft.com/office/drawing/2014/main" id="{8BB0259B-D609-1FFB-4324-02FDF779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38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5000 </a:t>
            </a:r>
          </a:p>
        </p:txBody>
      </p:sp>
      <p:sp>
        <p:nvSpPr>
          <p:cNvPr id="23616" name="Line 63">
            <a:extLst>
              <a:ext uri="{FF2B5EF4-FFF2-40B4-BE49-F238E27FC236}">
                <a16:creationId xmlns:a16="http://schemas.microsoft.com/office/drawing/2014/main" id="{DE1DCB13-03A6-C633-F2B1-EE2DC1AB3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51142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4">
            <a:extLst>
              <a:ext uri="{FF2B5EF4-FFF2-40B4-BE49-F238E27FC236}">
                <a16:creationId xmlns:a16="http://schemas.microsoft.com/office/drawing/2014/main" id="{B310AD07-C853-DE8D-7AB3-538DDC250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142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8" name="Line 65">
            <a:extLst>
              <a:ext uri="{FF2B5EF4-FFF2-40B4-BE49-F238E27FC236}">
                <a16:creationId xmlns:a16="http://schemas.microsoft.com/office/drawing/2014/main" id="{DABD8630-14BF-34D1-F283-BB1CC091E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142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9" name="Line 66">
            <a:extLst>
              <a:ext uri="{FF2B5EF4-FFF2-40B4-BE49-F238E27FC236}">
                <a16:creationId xmlns:a16="http://schemas.microsoft.com/office/drawing/2014/main" id="{B43EFE49-69CF-60EE-2DDF-FF42886AE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511425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Text Box 67">
            <a:extLst>
              <a:ext uri="{FF2B5EF4-FFF2-40B4-BE49-F238E27FC236}">
                <a16:creationId xmlns:a16="http://schemas.microsoft.com/office/drawing/2014/main" id="{DF229FA0-849D-4C2A-A639-6E08B8EF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407025"/>
            <a:ext cx="95250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Total Memory requirement is : size of ( type ) * size of array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						4	*	5  = 20 bytes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04B813AC-70C6-A90B-D883-0F4E16458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40CD6BAE-E774-B042-8C7E-04E67F1C93BC}" type="slidenum">
              <a:rPr lang="en-US" altLang="en-US" sz="1400" b="0">
                <a:latin typeface="Times New Roman" panose="02020603050405020304" pitchFamily="18" charset="0"/>
              </a:rPr>
              <a:pPr/>
              <a:t>23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35A6B33-30FD-ED0A-1A5D-CB503C585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Multiple-Subscripted Arrays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228FE57-9D09-C32F-09B1-F497FC477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Multiple subscripts 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a[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][ j ]</a:t>
            </a:r>
          </a:p>
          <a:p>
            <a:pPr lvl="1" eaLnBrk="1" hangingPunct="1"/>
            <a:r>
              <a:rPr lang="en-US" altLang="en-US" sz="2400" dirty="0"/>
              <a:t>Tables with rows and columns</a:t>
            </a:r>
          </a:p>
          <a:p>
            <a:pPr lvl="1" eaLnBrk="1" hangingPunct="1"/>
            <a:r>
              <a:rPr lang="en-US" altLang="en-US" sz="2400" dirty="0"/>
              <a:t>Specify row, then column</a:t>
            </a:r>
          </a:p>
          <a:p>
            <a:pPr lvl="1" eaLnBrk="1" hangingPunct="1"/>
            <a:r>
              <a:rPr lang="en-US" altLang="en-US" sz="2400" dirty="0"/>
              <a:t>“Array of arrays”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a[0]</a:t>
            </a:r>
            <a:r>
              <a:rPr lang="en-US" altLang="en-US" dirty="0"/>
              <a:t> is an array of 4 elements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a[0][0]</a:t>
            </a:r>
            <a:r>
              <a:rPr lang="en-US" altLang="en-US" dirty="0"/>
              <a:t> is the first element of that array</a:t>
            </a:r>
          </a:p>
          <a:p>
            <a:pPr eaLnBrk="1" hangingPunct="1"/>
            <a:endParaRPr lang="en-US" altLang="en-US" sz="2400" dirty="0"/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70B896FE-DD10-000D-BD9B-410F12FF513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316413"/>
            <a:ext cx="6124575" cy="973137"/>
            <a:chOff x="0" y="0"/>
            <a:chExt cx="19996" cy="19999"/>
          </a:xfrm>
        </p:grpSpPr>
        <p:sp>
          <p:nvSpPr>
            <p:cNvPr id="24589" name="Rectangle 5">
              <a:extLst>
                <a:ext uri="{FF2B5EF4-FFF2-40B4-BE49-F238E27FC236}">
                  <a16:creationId xmlns:a16="http://schemas.microsoft.com/office/drawing/2014/main" id="{AB27DC43-94A6-2052-F8A0-8B1F89387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03"/>
              <a:ext cx="2322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Row 0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:a16="http://schemas.microsoft.com/office/drawing/2014/main" id="{3F909F9B-F28D-DED0-B994-E176ED8B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603"/>
              <a:ext cx="2322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Row 1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1" name="Rectangle 7">
              <a:extLst>
                <a:ext uri="{FF2B5EF4-FFF2-40B4-BE49-F238E27FC236}">
                  <a16:creationId xmlns:a16="http://schemas.microsoft.com/office/drawing/2014/main" id="{4DA573EA-FDE7-6C63-CA41-1F2ECB2C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03"/>
              <a:ext cx="2322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Row 2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2" name="Rectangle 8">
              <a:extLst>
                <a:ext uri="{FF2B5EF4-FFF2-40B4-BE49-F238E27FC236}">
                  <a16:creationId xmlns:a16="http://schemas.microsoft.com/office/drawing/2014/main" id="{77BFB8C3-F524-2283-533C-A7B6CE0D2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0"/>
              <a:ext cx="3605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 0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3" name="Rectangle 9">
              <a:extLst>
                <a:ext uri="{FF2B5EF4-FFF2-40B4-BE49-F238E27FC236}">
                  <a16:creationId xmlns:a16="http://schemas.microsoft.com/office/drawing/2014/main" id="{BA72D3A2-D96A-6464-AC34-AB701078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6" y="0"/>
              <a:ext cx="3605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 1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4" name="Rectangle 10">
              <a:extLst>
                <a:ext uri="{FF2B5EF4-FFF2-40B4-BE49-F238E27FC236}">
                  <a16:creationId xmlns:a16="http://schemas.microsoft.com/office/drawing/2014/main" id="{EC91C2EB-EDF7-990E-56F6-823415328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4" y="0"/>
              <a:ext cx="3605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 2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24595" name="Rectangle 11">
              <a:extLst>
                <a:ext uri="{FF2B5EF4-FFF2-40B4-BE49-F238E27FC236}">
                  <a16:creationId xmlns:a16="http://schemas.microsoft.com/office/drawing/2014/main" id="{5F7E9728-0CE7-E849-8E50-9A0A948B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2" y="0"/>
              <a:ext cx="3605" cy="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 3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grpSp>
          <p:nvGrpSpPr>
            <p:cNvPr id="24596" name="Group 12">
              <a:extLst>
                <a:ext uri="{FF2B5EF4-FFF2-40B4-BE49-F238E27FC236}">
                  <a16:creationId xmlns:a16="http://schemas.microsoft.com/office/drawing/2014/main" id="{2D180D19-B18E-8D01-918C-D2868F675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3" y="3499"/>
              <a:ext cx="4278" cy="16500"/>
              <a:chOff x="0" y="0"/>
              <a:chExt cx="20000" cy="20001"/>
            </a:xfrm>
          </p:grpSpPr>
          <p:grpSp>
            <p:nvGrpSpPr>
              <p:cNvPr id="24627" name="Group 13">
                <a:extLst>
                  <a:ext uri="{FF2B5EF4-FFF2-40B4-BE49-F238E27FC236}">
                    <a16:creationId xmlns:a16="http://schemas.microsoft.com/office/drawing/2014/main" id="{22C7B0E1-47DF-5A81-6171-B6ACD982B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6667"/>
                <a:chOff x="0" y="0"/>
                <a:chExt cx="20000" cy="20000"/>
              </a:xfrm>
            </p:grpSpPr>
            <p:sp>
              <p:nvSpPr>
                <p:cNvPr id="24634" name="Freeform 14">
                  <a:extLst>
                    <a:ext uri="{FF2B5EF4-FFF2-40B4-BE49-F238E27FC236}">
                      <a16:creationId xmlns:a16="http://schemas.microsoft.com/office/drawing/2014/main" id="{61DA52DC-0457-076A-2545-6119862FF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35" name="Rectangle 15">
                  <a:extLst>
                    <a:ext uri="{FF2B5EF4-FFF2-40B4-BE49-F238E27FC236}">
                      <a16:creationId xmlns:a16="http://schemas.microsoft.com/office/drawing/2014/main" id="{09442CD5-FB38-93AA-A039-557E36810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a[ 0 ][ 0 ]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28" name="Group 16">
                <a:extLst>
                  <a:ext uri="{FF2B5EF4-FFF2-40B4-BE49-F238E27FC236}">
                    <a16:creationId xmlns:a16="http://schemas.microsoft.com/office/drawing/2014/main" id="{7134035F-E2CB-319E-3B49-C6C79A182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67"/>
                <a:ext cx="20000" cy="6667"/>
                <a:chOff x="0" y="0"/>
                <a:chExt cx="20000" cy="20000"/>
              </a:xfrm>
            </p:grpSpPr>
            <p:sp>
              <p:nvSpPr>
                <p:cNvPr id="24632" name="Freeform 17">
                  <a:extLst>
                    <a:ext uri="{FF2B5EF4-FFF2-40B4-BE49-F238E27FC236}">
                      <a16:creationId xmlns:a16="http://schemas.microsoft.com/office/drawing/2014/main" id="{BCEC5756-6881-5DD2-57DD-E25A55207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33" name="Rectangle 18">
                  <a:extLst>
                    <a:ext uri="{FF2B5EF4-FFF2-40B4-BE49-F238E27FC236}">
                      <a16:creationId xmlns:a16="http://schemas.microsoft.com/office/drawing/2014/main" id="{D3EDE8BE-235C-C62D-1319-C3F802507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a[ 1 ][ 0 ]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29" name="Group 19">
                <a:extLst>
                  <a:ext uri="{FF2B5EF4-FFF2-40B4-BE49-F238E27FC236}">
                    <a16:creationId xmlns:a16="http://schemas.microsoft.com/office/drawing/2014/main" id="{F8F6CFF6-7CFE-39ED-7D1A-E3D83CEB2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334"/>
                <a:ext cx="20000" cy="6667"/>
                <a:chOff x="0" y="0"/>
                <a:chExt cx="20000" cy="20000"/>
              </a:xfrm>
            </p:grpSpPr>
            <p:sp>
              <p:nvSpPr>
                <p:cNvPr id="24630" name="Freeform 20">
                  <a:extLst>
                    <a:ext uri="{FF2B5EF4-FFF2-40B4-BE49-F238E27FC236}">
                      <a16:creationId xmlns:a16="http://schemas.microsoft.com/office/drawing/2014/main" id="{D715C6A9-2528-5CD4-E124-0A3B0438A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31" name="Rectangle 21">
                  <a:extLst>
                    <a:ext uri="{FF2B5EF4-FFF2-40B4-BE49-F238E27FC236}">
                      <a16:creationId xmlns:a16="http://schemas.microsoft.com/office/drawing/2014/main" id="{45E3ED3C-F24E-DE99-5278-454F5936B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a[ 2 ][ 0 ]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24597" name="Group 22">
              <a:extLst>
                <a:ext uri="{FF2B5EF4-FFF2-40B4-BE49-F238E27FC236}">
                  <a16:creationId xmlns:a16="http://schemas.microsoft.com/office/drawing/2014/main" id="{1D0D75E1-E6BF-4D6B-FAAD-927AFB72E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1" y="3499"/>
              <a:ext cx="4278" cy="16500"/>
              <a:chOff x="0" y="0"/>
              <a:chExt cx="20000" cy="20001"/>
            </a:xfrm>
          </p:grpSpPr>
          <p:grpSp>
            <p:nvGrpSpPr>
              <p:cNvPr id="24618" name="Group 23">
                <a:extLst>
                  <a:ext uri="{FF2B5EF4-FFF2-40B4-BE49-F238E27FC236}">
                    <a16:creationId xmlns:a16="http://schemas.microsoft.com/office/drawing/2014/main" id="{E42E9DA2-8D85-4D40-A221-42AA0929D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6667"/>
                <a:chOff x="0" y="0"/>
                <a:chExt cx="20000" cy="20000"/>
              </a:xfrm>
            </p:grpSpPr>
            <p:sp>
              <p:nvSpPr>
                <p:cNvPr id="24625" name="Freeform 24">
                  <a:extLst>
                    <a:ext uri="{FF2B5EF4-FFF2-40B4-BE49-F238E27FC236}">
                      <a16:creationId xmlns:a16="http://schemas.microsoft.com/office/drawing/2014/main" id="{F5D43CCD-19A6-EEE2-196C-7A4D27581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26" name="Rectangle 25">
                  <a:extLst>
                    <a:ext uri="{FF2B5EF4-FFF2-40B4-BE49-F238E27FC236}">
                      <a16:creationId xmlns:a16="http://schemas.microsoft.com/office/drawing/2014/main" id="{6221F96D-BB27-60C5-EBCE-498E36931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a[ 0 ][ 1 ]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19" name="Group 26">
                <a:extLst>
                  <a:ext uri="{FF2B5EF4-FFF2-40B4-BE49-F238E27FC236}">
                    <a16:creationId xmlns:a16="http://schemas.microsoft.com/office/drawing/2014/main" id="{9651895C-8B75-187C-7E7B-F6A33F2C3D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67"/>
                <a:ext cx="20000" cy="6667"/>
                <a:chOff x="0" y="0"/>
                <a:chExt cx="20000" cy="20000"/>
              </a:xfrm>
            </p:grpSpPr>
            <p:sp>
              <p:nvSpPr>
                <p:cNvPr id="24623" name="Freeform 27">
                  <a:extLst>
                    <a:ext uri="{FF2B5EF4-FFF2-40B4-BE49-F238E27FC236}">
                      <a16:creationId xmlns:a16="http://schemas.microsoft.com/office/drawing/2014/main" id="{D18086AE-0507-21D6-9E6A-A99E5D37D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24" name="Rectangle 28">
                  <a:extLst>
                    <a:ext uri="{FF2B5EF4-FFF2-40B4-BE49-F238E27FC236}">
                      <a16:creationId xmlns:a16="http://schemas.microsoft.com/office/drawing/2014/main" id="{E59CFF50-5FD3-F4FF-E4C0-6EDC13D2C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a[ 1 ][ 1 ]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20" name="Group 29">
                <a:extLst>
                  <a:ext uri="{FF2B5EF4-FFF2-40B4-BE49-F238E27FC236}">
                    <a16:creationId xmlns:a16="http://schemas.microsoft.com/office/drawing/2014/main" id="{CFC34DA4-C863-C281-03A2-3EADC6AC4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334"/>
                <a:ext cx="20000" cy="6667"/>
                <a:chOff x="0" y="0"/>
                <a:chExt cx="20000" cy="20000"/>
              </a:xfrm>
            </p:grpSpPr>
            <p:sp>
              <p:nvSpPr>
                <p:cNvPr id="24621" name="Freeform 30">
                  <a:extLst>
                    <a:ext uri="{FF2B5EF4-FFF2-40B4-BE49-F238E27FC236}">
                      <a16:creationId xmlns:a16="http://schemas.microsoft.com/office/drawing/2014/main" id="{71AD0535-472A-5C71-00CE-752FDBEEB8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22" name="Rectangle 31">
                  <a:extLst>
                    <a:ext uri="{FF2B5EF4-FFF2-40B4-BE49-F238E27FC236}">
                      <a16:creationId xmlns:a16="http://schemas.microsoft.com/office/drawing/2014/main" id="{71270D89-217C-012B-7329-61E2052B09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a[ 2 ][ 1 ]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24598" name="Group 32">
              <a:extLst>
                <a:ext uri="{FF2B5EF4-FFF2-40B4-BE49-F238E27FC236}">
                  <a16:creationId xmlns:a16="http://schemas.microsoft.com/office/drawing/2014/main" id="{FB71648E-1FCD-49C5-1C3E-6C094B7D1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9" y="3499"/>
              <a:ext cx="4279" cy="16500"/>
              <a:chOff x="0" y="0"/>
              <a:chExt cx="20000" cy="20001"/>
            </a:xfrm>
          </p:grpSpPr>
          <p:grpSp>
            <p:nvGrpSpPr>
              <p:cNvPr id="24609" name="Group 33">
                <a:extLst>
                  <a:ext uri="{FF2B5EF4-FFF2-40B4-BE49-F238E27FC236}">
                    <a16:creationId xmlns:a16="http://schemas.microsoft.com/office/drawing/2014/main" id="{C4BB294E-011E-7532-DB56-C5EFD65028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6667"/>
                <a:chOff x="0" y="0"/>
                <a:chExt cx="20000" cy="20000"/>
              </a:xfrm>
            </p:grpSpPr>
            <p:sp>
              <p:nvSpPr>
                <p:cNvPr id="24616" name="Freeform 34">
                  <a:extLst>
                    <a:ext uri="{FF2B5EF4-FFF2-40B4-BE49-F238E27FC236}">
                      <a16:creationId xmlns:a16="http://schemas.microsoft.com/office/drawing/2014/main" id="{CA9A815D-CAF9-1EE3-9F31-A84233190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17" name="Rectangle 35">
                  <a:extLst>
                    <a:ext uri="{FF2B5EF4-FFF2-40B4-BE49-F238E27FC236}">
                      <a16:creationId xmlns:a16="http://schemas.microsoft.com/office/drawing/2014/main" id="{78F608AE-88FD-8CE0-767E-F3A11CA42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a[ 0 ][ 2 ]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10" name="Group 36">
                <a:extLst>
                  <a:ext uri="{FF2B5EF4-FFF2-40B4-BE49-F238E27FC236}">
                    <a16:creationId xmlns:a16="http://schemas.microsoft.com/office/drawing/2014/main" id="{13F5EC92-5664-71FB-2266-AB099EA80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67"/>
                <a:ext cx="20000" cy="6667"/>
                <a:chOff x="0" y="0"/>
                <a:chExt cx="20000" cy="20000"/>
              </a:xfrm>
            </p:grpSpPr>
            <p:sp>
              <p:nvSpPr>
                <p:cNvPr id="24614" name="Freeform 37">
                  <a:extLst>
                    <a:ext uri="{FF2B5EF4-FFF2-40B4-BE49-F238E27FC236}">
                      <a16:creationId xmlns:a16="http://schemas.microsoft.com/office/drawing/2014/main" id="{BFDE6916-DBC7-5369-947F-51D05B4648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15" name="Rectangle 38">
                  <a:extLst>
                    <a:ext uri="{FF2B5EF4-FFF2-40B4-BE49-F238E27FC236}">
                      <a16:creationId xmlns:a16="http://schemas.microsoft.com/office/drawing/2014/main" id="{5968A8F0-3E7A-D8CB-74BB-0E970989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a[ 1 ][ 2 ]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11" name="Group 39">
                <a:extLst>
                  <a:ext uri="{FF2B5EF4-FFF2-40B4-BE49-F238E27FC236}">
                    <a16:creationId xmlns:a16="http://schemas.microsoft.com/office/drawing/2014/main" id="{52FDE20C-26B8-2A31-FE42-A1BEB715C2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334"/>
                <a:ext cx="20000" cy="6667"/>
                <a:chOff x="0" y="0"/>
                <a:chExt cx="20000" cy="20000"/>
              </a:xfrm>
            </p:grpSpPr>
            <p:sp>
              <p:nvSpPr>
                <p:cNvPr id="24612" name="Freeform 40">
                  <a:extLst>
                    <a:ext uri="{FF2B5EF4-FFF2-40B4-BE49-F238E27FC236}">
                      <a16:creationId xmlns:a16="http://schemas.microsoft.com/office/drawing/2014/main" id="{A6D74CD8-2029-3A68-9483-840D8EA85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13" name="Rectangle 41">
                  <a:extLst>
                    <a:ext uri="{FF2B5EF4-FFF2-40B4-BE49-F238E27FC236}">
                      <a16:creationId xmlns:a16="http://schemas.microsoft.com/office/drawing/2014/main" id="{65B66995-90B4-70A6-C2DB-127428319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a[ 2 ][ 2 ]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24599" name="Group 42">
              <a:extLst>
                <a:ext uri="{FF2B5EF4-FFF2-40B4-BE49-F238E27FC236}">
                  <a16:creationId xmlns:a16="http://schemas.microsoft.com/office/drawing/2014/main" id="{D3FF0E5E-6EBD-27A7-FA16-3D5C73191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8" y="3499"/>
              <a:ext cx="4278" cy="16500"/>
              <a:chOff x="0" y="0"/>
              <a:chExt cx="20000" cy="20001"/>
            </a:xfrm>
          </p:grpSpPr>
          <p:grpSp>
            <p:nvGrpSpPr>
              <p:cNvPr id="24600" name="Group 43">
                <a:extLst>
                  <a:ext uri="{FF2B5EF4-FFF2-40B4-BE49-F238E27FC236}">
                    <a16:creationId xmlns:a16="http://schemas.microsoft.com/office/drawing/2014/main" id="{77CEDC54-A26B-DE75-841D-71CE642605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6667"/>
                <a:chOff x="0" y="0"/>
                <a:chExt cx="20000" cy="20000"/>
              </a:xfrm>
            </p:grpSpPr>
            <p:sp>
              <p:nvSpPr>
                <p:cNvPr id="24607" name="Freeform 44">
                  <a:extLst>
                    <a:ext uri="{FF2B5EF4-FFF2-40B4-BE49-F238E27FC236}">
                      <a16:creationId xmlns:a16="http://schemas.microsoft.com/office/drawing/2014/main" id="{B82993A3-FDFE-2934-F0D9-0078981C2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08" name="Rectangle 45">
                  <a:extLst>
                    <a:ext uri="{FF2B5EF4-FFF2-40B4-BE49-F238E27FC236}">
                      <a16:creationId xmlns:a16="http://schemas.microsoft.com/office/drawing/2014/main" id="{F45AFCA4-CC8E-8404-CB46-83CE1BC75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a[ 0 ][ 3 ]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01" name="Group 46">
                <a:extLst>
                  <a:ext uri="{FF2B5EF4-FFF2-40B4-BE49-F238E27FC236}">
                    <a16:creationId xmlns:a16="http://schemas.microsoft.com/office/drawing/2014/main" id="{E0637E13-C554-4537-3D76-1CC2387ED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67"/>
                <a:ext cx="20000" cy="6667"/>
                <a:chOff x="0" y="0"/>
                <a:chExt cx="20000" cy="20000"/>
              </a:xfrm>
            </p:grpSpPr>
            <p:sp>
              <p:nvSpPr>
                <p:cNvPr id="24605" name="Freeform 47">
                  <a:extLst>
                    <a:ext uri="{FF2B5EF4-FFF2-40B4-BE49-F238E27FC236}">
                      <a16:creationId xmlns:a16="http://schemas.microsoft.com/office/drawing/2014/main" id="{D7297BA7-FFCC-254A-3812-2514D90DB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06" name="Rectangle 48">
                  <a:extLst>
                    <a:ext uri="{FF2B5EF4-FFF2-40B4-BE49-F238E27FC236}">
                      <a16:creationId xmlns:a16="http://schemas.microsoft.com/office/drawing/2014/main" id="{8F5AC70C-2297-4304-5F75-D2065390D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a[ 1 ][ 3 ]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602" name="Group 49">
                <a:extLst>
                  <a:ext uri="{FF2B5EF4-FFF2-40B4-BE49-F238E27FC236}">
                    <a16:creationId xmlns:a16="http://schemas.microsoft.com/office/drawing/2014/main" id="{9C777AD8-66E4-4704-1903-E1BC6DE96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334"/>
                <a:ext cx="20000" cy="6667"/>
                <a:chOff x="0" y="0"/>
                <a:chExt cx="20000" cy="20000"/>
              </a:xfrm>
            </p:grpSpPr>
            <p:sp>
              <p:nvSpPr>
                <p:cNvPr id="24603" name="Freeform 50">
                  <a:extLst>
                    <a:ext uri="{FF2B5EF4-FFF2-40B4-BE49-F238E27FC236}">
                      <a16:creationId xmlns:a16="http://schemas.microsoft.com/office/drawing/2014/main" id="{8690640E-CFA5-628F-6961-CC435BED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4604" name="Rectangle 51">
                  <a:extLst>
                    <a:ext uri="{FF2B5EF4-FFF2-40B4-BE49-F238E27FC236}">
                      <a16:creationId xmlns:a16="http://schemas.microsoft.com/office/drawing/2014/main" id="{A0AE0246-501A-B5CF-04A7-CB3D5F342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a[ 2 ][ 3 ]</a:t>
                  </a:r>
                  <a:endParaRPr lang="en-US" altLang="en-US" sz="1200" b="0">
                    <a:solidFill>
                      <a:srgbClr val="000000"/>
                    </a:solidFill>
                    <a:latin typeface="Courier New" panose="02070309020205020404" pitchFamily="49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endParaRPr lang="en-US" altLang="en-US" sz="1200" b="0">
                    <a:latin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4582" name="Rectangle 52">
            <a:extLst>
              <a:ext uri="{FF2B5EF4-FFF2-40B4-BE49-F238E27FC236}">
                <a16:creationId xmlns:a16="http://schemas.microsoft.com/office/drawing/2014/main" id="{ED7BCE2B-03BB-A309-D933-2B3A4654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6145213"/>
            <a:ext cx="176053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Row subscript</a:t>
            </a:r>
          </a:p>
          <a:p>
            <a:pPr algn="l">
              <a:spcBef>
                <a:spcPct val="0"/>
              </a:spcBef>
            </a:pPr>
            <a:endParaRPr lang="en-US" altLang="en-US" sz="1200" b="0">
              <a:latin typeface="Courier New" panose="02070309020205020404" pitchFamily="49" charset="0"/>
            </a:endParaRPr>
          </a:p>
        </p:txBody>
      </p:sp>
      <p:sp>
        <p:nvSpPr>
          <p:cNvPr id="24583" name="Rectangle 53">
            <a:extLst>
              <a:ext uri="{FF2B5EF4-FFF2-40B4-BE49-F238E27FC236}">
                <a16:creationId xmlns:a16="http://schemas.microsoft.com/office/drawing/2014/main" id="{3DD3217A-C408-F0DD-9564-0F1CBE79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5916613"/>
            <a:ext cx="13652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Array name</a:t>
            </a:r>
          </a:p>
          <a:p>
            <a:pPr algn="l">
              <a:spcBef>
                <a:spcPct val="0"/>
              </a:spcBef>
            </a:pPr>
            <a:endParaRPr lang="en-US" altLang="en-US" sz="1200" b="0">
              <a:latin typeface="Courier New" panose="02070309020205020404" pitchFamily="49" charset="0"/>
            </a:endParaRPr>
          </a:p>
        </p:txBody>
      </p:sp>
      <p:sp>
        <p:nvSpPr>
          <p:cNvPr id="24584" name="Rectangle 54">
            <a:extLst>
              <a:ext uri="{FF2B5EF4-FFF2-40B4-BE49-F238E27FC236}">
                <a16:creationId xmlns:a16="http://schemas.microsoft.com/office/drawing/2014/main" id="{ECBFABD4-2111-62D7-C572-50CA077E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564188"/>
            <a:ext cx="21526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Column subscript</a:t>
            </a:r>
          </a:p>
          <a:p>
            <a:pPr algn="l">
              <a:spcBef>
                <a:spcPct val="0"/>
              </a:spcBef>
            </a:pPr>
            <a:endParaRPr lang="en-US" altLang="en-US" sz="1200" b="0">
              <a:latin typeface="Courier New" panose="02070309020205020404" pitchFamily="49" charset="0"/>
            </a:endParaRPr>
          </a:p>
        </p:txBody>
      </p:sp>
      <p:sp>
        <p:nvSpPr>
          <p:cNvPr id="24585" name="Freeform 55">
            <a:extLst>
              <a:ext uri="{FF2B5EF4-FFF2-40B4-BE49-F238E27FC236}">
                <a16:creationId xmlns:a16="http://schemas.microsoft.com/office/drawing/2014/main" id="{0580B79F-2807-FBE0-B011-5FE83782A5BD}"/>
              </a:ext>
            </a:extLst>
          </p:cNvPr>
          <p:cNvSpPr>
            <a:spLocks/>
          </p:cNvSpPr>
          <p:nvPr/>
        </p:nvSpPr>
        <p:spPr bwMode="auto">
          <a:xfrm>
            <a:off x="3228975" y="5230813"/>
            <a:ext cx="76200" cy="685800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685251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84"/>
                </a:lnTo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4586" name="Freeform 56">
            <a:extLst>
              <a:ext uri="{FF2B5EF4-FFF2-40B4-BE49-F238E27FC236}">
                <a16:creationId xmlns:a16="http://schemas.microsoft.com/office/drawing/2014/main" id="{B6534EC5-D051-630C-6FAF-A693364BFF54}"/>
              </a:ext>
            </a:extLst>
          </p:cNvPr>
          <p:cNvSpPr>
            <a:spLocks/>
          </p:cNvSpPr>
          <p:nvPr/>
        </p:nvSpPr>
        <p:spPr bwMode="auto">
          <a:xfrm flipH="1">
            <a:off x="3305175" y="5246688"/>
            <a:ext cx="74613" cy="898525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897492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77"/>
                </a:lnTo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4587" name="Freeform 57">
            <a:extLst>
              <a:ext uri="{FF2B5EF4-FFF2-40B4-BE49-F238E27FC236}">
                <a16:creationId xmlns:a16="http://schemas.microsoft.com/office/drawing/2014/main" id="{B466945C-901B-38DB-8585-DC72BC11D9CA}"/>
              </a:ext>
            </a:extLst>
          </p:cNvPr>
          <p:cNvSpPr>
            <a:spLocks/>
          </p:cNvSpPr>
          <p:nvPr/>
        </p:nvSpPr>
        <p:spPr bwMode="auto">
          <a:xfrm>
            <a:off x="3686175" y="5230813"/>
            <a:ext cx="74613" cy="457200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456331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62"/>
                </a:lnTo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4588" name="Freeform 58">
            <a:extLst>
              <a:ext uri="{FF2B5EF4-FFF2-40B4-BE49-F238E27FC236}">
                <a16:creationId xmlns:a16="http://schemas.microsoft.com/office/drawing/2014/main" id="{3284B56E-A3EF-EF27-770F-72262CAAD878}"/>
              </a:ext>
            </a:extLst>
          </p:cNvPr>
          <p:cNvSpPr>
            <a:spLocks/>
          </p:cNvSpPr>
          <p:nvPr/>
        </p:nvSpPr>
        <p:spPr bwMode="auto">
          <a:xfrm flipV="1">
            <a:off x="3686175" y="5613400"/>
            <a:ext cx="762000" cy="74613"/>
          </a:xfrm>
          <a:custGeom>
            <a:avLst/>
            <a:gdLst>
              <a:gd name="T0" fmla="*/ 759143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25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FA50394-1A2A-72F6-5662-91602B3AD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4446A0D4-B684-F442-8259-44C90147E79A}" type="slidenum">
              <a:rPr lang="en-US" altLang="en-US" sz="1400" b="0">
                <a:latin typeface="Times New Roman" panose="02020603050405020304" pitchFamily="18" charset="0"/>
              </a:rPr>
              <a:pPr/>
              <a:t>24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5C6B7F5-9D53-EBC8-D959-4F86BBB3B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Multiple-Subscripted Arrays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915F219-3EBD-582F-57E9-7276A5168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initialize</a:t>
            </a:r>
          </a:p>
          <a:p>
            <a:pPr lvl="1" eaLnBrk="1" hangingPunct="1"/>
            <a:r>
              <a:rPr lang="en-US" altLang="en-US"/>
              <a:t>Default of </a:t>
            </a:r>
            <a:r>
              <a:rPr lang="en-US" altLang="en-US" b="1">
                <a:latin typeface="Courier New" panose="02070309020205020404" pitchFamily="49" charset="0"/>
              </a:rPr>
              <a:t>0</a:t>
            </a:r>
          </a:p>
          <a:p>
            <a:pPr lvl="1" eaLnBrk="1" hangingPunct="1"/>
            <a:r>
              <a:rPr lang="en-US" altLang="en-US"/>
              <a:t>Initializers grouped by row in braces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b[ 2 ][ 2 ] = { { 1, 2 }, { 3, 4 } };</a:t>
            </a:r>
          </a:p>
          <a:p>
            <a:pPr lvl="1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endParaRPr lang="en-US" altLang="en-US"/>
          </a:p>
          <a:p>
            <a:pPr lvl="1" eaLnBrk="1" hangingPunct="1">
              <a:buFontTx/>
              <a:buNone/>
            </a:pPr>
            <a:endParaRPr lang="en-US" altLang="en-US" sz="26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b[ 2 ][ 2 ] = { { 1 }, { 3, 4 } }; </a:t>
            </a:r>
          </a:p>
          <a:p>
            <a:pPr eaLnBrk="1" hangingPunct="1"/>
            <a:endParaRPr lang="en-US" altLang="en-US"/>
          </a:p>
        </p:txBody>
      </p:sp>
      <p:grpSp>
        <p:nvGrpSpPr>
          <p:cNvPr id="25605" name="Group 6">
            <a:extLst>
              <a:ext uri="{FF2B5EF4-FFF2-40B4-BE49-F238E27FC236}">
                <a16:creationId xmlns:a16="http://schemas.microsoft.com/office/drawing/2014/main" id="{C1508DA9-E642-B2F6-621E-5345205FA104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362200"/>
            <a:ext cx="914400" cy="633413"/>
            <a:chOff x="4224" y="2736"/>
            <a:chExt cx="576" cy="399"/>
          </a:xfrm>
        </p:grpSpPr>
        <p:sp>
          <p:nvSpPr>
            <p:cNvPr id="25612" name="Text Box 7">
              <a:extLst>
                <a:ext uri="{FF2B5EF4-FFF2-40B4-BE49-F238E27FC236}">
                  <a16:creationId xmlns:a16="http://schemas.microsoft.com/office/drawing/2014/main" id="{945F5307-227A-9FC5-5707-964D32ADF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1    2</a:t>
              </a:r>
            </a:p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3    4</a:t>
              </a:r>
            </a:p>
          </p:txBody>
        </p:sp>
        <p:sp>
          <p:nvSpPr>
            <p:cNvPr id="25613" name="Line 8">
              <a:extLst>
                <a:ext uri="{FF2B5EF4-FFF2-40B4-BE49-F238E27FC236}">
                  <a16:creationId xmlns:a16="http://schemas.microsoft.com/office/drawing/2014/main" id="{DEE5E580-9269-747A-A2F7-AC1E3DE07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4" name="Line 9">
              <a:extLst>
                <a:ext uri="{FF2B5EF4-FFF2-40B4-BE49-F238E27FC236}">
                  <a16:creationId xmlns:a16="http://schemas.microsoft.com/office/drawing/2014/main" id="{4A041656-A1E9-7A64-9947-2A033C7FD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06" name="Group 11">
            <a:extLst>
              <a:ext uri="{FF2B5EF4-FFF2-40B4-BE49-F238E27FC236}">
                <a16:creationId xmlns:a16="http://schemas.microsoft.com/office/drawing/2014/main" id="{8A0FD0DC-0D89-1088-F9DA-E8042BFF4267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810000"/>
            <a:ext cx="914400" cy="633413"/>
            <a:chOff x="4224" y="2736"/>
            <a:chExt cx="576" cy="399"/>
          </a:xfrm>
        </p:grpSpPr>
        <p:sp>
          <p:nvSpPr>
            <p:cNvPr id="25609" name="Text Box 12">
              <a:extLst>
                <a:ext uri="{FF2B5EF4-FFF2-40B4-BE49-F238E27FC236}">
                  <a16:creationId xmlns:a16="http://schemas.microsoft.com/office/drawing/2014/main" id="{0D1F6629-E05A-1DDC-BA27-D4AB25E0C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1    0</a:t>
              </a:r>
            </a:p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3    4</a:t>
              </a:r>
            </a:p>
          </p:txBody>
        </p:sp>
        <p:sp>
          <p:nvSpPr>
            <p:cNvPr id="25610" name="Line 13">
              <a:extLst>
                <a:ext uri="{FF2B5EF4-FFF2-40B4-BE49-F238E27FC236}">
                  <a16:creationId xmlns:a16="http://schemas.microsoft.com/office/drawing/2014/main" id="{20257BBA-E807-CC80-8976-3C5EC4807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1" name="Line 14">
              <a:extLst>
                <a:ext uri="{FF2B5EF4-FFF2-40B4-BE49-F238E27FC236}">
                  <a16:creationId xmlns:a16="http://schemas.microsoft.com/office/drawing/2014/main" id="{713A6DB5-B64D-5AD3-12C8-2FA5A4D29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07" name="Text Box 16">
            <a:extLst>
              <a:ext uri="{FF2B5EF4-FFF2-40B4-BE49-F238E27FC236}">
                <a16:creationId xmlns:a16="http://schemas.microsoft.com/office/drawing/2014/main" id="{9EA153D2-A757-B1BA-DA9B-62686AED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2819400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Row 0</a:t>
            </a:r>
          </a:p>
        </p:txBody>
      </p:sp>
      <p:sp>
        <p:nvSpPr>
          <p:cNvPr id="25608" name="Text Box 17">
            <a:extLst>
              <a:ext uri="{FF2B5EF4-FFF2-40B4-BE49-F238E27FC236}">
                <a16:creationId xmlns:a16="http://schemas.microsoft.com/office/drawing/2014/main" id="{DC619933-2BC3-55D7-9454-643D3AEAC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2819400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Row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68FBA86-A4C5-4500-0E26-0CB51EF20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D6F370EC-DD13-1040-A509-BA40CCEBABEC}" type="slidenum">
              <a:rPr lang="en-US" altLang="en-US" sz="1400" b="0">
                <a:latin typeface="Times New Roman" panose="02020603050405020304" pitchFamily="18" charset="0"/>
              </a:rPr>
              <a:pPr/>
              <a:t>25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4096FF2-606B-C592-46E4-2CDC8337A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Multiple-Subscripted Arrays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8059E54-7E86-EC64-6A58-172EB7F6C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Referenced like normal</a:t>
            </a:r>
          </a:p>
          <a:p>
            <a:pPr lvl="3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cout &lt;&lt; b[ 0 ][ 1 ];</a:t>
            </a:r>
          </a:p>
          <a:p>
            <a:pPr lvl="1" eaLnBrk="1" hangingPunct="1"/>
            <a:r>
              <a:rPr lang="en-US" altLang="en-US"/>
              <a:t>Outputs </a:t>
            </a:r>
            <a:r>
              <a:rPr lang="en-US" altLang="en-US" b="1">
                <a:latin typeface="Courier New" panose="02070309020205020404" pitchFamily="49" charset="0"/>
              </a:rPr>
              <a:t>0</a:t>
            </a:r>
          </a:p>
          <a:p>
            <a:pPr lvl="1" eaLnBrk="1" hangingPunct="1"/>
            <a:r>
              <a:rPr lang="en-US" altLang="en-US"/>
              <a:t>Cannot reference using commas</a:t>
            </a:r>
          </a:p>
          <a:p>
            <a:pPr lvl="3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cout &lt;&lt; b[ 0, 1 ];</a:t>
            </a:r>
          </a:p>
          <a:p>
            <a:pPr lvl="2" eaLnBrk="1" hangingPunct="1"/>
            <a:r>
              <a:rPr lang="en-US" altLang="en-US"/>
              <a:t>Syntax error</a:t>
            </a: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D8D2162A-B132-71EB-FED2-2BEFF9B02FA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04988"/>
            <a:ext cx="914400" cy="633412"/>
            <a:chOff x="4224" y="2736"/>
            <a:chExt cx="576" cy="399"/>
          </a:xfrm>
        </p:grpSpPr>
        <p:sp>
          <p:nvSpPr>
            <p:cNvPr id="26630" name="Text Box 5">
              <a:extLst>
                <a:ext uri="{FF2B5EF4-FFF2-40B4-BE49-F238E27FC236}">
                  <a16:creationId xmlns:a16="http://schemas.microsoft.com/office/drawing/2014/main" id="{74EBD079-513D-A688-1B67-FFD35005B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1    0</a:t>
              </a:r>
            </a:p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3    4</a:t>
              </a:r>
            </a:p>
          </p:txBody>
        </p:sp>
        <p:sp>
          <p:nvSpPr>
            <p:cNvPr id="26631" name="Line 6">
              <a:extLst>
                <a:ext uri="{FF2B5EF4-FFF2-40B4-BE49-F238E27FC236}">
                  <a16:creationId xmlns:a16="http://schemas.microsoft.com/office/drawing/2014/main" id="{435C7258-4569-71A2-2490-17EAA35CF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32" name="Line 7">
              <a:extLst>
                <a:ext uri="{FF2B5EF4-FFF2-40B4-BE49-F238E27FC236}">
                  <a16:creationId xmlns:a16="http://schemas.microsoft.com/office/drawing/2014/main" id="{E6CDEEBF-F84C-5574-FA6F-7F0ADD1D6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D14B165-4E47-CB68-E904-862E8AC55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F9D9CC8-816E-9C49-8E42-E2F20148D343}" type="slidenum">
              <a:rPr lang="en-US" altLang="en-US" sz="1400" b="0">
                <a:latin typeface="Times New Roman" panose="02020603050405020304" pitchFamily="18" charset="0"/>
              </a:rPr>
              <a:pPr/>
              <a:t>26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7639195-E1B5-5555-DED8-274F5F043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Multiple-Subscripted Arrays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A7770F6-356B-E735-6F02-2590D7C5F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Next: program showing initialization</a:t>
            </a:r>
          </a:p>
          <a:p>
            <a:pPr lvl="1" eaLnBrk="1" hangingPunct="1"/>
            <a:r>
              <a:rPr lang="en-US" altLang="en-US" dirty="0"/>
              <a:t>After, program to keep track of students grades</a:t>
            </a:r>
          </a:p>
          <a:p>
            <a:pPr lvl="1" eaLnBrk="1" hangingPunct="1"/>
            <a:r>
              <a:rPr lang="en-US" altLang="en-US" dirty="0"/>
              <a:t>Multiple-subscripted array (table)</a:t>
            </a:r>
          </a:p>
          <a:p>
            <a:pPr lvl="1" eaLnBrk="1" hangingPunct="1"/>
            <a:r>
              <a:rPr lang="en-US" altLang="en-US" dirty="0"/>
              <a:t>Rows are students</a:t>
            </a:r>
          </a:p>
          <a:p>
            <a:pPr lvl="1" eaLnBrk="1" hangingPunct="1"/>
            <a:r>
              <a:rPr lang="en-US" altLang="en-US" dirty="0"/>
              <a:t>Columns are grades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E43AA7DC-1E8A-9A9A-2B35-D9E1954247E2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4235450"/>
            <a:ext cx="2298700" cy="1174750"/>
            <a:chOff x="3400" y="3024"/>
            <a:chExt cx="1448" cy="740"/>
          </a:xfrm>
        </p:grpSpPr>
        <p:grpSp>
          <p:nvGrpSpPr>
            <p:cNvPr id="27654" name="Group 5">
              <a:extLst>
                <a:ext uri="{FF2B5EF4-FFF2-40B4-BE49-F238E27FC236}">
                  <a16:creationId xmlns:a16="http://schemas.microsoft.com/office/drawing/2014/main" id="{DA86FAE5-CE05-B912-B51E-B3270F969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" y="3365"/>
              <a:ext cx="576" cy="399"/>
              <a:chOff x="4224" y="2736"/>
              <a:chExt cx="576" cy="399"/>
            </a:xfrm>
          </p:grpSpPr>
          <p:sp>
            <p:nvSpPr>
              <p:cNvPr id="27659" name="Text Box 6">
                <a:extLst>
                  <a:ext uri="{FF2B5EF4-FFF2-40B4-BE49-F238E27FC236}">
                    <a16:creationId xmlns:a16="http://schemas.microsoft.com/office/drawing/2014/main" id="{E15FCA80-4A33-8FA7-8ED6-07CC980DA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576" cy="3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95  85</a:t>
                </a:r>
              </a:p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89  80</a:t>
                </a:r>
              </a:p>
            </p:txBody>
          </p:sp>
          <p:sp>
            <p:nvSpPr>
              <p:cNvPr id="27660" name="Line 7">
                <a:extLst>
                  <a:ext uri="{FF2B5EF4-FFF2-40B4-BE49-F238E27FC236}">
                    <a16:creationId xmlns:a16="http://schemas.microsoft.com/office/drawing/2014/main" id="{DB7C5BAD-1DBC-7A9C-ACA4-DF8AD793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61" name="Line 8">
                <a:extLst>
                  <a:ext uri="{FF2B5EF4-FFF2-40B4-BE49-F238E27FC236}">
                    <a16:creationId xmlns:a16="http://schemas.microsoft.com/office/drawing/2014/main" id="{BD3F7298-58C9-7C11-B2FB-EB879F914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5838638C-C5BF-78F3-B43B-560887E78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3034"/>
              <a:ext cx="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Quiz1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A3F80BB3-EC34-14A6-885D-32F07AEBB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" y="3024"/>
              <a:ext cx="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Quiz2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59C130D1-C299-15DA-D65F-E97398365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3332"/>
              <a:ext cx="6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Student0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3A025E02-8C2E-8EF3-D087-9DF68FAA7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3552"/>
              <a:ext cx="6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Student1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63AF92-79DD-0641-BA52-31EC9781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7010400" cy="53340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Double-subscripted array example.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std::cout;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std::endl;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std::fixed;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std::left;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&lt;iomanip&gt;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std::setw;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using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std::setprecision;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number of students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4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number of exams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function prototypes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minimum(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[][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maximum(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[][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average(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[],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printArray(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[][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40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1D65C4-F057-DDDA-817C-FACAE1B4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7010400" cy="45720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initialize student grades for three students (rows)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 =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{ {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77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68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86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73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},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{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96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87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89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78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},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{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70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90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86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81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} };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array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"The array is:\n"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printArray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35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determine smallest and largest grade values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"\n\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nLowest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grade: "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&lt;&lt; minimum(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nHighest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grade: "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&lt;&lt; maximum(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'\n'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fixed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setprecision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43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283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29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565269-59EA-DA71-CDE4-6EB66B7AE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010400" cy="59436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calculate average grade for each student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person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person &lt; students; person++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"The average grade for student 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person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 is "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&lt;&lt; average(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[ person ],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50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51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indicates successful termination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52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53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main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54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find minimum grade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56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minimum(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grades[][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pupils,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tests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58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lowGrade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100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initialize to highest possible grade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59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60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pupils;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61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62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tests;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63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64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grades[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][ j ] 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lowGrade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65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lowGrade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grades[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][ j ];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66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67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lowGrade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68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minimum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1ED041C0-CD2E-1D30-86C4-722F4389348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676400"/>
            <a:ext cx="3810000" cy="1568450"/>
            <a:chOff x="2064" y="912"/>
            <a:chExt cx="2400" cy="988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7174D204-549A-140D-FC44-AEA5D32E2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912"/>
              <a:ext cx="1680" cy="9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Determines the average for one student. We pass the array/row containing the student’s grades. Note that </a:t>
              </a:r>
              <a:r>
                <a:rPr kumimoji="0" lang="en-US" alt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Times New Roman" panose="02020603050405020304" pitchFamily="18" charset="0"/>
                </a:rPr>
                <a:t>studentGrades</a:t>
              </a: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Times New Roman" panose="02020603050405020304" pitchFamily="18" charset="0"/>
                </a:rPr>
                <a:t>[0]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is itself an array.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14F89115-BCE6-3428-C3D4-415483342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912"/>
              <a:ext cx="72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0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2B272FA-46C5-F9D5-BFFD-E8CDBB64C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Introduction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2D144664-1E95-5F70-4139-FE611F552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The Array is the most commonly used Data Storage Structure.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It’s built into most Programming languages.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30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FB387E-CF87-9CA1-C321-27094CDA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7010400" cy="38862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70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find maximum grade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maximum(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grades[][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exams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pupils,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tests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highGrade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initialize to lowest possible grade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75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 &lt; pupils; i++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77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tests; j++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79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grades[ i ][ j ] &gt; highGrade )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highGrade = grades[ i ][ j ];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82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highGrade;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84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85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maximum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86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68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31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EC212A-55B6-022B-E23A-1495ED17F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7010400" cy="28194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87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determine average grade for particular student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average(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setOfGrades[],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tests )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89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                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90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total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91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92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total all grades for one student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93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 =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i &lt; tests; i++ )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94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total += setOfGrades[ i ];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95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96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static_cast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&lt;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&gt;( total ) / tests;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average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97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98   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maximum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2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32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9CCEEE-8D3A-8056-2751-53C66996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7010400" cy="46482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99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100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Print the array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101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printArray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grades[][ exams ],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pupils,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tests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102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103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set left justification and output column heads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104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left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                 [0]  [1]  [2]  [3]"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105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106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grades in tabular format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107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 pupils;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++ ) {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108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109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label for row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110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"\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nstudentGrades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["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"] "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111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112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output one grades for one student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113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j =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j &lt; tests;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114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setw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5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) &lt;&lt; grades[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][ j ];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115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116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outer for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117  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118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printArray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40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33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9ED10F-2964-CE09-38EE-1BF793DB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010400" cy="2743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The array is: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          [0]  [1]  [2]  [3]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studentGrades[0] 77   68   86   73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studentGrades[1] 96   87   89   78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studentGrades[2] 70   90   86   81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Lowest grade: 68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Highest grade: 96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The average grade for student 0 is 76.00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The average grade for student 1 is 87.50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The average grade for student 2 is 81.75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8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42D4C-A78F-7B6F-CF32-E6A319BF4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05486D05-6AD1-334B-9F30-36CACE3B7590}" type="slidenum">
              <a:rPr lang="en-US" altLang="en-US" sz="1400" b="0">
                <a:latin typeface="Times New Roman" panose="02020603050405020304" pitchFamily="18" charset="0"/>
              </a:rPr>
              <a:pPr/>
              <a:t>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56FB2EA-C458-0DA7-2ACD-82CBB94DB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	Introduction	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1BB4C2A-8A62-E594-4089-3C530E67F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</a:t>
            </a:r>
          </a:p>
          <a:p>
            <a:pPr lvl="1" eaLnBrk="1" hangingPunct="1"/>
            <a:r>
              <a:rPr lang="en-US" altLang="en-US"/>
              <a:t>Structures of related data items</a:t>
            </a:r>
          </a:p>
          <a:p>
            <a:pPr lvl="1" eaLnBrk="1" hangingPunct="1"/>
            <a:r>
              <a:rPr lang="en-US" altLang="en-US"/>
              <a:t>Static entity (same size throughout program)</a:t>
            </a:r>
          </a:p>
          <a:p>
            <a:pPr eaLnBrk="1" hangingPunct="1"/>
            <a:r>
              <a:rPr lang="en-US" altLang="en-US"/>
              <a:t>A few types </a:t>
            </a:r>
          </a:p>
          <a:p>
            <a:pPr lvl="1" eaLnBrk="1" hangingPunct="1"/>
            <a:r>
              <a:rPr lang="en-US" altLang="en-US"/>
              <a:t>Pointer-based arrays (C-like)</a:t>
            </a:r>
          </a:p>
          <a:p>
            <a:pPr lvl="1" eaLnBrk="1" hangingPunct="1"/>
            <a:r>
              <a:rPr lang="en-US" altLang="en-US"/>
              <a:t>Arrays as objects (C++)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ABFE0-0E87-D2C0-641C-7750F15B75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B7DB7DB9-9C4A-5C4A-8733-E43AC578CE58}" type="slidenum">
              <a:rPr lang="en-US" altLang="en-US" sz="1400" b="0">
                <a:latin typeface="Times New Roman" panose="02020603050405020304" pitchFamily="18" charset="0"/>
              </a:rPr>
              <a:pPr/>
              <a:t>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A8DEAAA-48DD-A91F-33FA-256B53970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	Arrays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601597A-BE70-457D-85C0-8C9C8586F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Array</a:t>
            </a:r>
          </a:p>
          <a:p>
            <a:pPr lvl="1" eaLnBrk="1" hangingPunct="1"/>
            <a:r>
              <a:rPr lang="en-US" altLang="en-US" dirty="0"/>
              <a:t>Consecutive group of memory locations </a:t>
            </a:r>
          </a:p>
          <a:p>
            <a:pPr lvl="1" eaLnBrk="1" hangingPunct="1"/>
            <a:r>
              <a:rPr lang="en-US" altLang="en-US" dirty="0"/>
              <a:t>Same name and type (</a:t>
            </a:r>
            <a:r>
              <a:rPr lang="en-US" altLang="en-US" b="1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, etc.)</a:t>
            </a:r>
          </a:p>
          <a:p>
            <a:pPr eaLnBrk="1" hangingPunct="1"/>
            <a:r>
              <a:rPr lang="en-US" altLang="en-US" dirty="0"/>
              <a:t>To refer to an element</a:t>
            </a:r>
          </a:p>
          <a:p>
            <a:pPr lvl="1" eaLnBrk="1" hangingPunct="1"/>
            <a:r>
              <a:rPr lang="en-US" altLang="en-US" dirty="0"/>
              <a:t>Specify array name and position number (index)</a:t>
            </a:r>
          </a:p>
          <a:p>
            <a:pPr lvl="1" eaLnBrk="1" hangingPunct="1"/>
            <a:r>
              <a:rPr lang="en-US" altLang="en-US" dirty="0"/>
              <a:t>Format: </a:t>
            </a:r>
            <a:r>
              <a:rPr lang="en-US" altLang="en-US" dirty="0" err="1"/>
              <a:t>arrayname</a:t>
            </a:r>
            <a:r>
              <a:rPr lang="en-US" altLang="en-US" dirty="0"/>
              <a:t>[ position number ]</a:t>
            </a:r>
          </a:p>
          <a:p>
            <a:pPr lvl="1" eaLnBrk="1" hangingPunct="1"/>
            <a:r>
              <a:rPr lang="en-US" altLang="en-US" dirty="0"/>
              <a:t>First element at position 0</a:t>
            </a:r>
          </a:p>
          <a:p>
            <a:pPr eaLnBrk="1" hangingPunct="1"/>
            <a:r>
              <a:rPr lang="en-US" altLang="en-US" dirty="0"/>
              <a:t>N-element array c</a:t>
            </a:r>
          </a:p>
          <a:p>
            <a:pPr lvl="3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c[ 0 ]</a:t>
            </a:r>
            <a:r>
              <a:rPr lang="en-US" altLang="en-US" sz="1800" dirty="0"/>
              <a:t>, </a:t>
            </a:r>
            <a:r>
              <a:rPr lang="en-US" altLang="en-US" sz="1800" b="1" dirty="0">
                <a:latin typeface="Courier New" panose="02070309020205020404" pitchFamily="49" charset="0"/>
              </a:rPr>
              <a:t>c[ 1 ] </a:t>
            </a:r>
            <a:r>
              <a:rPr lang="en-US" altLang="en-US" sz="1800" dirty="0"/>
              <a:t>… </a:t>
            </a:r>
            <a:r>
              <a:rPr lang="en-US" altLang="en-US" sz="1800" b="1" dirty="0">
                <a:latin typeface="Courier New" panose="02070309020205020404" pitchFamily="49" charset="0"/>
              </a:rPr>
              <a:t>c[ n - 1 ]</a:t>
            </a:r>
          </a:p>
          <a:p>
            <a:pPr lvl="1" eaLnBrk="1" hangingPunct="1"/>
            <a:r>
              <a:rPr lang="en-US" altLang="en-US" dirty="0"/>
              <a:t>Nth element as position N-1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7B28B-45DA-CA48-72E4-21FC71E11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1A25DBB3-1483-7340-81F5-BD04056A5110}" type="slidenum">
              <a:rPr lang="en-US" altLang="en-US" sz="1400" b="0">
                <a:latin typeface="Times New Roman" panose="02020603050405020304" pitchFamily="18" charset="0"/>
              </a:rPr>
              <a:pPr/>
              <a:t>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6CCF3C0-025A-24F4-3793-7C753FC0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	Arrays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62A3C8D-997F-8ECA-A700-844E049D9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elements like other variables</a:t>
            </a:r>
          </a:p>
          <a:p>
            <a:pPr lvl="1" eaLnBrk="1" hangingPunct="1"/>
            <a:r>
              <a:rPr lang="en-US" altLang="en-US"/>
              <a:t>Assignment, printing for an integer array </a:t>
            </a:r>
            <a:r>
              <a:rPr lang="en-US" altLang="en-US" b="1">
                <a:latin typeface="Courier New" panose="02070309020205020404" pitchFamily="49" charset="0"/>
              </a:rPr>
              <a:t>c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c[ 0 ] =  3;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cout &lt;&lt; c[ 0 ];</a:t>
            </a:r>
          </a:p>
          <a:p>
            <a:pPr eaLnBrk="1" hangingPunct="1"/>
            <a:r>
              <a:rPr lang="en-US" altLang="en-US" sz="2400"/>
              <a:t>Can perform operations inside subscript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c[ 5 – 2 ]</a:t>
            </a:r>
            <a:r>
              <a:rPr lang="en-US" altLang="en-US" sz="1800"/>
              <a:t> same as </a:t>
            </a:r>
            <a:r>
              <a:rPr lang="en-US" altLang="en-US" sz="1800" b="1">
                <a:latin typeface="Courier New" panose="02070309020205020404" pitchFamily="49" charset="0"/>
              </a:rPr>
              <a:t>c[3]</a:t>
            </a:r>
            <a:endParaRPr lang="en-US" altLang="en-US" sz="18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C0D5EBFB-4260-298D-2859-EC0A5E6C4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21DC38BD-F608-7743-997A-E594FB9C9AD8}" type="slidenum">
              <a:rPr lang="en-US" altLang="en-US" sz="1400" b="0">
                <a:latin typeface="Times New Roman" panose="02020603050405020304" pitchFamily="18" charset="0"/>
              </a:rPr>
              <a:pPr/>
              <a:t>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6D5A582-92ED-13C5-926F-9FFE65A68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	Arrays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2F7388E3-F53A-680C-98AC-66163B88522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066800"/>
            <a:ext cx="2438400" cy="5029200"/>
            <a:chOff x="1536" y="576"/>
            <a:chExt cx="1536" cy="3168"/>
          </a:xfrm>
        </p:grpSpPr>
        <p:grpSp>
          <p:nvGrpSpPr>
            <p:cNvPr id="8201" name="Group 5">
              <a:extLst>
                <a:ext uri="{FF2B5EF4-FFF2-40B4-BE49-F238E27FC236}">
                  <a16:creationId xmlns:a16="http://schemas.microsoft.com/office/drawing/2014/main" id="{486E8455-9C61-252B-3450-C21183847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226"/>
              <a:ext cx="812" cy="2080"/>
              <a:chOff x="0" y="-2"/>
              <a:chExt cx="20000" cy="20004"/>
            </a:xfrm>
          </p:grpSpPr>
          <p:sp>
            <p:nvSpPr>
              <p:cNvPr id="8244" name="Freeform 6">
                <a:extLst>
                  <a:ext uri="{FF2B5EF4-FFF2-40B4-BE49-F238E27FC236}">
                    <a16:creationId xmlns:a16="http://schemas.microsoft.com/office/drawing/2014/main" id="{6743C7F8-9134-4C2D-AE8A-F15FE3BD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00"/>
                <a:ext cx="20000" cy="1667"/>
              </a:xfrm>
              <a:custGeom>
                <a:avLst/>
                <a:gdLst>
                  <a:gd name="T0" fmla="*/ 19986 w 20000"/>
                  <a:gd name="T1" fmla="*/ 0 h 20000"/>
                  <a:gd name="T2" fmla="*/ 19986 w 20000"/>
                  <a:gd name="T3" fmla="*/ 1662 h 20000"/>
                  <a:gd name="T4" fmla="*/ 0 w 20000"/>
                  <a:gd name="T5" fmla="*/ 1662 h 20000"/>
                  <a:gd name="T6" fmla="*/ 0 w 20000"/>
                  <a:gd name="T7" fmla="*/ 0 h 20000"/>
                  <a:gd name="T8" fmla="*/ 1998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grpSp>
            <p:nvGrpSpPr>
              <p:cNvPr id="8245" name="Group 7">
                <a:extLst>
                  <a:ext uri="{FF2B5EF4-FFF2-40B4-BE49-F238E27FC236}">
                    <a16:creationId xmlns:a16="http://schemas.microsoft.com/office/drawing/2014/main" id="{908CAB68-20F5-4FD2-730C-6C9BF62931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-2"/>
                <a:ext cx="20000" cy="20004"/>
                <a:chOff x="0" y="0"/>
                <a:chExt cx="20000" cy="20004"/>
              </a:xfrm>
            </p:grpSpPr>
            <p:sp>
              <p:nvSpPr>
                <p:cNvPr id="8246" name="Freeform 8">
                  <a:extLst>
                    <a:ext uri="{FF2B5EF4-FFF2-40B4-BE49-F238E27FC236}">
                      <a16:creationId xmlns:a16="http://schemas.microsoft.com/office/drawing/2014/main" id="{3BE90F85-7640-CCEE-231C-165340508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7" name="Freeform 9">
                  <a:extLst>
                    <a:ext uri="{FF2B5EF4-FFF2-40B4-BE49-F238E27FC236}">
                      <a16:creationId xmlns:a16="http://schemas.microsoft.com/office/drawing/2014/main" id="{0E0B549B-D8A7-DCD5-A9B4-911A0B611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8" name="Freeform 10">
                  <a:extLst>
                    <a:ext uri="{FF2B5EF4-FFF2-40B4-BE49-F238E27FC236}">
                      <a16:creationId xmlns:a16="http://schemas.microsoft.com/office/drawing/2014/main" id="{1E0A0413-3C23-2A38-14C0-3EB58B8A6D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9" name="Freeform 11">
                  <a:extLst>
                    <a:ext uri="{FF2B5EF4-FFF2-40B4-BE49-F238E27FC236}">
                      <a16:creationId xmlns:a16="http://schemas.microsoft.com/office/drawing/2014/main" id="{2990E8FE-444C-87A6-34CF-D073FFDFF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5001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0" name="Freeform 12">
                  <a:extLst>
                    <a:ext uri="{FF2B5EF4-FFF2-40B4-BE49-F238E27FC236}">
                      <a16:creationId xmlns:a16="http://schemas.microsoft.com/office/drawing/2014/main" id="{D2FFEAB0-0500-9610-A377-6BA094C05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6668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1" name="Freeform 13">
                  <a:extLst>
                    <a:ext uri="{FF2B5EF4-FFF2-40B4-BE49-F238E27FC236}">
                      <a16:creationId xmlns:a16="http://schemas.microsoft.com/office/drawing/2014/main" id="{47E4C8D7-8805-687E-4EE3-CC8A7A1F4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8335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2" name="Freeform 14">
                  <a:extLst>
                    <a:ext uri="{FF2B5EF4-FFF2-40B4-BE49-F238E27FC236}">
                      <a16:creationId xmlns:a16="http://schemas.microsoft.com/office/drawing/2014/main" id="{5E1A3512-A861-B617-4A0C-F594E73633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1669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3" name="Freeform 15">
                  <a:extLst>
                    <a:ext uri="{FF2B5EF4-FFF2-40B4-BE49-F238E27FC236}">
                      <a16:creationId xmlns:a16="http://schemas.microsoft.com/office/drawing/2014/main" id="{60FCD311-4E3B-B4A0-94E8-3622D151E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4" name="Freeform 16">
                  <a:extLst>
                    <a:ext uri="{FF2B5EF4-FFF2-40B4-BE49-F238E27FC236}">
                      <a16:creationId xmlns:a16="http://schemas.microsoft.com/office/drawing/2014/main" id="{6728A20F-CDDE-DF9F-E385-43331B6FE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5" name="Freeform 17">
                  <a:extLst>
                    <a:ext uri="{FF2B5EF4-FFF2-40B4-BE49-F238E27FC236}">
                      <a16:creationId xmlns:a16="http://schemas.microsoft.com/office/drawing/2014/main" id="{87A6CCB9-A51C-A6F6-5F19-4F1E25EE4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67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56" name="Freeform 18">
                  <a:extLst>
                    <a:ext uri="{FF2B5EF4-FFF2-40B4-BE49-F238E27FC236}">
                      <a16:creationId xmlns:a16="http://schemas.microsoft.com/office/drawing/2014/main" id="{F9A555EC-3E22-CD96-EC0A-5CF550510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833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</p:grpSp>
        </p:grpSp>
        <p:sp>
          <p:nvSpPr>
            <p:cNvPr id="8202" name="Rectangle 19">
              <a:extLst>
                <a:ext uri="{FF2B5EF4-FFF2-40B4-BE49-F238E27FC236}">
                  <a16:creationId xmlns:a16="http://schemas.microsoft.com/office/drawing/2014/main" id="{84CFD1F0-8487-C063-2B67-121299CE6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29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c[6]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3" name="Rectangle 20">
              <a:extLst>
                <a:ext uri="{FF2B5EF4-FFF2-40B4-BE49-F238E27FC236}">
                  <a16:creationId xmlns:a16="http://schemas.microsoft.com/office/drawing/2014/main" id="{DCF856BA-EECF-C8C6-BA06-0E2A296A5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51"/>
              <a:ext cx="22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-45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4" name="Rectangle 21">
              <a:extLst>
                <a:ext uri="{FF2B5EF4-FFF2-40B4-BE49-F238E27FC236}">
                  <a16:creationId xmlns:a16="http://schemas.microsoft.com/office/drawing/2014/main" id="{1A3594F6-1685-CE0E-8435-C7D560C23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424"/>
              <a:ext cx="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5" name="Rectangle 22">
              <a:extLst>
                <a:ext uri="{FF2B5EF4-FFF2-40B4-BE49-F238E27FC236}">
                  <a16:creationId xmlns:a16="http://schemas.microsoft.com/office/drawing/2014/main" id="{F6C5F34D-379B-B5E8-9406-A3698648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598"/>
              <a:ext cx="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6" name="Rectangle 23">
              <a:extLst>
                <a:ext uri="{FF2B5EF4-FFF2-40B4-BE49-F238E27FC236}">
                  <a16:creationId xmlns:a16="http://schemas.microsoft.com/office/drawing/2014/main" id="{F4270455-05C4-DE50-51A0-CC3207F9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1771"/>
              <a:ext cx="1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72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7" name="Rectangle 24">
              <a:extLst>
                <a:ext uri="{FF2B5EF4-FFF2-40B4-BE49-F238E27FC236}">
                  <a16:creationId xmlns:a16="http://schemas.microsoft.com/office/drawing/2014/main" id="{EE7F00DA-8BB8-D2A0-DB8F-226B25EA5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94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1543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8" name="Rectangle 25">
              <a:extLst>
                <a:ext uri="{FF2B5EF4-FFF2-40B4-BE49-F238E27FC236}">
                  <a16:creationId xmlns:a16="http://schemas.microsoft.com/office/drawing/2014/main" id="{64DB525D-D112-F9B1-7DB6-A65BBF27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18"/>
              <a:ext cx="2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-89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09" name="Rectangle 26">
              <a:extLst>
                <a:ext uri="{FF2B5EF4-FFF2-40B4-BE49-F238E27FC236}">
                  <a16:creationId xmlns:a16="http://schemas.microsoft.com/office/drawing/2014/main" id="{4770DAA4-D3EE-13AE-8567-450CA8DC8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291"/>
              <a:ext cx="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0" name="Rectangle 27">
              <a:extLst>
                <a:ext uri="{FF2B5EF4-FFF2-40B4-BE49-F238E27FC236}">
                  <a16:creationId xmlns:a16="http://schemas.microsoft.com/office/drawing/2014/main" id="{A8746D10-03C3-CA86-60F9-D8F9038B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464"/>
              <a:ext cx="1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62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1" name="Rectangle 28">
              <a:extLst>
                <a:ext uri="{FF2B5EF4-FFF2-40B4-BE49-F238E27FC236}">
                  <a16:creationId xmlns:a16="http://schemas.microsoft.com/office/drawing/2014/main" id="{2561745B-48CA-CB59-B339-BFAD858C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638"/>
              <a:ext cx="1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-3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2" name="Rectangle 29">
              <a:extLst>
                <a:ext uri="{FF2B5EF4-FFF2-40B4-BE49-F238E27FC236}">
                  <a16:creationId xmlns:a16="http://schemas.microsoft.com/office/drawing/2014/main" id="{7D0F849B-F00D-44A4-7B07-0AB1ACF4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811"/>
              <a:ext cx="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3" name="Rectangle 30">
              <a:extLst>
                <a:ext uri="{FF2B5EF4-FFF2-40B4-BE49-F238E27FC236}">
                  <a16:creationId xmlns:a16="http://schemas.microsoft.com/office/drawing/2014/main" id="{7467BF5C-BF90-68A1-E0A6-E1895F3A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98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6453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4" name="Rectangle 31">
              <a:extLst>
                <a:ext uri="{FF2B5EF4-FFF2-40B4-BE49-F238E27FC236}">
                  <a16:creationId xmlns:a16="http://schemas.microsoft.com/office/drawing/2014/main" id="{8515C2F4-0BCB-2C30-6CBE-35DF2DAC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158"/>
              <a:ext cx="1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78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5" name="Rectangle 32">
              <a:extLst>
                <a:ext uri="{FF2B5EF4-FFF2-40B4-BE49-F238E27FC236}">
                  <a16:creationId xmlns:a16="http://schemas.microsoft.com/office/drawing/2014/main" id="{51FD6C65-860D-4DEE-3D87-ECC2088A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576"/>
              <a:ext cx="135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Name of array (Note that all elements of this array have the same name, </a:t>
              </a: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</a:t>
              </a: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6" name="Freeform 33">
              <a:extLst>
                <a:ext uri="{FF2B5EF4-FFF2-40B4-BE49-F238E27FC236}">
                  <a16:creationId xmlns:a16="http://schemas.microsoft.com/office/drawing/2014/main" id="{CD6469C0-C0B0-8C7E-8754-F925DD63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016"/>
              <a:ext cx="0" cy="231"/>
            </a:xfrm>
            <a:custGeom>
              <a:avLst/>
              <a:gdLst>
                <a:gd name="T0" fmla="*/ 0 w 20000"/>
                <a:gd name="T1" fmla="*/ 231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8217" name="Rectangle 34">
              <a:extLst>
                <a:ext uri="{FF2B5EF4-FFF2-40B4-BE49-F238E27FC236}">
                  <a16:creationId xmlns:a16="http://schemas.microsoft.com/office/drawing/2014/main" id="{CD4B0E59-E8E8-3509-32D3-18F62A2EC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25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c[0]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8" name="Rectangle 35">
              <a:extLst>
                <a:ext uri="{FF2B5EF4-FFF2-40B4-BE49-F238E27FC236}">
                  <a16:creationId xmlns:a16="http://schemas.microsoft.com/office/drawing/2014/main" id="{9B9E168A-6D6E-1063-6BE9-EFF918C7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42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c[1]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19" name="Rectangle 36">
              <a:extLst>
                <a:ext uri="{FF2B5EF4-FFF2-40B4-BE49-F238E27FC236}">
                  <a16:creationId xmlns:a16="http://schemas.microsoft.com/office/drawing/2014/main" id="{D928FC56-5A48-1B6F-0F13-5E99244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598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c[2]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0" name="Rectangle 37">
              <a:extLst>
                <a:ext uri="{FF2B5EF4-FFF2-40B4-BE49-F238E27FC236}">
                  <a16:creationId xmlns:a16="http://schemas.microsoft.com/office/drawing/2014/main" id="{BEAECAE3-E6CE-8664-D82C-53E44080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77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c[3]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1" name="Rectangle 38">
              <a:extLst>
                <a:ext uri="{FF2B5EF4-FFF2-40B4-BE49-F238E27FC236}">
                  <a16:creationId xmlns:a16="http://schemas.microsoft.com/office/drawing/2014/main" id="{DFFECBF2-5FD6-43EA-0466-41D30FD6E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158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c[11]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2" name="Rectangle 39">
              <a:extLst>
                <a:ext uri="{FF2B5EF4-FFF2-40B4-BE49-F238E27FC236}">
                  <a16:creationId xmlns:a16="http://schemas.microsoft.com/office/drawing/2014/main" id="{143C24CA-CE99-D15D-E6C0-CF58EDB76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84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c[10]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3" name="Rectangle 40">
              <a:extLst>
                <a:ext uri="{FF2B5EF4-FFF2-40B4-BE49-F238E27FC236}">
                  <a16:creationId xmlns:a16="http://schemas.microsoft.com/office/drawing/2014/main" id="{A8469E70-FEFA-FCC8-AD69-E2F7F6536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81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c[9]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4" name="Rectangle 41">
              <a:extLst>
                <a:ext uri="{FF2B5EF4-FFF2-40B4-BE49-F238E27FC236}">
                  <a16:creationId xmlns:a16="http://schemas.microsoft.com/office/drawing/2014/main" id="{A62337E7-F489-7AD4-2FBB-852BD272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638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c[8]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5" name="Rectangle 42">
              <a:extLst>
                <a:ext uri="{FF2B5EF4-FFF2-40B4-BE49-F238E27FC236}">
                  <a16:creationId xmlns:a16="http://schemas.microsoft.com/office/drawing/2014/main" id="{D3CB0440-FEFB-44C8-2A32-B5D3126E0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6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c[7]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6" name="Rectangle 43">
              <a:extLst>
                <a:ext uri="{FF2B5EF4-FFF2-40B4-BE49-F238E27FC236}">
                  <a16:creationId xmlns:a16="http://schemas.microsoft.com/office/drawing/2014/main" id="{4C0E9A28-CE25-6FC3-86A4-D0C73C9D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118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c[5]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7" name="Rectangle 44">
              <a:extLst>
                <a:ext uri="{FF2B5EF4-FFF2-40B4-BE49-F238E27FC236}">
                  <a16:creationId xmlns:a16="http://schemas.microsoft.com/office/drawing/2014/main" id="{0276BED1-2377-FE30-11B9-9E34219BF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94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c[4]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8" name="Rectangle 45">
              <a:extLst>
                <a:ext uri="{FF2B5EF4-FFF2-40B4-BE49-F238E27FC236}">
                  <a16:creationId xmlns:a16="http://schemas.microsoft.com/office/drawing/2014/main" id="{5A37181A-1367-89AA-9489-065C6EF6C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3537"/>
              <a:ext cx="15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200" b="0">
                  <a:solidFill>
                    <a:srgbClr val="000000"/>
                  </a:solidFill>
                  <a:latin typeface="Courier New" panose="02070309020205020404" pitchFamily="49" charset="0"/>
                </a:rPr>
                <a:t>Position number of the element within array </a:t>
              </a:r>
              <a:r>
                <a:rPr lang="en-US" altLang="en-US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c</a:t>
              </a:r>
              <a:endPara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1200" b="0">
                <a:latin typeface="Courier New" panose="02070309020205020404" pitchFamily="49" charset="0"/>
              </a:endParaRPr>
            </a:p>
          </p:txBody>
        </p:sp>
        <p:sp>
          <p:nvSpPr>
            <p:cNvPr id="8229" name="Freeform 46">
              <a:extLst>
                <a:ext uri="{FF2B5EF4-FFF2-40B4-BE49-F238E27FC236}">
                  <a16:creationId xmlns:a16="http://schemas.microsoft.com/office/drawing/2014/main" id="{2BAC4DDF-8161-87D1-C471-31A24D3E2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3270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3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8230" name="Group 47">
              <a:extLst>
                <a:ext uri="{FF2B5EF4-FFF2-40B4-BE49-F238E27FC236}">
                  <a16:creationId xmlns:a16="http://schemas.microsoft.com/office/drawing/2014/main" id="{BF56F987-8DCD-B080-9CDD-443BBEC590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226"/>
              <a:ext cx="812" cy="2080"/>
              <a:chOff x="0" y="-2"/>
              <a:chExt cx="20000" cy="20004"/>
            </a:xfrm>
          </p:grpSpPr>
          <p:sp>
            <p:nvSpPr>
              <p:cNvPr id="8231" name="Freeform 48">
                <a:extLst>
                  <a:ext uri="{FF2B5EF4-FFF2-40B4-BE49-F238E27FC236}">
                    <a16:creationId xmlns:a16="http://schemas.microsoft.com/office/drawing/2014/main" id="{C1E4B68E-4136-A8F9-B334-4B39C1A2A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00"/>
                <a:ext cx="20000" cy="1667"/>
              </a:xfrm>
              <a:custGeom>
                <a:avLst/>
                <a:gdLst>
                  <a:gd name="T0" fmla="*/ 19986 w 20000"/>
                  <a:gd name="T1" fmla="*/ 0 h 20000"/>
                  <a:gd name="T2" fmla="*/ 19986 w 20000"/>
                  <a:gd name="T3" fmla="*/ 1662 h 20000"/>
                  <a:gd name="T4" fmla="*/ 0 w 20000"/>
                  <a:gd name="T5" fmla="*/ 1662 h 20000"/>
                  <a:gd name="T6" fmla="*/ 0 w 20000"/>
                  <a:gd name="T7" fmla="*/ 0 h 20000"/>
                  <a:gd name="T8" fmla="*/ 1998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2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grpSp>
            <p:nvGrpSpPr>
              <p:cNvPr id="8232" name="Group 49">
                <a:extLst>
                  <a:ext uri="{FF2B5EF4-FFF2-40B4-BE49-F238E27FC236}">
                    <a16:creationId xmlns:a16="http://schemas.microsoft.com/office/drawing/2014/main" id="{A6BF657C-9683-6EA6-BBEF-FF8D350100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-2"/>
                <a:ext cx="20000" cy="20004"/>
                <a:chOff x="0" y="0"/>
                <a:chExt cx="20000" cy="20004"/>
              </a:xfrm>
            </p:grpSpPr>
            <p:sp>
              <p:nvSpPr>
                <p:cNvPr id="8233" name="Freeform 50">
                  <a:extLst>
                    <a:ext uri="{FF2B5EF4-FFF2-40B4-BE49-F238E27FC236}">
                      <a16:creationId xmlns:a16="http://schemas.microsoft.com/office/drawing/2014/main" id="{94D0F7DE-C151-5744-554F-764B15E5C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4" name="Freeform 51">
                  <a:extLst>
                    <a:ext uri="{FF2B5EF4-FFF2-40B4-BE49-F238E27FC236}">
                      <a16:creationId xmlns:a16="http://schemas.microsoft.com/office/drawing/2014/main" id="{9478A060-0BF7-D765-11E9-5C9F58E95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5" name="Freeform 52">
                  <a:extLst>
                    <a:ext uri="{FF2B5EF4-FFF2-40B4-BE49-F238E27FC236}">
                      <a16:creationId xmlns:a16="http://schemas.microsoft.com/office/drawing/2014/main" id="{F8E9637A-584F-2AB2-0164-22F2922A7E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6" name="Freeform 53">
                  <a:extLst>
                    <a:ext uri="{FF2B5EF4-FFF2-40B4-BE49-F238E27FC236}">
                      <a16:creationId xmlns:a16="http://schemas.microsoft.com/office/drawing/2014/main" id="{C34E0CFD-3F4B-CD89-4AA1-BD3B54E4B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5001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7" name="Freeform 54">
                  <a:extLst>
                    <a:ext uri="{FF2B5EF4-FFF2-40B4-BE49-F238E27FC236}">
                      <a16:creationId xmlns:a16="http://schemas.microsoft.com/office/drawing/2014/main" id="{BB7DF551-592A-B341-9067-C784BDB47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6668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8" name="Freeform 55">
                  <a:extLst>
                    <a:ext uri="{FF2B5EF4-FFF2-40B4-BE49-F238E27FC236}">
                      <a16:creationId xmlns:a16="http://schemas.microsoft.com/office/drawing/2014/main" id="{635B3708-E5B4-F2B9-3D8A-654F1B037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8335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39" name="Freeform 56">
                  <a:extLst>
                    <a:ext uri="{FF2B5EF4-FFF2-40B4-BE49-F238E27FC236}">
                      <a16:creationId xmlns:a16="http://schemas.microsoft.com/office/drawing/2014/main" id="{5B66E8D8-E8A9-FE2B-1022-2B0AD241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1669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0" name="Freeform 57">
                  <a:extLst>
                    <a:ext uri="{FF2B5EF4-FFF2-40B4-BE49-F238E27FC236}">
                      <a16:creationId xmlns:a16="http://schemas.microsoft.com/office/drawing/2014/main" id="{8B0CBE97-C73E-2CAE-4D56-563F6F866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1" name="Freeform 58">
                  <a:extLst>
                    <a:ext uri="{FF2B5EF4-FFF2-40B4-BE49-F238E27FC236}">
                      <a16:creationId xmlns:a16="http://schemas.microsoft.com/office/drawing/2014/main" id="{796C362D-CCD9-5E60-AE95-58BA85E46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2" name="Freeform 59">
                  <a:extLst>
                    <a:ext uri="{FF2B5EF4-FFF2-40B4-BE49-F238E27FC236}">
                      <a16:creationId xmlns:a16="http://schemas.microsoft.com/office/drawing/2014/main" id="{232BA256-D653-9E5B-2C40-6B58C058E8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67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8243" name="Freeform 60">
                  <a:extLst>
                    <a:ext uri="{FF2B5EF4-FFF2-40B4-BE49-F238E27FC236}">
                      <a16:creationId xmlns:a16="http://schemas.microsoft.com/office/drawing/2014/main" id="{C1693EEA-4331-5B88-3C11-9490042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833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Helvetica" pitchFamily="2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</p:grpSp>
        </p:grpSp>
      </p:grpSp>
      <p:grpSp>
        <p:nvGrpSpPr>
          <p:cNvPr id="8197" name="Group 61">
            <a:extLst>
              <a:ext uri="{FF2B5EF4-FFF2-40B4-BE49-F238E27FC236}">
                <a16:creationId xmlns:a16="http://schemas.microsoft.com/office/drawing/2014/main" id="{B3E2A87E-98E0-F517-21DB-461CD7A2E8E6}"/>
              </a:ext>
            </a:extLst>
          </p:cNvPr>
          <p:cNvGrpSpPr>
            <a:grpSpLocks/>
          </p:cNvGrpSpPr>
          <p:nvPr/>
        </p:nvGrpSpPr>
        <p:grpSpPr bwMode="auto">
          <a:xfrm>
            <a:off x="0" y="57150"/>
            <a:ext cx="5486400" cy="5922963"/>
            <a:chOff x="0" y="2605"/>
            <a:chExt cx="3456" cy="3731"/>
          </a:xfrm>
        </p:grpSpPr>
        <p:sp>
          <p:nvSpPr>
            <p:cNvPr id="8199" name="Rectangle 62">
              <a:extLst>
                <a:ext uri="{FF2B5EF4-FFF2-40B4-BE49-F238E27FC236}">
                  <a16:creationId xmlns:a16="http://schemas.microsoft.com/office/drawing/2014/main" id="{D4EA67D8-E49E-7A1C-CC64-3F8B1192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3456" cy="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0" name="Rectangle 63">
              <a:extLst>
                <a:ext uri="{FF2B5EF4-FFF2-40B4-BE49-F238E27FC236}">
                  <a16:creationId xmlns:a16="http://schemas.microsoft.com/office/drawing/2014/main" id="{3C9047E1-AAF3-B6BD-60BC-E3CB9BF4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05"/>
              <a:ext cx="345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 </a:t>
              </a:r>
              <a:endParaRPr lang="en-US" altLang="en-US" sz="2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8" name="Rectangle 64">
            <a:extLst>
              <a:ext uri="{FF2B5EF4-FFF2-40B4-BE49-F238E27FC236}">
                <a16:creationId xmlns:a16="http://schemas.microsoft.com/office/drawing/2014/main" id="{9B071D70-135A-E689-5FCB-5CA5E8E3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80113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br>
              <a:rPr lang="en-US" altLang="en-US" sz="2400" b="0">
                <a:latin typeface="Times New Roman" panose="02020603050405020304" pitchFamily="18" charset="0"/>
              </a:rPr>
            </a:b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E4A9-BEAC-C911-7F97-A3883355C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170786E9-74F5-894A-8384-7304F515F347}" type="slidenum">
              <a:rPr lang="en-US" altLang="en-US" sz="1400" b="0">
                <a:latin typeface="Times New Roman" panose="02020603050405020304" pitchFamily="18" charset="0"/>
              </a:rPr>
              <a:pPr/>
              <a:t>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B9FE08D-4BCA-CC50-BD2A-D2AE59E8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	Declaring Arrays	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0315E31-B22B-0845-3267-20A2280C7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01000" cy="3429000"/>
          </a:xfrm>
        </p:spPr>
        <p:txBody>
          <a:bodyPr/>
          <a:lstStyle/>
          <a:p>
            <a:pPr eaLnBrk="1" hangingPunct="1"/>
            <a:r>
              <a:rPr lang="en-US" altLang="en-US" dirty="0"/>
              <a:t>When declaring arrays, specify</a:t>
            </a:r>
          </a:p>
          <a:p>
            <a:pPr lvl="1" eaLnBrk="1" hangingPunct="1"/>
            <a:r>
              <a:rPr lang="en-US" altLang="en-US" dirty="0"/>
              <a:t>Name</a:t>
            </a:r>
          </a:p>
          <a:p>
            <a:pPr lvl="1" eaLnBrk="1" hangingPunct="1"/>
            <a:r>
              <a:rPr lang="en-US" altLang="en-US" dirty="0"/>
              <a:t>Type of array</a:t>
            </a:r>
          </a:p>
          <a:p>
            <a:pPr lvl="2" eaLnBrk="1" hangingPunct="1"/>
            <a:r>
              <a:rPr lang="en-US" altLang="en-US" dirty="0"/>
              <a:t>Any data type</a:t>
            </a:r>
          </a:p>
          <a:p>
            <a:pPr lvl="1" eaLnBrk="1" hangingPunct="1"/>
            <a:r>
              <a:rPr lang="en-US" altLang="en-US" dirty="0"/>
              <a:t>Number of elements</a:t>
            </a:r>
          </a:p>
          <a:p>
            <a:pPr lvl="1" eaLnBrk="1" hangingPunct="1"/>
            <a:r>
              <a:rPr lang="en-US" altLang="en-US" i="1" dirty="0"/>
              <a:t>type </a:t>
            </a:r>
            <a:r>
              <a:rPr lang="en-US" altLang="en-US" i="1" dirty="0" err="1"/>
              <a:t>arrayName</a:t>
            </a:r>
            <a:r>
              <a:rPr lang="en-US" altLang="en-US" b="1" dirty="0">
                <a:latin typeface="Courier New" panose="02070309020205020404" pitchFamily="49" charset="0"/>
              </a:rPr>
              <a:t>[</a:t>
            </a:r>
            <a:r>
              <a:rPr lang="en-US" altLang="en-US" b="1" dirty="0"/>
              <a:t> </a:t>
            </a:r>
            <a:r>
              <a:rPr lang="en-US" altLang="en-US" i="1" dirty="0" err="1"/>
              <a:t>arraySize</a:t>
            </a:r>
            <a:r>
              <a:rPr lang="en-US" altLang="en-US" i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];</a:t>
            </a:r>
          </a:p>
          <a:p>
            <a:pPr lvl="3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 c[ 10 ];  // array of 10 integers</a:t>
            </a:r>
          </a:p>
          <a:p>
            <a:pPr lvl="3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float d[ 3284 ]; // array of 3284 floats</a:t>
            </a:r>
          </a:p>
          <a:p>
            <a:pPr eaLnBrk="1" hangingPunct="1"/>
            <a:r>
              <a:rPr lang="en-US" altLang="en-US" dirty="0"/>
              <a:t>Declaring multiple arrays of same type</a:t>
            </a:r>
          </a:p>
          <a:p>
            <a:pPr lvl="1" eaLnBrk="1" hangingPunct="1"/>
            <a:r>
              <a:rPr lang="en-US" altLang="en-US" dirty="0"/>
              <a:t>Use comma separated list, like regular variables</a:t>
            </a:r>
          </a:p>
          <a:p>
            <a:pPr lvl="4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 b[ 100 ], x[ 27 ];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C31D-C265-2BFA-1B77-27066CEB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defRPr>
            </a:lvl9pPr>
          </a:lstStyle>
          <a:p>
            <a:fld id="{C3D6980A-BF34-D84C-84F2-F0ACE97D2D77}" type="slidenum">
              <a:rPr lang="en-US" altLang="en-US" sz="1400" b="0">
                <a:latin typeface="Times New Roman" panose="02020603050405020304" pitchFamily="18" charset="0"/>
              </a:rPr>
              <a:pPr/>
              <a:t>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4BDDB25-51F8-8CFD-D1A5-BF7CDDF62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	Examples Using Arrays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63CBA50-D28E-E385-4902-F91D62201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Initializing arrays </a:t>
            </a:r>
          </a:p>
          <a:p>
            <a:pPr lvl="1" eaLnBrk="1" hangingPunct="1"/>
            <a:r>
              <a:rPr lang="en-US" altLang="en-US" dirty="0"/>
              <a:t>Initializer list</a:t>
            </a:r>
          </a:p>
          <a:p>
            <a:pPr lvl="2" eaLnBrk="1" hangingPunct="1"/>
            <a:r>
              <a:rPr lang="en-US" altLang="en-US" dirty="0"/>
              <a:t>Specify each element when array declared</a:t>
            </a:r>
          </a:p>
          <a:p>
            <a:pPr lvl="2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n[ 5 ] = { 1, 2, 3, 4, 5 }; </a:t>
            </a:r>
          </a:p>
          <a:p>
            <a:pPr lvl="2" eaLnBrk="1" hangingPunct="1"/>
            <a:r>
              <a:rPr lang="en-US" altLang="en-US" dirty="0"/>
              <a:t>If not enough initializers, rightmost elements 0</a:t>
            </a:r>
          </a:p>
          <a:p>
            <a:pPr lvl="2" eaLnBrk="1" hangingPunct="1"/>
            <a:r>
              <a:rPr lang="en-US" altLang="en-US" dirty="0"/>
              <a:t>If too many syntax error</a:t>
            </a:r>
          </a:p>
          <a:p>
            <a:pPr lvl="1" eaLnBrk="1" hangingPunct="1"/>
            <a:r>
              <a:rPr lang="en-US" altLang="en-US" dirty="0"/>
              <a:t>To set every element to same value</a:t>
            </a:r>
          </a:p>
          <a:p>
            <a:pPr lvl="3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n[ 5 ] = { 0 };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If array size omitted, initializers determine size</a:t>
            </a:r>
          </a:p>
          <a:p>
            <a:pPr lvl="3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n[] = { 1, 2, 3, 4, 5 }; </a:t>
            </a:r>
          </a:p>
          <a:p>
            <a:pPr lvl="2" eaLnBrk="1" hangingPunct="1"/>
            <a:r>
              <a:rPr lang="en-US" altLang="en-US" dirty="0"/>
              <a:t>5 initializers, therefore 5 element array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Words>2851</Words>
  <Application>Microsoft Macintosh PowerPoint</Application>
  <PresentationFormat>On-screen Show (4:3)</PresentationFormat>
  <Paragraphs>529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AvantGarde</vt:lpstr>
      <vt:lpstr>Calisto MT</vt:lpstr>
      <vt:lpstr>Courier</vt:lpstr>
      <vt:lpstr>Courier New</vt:lpstr>
      <vt:lpstr>Helvetica</vt:lpstr>
      <vt:lpstr>Times New Roman</vt:lpstr>
      <vt:lpstr>Wingdings</vt:lpstr>
      <vt:lpstr>Pixel</vt:lpstr>
      <vt:lpstr>PowerPoint Presentation</vt:lpstr>
      <vt:lpstr>Outline </vt:lpstr>
      <vt:lpstr>Introduction</vt:lpstr>
      <vt:lpstr> Introduction </vt:lpstr>
      <vt:lpstr> Arrays</vt:lpstr>
      <vt:lpstr> Arrays</vt:lpstr>
      <vt:lpstr> Arrays</vt:lpstr>
      <vt:lpstr> Declaring Arrays </vt:lpstr>
      <vt:lpstr> Examples Using Arrays</vt:lpstr>
      <vt:lpstr>PowerPoint Presentation</vt:lpstr>
      <vt:lpstr>PowerPoint Presentation</vt:lpstr>
      <vt:lpstr>PowerPoint Presentation</vt:lpstr>
      <vt:lpstr>PowerPoint Presentation</vt:lpstr>
      <vt:lpstr>Examples Using Arrays</vt:lpstr>
      <vt:lpstr>PowerPoint Presentation</vt:lpstr>
      <vt:lpstr>PowerPoint Presentation</vt:lpstr>
      <vt:lpstr>PowerPoint Presentation</vt:lpstr>
      <vt:lpstr>Array of characters or string</vt:lpstr>
      <vt:lpstr>Examples Using Arrays</vt:lpstr>
      <vt:lpstr>PowerPoint Presentation</vt:lpstr>
      <vt:lpstr>PowerPoint Presentation</vt:lpstr>
      <vt:lpstr>Memory Representation of 1D Array</vt:lpstr>
      <vt:lpstr>Multiple-Subscripted Arrays</vt:lpstr>
      <vt:lpstr>Multiple-Subscripted Arrays</vt:lpstr>
      <vt:lpstr>Multiple-Subscripted Arrays</vt:lpstr>
      <vt:lpstr>Multiple-Subscripted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64</cp:revision>
  <cp:lastPrinted>2022-02-20T14:00:32Z</cp:lastPrinted>
  <dcterms:created xsi:type="dcterms:W3CDTF">2020-02-13T19:25:53Z</dcterms:created>
  <dcterms:modified xsi:type="dcterms:W3CDTF">2022-09-01T09:17:39Z</dcterms:modified>
</cp:coreProperties>
</file>