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41"/>
  </p:notesMasterIdLst>
  <p:handoutMasterIdLst>
    <p:handoutMasterId r:id="rId42"/>
  </p:handoutMasterIdLst>
  <p:sldIdLst>
    <p:sldId id="548" r:id="rId2"/>
    <p:sldId id="257" r:id="rId3"/>
    <p:sldId id="258" r:id="rId4"/>
    <p:sldId id="285" r:id="rId5"/>
    <p:sldId id="279" r:id="rId6"/>
    <p:sldId id="286" r:id="rId7"/>
    <p:sldId id="262" r:id="rId8"/>
    <p:sldId id="259" r:id="rId9"/>
    <p:sldId id="287" r:id="rId10"/>
    <p:sldId id="288" r:id="rId11"/>
    <p:sldId id="289" r:id="rId12"/>
    <p:sldId id="291" r:id="rId13"/>
    <p:sldId id="263" r:id="rId14"/>
    <p:sldId id="276" r:id="rId15"/>
    <p:sldId id="265" r:id="rId16"/>
    <p:sldId id="266" r:id="rId17"/>
    <p:sldId id="267" r:id="rId18"/>
    <p:sldId id="292" r:id="rId19"/>
    <p:sldId id="300" r:id="rId20"/>
    <p:sldId id="293" r:id="rId21"/>
    <p:sldId id="284" r:id="rId22"/>
    <p:sldId id="296" r:id="rId23"/>
    <p:sldId id="297" r:id="rId24"/>
    <p:sldId id="298" r:id="rId25"/>
    <p:sldId id="299" r:id="rId26"/>
    <p:sldId id="294" r:id="rId27"/>
    <p:sldId id="295" r:id="rId28"/>
    <p:sldId id="277" r:id="rId29"/>
    <p:sldId id="278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80" r:id="rId39"/>
    <p:sldId id="281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37" autoAdjust="0"/>
    <p:restoredTop sz="85740"/>
  </p:normalViewPr>
  <p:slideViewPr>
    <p:cSldViewPr>
      <p:cViewPr>
        <p:scale>
          <a:sx n="82" d="100"/>
          <a:sy n="82" d="100"/>
        </p:scale>
        <p:origin x="1760" y="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3.xml"/><Relationship Id="rId2" Type="http://schemas.openxmlformats.org/officeDocument/2006/relationships/slide" Target="slides/slide22.xml"/><Relationship Id="rId1" Type="http://schemas.openxmlformats.org/officeDocument/2006/relationships/slide" Target="slides/slide10.xml"/><Relationship Id="rId5" Type="http://schemas.openxmlformats.org/officeDocument/2006/relationships/slide" Target="slides/slide25.xml"/><Relationship Id="rId4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61484CB7-5627-FB46-AC8A-9DECF3E537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4A845753-943A-E340-92C2-11EB898441C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A4238010-C419-3F43-A8EE-1881465978B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AE54755E-3FD6-A14F-8341-24FD0E368B3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26202B00-625F-6A4D-BC2D-867E413C61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673A270-4EE5-A941-B16E-FE3F636733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D28D2F5-E1BB-B646-82F2-57797B70FCB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5C0D786D-41D2-E444-AA12-FEA9D072B74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BDBDF8B-CA4B-ED42-B81E-DCB4CDC0693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3C464C6-35C5-6D4F-A5DD-238A7C22DD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01E660C-47DA-1849-A823-2806B3033C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C82FDA1F-E0EC-4B43-8947-0DD07C659C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095E1B17-2D79-6BB1-8BE5-DC122485D9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9C540B-9CF2-B449-8E82-D1CFA3051DDE}" type="slidenum">
              <a:rPr lang="en-CA" altLang="en-US"/>
              <a:pPr>
                <a:spcBef>
                  <a:spcPct val="0"/>
                </a:spcBef>
              </a:pPr>
              <a:t>3</a:t>
            </a:fld>
            <a:endParaRPr lang="en-CA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F2EB38C3-C678-501B-FAA9-FA73235808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9A242C3-C8DD-9DCE-9169-7100595FF2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F83FD2A7-98F3-6D2B-534C-2B53F75859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C87AA7-B783-2D40-9430-93BA492F451C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D45FEC03-EC10-FB6A-0764-236A9BEFDA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7DDFDE12-6715-8945-3D82-213624CA7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3FC361AA-5C16-B635-50C7-C05D3A8CE2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A831BE-8789-B54B-AA0E-E9FC7660F5F9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EF3223D9-FA47-F9E8-D634-F5A5CBDDF5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BD2FF147-819F-172E-6AE6-D29FA553F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42E45309-558C-5ADB-6D31-DE77E9B5D5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8C8EE0-231D-EA44-A01D-BC4A14416BD5}" type="slidenum">
              <a:rPr lang="en-CA" altLang="en-US"/>
              <a:pPr>
                <a:spcBef>
                  <a:spcPct val="0"/>
                </a:spcBef>
              </a:pPr>
              <a:t>28</a:t>
            </a:fld>
            <a:endParaRPr lang="en-CA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81F18602-29A5-615A-704F-C3925CD78D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4D32CE6-442B-33C3-E60F-1F498FF5B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40FD6EA5-47B3-E90C-42F6-ED33CA012C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EFDBCA-D3B2-5E44-9CF4-3D468B923850}" type="slidenum">
              <a:rPr lang="en-CA" altLang="en-US"/>
              <a:pPr>
                <a:spcBef>
                  <a:spcPct val="0"/>
                </a:spcBef>
              </a:pPr>
              <a:t>30</a:t>
            </a:fld>
            <a:endParaRPr lang="en-CA" altLang="en-US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60684343-E0FC-AC61-44C9-DFD2A18C62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D8E50FC2-52D0-174F-D692-FAAEC96F54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7E17B3CC-9D63-12E2-43F0-C50AB1B439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B96A2C-E913-BF46-91EC-C545E0234B5A}" type="slidenum">
              <a:rPr lang="en-CA" altLang="en-US"/>
              <a:pPr>
                <a:spcBef>
                  <a:spcPct val="0"/>
                </a:spcBef>
              </a:pPr>
              <a:t>31</a:t>
            </a:fld>
            <a:endParaRPr lang="en-CA" altLang="en-US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171422EF-4D89-3CD5-9FBE-6D69C56CD2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43A6F270-6333-25CA-CA55-C43C312C16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D926C7D9-AD37-75DE-2647-B0E3A6F9BE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6E83AF-FEEF-E048-9425-72ACA26DEDEE}" type="slidenum">
              <a:rPr lang="en-CA" altLang="en-US"/>
              <a:pPr>
                <a:spcBef>
                  <a:spcPct val="0"/>
                </a:spcBef>
              </a:pPr>
              <a:t>32</a:t>
            </a:fld>
            <a:endParaRPr lang="en-CA" altLang="en-US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229D9AC7-88BD-BE4A-9D7E-AD4F5C58D0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40B9D89D-F2E1-B796-AA40-96C0C84592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F8D6F03A-2458-5A7F-BED3-2A5088776F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2170F3-E4B3-D349-A089-1F6723B50FCB}" type="slidenum">
              <a:rPr lang="en-CA" altLang="en-US"/>
              <a:pPr>
                <a:spcBef>
                  <a:spcPct val="0"/>
                </a:spcBef>
              </a:pPr>
              <a:t>33</a:t>
            </a:fld>
            <a:endParaRPr lang="en-CA" altLang="en-US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1D495EBF-ADBB-37DD-5862-77D97D7AB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D80DDC24-E462-F57D-0F34-6C7100C135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C2E0BAD2-FC8E-DC9B-59E7-744E4043DB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B5A4BF-41A9-E440-8E73-581FA599B50D}" type="slidenum">
              <a:rPr lang="en-CA" altLang="en-US"/>
              <a:pPr>
                <a:spcBef>
                  <a:spcPct val="0"/>
                </a:spcBef>
              </a:pPr>
              <a:t>34</a:t>
            </a:fld>
            <a:endParaRPr lang="en-CA" altLang="en-US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1C0A5F95-9B8E-E1F0-04F3-B16F096042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EABA1DCC-3070-DD6D-ABBF-FB05F21E5E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88A7537E-1961-9659-E7FF-052D4013FF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96C293-DDEC-A741-92BF-F22A4BA98034}" type="slidenum">
              <a:rPr lang="en-CA" altLang="en-US"/>
              <a:pPr>
                <a:spcBef>
                  <a:spcPct val="0"/>
                </a:spcBef>
              </a:pPr>
              <a:t>35</a:t>
            </a:fld>
            <a:endParaRPr lang="en-CA" altLang="en-US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E1B18F4F-B4A5-81EF-DE24-2FE01BEFE6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A2BEF1C1-F78F-4FA5-1838-3659610257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111EC263-4BA0-E56A-9E0B-FCADDC3A3D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A8215AF-547D-0749-B1F8-C03F65C6B930}" type="slidenum">
              <a:rPr lang="en-CA" altLang="en-US"/>
              <a:pPr>
                <a:spcBef>
                  <a:spcPct val="0"/>
                </a:spcBef>
              </a:pPr>
              <a:t>36</a:t>
            </a:fld>
            <a:endParaRPr lang="en-CA" altLang="en-US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DD82FCC2-DD6B-95D5-A028-C4F7B62AB7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4EA74DAA-B3DA-FAC0-5C80-DAE35F95F8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D36F94C2-764D-7B2C-93FE-714EDB44EC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FFC00F-8AE4-384D-AF91-F5FC5DAC5F2B}" type="slidenum">
              <a:rPr lang="en-CA" altLang="en-US"/>
              <a:pPr>
                <a:spcBef>
                  <a:spcPct val="0"/>
                </a:spcBef>
              </a:pPr>
              <a:t>7</a:t>
            </a:fld>
            <a:endParaRPr lang="en-CA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0B230726-D4E7-815F-B106-3566887946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CBA0A99-95D5-5AF7-7592-92A3CBED6E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6FF19574-436F-98A1-81B8-9E79313F09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28D9A5-2BF2-BC48-B40F-A6E9D0EFB139}" type="slidenum">
              <a:rPr lang="en-CA" altLang="en-US"/>
              <a:pPr>
                <a:spcBef>
                  <a:spcPct val="0"/>
                </a:spcBef>
              </a:pPr>
              <a:t>37</a:t>
            </a:fld>
            <a:endParaRPr lang="en-CA" altLang="en-US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6496DCA7-C876-06FC-1566-FD60AD6BC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2228F3F9-70AA-2FB5-D3E1-58E3CCA655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E6B97E70-7306-522E-5669-22AEE051ED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E8EC3D-D7FB-7B4A-9DC0-E35ECF1B71D3}" type="slidenum">
              <a:rPr lang="en-CA" altLang="en-US"/>
              <a:pPr>
                <a:spcBef>
                  <a:spcPct val="0"/>
                </a:spcBef>
              </a:pPr>
              <a:t>8</a:t>
            </a:fld>
            <a:endParaRPr lang="en-CA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C7F00EF7-FC83-6A31-DE0B-DBEAC714A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2AD7822-145F-467F-BAA4-E312FA277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7C1925F8-C41F-D791-D823-61CE4BBA5A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DACB65-4F5D-144D-8608-1BA6B09F6C1B}" type="slidenum">
              <a:rPr lang="en-CA" altLang="en-US"/>
              <a:pPr>
                <a:spcBef>
                  <a:spcPct val="0"/>
                </a:spcBef>
              </a:pPr>
              <a:t>13</a:t>
            </a:fld>
            <a:endParaRPr lang="en-CA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39FA68A8-AF51-9540-A7D9-2FF3FB552A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944D149-7D1B-C099-566D-68E473129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198ADB08-8F29-E0A7-F674-E5C9E3CADB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1041B9-FE10-864E-9EA5-D7E024B162B9}" type="slidenum">
              <a:rPr lang="en-CA" altLang="en-US"/>
              <a:pPr>
                <a:spcBef>
                  <a:spcPct val="0"/>
                </a:spcBef>
              </a:pPr>
              <a:t>14</a:t>
            </a:fld>
            <a:endParaRPr lang="en-CA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5C47917B-9361-8F71-C59E-1308DBEE38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A4D1ACC-D629-F701-27EC-F13406708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9BB79B64-D5CB-A43E-261C-EB152871AE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C555F1-36CB-EF46-BCC2-5A61745314B9}" type="slidenum">
              <a:rPr lang="en-CA" altLang="en-US"/>
              <a:pPr>
                <a:spcBef>
                  <a:spcPct val="0"/>
                </a:spcBef>
              </a:pPr>
              <a:t>15</a:t>
            </a:fld>
            <a:endParaRPr lang="en-CA" alt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D2164E19-10C8-9F78-A93A-7564B08771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F080620-7BD7-8CBF-854D-29A1604E9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E38B7F1F-C039-F8E5-EE48-D779F318FC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E87221-1564-5147-AFBE-5F92F85AF88B}" type="slidenum">
              <a:rPr lang="en-CA" altLang="en-US"/>
              <a:pPr>
                <a:spcBef>
                  <a:spcPct val="0"/>
                </a:spcBef>
              </a:pPr>
              <a:t>16</a:t>
            </a:fld>
            <a:endParaRPr lang="en-CA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4FB17570-4CA8-6ADC-872C-8BDCDF02CB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F24555B-E616-21DD-F720-154E9E108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1275F97F-B9B3-DA24-7C97-8EB684AC3A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B7E2FBE-294A-DC4F-A3D3-EE0318F0247D}" type="slidenum">
              <a:rPr lang="en-CA" altLang="en-US"/>
              <a:pPr>
                <a:spcBef>
                  <a:spcPct val="0"/>
                </a:spcBef>
              </a:pPr>
              <a:t>17</a:t>
            </a:fld>
            <a:endParaRPr lang="en-CA" altLang="en-US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04003DAE-C72F-1EFD-4E27-5B0B2DB2A5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549B1C9-01C2-20A8-CE9A-056135E689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5">
            <a:extLst>
              <a:ext uri="{FF2B5EF4-FFF2-40B4-BE49-F238E27FC236}">
                <a16:creationId xmlns:a16="http://schemas.microsoft.com/office/drawing/2014/main" id="{39149876-9216-02AE-0503-06DC2C94FE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A22658-6F62-CC4E-AFF3-F6BD8C0E2AEC}" type="slidenum">
              <a:rPr lang="zh-TW" altLang="en-US"/>
              <a:pPr>
                <a:spcBef>
                  <a:spcPct val="0"/>
                </a:spcBef>
              </a:pPr>
              <a:t>20</a:t>
            </a:fld>
            <a:endParaRPr lang="en-US" altLang="zh-TW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92C8A0E6-3116-5408-639A-49758033EA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4BE5DE5-6D50-FECE-06B0-4178EFC579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Note the signature of main() – it’s an array parameter.  And, like other examples we’ve given, it takes the number of elements as a parameter.  Why?</a:t>
            </a:r>
          </a:p>
          <a:p>
            <a:endParaRPr lang="en-US" altLang="zh-TW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95A9EB3-5A4E-8A4B-9B0E-F64B0319E0E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51D23B1D-ACB3-D342-87C4-BAFA1115654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A1523F29-AC60-3049-8D62-10C87E7E5BE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EB0D9836-3DA1-AE4E-A4A2-9FCC37F787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0BD7E3F6-ADD3-2B47-8564-DB96B2E5276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52DD61CF-D996-5840-8A52-1A4EABCB1D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7A359DCC-727D-244C-91AF-6E209F6647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F0766D59-D676-6649-B83B-5D495C5FD3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17DE7337-46DF-C646-8405-8335E127AAA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143C08D6-EC24-6343-922E-4B8095E2D7D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267D01E5-16F2-144B-8710-DE3031AC47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7A24CB61-F600-2140-BB7B-C3ADD0FBC57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A97F2998-A7A9-9343-93B9-450091C81A3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C2E77069-C08B-724F-8EB8-2E4E034A991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6145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6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FB268399-29FC-8644-949C-AD07B99527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116D6FC-009A-6346-9043-645AA02F45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AAB144D3-68F7-9F49-AD63-7D25B13D08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EE0A9-6497-5140-B87D-2396A44BB0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58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CBC8309-B0D0-5D48-B015-FE5BE16FAF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05D7A86-718D-654F-9675-0177E2589BB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E1800F-1F16-284D-A432-499F3D3B04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A513267-BCE1-C640-9F2A-72A9620F899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194760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35865F4-F243-D64F-BDBD-53F1A190AB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A8A281F-EC8B-F04B-AA3C-4E3535A1D4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06BBEE-71BC-0845-A68D-7B254C273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CE0A951B-D98A-0E42-8BCD-7B876D18EA6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379610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5800" y="4076700"/>
            <a:ext cx="38100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981200"/>
            <a:ext cx="38100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FF4AA-9CEF-ACD1-140E-663266285CD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2005 Pearson Addison-Wesley. 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C02F0-C039-0F7B-CC8A-8EA26AAB0A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76515570-B453-C541-8723-1F0AD61985D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63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5DCB0C1-682D-354D-9B67-FDE6D9EFD3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8F04E5-9B0B-DF4C-BD25-8484A668C8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94525C-1EAE-864F-AD60-33FDDCC0F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484DAFC-CC7F-4A45-8604-C89E77FA9A9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7238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CF48B8B-B5A1-3145-BE47-46A30B6239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2C2EDDD-CDA9-4A46-84A8-61DD043BC4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6150E8-A4D8-E24A-971D-26B4D5289F0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EF58054-8EB3-6245-BAA2-C46C60F17B3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0349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F8E303-7A93-6748-B4B1-B3C40C2C037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803DBFB-38DE-D84B-AB8D-59B76B022F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67E2A8-0554-1F4C-8C33-DE2C9B1892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2769225-599B-F346-AA7A-0FD2759B901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19256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608BA1E-59EF-054C-B3D2-6E4C735AB1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A954CC1-D3A7-074D-9266-0CE246696C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1C54D0-94DE-8846-9835-FA00CD09F1A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702A44AB-FACB-4D40-AD66-1B4D7FF7ED5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49137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CA344-D0C6-FF4D-BEAA-9FA8FBBF89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E439F-128B-F744-A655-2A522E8702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DE7478-3EE2-E542-A184-ACC427813C0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BA62226-B138-BE45-9115-6F9074C4FA5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2567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69020E0-5C5C-F848-A623-13BE1DCC18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9F7599D-0901-2E48-AE15-119FA077AE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44E832-2F1C-6C49-AE96-02519D68167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13564159-C434-684E-A260-8E95B12CB62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03462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44F2C4-B0D7-AC4F-92AA-51A951F95D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D9B0B3D-EDF5-AE45-B572-C557151C55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1DFA9-4501-B24A-94D5-E697EDC49FF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525AD3A8-2497-8D49-A93C-AFA513451E5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96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504C783-85D9-C940-91D8-DEC9D7E433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49CB94B-A3CB-6745-9010-C976A02ACE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ACFF9D-933C-B141-841E-54C49615880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B4B01F0-8973-1640-AE42-3302C8CAFAB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157024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B459910-39AE-D64C-8DE1-6038972D99B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dirty="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3F7DCEB1-B402-A942-BDFC-12E1F8CEB8A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604020202020204" pitchFamily="34" charset="0"/>
              </a:defRPr>
            </a:lvl1pPr>
          </a:lstStyle>
          <a:p>
            <a:fld id="{0BE602E4-9AEA-4E4C-8083-F847C3D0F3A2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E5386292-7FED-5144-8B26-51C2CAEA492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839B9892-0B7B-5D44-BF31-D0EA88FCC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92E768F7-7168-BB4B-BDB3-237BEB86F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A87C5B6E-AAC8-9742-B102-CF86ECEDA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AC5907FE-77B6-4E46-87F0-53CB232E6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9C954327-151B-AC45-BBED-C7BF9B32D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65577500-CDC1-3045-9B09-045383A76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2EF5D5E1-63F4-B143-8397-EE1DFAA0D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EE022A8D-1FAE-E446-9FF1-1984E0C39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E96EB66D-ABB0-A54F-B545-76E6F638D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052DB434-A98A-E64E-88BA-1D06603F9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00D95C0B-51AF-E64A-B2F3-B290B7C8A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0432" name="Rectangle 16">
            <a:extLst>
              <a:ext uri="{FF2B5EF4-FFF2-40B4-BE49-F238E27FC236}">
                <a16:creationId xmlns:a16="http://schemas.microsoft.com/office/drawing/2014/main" id="{A9A2879A-05D2-F344-AEFB-9E1CED97622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30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  <p:sldLayoutId id="2147484051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C:/Users/mehedi/Desktop/TU/TaifCourse/Fall2010/Book%20References/C%20and%20Data%20Structures%20-%20P.S.%20Deshpande.chm::/7267/images/figu65_1_0.jp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A0F6719D-1537-43CB-AAC7-2B8B808149E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33600" y="2362200"/>
            <a:ext cx="6705600" cy="3403600"/>
          </a:xfrm>
        </p:spPr>
        <p:txBody>
          <a:bodyPr/>
          <a:lstStyle/>
          <a:p>
            <a:pPr marL="609600" indent="-609600" algn="ctr">
              <a:defRPr/>
            </a:pPr>
            <a:r>
              <a:rPr lang="en-US" sz="4400" b="1" dirty="0">
                <a:solidFill>
                  <a:schemeClr val="accent3"/>
                </a:solidFill>
              </a:rPr>
              <a:t>Pointers</a:t>
            </a:r>
            <a:endParaRPr lang="en-US" dirty="0"/>
          </a:p>
          <a:p>
            <a:pPr marL="609600" indent="-609600"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40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026">
            <a:extLst>
              <a:ext uri="{FF2B5EF4-FFF2-40B4-BE49-F238E27FC236}">
                <a16:creationId xmlns:a16="http://schemas.microsoft.com/office/drawing/2014/main" id="{E992357A-8682-F410-9BAF-EEF0941F99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Address Operator &amp;</a:t>
            </a:r>
          </a:p>
        </p:txBody>
      </p:sp>
      <p:grpSp>
        <p:nvGrpSpPr>
          <p:cNvPr id="28674" name="Group 1060">
            <a:extLst>
              <a:ext uri="{FF2B5EF4-FFF2-40B4-BE49-F238E27FC236}">
                <a16:creationId xmlns:a16="http://schemas.microsoft.com/office/drawing/2014/main" id="{14A34125-1C86-D8C4-AE2F-5CB976A42D0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447800"/>
            <a:ext cx="8229600" cy="1509713"/>
            <a:chOff x="288" y="960"/>
            <a:chExt cx="5184" cy="951"/>
          </a:xfrm>
        </p:grpSpPr>
        <p:sp>
          <p:nvSpPr>
            <p:cNvPr id="373780" name="Rectangle 1044">
              <a:extLst>
                <a:ext uri="{FF2B5EF4-FFF2-40B4-BE49-F238E27FC236}">
                  <a16:creationId xmlns:a16="http://schemas.microsoft.com/office/drawing/2014/main" id="{239A3914-95E8-FDBE-3E43-C42A5F320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  <a:cs typeface="Arial" charset="0"/>
                </a:rPr>
                <a:t>100</a:t>
              </a:r>
            </a:p>
          </p:txBody>
        </p:sp>
        <p:sp>
          <p:nvSpPr>
            <p:cNvPr id="373781" name="Rectangle 1045">
              <a:extLst>
                <a:ext uri="{FF2B5EF4-FFF2-40B4-BE49-F238E27FC236}">
                  <a16:creationId xmlns:a16="http://schemas.microsoft.com/office/drawing/2014/main" id="{65220956-28F7-38B6-7541-69C8E7CEE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  <a:cs typeface="Arial" charset="0"/>
                </a:rPr>
                <a:t>88</a:t>
              </a:r>
            </a:p>
          </p:txBody>
        </p:sp>
        <p:sp>
          <p:nvSpPr>
            <p:cNvPr id="373782" name="Rectangle 1046">
              <a:extLst>
                <a:ext uri="{FF2B5EF4-FFF2-40B4-BE49-F238E27FC236}">
                  <a16:creationId xmlns:a16="http://schemas.microsoft.com/office/drawing/2014/main" id="{CD4044CE-543B-02E0-B984-D26BD9AC8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  <a:cs typeface="Arial" charset="0"/>
                </a:rPr>
                <a:t>…</a:t>
              </a:r>
            </a:p>
          </p:txBody>
        </p:sp>
        <p:sp>
          <p:nvSpPr>
            <p:cNvPr id="373783" name="Rectangle 1047">
              <a:extLst>
                <a:ext uri="{FF2B5EF4-FFF2-40B4-BE49-F238E27FC236}">
                  <a16:creationId xmlns:a16="http://schemas.microsoft.com/office/drawing/2014/main" id="{F2B017BB-CD69-1EF2-BAAE-BA3BD4270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6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  <a:cs typeface="Arial" charset="0"/>
                </a:rPr>
                <a:t>…</a:t>
              </a:r>
            </a:p>
          </p:txBody>
        </p:sp>
        <p:sp>
          <p:nvSpPr>
            <p:cNvPr id="373784" name="Rectangle 1048">
              <a:extLst>
                <a:ext uri="{FF2B5EF4-FFF2-40B4-BE49-F238E27FC236}">
                  <a16:creationId xmlns:a16="http://schemas.microsoft.com/office/drawing/2014/main" id="{BF50BEB6-BC2B-1CDC-E349-303A9D24D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  <a:cs typeface="Arial" charset="0"/>
                </a:rPr>
                <a:t>…</a:t>
              </a:r>
            </a:p>
          </p:txBody>
        </p:sp>
        <p:sp>
          <p:nvSpPr>
            <p:cNvPr id="28682" name="Text Box 1049">
              <a:extLst>
                <a:ext uri="{FF2B5EF4-FFF2-40B4-BE49-F238E27FC236}">
                  <a16:creationId xmlns:a16="http://schemas.microsoft.com/office/drawing/2014/main" id="{D8447A65-1DE5-B1A0-FE06-F738F074C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960"/>
              <a:ext cx="14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Memory address:</a:t>
              </a:r>
            </a:p>
          </p:txBody>
        </p:sp>
        <p:sp>
          <p:nvSpPr>
            <p:cNvPr id="28683" name="Text Box 1050">
              <a:extLst>
                <a:ext uri="{FF2B5EF4-FFF2-40B4-BE49-F238E27FC236}">
                  <a16:creationId xmlns:a16="http://schemas.microsoft.com/office/drawing/2014/main" id="{7196E13E-93BB-CC2F-3179-36B2E5E01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9" y="960"/>
              <a:ext cx="6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zh-TW" altLang="en-US" sz="1800">
                  <a:ea typeface="新細明體" panose="02020500000000000000" pitchFamily="18" charset="-120"/>
                </a:rPr>
                <a:t>1024</a:t>
              </a:r>
            </a:p>
          </p:txBody>
        </p:sp>
        <p:sp>
          <p:nvSpPr>
            <p:cNvPr id="28684" name="Text Box 1051">
              <a:extLst>
                <a:ext uri="{FF2B5EF4-FFF2-40B4-BE49-F238E27FC236}">
                  <a16:creationId xmlns:a16="http://schemas.microsoft.com/office/drawing/2014/main" id="{7F1BBAD2-233A-D32F-4631-D34698C7B3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6" y="960"/>
              <a:ext cx="4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zh-TW" altLang="en-US" sz="1800">
                  <a:ea typeface="新細明體" panose="02020500000000000000" pitchFamily="18" charset="-120"/>
                </a:rPr>
                <a:t>1032</a:t>
              </a:r>
            </a:p>
          </p:txBody>
        </p:sp>
        <p:sp>
          <p:nvSpPr>
            <p:cNvPr id="28685" name="Text Box 1052">
              <a:extLst>
                <a:ext uri="{FF2B5EF4-FFF2-40B4-BE49-F238E27FC236}">
                  <a16:creationId xmlns:a16="http://schemas.microsoft.com/office/drawing/2014/main" id="{10C8BFD4-40BD-488A-C1BC-5ADD37F85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8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 a</a:t>
              </a:r>
            </a:p>
          </p:txBody>
        </p:sp>
        <p:sp>
          <p:nvSpPr>
            <p:cNvPr id="373790" name="Rectangle 1054">
              <a:extLst>
                <a:ext uri="{FF2B5EF4-FFF2-40B4-BE49-F238E27FC236}">
                  <a16:creationId xmlns:a16="http://schemas.microsoft.com/office/drawing/2014/main" id="{6D959E72-4B4B-298D-7E44-237D27E1C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  <a:cs typeface="Arial" charset="0"/>
                </a:rPr>
                <a:t>…</a:t>
              </a:r>
            </a:p>
          </p:txBody>
        </p:sp>
        <p:sp>
          <p:nvSpPr>
            <p:cNvPr id="28687" name="Text Box 1055">
              <a:extLst>
                <a:ext uri="{FF2B5EF4-FFF2-40B4-BE49-F238E27FC236}">
                  <a16:creationId xmlns:a16="http://schemas.microsoft.com/office/drawing/2014/main" id="{50B22E7F-13A8-B925-2B3C-5966013F4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960"/>
              <a:ext cx="6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zh-TW" altLang="en-US" sz="1800">
                  <a:ea typeface="新細明體" panose="02020500000000000000" pitchFamily="18" charset="-120"/>
                </a:rPr>
                <a:t>1020</a:t>
              </a:r>
            </a:p>
          </p:txBody>
        </p:sp>
        <p:sp>
          <p:nvSpPr>
            <p:cNvPr id="28688" name="Text Box 1056">
              <a:extLst>
                <a:ext uri="{FF2B5EF4-FFF2-40B4-BE49-F238E27FC236}">
                  <a16:creationId xmlns:a16="http://schemas.microsoft.com/office/drawing/2014/main" id="{67CE7D39-64B5-1886-092F-A25E532FEC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68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b</a:t>
              </a:r>
            </a:p>
          </p:txBody>
        </p:sp>
      </p:grpSp>
      <p:sp>
        <p:nvSpPr>
          <p:cNvPr id="28675" name="Rectangle 1058">
            <a:extLst>
              <a:ext uri="{FF2B5EF4-FFF2-40B4-BE49-F238E27FC236}">
                <a16:creationId xmlns:a16="http://schemas.microsoft.com/office/drawing/2014/main" id="{7BA1C1C0-2E11-0AEA-2F92-4BBD314DB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803525"/>
            <a:ext cx="9144000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zh-TW" altLang="en-US" sz="1800">
                <a:latin typeface="Courier New" panose="02070309020205020404" pitchFamily="49" charset="0"/>
                <a:ea typeface="新細明體" panose="02020500000000000000" pitchFamily="18" charset="-120"/>
              </a:rPr>
              <a:t>#</a:t>
            </a: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include &lt;iostream&gt;</a:t>
            </a:r>
          </a:p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using namespace std;</a:t>
            </a:r>
          </a:p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void main(){</a:t>
            </a:r>
          </a:p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	int a, b;</a:t>
            </a:r>
          </a:p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	a = 88;</a:t>
            </a:r>
          </a:p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	b = 100;</a:t>
            </a:r>
          </a:p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	cout &lt;&lt; "The address of a is: " &lt;&lt; </a:t>
            </a:r>
            <a:r>
              <a:rPr lang="en-US" altLang="zh-TW" sz="180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&amp;a</a:t>
            </a: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 &lt;&lt; endl;</a:t>
            </a:r>
          </a:p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	cout &lt;&lt; "The address of b is: " &lt;&lt; </a:t>
            </a:r>
            <a:r>
              <a:rPr lang="en-US" altLang="zh-TW" sz="180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&amp;b</a:t>
            </a: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 &lt;&lt; endl;</a:t>
            </a:r>
          </a:p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} </a:t>
            </a:r>
            <a:endParaRPr lang="zh-TW" altLang="en-US" sz="1800"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  <p:sp>
        <p:nvSpPr>
          <p:cNvPr id="28676" name="Text Box 1059">
            <a:extLst>
              <a:ext uri="{FF2B5EF4-FFF2-40B4-BE49-F238E27FC236}">
                <a16:creationId xmlns:a16="http://schemas.microsoft.com/office/drawing/2014/main" id="{D4ED7952-5F7E-2A7A-8CE3-F9CC586EB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429000"/>
            <a:ext cx="3046413" cy="1492250"/>
          </a:xfrm>
          <a:prstGeom prst="rect">
            <a:avLst/>
          </a:prstGeom>
          <a:solidFill>
            <a:srgbClr val="D49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Result is: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The address of a is: 1020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The address of b is: 1024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3">
            <a:extLst>
              <a:ext uri="{FF2B5EF4-FFF2-40B4-BE49-F238E27FC236}">
                <a16:creationId xmlns:a16="http://schemas.microsoft.com/office/drawing/2014/main" id="{CF4453A7-455A-810E-057D-1793E6B52B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848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TW" sz="24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The value of pointer </a:t>
            </a: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</a:rPr>
              <a:t>p</a:t>
            </a:r>
            <a:r>
              <a:rPr lang="en-US" altLang="zh-TW" sz="2400">
                <a:ea typeface="新細明體" panose="02020500000000000000" pitchFamily="18" charset="-120"/>
              </a:rPr>
              <a:t> is the address of variable </a:t>
            </a: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</a:rPr>
              <a:t>a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A pointer is also a variable, so it has its own memory address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Monotype Sorts" pitchFamily="2" charset="2"/>
              <a:buNone/>
            </a:pPr>
            <a:endParaRPr lang="en-US" altLang="zh-TW" sz="24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Font typeface="Monotype Sorts" pitchFamily="2" charset="2"/>
              <a:buNone/>
            </a:pP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DA7004B5-CF77-9267-07E0-511A3E2E6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Pointer Variables</a:t>
            </a:r>
          </a:p>
        </p:txBody>
      </p:sp>
      <p:grpSp>
        <p:nvGrpSpPr>
          <p:cNvPr id="29699" name="Group 23">
            <a:extLst>
              <a:ext uri="{FF2B5EF4-FFF2-40B4-BE49-F238E27FC236}">
                <a16:creationId xmlns:a16="http://schemas.microsoft.com/office/drawing/2014/main" id="{FB39033B-C6F0-1090-8996-39DD5E9385DF}"/>
              </a:ext>
            </a:extLst>
          </p:cNvPr>
          <p:cNvGrpSpPr>
            <a:grpSpLocks/>
          </p:cNvGrpSpPr>
          <p:nvPr/>
        </p:nvGrpSpPr>
        <p:grpSpPr bwMode="auto">
          <a:xfrm>
            <a:off x="434975" y="1600200"/>
            <a:ext cx="8556625" cy="3008313"/>
            <a:chOff x="130" y="2213"/>
            <a:chExt cx="5390" cy="1895"/>
          </a:xfrm>
        </p:grpSpPr>
        <p:sp>
          <p:nvSpPr>
            <p:cNvPr id="412677" name="Rectangle 5">
              <a:extLst>
                <a:ext uri="{FF2B5EF4-FFF2-40B4-BE49-F238E27FC236}">
                  <a16:creationId xmlns:a16="http://schemas.microsoft.com/office/drawing/2014/main" id="{B84C1739-168F-0AFF-0D87-E738C47F0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  <a:cs typeface="Arial" charset="0"/>
                </a:rPr>
                <a:t>100</a:t>
              </a:r>
            </a:p>
          </p:txBody>
        </p:sp>
        <p:sp>
          <p:nvSpPr>
            <p:cNvPr id="412678" name="Rectangle 6">
              <a:extLst>
                <a:ext uri="{FF2B5EF4-FFF2-40B4-BE49-F238E27FC236}">
                  <a16:creationId xmlns:a16="http://schemas.microsoft.com/office/drawing/2014/main" id="{0819AFE6-1FE9-0E70-5761-EE056EA19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  <a:cs typeface="Arial" charset="0"/>
                </a:rPr>
                <a:t>88</a:t>
              </a:r>
            </a:p>
          </p:txBody>
        </p:sp>
        <p:sp>
          <p:nvSpPr>
            <p:cNvPr id="412679" name="Rectangle 7">
              <a:extLst>
                <a:ext uri="{FF2B5EF4-FFF2-40B4-BE49-F238E27FC236}">
                  <a16:creationId xmlns:a16="http://schemas.microsoft.com/office/drawing/2014/main" id="{121F3E75-9399-0090-1875-E9E87A206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  <a:cs typeface="Arial" charset="0"/>
                </a:rPr>
                <a:t>…</a:t>
              </a:r>
            </a:p>
          </p:txBody>
        </p:sp>
        <p:sp>
          <p:nvSpPr>
            <p:cNvPr id="412680" name="Rectangle 8">
              <a:extLst>
                <a:ext uri="{FF2B5EF4-FFF2-40B4-BE49-F238E27FC236}">
                  <a16:creationId xmlns:a16="http://schemas.microsoft.com/office/drawing/2014/main" id="{42D67746-92E6-E397-ED6C-8DE0AC6C6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  <a:cs typeface="Arial" charset="0"/>
                </a:rPr>
                <a:t>1024</a:t>
              </a:r>
            </a:p>
          </p:txBody>
        </p:sp>
        <p:sp>
          <p:nvSpPr>
            <p:cNvPr id="412681" name="Rectangle 9">
              <a:extLst>
                <a:ext uri="{FF2B5EF4-FFF2-40B4-BE49-F238E27FC236}">
                  <a16:creationId xmlns:a16="http://schemas.microsoft.com/office/drawing/2014/main" id="{02319F51-91A5-CC02-4A8B-4AE99A027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6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  <a:cs typeface="Arial" charset="0"/>
                </a:rPr>
                <a:t>…</a:t>
              </a:r>
            </a:p>
          </p:txBody>
        </p:sp>
        <p:sp>
          <p:nvSpPr>
            <p:cNvPr id="29705" name="Text Box 10">
              <a:extLst>
                <a:ext uri="{FF2B5EF4-FFF2-40B4-BE49-F238E27FC236}">
                  <a16:creationId xmlns:a16="http://schemas.microsoft.com/office/drawing/2014/main" id="{D6B8C391-826C-2E2B-A1E1-4C1E3852E8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" y="2213"/>
              <a:ext cx="13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Memory address:</a:t>
              </a:r>
            </a:p>
          </p:txBody>
        </p:sp>
        <p:sp>
          <p:nvSpPr>
            <p:cNvPr id="29706" name="Text Box 11">
              <a:extLst>
                <a:ext uri="{FF2B5EF4-FFF2-40B4-BE49-F238E27FC236}">
                  <a16:creationId xmlns:a16="http://schemas.microsoft.com/office/drawing/2014/main" id="{ADA17C7D-1836-0FE3-1E25-21B7A0A1D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" y="2213"/>
              <a:ext cx="6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zh-TW" altLang="en-US" sz="1800">
                  <a:ea typeface="新細明體" panose="02020500000000000000" pitchFamily="18" charset="-120"/>
                </a:rPr>
                <a:t>1024</a:t>
              </a:r>
            </a:p>
          </p:txBody>
        </p:sp>
        <p:sp>
          <p:nvSpPr>
            <p:cNvPr id="29707" name="Text Box 12">
              <a:extLst>
                <a:ext uri="{FF2B5EF4-FFF2-40B4-BE49-F238E27FC236}">
                  <a16:creationId xmlns:a16="http://schemas.microsoft.com/office/drawing/2014/main" id="{ABB2BE33-3B85-BB82-EB09-CB866459C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2" y="2213"/>
              <a:ext cx="4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zh-TW" altLang="en-US" sz="1800">
                  <a:ea typeface="新細明體" panose="02020500000000000000" pitchFamily="18" charset="-120"/>
                </a:rPr>
                <a:t>1032</a:t>
              </a:r>
            </a:p>
          </p:txBody>
        </p:sp>
        <p:sp>
          <p:nvSpPr>
            <p:cNvPr id="412686" name="Rectangle 14">
              <a:extLst>
                <a:ext uri="{FF2B5EF4-FFF2-40B4-BE49-F238E27FC236}">
                  <a16:creationId xmlns:a16="http://schemas.microsoft.com/office/drawing/2014/main" id="{3ACA01CF-AA4C-4704-3D99-5A82C3EAE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  <a:cs typeface="Arial" charset="0"/>
                </a:rPr>
                <a:t>…</a:t>
              </a:r>
            </a:p>
          </p:txBody>
        </p:sp>
        <p:sp>
          <p:nvSpPr>
            <p:cNvPr id="29709" name="Text Box 15">
              <a:extLst>
                <a:ext uri="{FF2B5EF4-FFF2-40B4-BE49-F238E27FC236}">
                  <a16:creationId xmlns:a16="http://schemas.microsoft.com/office/drawing/2014/main" id="{4DCC00DC-A12D-0C88-03A0-C21EA2C3C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0" y="2213"/>
              <a:ext cx="6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zh-TW" altLang="en-US" sz="1800">
                  <a:ea typeface="新細明體" panose="02020500000000000000" pitchFamily="18" charset="-120"/>
                </a:rPr>
                <a:t>1020</a:t>
              </a:r>
            </a:p>
          </p:txBody>
        </p:sp>
        <p:sp>
          <p:nvSpPr>
            <p:cNvPr id="29710" name="Text Box 18">
              <a:extLst>
                <a:ext uri="{FF2B5EF4-FFF2-40B4-BE49-F238E27FC236}">
                  <a16:creationId xmlns:a16="http://schemas.microsoft.com/office/drawing/2014/main" id="{306B256C-50E7-E7D9-46C0-5F29EC982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92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29711" name="Text Box 19">
              <a:extLst>
                <a:ext uri="{FF2B5EF4-FFF2-40B4-BE49-F238E27FC236}">
                  <a16:creationId xmlns:a16="http://schemas.microsoft.com/office/drawing/2014/main" id="{5736815E-0696-5967-4DFF-B6D9A0C89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92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p</a:t>
              </a:r>
            </a:p>
          </p:txBody>
        </p:sp>
        <p:cxnSp>
          <p:nvCxnSpPr>
            <p:cNvPr id="29712" name="AutoShape 20">
              <a:extLst>
                <a:ext uri="{FF2B5EF4-FFF2-40B4-BE49-F238E27FC236}">
                  <a16:creationId xmlns:a16="http://schemas.microsoft.com/office/drawing/2014/main" id="{09EE2D81-9E1F-9775-A80C-7A35DEA0B134}"/>
                </a:ext>
              </a:extLst>
            </p:cNvPr>
            <p:cNvCxnSpPr>
              <a:cxnSpLocks noChangeShapeType="1"/>
              <a:stCxn id="412680" idx="0"/>
              <a:endCxn id="412677" idx="0"/>
            </p:cNvCxnSpPr>
            <p:nvPr/>
          </p:nvCxnSpPr>
          <p:spPr bwMode="auto">
            <a:xfrm rot="-5400000" flipH="1" flipV="1">
              <a:off x="3443" y="1731"/>
              <a:ext cx="1" cy="1496"/>
            </a:xfrm>
            <a:prstGeom prst="curvedConnector3">
              <a:avLst>
                <a:gd name="adj1" fmla="val -13200005"/>
              </a:avLst>
            </a:prstGeom>
            <a:noFill/>
            <a:ln w="31750">
              <a:solidFill>
                <a:srgbClr val="FFFF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3" name="Text Box 21">
              <a:extLst>
                <a:ext uri="{FF2B5EF4-FFF2-40B4-BE49-F238E27FC236}">
                  <a16:creationId xmlns:a16="http://schemas.microsoft.com/office/drawing/2014/main" id="{8F0B6C70-1870-D9EC-ABBF-6DC6C3BE3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168"/>
              <a:ext cx="3264" cy="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en-US" altLang="zh-TW" sz="1800">
                  <a:latin typeface="Courier New" panose="02070309020205020404" pitchFamily="49" charset="0"/>
                  <a:ea typeface="新細明體" panose="02020500000000000000" pitchFamily="18" charset="-120"/>
                </a:rPr>
                <a:t>int a = 100;</a:t>
              </a:r>
            </a:p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FF0000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rPr>
                <a:t>int *p = &amp;a;</a:t>
              </a:r>
            </a:p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en-US" altLang="zh-TW" sz="1800">
                  <a:latin typeface="Courier New" panose="02070309020205020404" pitchFamily="49" charset="0"/>
                  <a:ea typeface="新細明體" panose="02020500000000000000" pitchFamily="18" charset="-120"/>
                </a:rPr>
                <a:t>cout &lt;&lt; a &lt;&lt; " " &lt;&lt; &amp;a &lt;&lt;endl;</a:t>
              </a:r>
            </a:p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en-US" altLang="zh-TW" sz="1800">
                  <a:latin typeface="Courier New" panose="02070309020205020404" pitchFamily="49" charset="0"/>
                  <a:ea typeface="新細明體" panose="02020500000000000000" pitchFamily="18" charset="-120"/>
                </a:rPr>
                <a:t>cout &lt;&lt; p &lt;&lt; " " &lt;&lt; &amp;p &lt;&lt;endl;</a:t>
              </a:r>
            </a:p>
          </p:txBody>
        </p:sp>
        <p:sp>
          <p:nvSpPr>
            <p:cNvPr id="29714" name="Text Box 22">
              <a:extLst>
                <a:ext uri="{FF2B5EF4-FFF2-40B4-BE49-F238E27FC236}">
                  <a16:creationId xmlns:a16="http://schemas.microsoft.com/office/drawing/2014/main" id="{65C61A89-112F-6FBB-5A5B-DF9D683956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216"/>
              <a:ext cx="2160" cy="582"/>
            </a:xfrm>
            <a:prstGeom prst="rect">
              <a:avLst/>
            </a:prstGeom>
            <a:solidFill>
              <a:srgbClr val="D49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Result is:</a:t>
              </a:r>
            </a:p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100 1024</a:t>
              </a:r>
            </a:p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1024 1032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E2D0A17A-A5EF-3BE1-AEE5-9634D232A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Operator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*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172267E4-24B8-0B74-3AB0-2FE780A3D4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848600" cy="4114800"/>
          </a:xfrm>
        </p:spPr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We can access to the value stored in the variable pointed to by using the dereferencing operator (</a:t>
            </a:r>
            <a:r>
              <a:rPr lang="en-US" altLang="zh-TW" sz="2400">
                <a:latin typeface="Courier" pitchFamily="2" charset="0"/>
                <a:ea typeface="新細明體" panose="02020500000000000000" pitchFamily="18" charset="-120"/>
              </a:rPr>
              <a:t>*</a:t>
            </a:r>
            <a:r>
              <a:rPr lang="en-US" altLang="zh-TW" sz="2400">
                <a:ea typeface="新細明體" panose="02020500000000000000" pitchFamily="18" charset="-120"/>
              </a:rPr>
              <a:t>), </a:t>
            </a:r>
          </a:p>
        </p:txBody>
      </p:sp>
      <p:sp>
        <p:nvSpPr>
          <p:cNvPr id="377861" name="Rectangle 5">
            <a:extLst>
              <a:ext uri="{FF2B5EF4-FFF2-40B4-BE49-F238E27FC236}">
                <a16:creationId xmlns:a16="http://schemas.microsoft.com/office/drawing/2014/main" id="{E26D3C6B-DA38-25B4-BEAF-FD7FECA49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100</a:t>
            </a:r>
          </a:p>
        </p:txBody>
      </p:sp>
      <p:sp>
        <p:nvSpPr>
          <p:cNvPr id="377862" name="Rectangle 6">
            <a:extLst>
              <a:ext uri="{FF2B5EF4-FFF2-40B4-BE49-F238E27FC236}">
                <a16:creationId xmlns:a16="http://schemas.microsoft.com/office/drawing/2014/main" id="{44A95F35-9E56-ECCB-A0B9-D43CF3AAA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35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88</a:t>
            </a:r>
          </a:p>
        </p:txBody>
      </p:sp>
      <p:sp>
        <p:nvSpPr>
          <p:cNvPr id="377863" name="Rectangle 7">
            <a:extLst>
              <a:ext uri="{FF2B5EF4-FFF2-40B4-BE49-F238E27FC236}">
                <a16:creationId xmlns:a16="http://schemas.microsoft.com/office/drawing/2014/main" id="{53594EB7-0C7C-2CB1-F7FA-6DFAA4DB1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…</a:t>
            </a:r>
          </a:p>
        </p:txBody>
      </p:sp>
      <p:sp>
        <p:nvSpPr>
          <p:cNvPr id="377864" name="Rectangle 8">
            <a:extLst>
              <a:ext uri="{FF2B5EF4-FFF2-40B4-BE49-F238E27FC236}">
                <a16:creationId xmlns:a16="http://schemas.microsoft.com/office/drawing/2014/main" id="{DCAD9F77-4A1F-D779-8307-70B3E3376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70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1024</a:t>
            </a:r>
          </a:p>
        </p:txBody>
      </p:sp>
      <p:sp>
        <p:nvSpPr>
          <p:cNvPr id="377865" name="Rectangle 9">
            <a:extLst>
              <a:ext uri="{FF2B5EF4-FFF2-40B4-BE49-F238E27FC236}">
                <a16:creationId xmlns:a16="http://schemas.microsoft.com/office/drawing/2014/main" id="{FF9DC03A-7668-A12E-82EA-B8E3EF0F4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315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…</a:t>
            </a:r>
          </a:p>
        </p:txBody>
      </p:sp>
      <p:sp>
        <p:nvSpPr>
          <p:cNvPr id="30728" name="Text Box 10">
            <a:extLst>
              <a:ext uri="{FF2B5EF4-FFF2-40B4-BE49-F238E27FC236}">
                <a16:creationId xmlns:a16="http://schemas.microsoft.com/office/drawing/2014/main" id="{3740DA1B-29BD-E014-D7E0-08DEF6784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95600"/>
            <a:ext cx="2143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Memory address:</a:t>
            </a:r>
          </a:p>
        </p:txBody>
      </p:sp>
      <p:sp>
        <p:nvSpPr>
          <p:cNvPr id="30729" name="Text Box 11">
            <a:extLst>
              <a:ext uri="{FF2B5EF4-FFF2-40B4-BE49-F238E27FC236}">
                <a16:creationId xmlns:a16="http://schemas.microsoft.com/office/drawing/2014/main" id="{688E816E-6745-EA3C-7B1D-68DCF3BE2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8588" y="2895600"/>
            <a:ext cx="973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zh-TW" altLang="en-US" sz="1800">
                <a:ea typeface="新細明體" panose="02020500000000000000" pitchFamily="18" charset="-120"/>
              </a:rPr>
              <a:t>1024</a:t>
            </a:r>
          </a:p>
        </p:txBody>
      </p:sp>
      <p:sp>
        <p:nvSpPr>
          <p:cNvPr id="30730" name="Text Box 12">
            <a:extLst>
              <a:ext uri="{FF2B5EF4-FFF2-40B4-BE49-F238E27FC236}">
                <a16:creationId xmlns:a16="http://schemas.microsoft.com/office/drawing/2014/main" id="{6486C8A2-04EE-5853-B6D6-147BDABCC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895600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zh-TW" altLang="en-US" sz="1800">
                <a:ea typeface="新細明體" panose="02020500000000000000" pitchFamily="18" charset="-120"/>
              </a:rPr>
              <a:t>1032</a:t>
            </a:r>
          </a:p>
        </p:txBody>
      </p:sp>
      <p:sp>
        <p:nvSpPr>
          <p:cNvPr id="377871" name="Rectangle 15">
            <a:extLst>
              <a:ext uri="{FF2B5EF4-FFF2-40B4-BE49-F238E27FC236}">
                <a16:creationId xmlns:a16="http://schemas.microsoft.com/office/drawing/2014/main" id="{FC14632D-32C6-DD01-ECC9-C47A7073D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…</a:t>
            </a:r>
          </a:p>
        </p:txBody>
      </p:sp>
      <p:sp>
        <p:nvSpPr>
          <p:cNvPr id="30732" name="Text Box 16">
            <a:extLst>
              <a:ext uri="{FF2B5EF4-FFF2-40B4-BE49-F238E27FC236}">
                <a16:creationId xmlns:a16="http://schemas.microsoft.com/office/drawing/2014/main" id="{B26C11CF-E037-ED33-6107-5F88E69DC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895600"/>
            <a:ext cx="973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zh-TW" altLang="en-US" sz="1800">
                <a:ea typeface="新細明體" panose="02020500000000000000" pitchFamily="18" charset="-120"/>
              </a:rPr>
              <a:t>1020</a:t>
            </a:r>
          </a:p>
        </p:txBody>
      </p:sp>
      <p:sp>
        <p:nvSpPr>
          <p:cNvPr id="30733" name="Text Box 21">
            <a:extLst>
              <a:ext uri="{FF2B5EF4-FFF2-40B4-BE49-F238E27FC236}">
                <a16:creationId xmlns:a16="http://schemas.microsoft.com/office/drawing/2014/main" id="{5E47F241-679D-58CF-34DB-3FDB6592C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135438"/>
            <a:ext cx="4908550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int a = 100;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int *p = &amp;a;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cout &lt;&lt; a &lt;&lt; endl;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cout &lt;&lt; &amp;a &lt;&lt; endl;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cout &lt;&lt; p &lt;&lt; " " &lt;&lt; </a:t>
            </a:r>
            <a:r>
              <a:rPr lang="en-US" altLang="zh-TW" sz="180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*p</a:t>
            </a: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 &lt;&lt; endl;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cout &lt;&lt; &amp;p &lt;&lt; endl;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endParaRPr lang="en-US" altLang="zh-TW" sz="1800"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  <p:sp>
        <p:nvSpPr>
          <p:cNvPr id="377878" name="Text Box 22">
            <a:extLst>
              <a:ext uri="{FF2B5EF4-FFF2-40B4-BE49-F238E27FC236}">
                <a16:creationId xmlns:a16="http://schemas.microsoft.com/office/drawing/2014/main" id="{BDA20951-83F1-1D61-F5E5-B954BD675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19600"/>
            <a:ext cx="1571625" cy="2222500"/>
          </a:xfrm>
          <a:prstGeom prst="rect">
            <a:avLst/>
          </a:prstGeom>
          <a:solidFill>
            <a:srgbClr val="D49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Result is: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100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1024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1024 100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1032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ea typeface="新細明體" panose="02020500000000000000" pitchFamily="18" charset="-120"/>
            </a:endParaRPr>
          </a:p>
        </p:txBody>
      </p:sp>
      <p:cxnSp>
        <p:nvCxnSpPr>
          <p:cNvPr id="30735" name="AutoShape 26">
            <a:extLst>
              <a:ext uri="{FF2B5EF4-FFF2-40B4-BE49-F238E27FC236}">
                <a16:creationId xmlns:a16="http://schemas.microsoft.com/office/drawing/2014/main" id="{062B6042-62B6-D776-4BCE-BD12FC1D0013}"/>
              </a:ext>
            </a:extLst>
          </p:cNvPr>
          <p:cNvCxnSpPr>
            <a:cxnSpLocks noChangeShapeType="1"/>
            <a:stCxn id="377864" idx="0"/>
            <a:endCxn id="377861" idx="0"/>
          </p:cNvCxnSpPr>
          <p:nvPr/>
        </p:nvCxnSpPr>
        <p:spPr bwMode="auto">
          <a:xfrm rot="-5400000" flipH="1" flipV="1">
            <a:off x="5641181" y="2129632"/>
            <a:ext cx="1587" cy="2374900"/>
          </a:xfrm>
          <a:prstGeom prst="curvedConnector3">
            <a:avLst>
              <a:gd name="adj1" fmla="val -13200005"/>
            </a:avLst>
          </a:prstGeom>
          <a:noFill/>
          <a:ln w="31750">
            <a:solidFill>
              <a:schemeClr val="accent2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6" name="Text Box 45">
            <a:extLst>
              <a:ext uri="{FF2B5EF4-FFF2-40B4-BE49-F238E27FC236}">
                <a16:creationId xmlns:a16="http://schemas.microsoft.com/office/drawing/2014/main" id="{5CEAA50C-7772-DF10-6656-DD0F0D969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962400"/>
            <a:ext cx="973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30737" name="Text Box 46">
            <a:extLst>
              <a:ext uri="{FF2B5EF4-FFF2-40B4-BE49-F238E27FC236}">
                <a16:creationId xmlns:a16="http://schemas.microsoft.com/office/drawing/2014/main" id="{8BAC43E9-C0DB-4DCB-2238-C37D74DBB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962400"/>
            <a:ext cx="973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7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2">
            <a:extLst>
              <a:ext uri="{FF2B5EF4-FFF2-40B4-BE49-F238E27FC236}">
                <a16:creationId xmlns:a16="http://schemas.microsoft.com/office/drawing/2014/main" id="{5B1B244C-54A4-BE43-527F-6DB7AF571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0" y="554038"/>
            <a:ext cx="662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/>
              <a:t>Pointer Assignment</a:t>
            </a:r>
            <a:r>
              <a:rPr lang="en-US" altLang="en-US" sz="1800"/>
              <a:t> </a:t>
            </a:r>
          </a:p>
        </p:txBody>
      </p:sp>
      <p:sp>
        <p:nvSpPr>
          <p:cNvPr id="31746" name="Text Box 3">
            <a:extLst>
              <a:ext uri="{FF2B5EF4-FFF2-40B4-BE49-F238E27FC236}">
                <a16:creationId xmlns:a16="http://schemas.microsoft.com/office/drawing/2014/main" id="{7609D2D5-20A0-7E38-49CC-DA19D65CA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81200"/>
            <a:ext cx="838200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 dirty="0"/>
              <a:t>int </a:t>
            </a:r>
            <a:r>
              <a:rPr lang="en-US" altLang="en-US" sz="3600" b="1" dirty="0" err="1"/>
              <a:t>i</a:t>
            </a:r>
            <a:r>
              <a:rPr lang="en-US" altLang="en-US" sz="3600" b="1" dirty="0"/>
              <a:t> = 1;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 dirty="0"/>
              <a:t>int *</a:t>
            </a:r>
            <a:r>
              <a:rPr lang="en-US" altLang="en-US" sz="3600" b="1" dirty="0" err="1"/>
              <a:t>ip</a:t>
            </a:r>
            <a:r>
              <a:rPr lang="en-US" altLang="en-US" sz="3600" b="1" dirty="0"/>
              <a:t> ; //pointer declaration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 dirty="0" err="1"/>
              <a:t>ip</a:t>
            </a:r>
            <a:r>
              <a:rPr lang="en-US" altLang="en-US" sz="3600" b="1" dirty="0"/>
              <a:t> = &amp;</a:t>
            </a:r>
            <a:r>
              <a:rPr lang="en-US" altLang="en-US" sz="3600" b="1" dirty="0" err="1"/>
              <a:t>i</a:t>
            </a:r>
            <a:r>
              <a:rPr lang="en-US" altLang="en-US" sz="3600" b="1" dirty="0"/>
              <a:t> ; //pointer assignment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 dirty="0"/>
              <a:t>*</a:t>
            </a:r>
            <a:r>
              <a:rPr lang="en-US" altLang="en-US" sz="3600" b="1" dirty="0" err="1"/>
              <a:t>ip</a:t>
            </a:r>
            <a:r>
              <a:rPr lang="en-US" altLang="en-US" sz="3600" b="1" dirty="0"/>
              <a:t> = 3 ;  //pointer assignment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2">
            <a:extLst>
              <a:ext uri="{FF2B5EF4-FFF2-40B4-BE49-F238E27FC236}">
                <a16:creationId xmlns:a16="http://schemas.microsoft.com/office/drawing/2014/main" id="{908A353B-E177-71DA-CC07-23B756C76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3975" y="115888"/>
            <a:ext cx="449897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int i; int *ip ; ip = &amp;i ; *ip = 3 ;  </a:t>
            </a:r>
          </a:p>
        </p:txBody>
      </p:sp>
      <p:sp>
        <p:nvSpPr>
          <p:cNvPr id="33794" name="Line 3">
            <a:extLst>
              <a:ext uri="{FF2B5EF4-FFF2-40B4-BE49-F238E27FC236}">
                <a16:creationId xmlns:a16="http://schemas.microsoft.com/office/drawing/2014/main" id="{233A29C4-E5EA-2040-9842-19D56F6FB7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2954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5" name="Line 4">
            <a:extLst>
              <a:ext uri="{FF2B5EF4-FFF2-40B4-BE49-F238E27FC236}">
                <a16:creationId xmlns:a16="http://schemas.microsoft.com/office/drawing/2014/main" id="{2523A587-662C-9AA3-5074-AA4A32D342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83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6" name="Line 5">
            <a:extLst>
              <a:ext uri="{FF2B5EF4-FFF2-40B4-BE49-F238E27FC236}">
                <a16:creationId xmlns:a16="http://schemas.microsoft.com/office/drawing/2014/main" id="{3403F651-DA4A-6500-68A3-6505FF3218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7" name="Line 6">
            <a:extLst>
              <a:ext uri="{FF2B5EF4-FFF2-40B4-BE49-F238E27FC236}">
                <a16:creationId xmlns:a16="http://schemas.microsoft.com/office/drawing/2014/main" id="{C06B14E5-00F8-B20C-E767-536AD8F012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" name="Text Box 7">
            <a:extLst>
              <a:ext uri="{FF2B5EF4-FFF2-40B4-BE49-F238E27FC236}">
                <a16:creationId xmlns:a16="http://schemas.microsoft.com/office/drawing/2014/main" id="{8FD429C5-F4EC-ECEF-74DE-9FF707242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050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/>
              <a:t>Address of ‘i’</a:t>
            </a:r>
          </a:p>
        </p:txBody>
      </p:sp>
      <p:sp>
        <p:nvSpPr>
          <p:cNvPr id="33799" name="Text Box 8">
            <a:extLst>
              <a:ext uri="{FF2B5EF4-FFF2-40B4-BE49-F238E27FC236}">
                <a16:creationId xmlns:a16="http://schemas.microsoft.com/office/drawing/2014/main" id="{9F38AA82-04F6-C3DA-959E-CB6C1D81F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828800"/>
            <a:ext cx="381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b="1"/>
              <a:t>Value of ‘i’</a:t>
            </a:r>
          </a:p>
        </p:txBody>
      </p:sp>
      <p:sp>
        <p:nvSpPr>
          <p:cNvPr id="33800" name="Rectangle 9">
            <a:extLst>
              <a:ext uri="{FF2B5EF4-FFF2-40B4-BE49-F238E27FC236}">
                <a16:creationId xmlns:a16="http://schemas.microsoft.com/office/drawing/2014/main" id="{98ACE070-A535-0742-67E9-5566C888A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810000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3801" name="Rectangle 10">
            <a:extLst>
              <a:ext uri="{FF2B5EF4-FFF2-40B4-BE49-F238E27FC236}">
                <a16:creationId xmlns:a16="http://schemas.microsoft.com/office/drawing/2014/main" id="{68901A87-4037-6AF3-12BA-E00AF72D5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789363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3802" name="Rectangle 11">
            <a:extLst>
              <a:ext uri="{FF2B5EF4-FFF2-40B4-BE49-F238E27FC236}">
                <a16:creationId xmlns:a16="http://schemas.microsoft.com/office/drawing/2014/main" id="{F3525468-E821-DA63-8AEB-DF4A99D43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810000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3803" name="Rectangle 12">
            <a:extLst>
              <a:ext uri="{FF2B5EF4-FFF2-40B4-BE49-F238E27FC236}">
                <a16:creationId xmlns:a16="http://schemas.microsoft.com/office/drawing/2014/main" id="{AAA99F7C-0AFA-F1FE-AE2E-2135AAB49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810000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3804" name="Rectangle 13">
            <a:extLst>
              <a:ext uri="{FF2B5EF4-FFF2-40B4-BE49-F238E27FC236}">
                <a16:creationId xmlns:a16="http://schemas.microsoft.com/office/drawing/2014/main" id="{7DBDCDD8-F081-BB06-2C1E-35C6D13BB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810000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3805" name="Rectangle 14">
            <a:extLst>
              <a:ext uri="{FF2B5EF4-FFF2-40B4-BE49-F238E27FC236}">
                <a16:creationId xmlns:a16="http://schemas.microsoft.com/office/drawing/2014/main" id="{06C55EAA-A463-E85E-E2F2-3A9EE04AD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10000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3806" name="Text Box 15">
            <a:extLst>
              <a:ext uri="{FF2B5EF4-FFF2-40B4-BE49-F238E27FC236}">
                <a16:creationId xmlns:a16="http://schemas.microsoft.com/office/drawing/2014/main" id="{A2865DBE-AD51-603B-5863-7D7B1188D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257800"/>
            <a:ext cx="830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X1000            x1004            x1008           x100c            x1010            x1014</a:t>
            </a:r>
          </a:p>
        </p:txBody>
      </p:sp>
      <p:grpSp>
        <p:nvGrpSpPr>
          <p:cNvPr id="2" name="Group 30">
            <a:extLst>
              <a:ext uri="{FF2B5EF4-FFF2-40B4-BE49-F238E27FC236}">
                <a16:creationId xmlns:a16="http://schemas.microsoft.com/office/drawing/2014/main" id="{BA8C5C0F-3CD2-3DFC-0DE8-CF6BC93E0953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141663"/>
            <a:ext cx="1524000" cy="730250"/>
            <a:chOff x="2880" y="1979"/>
            <a:chExt cx="960" cy="460"/>
          </a:xfrm>
        </p:grpSpPr>
        <p:sp>
          <p:nvSpPr>
            <p:cNvPr id="33814" name="Text Box 16">
              <a:extLst>
                <a:ext uri="{FF2B5EF4-FFF2-40B4-BE49-F238E27FC236}">
                  <a16:creationId xmlns:a16="http://schemas.microsoft.com/office/drawing/2014/main" id="{0F00D416-A792-4012-2704-372E05D1E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979"/>
              <a:ext cx="7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0" tIns="45715" rIns="91430" bIns="45715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variable</a:t>
              </a:r>
            </a:p>
          </p:txBody>
        </p:sp>
        <p:sp>
          <p:nvSpPr>
            <p:cNvPr id="33815" name="Text Box 17">
              <a:extLst>
                <a:ext uri="{FF2B5EF4-FFF2-40B4-BE49-F238E27FC236}">
                  <a16:creationId xmlns:a16="http://schemas.microsoft.com/office/drawing/2014/main" id="{77CF2788-2B75-8411-0BFC-93234D3D9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112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0" tIns="45715" rIns="91430" bIns="45715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/>
                <a:t>i</a:t>
              </a:r>
            </a:p>
          </p:txBody>
        </p:sp>
      </p:grpSp>
      <p:sp>
        <p:nvSpPr>
          <p:cNvPr id="44050" name="Text Box 18">
            <a:extLst>
              <a:ext uri="{FF2B5EF4-FFF2-40B4-BE49-F238E27FC236}">
                <a16:creationId xmlns:a16="http://schemas.microsoft.com/office/drawing/2014/main" id="{2FA4DD90-B1BA-B6AB-76D4-23C46DDA8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114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33809" name="Rectangle 20">
            <a:extLst>
              <a:ext uri="{FF2B5EF4-FFF2-40B4-BE49-F238E27FC236}">
                <a16:creationId xmlns:a16="http://schemas.microsoft.com/office/drawing/2014/main" id="{8E194261-3BF0-D307-397D-DB425D419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2578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44055" name="Text Box 23">
            <a:extLst>
              <a:ext uri="{FF2B5EF4-FFF2-40B4-BE49-F238E27FC236}">
                <a16:creationId xmlns:a16="http://schemas.microsoft.com/office/drawing/2014/main" id="{E58D65BE-E72A-5D44-5173-6D2AC75B7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420938"/>
            <a:ext cx="15827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/>
              <a:t>‘x100c</a:t>
            </a:r>
            <a:endParaRPr lang="en-US" altLang="en-US" sz="8800" b="1"/>
          </a:p>
        </p:txBody>
      </p:sp>
      <p:sp>
        <p:nvSpPr>
          <p:cNvPr id="44056" name="Text Box 24">
            <a:extLst>
              <a:ext uri="{FF2B5EF4-FFF2-40B4-BE49-F238E27FC236}">
                <a16:creationId xmlns:a16="http://schemas.microsoft.com/office/drawing/2014/main" id="{8B6CA0D4-9835-9256-9A74-91EB1578A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2860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/>
              <a:t>‘i=3’</a:t>
            </a:r>
          </a:p>
        </p:txBody>
      </p:sp>
      <p:sp>
        <p:nvSpPr>
          <p:cNvPr id="44057" name="Text Box 25">
            <a:extLst>
              <a:ext uri="{FF2B5EF4-FFF2-40B4-BE49-F238E27FC236}">
                <a16:creationId xmlns:a16="http://schemas.microsoft.com/office/drawing/2014/main" id="{5695B61A-76E0-13D6-6969-E034F77BC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1844675"/>
            <a:ext cx="10080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b="1"/>
              <a:t>ip =</a:t>
            </a:r>
            <a:endParaRPr lang="en-US" altLang="en-US" sz="2400" b="1"/>
          </a:p>
        </p:txBody>
      </p:sp>
      <p:sp>
        <p:nvSpPr>
          <p:cNvPr id="44063" name="Rectangle 31">
            <a:extLst>
              <a:ext uri="{FF2B5EF4-FFF2-40B4-BE49-F238E27FC236}">
                <a16:creationId xmlns:a16="http://schemas.microsoft.com/office/drawing/2014/main" id="{B0A47AB1-4F87-71AA-1E43-CFC56D2B8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1989138"/>
            <a:ext cx="81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x100c</a:t>
            </a:r>
            <a:endParaRPr lang="en-CA" altLang="en-US" sz="1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0" grpId="0"/>
      <p:bldP spid="44055" grpId="0"/>
      <p:bldP spid="440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2">
            <a:extLst>
              <a:ext uri="{FF2B5EF4-FFF2-40B4-BE49-F238E27FC236}">
                <a16:creationId xmlns:a16="http://schemas.microsoft.com/office/drawing/2014/main" id="{AD767BEC-EDEB-F23C-1FB2-1445832BC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1000"/>
            <a:ext cx="9144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/>
              <a:t>Example of Pointer</a:t>
            </a:r>
          </a:p>
        </p:txBody>
      </p:sp>
      <p:sp>
        <p:nvSpPr>
          <p:cNvPr id="35842" name="Text Box 3">
            <a:extLst>
              <a:ext uri="{FF2B5EF4-FFF2-40B4-BE49-F238E27FC236}">
                <a16:creationId xmlns:a16="http://schemas.microsoft.com/office/drawing/2014/main" id="{4899869B-34D9-6919-105C-A8BA997F8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990600"/>
            <a:ext cx="4178300" cy="564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/>
              <a:t>#include&lt;</a:t>
            </a:r>
            <a:r>
              <a:rPr lang="en-US" altLang="en-US" sz="2800" dirty="0" err="1"/>
              <a:t>iostream.h</a:t>
            </a:r>
            <a:r>
              <a:rPr lang="en-US" altLang="en-US" sz="2800" dirty="0"/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/>
              <a:t>void main()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/>
              <a:t>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/>
              <a:t>int </a:t>
            </a:r>
            <a:r>
              <a:rPr lang="en-US" altLang="en-US" sz="2800" dirty="0" err="1"/>
              <a:t>i</a:t>
            </a:r>
            <a:r>
              <a:rPr lang="en-US" altLang="en-US" sz="2800" dirty="0"/>
              <a:t>=3;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/>
              <a:t>int *j;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/>
              <a:t>j=&amp;</a:t>
            </a:r>
            <a:r>
              <a:rPr lang="en-US" altLang="en-US" sz="2800" dirty="0" err="1"/>
              <a:t>i</a:t>
            </a:r>
            <a:r>
              <a:rPr lang="en-US" altLang="en-US" sz="2800" dirty="0"/>
              <a:t>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 err="1"/>
              <a:t>cout</a:t>
            </a:r>
            <a:r>
              <a:rPr lang="en-US" altLang="en-US" sz="2800" dirty="0"/>
              <a:t>&lt;&lt;</a:t>
            </a:r>
            <a:r>
              <a:rPr lang="en-US" altLang="en-US" sz="2800" dirty="0" err="1"/>
              <a:t>i</a:t>
            </a:r>
            <a:r>
              <a:rPr lang="en-US" altLang="en-US" sz="2800" dirty="0"/>
              <a:t>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 err="1"/>
              <a:t>cout</a:t>
            </a:r>
            <a:r>
              <a:rPr lang="en-US" altLang="en-US" sz="2800" dirty="0"/>
              <a:t>&lt;&lt;*j;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/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9FF912F3-F824-0A2D-2BDE-2DCA86583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738688"/>
            <a:ext cx="8229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D5506D56-7EF0-2068-2D94-03DA3BC78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738688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7891" name="Rectangle 4">
            <a:extLst>
              <a:ext uri="{FF2B5EF4-FFF2-40B4-BE49-F238E27FC236}">
                <a16:creationId xmlns:a16="http://schemas.microsoft.com/office/drawing/2014/main" id="{AC4FD441-E2EE-18C5-33E2-BB7545CB9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738688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7892" name="Rectangle 5">
            <a:extLst>
              <a:ext uri="{FF2B5EF4-FFF2-40B4-BE49-F238E27FC236}">
                <a16:creationId xmlns:a16="http://schemas.microsoft.com/office/drawing/2014/main" id="{A9BC1DC5-B9D1-37BC-9E6E-A9AD90126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738688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7893" name="Rectangle 6">
            <a:extLst>
              <a:ext uri="{FF2B5EF4-FFF2-40B4-BE49-F238E27FC236}">
                <a16:creationId xmlns:a16="http://schemas.microsoft.com/office/drawing/2014/main" id="{44414A20-57B2-ACF5-E941-1E96F5A21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738688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7894" name="Rectangle 7">
            <a:extLst>
              <a:ext uri="{FF2B5EF4-FFF2-40B4-BE49-F238E27FC236}">
                <a16:creationId xmlns:a16="http://schemas.microsoft.com/office/drawing/2014/main" id="{591AA598-9013-5909-B5F5-C2E91D883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738688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7895" name="Rectangle 8">
            <a:extLst>
              <a:ext uri="{FF2B5EF4-FFF2-40B4-BE49-F238E27FC236}">
                <a16:creationId xmlns:a16="http://schemas.microsoft.com/office/drawing/2014/main" id="{6B3F7EFF-B37B-9E0D-54CB-AAD25BCA1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738688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7896" name="Text Box 9">
            <a:extLst>
              <a:ext uri="{FF2B5EF4-FFF2-40B4-BE49-F238E27FC236}">
                <a16:creationId xmlns:a16="http://schemas.microsoft.com/office/drawing/2014/main" id="{3CC8698E-91B2-E697-1CA0-435B57AE8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186488"/>
            <a:ext cx="8305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X1000            x1004            x1008           x100c            x1010            x1014</a:t>
            </a:r>
          </a:p>
        </p:txBody>
      </p:sp>
      <p:sp>
        <p:nvSpPr>
          <p:cNvPr id="37897" name="Text Box 10">
            <a:extLst>
              <a:ext uri="{FF2B5EF4-FFF2-40B4-BE49-F238E27FC236}">
                <a16:creationId xmlns:a16="http://schemas.microsoft.com/office/drawing/2014/main" id="{A067D207-FEB8-7260-1569-D0C937F1F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967288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 3</a:t>
            </a:r>
          </a:p>
        </p:txBody>
      </p:sp>
      <p:sp>
        <p:nvSpPr>
          <p:cNvPr id="37898" name="Text Box 11">
            <a:extLst>
              <a:ext uri="{FF2B5EF4-FFF2-40B4-BE49-F238E27FC236}">
                <a16:creationId xmlns:a16="http://schemas.microsoft.com/office/drawing/2014/main" id="{039E1A17-E211-56AD-68A9-7D4D8EB77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662488"/>
            <a:ext cx="304800" cy="175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Memory</a:t>
            </a:r>
          </a:p>
        </p:txBody>
      </p:sp>
      <p:sp>
        <p:nvSpPr>
          <p:cNvPr id="37899" name="Text Box 12">
            <a:extLst>
              <a:ext uri="{FF2B5EF4-FFF2-40B4-BE49-F238E27FC236}">
                <a16:creationId xmlns:a16="http://schemas.microsoft.com/office/drawing/2014/main" id="{71BDE4FB-C989-66BB-6F36-BD116ED12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24200"/>
            <a:ext cx="9906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baseline="-25000"/>
              <a:t>variables</a:t>
            </a:r>
          </a:p>
        </p:txBody>
      </p:sp>
      <p:sp>
        <p:nvSpPr>
          <p:cNvPr id="37900" name="Rectangle 13">
            <a:extLst>
              <a:ext uri="{FF2B5EF4-FFF2-40B4-BE49-F238E27FC236}">
                <a16:creationId xmlns:a16="http://schemas.microsoft.com/office/drawing/2014/main" id="{A7572849-9BB5-C0BB-7F0B-06EADB8F9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5600"/>
            <a:ext cx="914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7901" name="Line 14">
            <a:extLst>
              <a:ext uri="{FF2B5EF4-FFF2-40B4-BE49-F238E27FC236}">
                <a16:creationId xmlns:a16="http://schemas.microsoft.com/office/drawing/2014/main" id="{1B62FB34-3EB4-9F30-F721-9047CBCE67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2895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15">
            <a:extLst>
              <a:ext uri="{FF2B5EF4-FFF2-40B4-BE49-F238E27FC236}">
                <a16:creationId xmlns:a16="http://schemas.microsoft.com/office/drawing/2014/main" id="{50127327-4A6D-2B50-76B4-1FB443AFD7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2895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Line 16">
            <a:extLst>
              <a:ext uri="{FF2B5EF4-FFF2-40B4-BE49-F238E27FC236}">
                <a16:creationId xmlns:a16="http://schemas.microsoft.com/office/drawing/2014/main" id="{BBA2E703-7242-DE33-7F2C-BE7304D92F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895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Line 17">
            <a:extLst>
              <a:ext uri="{FF2B5EF4-FFF2-40B4-BE49-F238E27FC236}">
                <a16:creationId xmlns:a16="http://schemas.microsoft.com/office/drawing/2014/main" id="{D51410AA-26B9-88A1-AB0F-6E09EE6433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2895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Line 18">
            <a:extLst>
              <a:ext uri="{FF2B5EF4-FFF2-40B4-BE49-F238E27FC236}">
                <a16:creationId xmlns:a16="http://schemas.microsoft.com/office/drawing/2014/main" id="{DE1EA665-5C07-C3BD-3E95-F9B504881D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895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6" name="Line 19">
            <a:extLst>
              <a:ext uri="{FF2B5EF4-FFF2-40B4-BE49-F238E27FC236}">
                <a16:creationId xmlns:a16="http://schemas.microsoft.com/office/drawing/2014/main" id="{F09DAC80-7FA7-753F-0F47-0BA022E506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2895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7" name="Text Box 20">
            <a:extLst>
              <a:ext uri="{FF2B5EF4-FFF2-40B4-BE49-F238E27FC236}">
                <a16:creationId xmlns:a16="http://schemas.microsoft.com/office/drawing/2014/main" id="{F81FA085-2F5A-9099-03CA-BB1F1288B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3528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Int i</a:t>
            </a:r>
          </a:p>
        </p:txBody>
      </p:sp>
      <p:sp>
        <p:nvSpPr>
          <p:cNvPr id="37908" name="Text Box 21">
            <a:extLst>
              <a:ext uri="{FF2B5EF4-FFF2-40B4-BE49-F238E27FC236}">
                <a16:creationId xmlns:a16="http://schemas.microsoft.com/office/drawing/2014/main" id="{AA9E19B7-1341-AB0A-8330-4A99CC45D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3528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Int *j</a:t>
            </a:r>
          </a:p>
        </p:txBody>
      </p:sp>
      <p:sp>
        <p:nvSpPr>
          <p:cNvPr id="37909" name="Text Box 22">
            <a:extLst>
              <a:ext uri="{FF2B5EF4-FFF2-40B4-BE49-F238E27FC236}">
                <a16:creationId xmlns:a16="http://schemas.microsoft.com/office/drawing/2014/main" id="{78F96879-DE7F-FB02-B8FE-5A796BA65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533400"/>
            <a:ext cx="3506787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/>
              <a:t>int i=3;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/>
              <a:t>int *j;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/>
              <a:t>j = &amp;i;</a:t>
            </a:r>
          </a:p>
        </p:txBody>
      </p:sp>
      <p:sp>
        <p:nvSpPr>
          <p:cNvPr id="37910" name="AutoShape 30">
            <a:extLst>
              <a:ext uri="{FF2B5EF4-FFF2-40B4-BE49-F238E27FC236}">
                <a16:creationId xmlns:a16="http://schemas.microsoft.com/office/drawing/2014/main" id="{6D701E5B-D715-49CF-1D61-7DC149CCD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886200"/>
            <a:ext cx="228600" cy="838200"/>
          </a:xfrm>
          <a:prstGeom prst="downArrow">
            <a:avLst>
              <a:gd name="adj1" fmla="val 50000"/>
              <a:gd name="adj2" fmla="val 91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7911" name="AutoShape 31">
            <a:extLst>
              <a:ext uri="{FF2B5EF4-FFF2-40B4-BE49-F238E27FC236}">
                <a16:creationId xmlns:a16="http://schemas.microsoft.com/office/drawing/2014/main" id="{7D585058-8A16-2CE9-1C92-785D140C6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886200"/>
            <a:ext cx="228600" cy="838200"/>
          </a:xfrm>
          <a:prstGeom prst="downArrow">
            <a:avLst>
              <a:gd name="adj1" fmla="val 50000"/>
              <a:gd name="adj2" fmla="val 91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7912" name="Text Box 32">
            <a:extLst>
              <a:ext uri="{FF2B5EF4-FFF2-40B4-BE49-F238E27FC236}">
                <a16:creationId xmlns:a16="http://schemas.microsoft.com/office/drawing/2014/main" id="{F9BFF9F9-153B-DD7C-3F18-17EBC35C9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3363" y="533400"/>
            <a:ext cx="73914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/>
              <a:t>Create an integer variable ‘i’ and initialize it to 3</a:t>
            </a:r>
          </a:p>
        </p:txBody>
      </p:sp>
      <p:sp>
        <p:nvSpPr>
          <p:cNvPr id="37913" name="Text Box 33">
            <a:extLst>
              <a:ext uri="{FF2B5EF4-FFF2-40B4-BE49-F238E27FC236}">
                <a16:creationId xmlns:a16="http://schemas.microsoft.com/office/drawing/2014/main" id="{256277FE-0633-9053-B7A5-29877C69B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2438" y="1295400"/>
            <a:ext cx="68580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/>
              <a:t>Create a pointer variable ‘j’- create value of ‘j’</a:t>
            </a:r>
          </a:p>
        </p:txBody>
      </p:sp>
      <p:sp>
        <p:nvSpPr>
          <p:cNvPr id="37914" name="Text Box 34">
            <a:extLst>
              <a:ext uri="{FF2B5EF4-FFF2-40B4-BE49-F238E27FC236}">
                <a16:creationId xmlns:a16="http://schemas.microsoft.com/office/drawing/2014/main" id="{230DC116-80E9-7B19-E27F-49376663C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057400"/>
            <a:ext cx="73914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/>
              <a:t>Initialize the pointer </a:t>
            </a:r>
            <a:r>
              <a:rPr lang="en-US" altLang="en-US" sz="2000" b="1"/>
              <a:t>value of ‘j’</a:t>
            </a:r>
            <a:r>
              <a:rPr lang="en-US" altLang="en-US" sz="2400" b="1"/>
              <a:t> to the address of ‘i’</a:t>
            </a:r>
          </a:p>
        </p:txBody>
      </p:sp>
      <p:grpSp>
        <p:nvGrpSpPr>
          <p:cNvPr id="2" name="Group 50">
            <a:extLst>
              <a:ext uri="{FF2B5EF4-FFF2-40B4-BE49-F238E27FC236}">
                <a16:creationId xmlns:a16="http://schemas.microsoft.com/office/drawing/2014/main" id="{48A6E607-1984-5E20-910B-5D308450F9BE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4306888"/>
            <a:ext cx="4876800" cy="2362200"/>
            <a:chOff x="657" y="2704"/>
            <a:chExt cx="3072" cy="1488"/>
          </a:xfrm>
        </p:grpSpPr>
        <p:sp>
          <p:nvSpPr>
            <p:cNvPr id="37916" name="Text Box 23">
              <a:extLst>
                <a:ext uri="{FF2B5EF4-FFF2-40B4-BE49-F238E27FC236}">
                  <a16:creationId xmlns:a16="http://schemas.microsoft.com/office/drawing/2014/main" id="{A5410C91-8B5B-4CB1-E33F-F74398D4B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216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0" tIns="45715" rIns="91430" bIns="45715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x100c</a:t>
              </a:r>
            </a:p>
          </p:txBody>
        </p:sp>
        <p:grpSp>
          <p:nvGrpSpPr>
            <p:cNvPr id="37917" name="Group 24">
              <a:extLst>
                <a:ext uri="{FF2B5EF4-FFF2-40B4-BE49-F238E27FC236}">
                  <a16:creationId xmlns:a16="http://schemas.microsoft.com/office/drawing/2014/main" id="{24791EBB-39A7-C62C-ABA3-3857484E9D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2704"/>
              <a:ext cx="3072" cy="1488"/>
              <a:chOff x="672" y="2688"/>
              <a:chExt cx="3072" cy="1488"/>
            </a:xfrm>
          </p:grpSpPr>
          <p:sp>
            <p:nvSpPr>
              <p:cNvPr id="37918" name="Line 25">
                <a:extLst>
                  <a:ext uri="{FF2B5EF4-FFF2-40B4-BE49-F238E27FC236}">
                    <a16:creationId xmlns:a16="http://schemas.microsoft.com/office/drawing/2014/main" id="{B4B4A859-20D7-1A9F-A633-1BE123BED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6" y="2688"/>
                <a:ext cx="192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9" name="Line 26">
                <a:extLst>
                  <a:ext uri="{FF2B5EF4-FFF2-40B4-BE49-F238E27FC236}">
                    <a16:creationId xmlns:a16="http://schemas.microsoft.com/office/drawing/2014/main" id="{6AD36E79-02FF-FF5D-402C-D9290197FD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688"/>
                <a:ext cx="201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0" name="Line 27">
                <a:extLst>
                  <a:ext uri="{FF2B5EF4-FFF2-40B4-BE49-F238E27FC236}">
                    <a16:creationId xmlns:a16="http://schemas.microsoft.com/office/drawing/2014/main" id="{3EB442EF-148D-CAFB-72F0-A0EF3B2C67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736"/>
                <a:ext cx="48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1" name="Rectangle 28">
                <a:extLst>
                  <a:ext uri="{FF2B5EF4-FFF2-40B4-BE49-F238E27FC236}">
                    <a16:creationId xmlns:a16="http://schemas.microsoft.com/office/drawing/2014/main" id="{4F9EA186-97EE-0FDB-C080-B824D9564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840"/>
                <a:ext cx="624" cy="336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0" tIns="45715" rIns="91430" bIns="45715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7922" name="Rectangle 29">
                <a:extLst>
                  <a:ext uri="{FF2B5EF4-FFF2-40B4-BE49-F238E27FC236}">
                    <a16:creationId xmlns:a16="http://schemas.microsoft.com/office/drawing/2014/main" id="{A9094F40-33AB-5BDB-120F-EEEF1DE22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3168"/>
                <a:ext cx="624" cy="336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1430" tIns="45715" rIns="91430" bIns="45715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7CC3B625-5EF3-54D1-C2EE-A871E420E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6096000"/>
            <a:ext cx="9906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8698893E-7DA6-83B0-19A7-220AB2926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95600"/>
            <a:ext cx="13716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9939" name="Rectangle 4">
            <a:extLst>
              <a:ext uri="{FF2B5EF4-FFF2-40B4-BE49-F238E27FC236}">
                <a16:creationId xmlns:a16="http://schemas.microsoft.com/office/drawing/2014/main" id="{A896CF14-93E3-AA8A-4528-4BA94C577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724400"/>
            <a:ext cx="8229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9940" name="Rectangle 5">
            <a:extLst>
              <a:ext uri="{FF2B5EF4-FFF2-40B4-BE49-F238E27FC236}">
                <a16:creationId xmlns:a16="http://schemas.microsoft.com/office/drawing/2014/main" id="{D58CDFE9-71E7-71AC-9E02-3D7516F6A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738688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9941" name="Rectangle 6">
            <a:extLst>
              <a:ext uri="{FF2B5EF4-FFF2-40B4-BE49-F238E27FC236}">
                <a16:creationId xmlns:a16="http://schemas.microsoft.com/office/drawing/2014/main" id="{BFD85ED6-3DBC-43DC-E14D-7A7157932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738688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09927" name="Rectangle 7">
            <a:extLst>
              <a:ext uri="{FF2B5EF4-FFF2-40B4-BE49-F238E27FC236}">
                <a16:creationId xmlns:a16="http://schemas.microsoft.com/office/drawing/2014/main" id="{323AA995-1D06-75C5-340B-1A40A0507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738688"/>
            <a:ext cx="1371600" cy="1295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9943" name="Rectangle 8">
            <a:extLst>
              <a:ext uri="{FF2B5EF4-FFF2-40B4-BE49-F238E27FC236}">
                <a16:creationId xmlns:a16="http://schemas.microsoft.com/office/drawing/2014/main" id="{6A25D2AD-7FF9-95A0-468A-0DBF25413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738688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9944" name="Rectangle 9">
            <a:extLst>
              <a:ext uri="{FF2B5EF4-FFF2-40B4-BE49-F238E27FC236}">
                <a16:creationId xmlns:a16="http://schemas.microsoft.com/office/drawing/2014/main" id="{7FDC5FC4-8EFE-508F-8A06-859B3E843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738688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9945" name="Text Box 10">
            <a:extLst>
              <a:ext uri="{FF2B5EF4-FFF2-40B4-BE49-F238E27FC236}">
                <a16:creationId xmlns:a16="http://schemas.microsoft.com/office/drawing/2014/main" id="{ABCAF1B0-0477-F9A3-3CF1-B195FB881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186488"/>
            <a:ext cx="830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X1000            x1004            x1008           x100c            x1010            x1014</a:t>
            </a:r>
          </a:p>
        </p:txBody>
      </p:sp>
      <p:sp>
        <p:nvSpPr>
          <p:cNvPr id="39946" name="Text Box 11">
            <a:extLst>
              <a:ext uri="{FF2B5EF4-FFF2-40B4-BE49-F238E27FC236}">
                <a16:creationId xmlns:a16="http://schemas.microsoft.com/office/drawing/2014/main" id="{54E779D0-421D-F54E-8A18-A2CE4F5E7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662488"/>
            <a:ext cx="304800" cy="175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Memory</a:t>
            </a:r>
          </a:p>
        </p:txBody>
      </p:sp>
      <p:sp>
        <p:nvSpPr>
          <p:cNvPr id="39947" name="Text Box 12">
            <a:extLst>
              <a:ext uri="{FF2B5EF4-FFF2-40B4-BE49-F238E27FC236}">
                <a16:creationId xmlns:a16="http://schemas.microsoft.com/office/drawing/2014/main" id="{94DB31AF-19C1-CADC-A30D-2913788B6C41}"/>
              </a:ext>
            </a:extLst>
          </p:cNvPr>
          <p:cNvSpPr txBox="1">
            <a:spLocks noChangeArrowheads="1"/>
          </p:cNvSpPr>
          <p:nvPr/>
        </p:nvSpPr>
        <p:spPr bwMode="auto">
          <a:xfrm rot="1955219">
            <a:off x="-152400" y="32908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variables</a:t>
            </a:r>
          </a:p>
        </p:txBody>
      </p:sp>
      <p:sp>
        <p:nvSpPr>
          <p:cNvPr id="39948" name="Rectangle 13">
            <a:extLst>
              <a:ext uri="{FF2B5EF4-FFF2-40B4-BE49-F238E27FC236}">
                <a16:creationId xmlns:a16="http://schemas.microsoft.com/office/drawing/2014/main" id="{544A05CB-DACB-2F4C-FF91-769BD74BE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5600"/>
            <a:ext cx="914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9949" name="Line 14">
            <a:extLst>
              <a:ext uri="{FF2B5EF4-FFF2-40B4-BE49-F238E27FC236}">
                <a16:creationId xmlns:a16="http://schemas.microsoft.com/office/drawing/2014/main" id="{FA8EFFD3-2FB4-094F-4E8E-9D99DFD469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2895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Line 15">
            <a:extLst>
              <a:ext uri="{FF2B5EF4-FFF2-40B4-BE49-F238E27FC236}">
                <a16:creationId xmlns:a16="http://schemas.microsoft.com/office/drawing/2014/main" id="{350C19AB-6343-A3D3-2848-08E17BF15F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2895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1" name="Line 16">
            <a:extLst>
              <a:ext uri="{FF2B5EF4-FFF2-40B4-BE49-F238E27FC236}">
                <a16:creationId xmlns:a16="http://schemas.microsoft.com/office/drawing/2014/main" id="{24FB858B-FEA6-3E5E-A14A-CCD0383431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895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2" name="Line 17">
            <a:extLst>
              <a:ext uri="{FF2B5EF4-FFF2-40B4-BE49-F238E27FC236}">
                <a16:creationId xmlns:a16="http://schemas.microsoft.com/office/drawing/2014/main" id="{72EA0D50-46B5-79C4-9D00-5886C86741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2895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3" name="Line 18">
            <a:extLst>
              <a:ext uri="{FF2B5EF4-FFF2-40B4-BE49-F238E27FC236}">
                <a16:creationId xmlns:a16="http://schemas.microsoft.com/office/drawing/2014/main" id="{5360C416-10D7-7257-6FE0-83155B2C7D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895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4" name="Line 19">
            <a:extLst>
              <a:ext uri="{FF2B5EF4-FFF2-40B4-BE49-F238E27FC236}">
                <a16:creationId xmlns:a16="http://schemas.microsoft.com/office/drawing/2014/main" id="{1E26247A-8271-C68A-9B3F-42AFF304D4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2895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5" name="Text Box 20">
            <a:extLst>
              <a:ext uri="{FF2B5EF4-FFF2-40B4-BE49-F238E27FC236}">
                <a16:creationId xmlns:a16="http://schemas.microsoft.com/office/drawing/2014/main" id="{0415200A-BA3C-EA5F-A803-4753CD89B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3528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Int i</a:t>
            </a:r>
          </a:p>
        </p:txBody>
      </p:sp>
      <p:sp>
        <p:nvSpPr>
          <p:cNvPr id="39956" name="Text Box 21">
            <a:extLst>
              <a:ext uri="{FF2B5EF4-FFF2-40B4-BE49-F238E27FC236}">
                <a16:creationId xmlns:a16="http://schemas.microsoft.com/office/drawing/2014/main" id="{6A5E3F91-083D-D0C4-FDB7-F2C2AF477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3528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Int *j</a:t>
            </a:r>
          </a:p>
        </p:txBody>
      </p:sp>
      <p:sp>
        <p:nvSpPr>
          <p:cNvPr id="39957" name="AutoShape 22">
            <a:extLst>
              <a:ext uri="{FF2B5EF4-FFF2-40B4-BE49-F238E27FC236}">
                <a16:creationId xmlns:a16="http://schemas.microsoft.com/office/drawing/2014/main" id="{6CD4B947-A3C7-2945-7A3A-E7D3130EB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886200"/>
            <a:ext cx="228600" cy="838200"/>
          </a:xfrm>
          <a:prstGeom prst="downArrow">
            <a:avLst>
              <a:gd name="adj1" fmla="val 50000"/>
              <a:gd name="adj2" fmla="val 91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pic>
        <p:nvPicPr>
          <p:cNvPr id="39958" name="Picture 23">
            <a:extLst>
              <a:ext uri="{FF2B5EF4-FFF2-40B4-BE49-F238E27FC236}">
                <a16:creationId xmlns:a16="http://schemas.microsoft.com/office/drawing/2014/main" id="{E395D61C-EEB1-BA91-AC13-F9B877503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438" y="685800"/>
            <a:ext cx="3992562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9" name="AutoShape 24">
            <a:extLst>
              <a:ext uri="{FF2B5EF4-FFF2-40B4-BE49-F238E27FC236}">
                <a16:creationId xmlns:a16="http://schemas.microsoft.com/office/drawing/2014/main" id="{98F0AC46-69E3-7814-E896-E86011758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886200"/>
            <a:ext cx="228600" cy="838200"/>
          </a:xfrm>
          <a:prstGeom prst="downArrow">
            <a:avLst>
              <a:gd name="adj1" fmla="val 50000"/>
              <a:gd name="adj2" fmla="val 91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9960" name="Text Box 25">
            <a:extLst>
              <a:ext uri="{FF2B5EF4-FFF2-40B4-BE49-F238E27FC236}">
                <a16:creationId xmlns:a16="http://schemas.microsoft.com/office/drawing/2014/main" id="{94B87706-4489-2FB3-F090-E979C0F7A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52400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Output screen</a:t>
            </a:r>
          </a:p>
        </p:txBody>
      </p:sp>
      <p:sp>
        <p:nvSpPr>
          <p:cNvPr id="209947" name="Text Box 27">
            <a:extLst>
              <a:ext uri="{FF2B5EF4-FFF2-40B4-BE49-F238E27FC236}">
                <a16:creationId xmlns:a16="http://schemas.microsoft.com/office/drawing/2014/main" id="{00491D1D-8195-31A1-1155-2B85FF968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95400"/>
            <a:ext cx="4322763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We know j=&amp;i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So </a:t>
            </a:r>
            <a:r>
              <a:rPr lang="en-US" altLang="en-US" sz="1800" b="1">
                <a:sym typeface="Wingdings" pitchFamily="2" charset="2"/>
              </a:rPr>
              <a:t> *j=*(&amp;i) value of (address of i)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ym typeface="Wingdings" pitchFamily="2" charset="2"/>
              </a:rPr>
              <a:t>(i.e.) value in address (x100c)</a:t>
            </a:r>
            <a:endParaRPr lang="en-US" altLang="en-US" sz="1800" b="1"/>
          </a:p>
        </p:txBody>
      </p:sp>
      <p:sp>
        <p:nvSpPr>
          <p:cNvPr id="209948" name="Text Box 28">
            <a:extLst>
              <a:ext uri="{FF2B5EF4-FFF2-40B4-BE49-F238E27FC236}">
                <a16:creationId xmlns:a16="http://schemas.microsoft.com/office/drawing/2014/main" id="{8BFAF941-861C-E674-E81E-17EFD8E6D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" y="51435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 err="1"/>
              <a:t>cout</a:t>
            </a:r>
            <a:r>
              <a:rPr lang="en-US" altLang="en-US" sz="1800" dirty="0"/>
              <a:t>&lt;&lt;</a:t>
            </a:r>
            <a:r>
              <a:rPr lang="en-US" altLang="en-US" sz="1800" dirty="0" err="1"/>
              <a:t>i</a:t>
            </a:r>
            <a:r>
              <a:rPr lang="en-US" altLang="en-US" sz="1800" dirty="0"/>
              <a:t>;</a:t>
            </a:r>
          </a:p>
        </p:txBody>
      </p:sp>
      <p:sp>
        <p:nvSpPr>
          <p:cNvPr id="209949" name="Text Box 29">
            <a:extLst>
              <a:ext uri="{FF2B5EF4-FFF2-40B4-BE49-F238E27FC236}">
                <a16:creationId xmlns:a16="http://schemas.microsoft.com/office/drawing/2014/main" id="{81418FC9-F86E-35CB-7841-785D3F8A0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9144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i=3</a:t>
            </a:r>
          </a:p>
        </p:txBody>
      </p:sp>
      <p:sp>
        <p:nvSpPr>
          <p:cNvPr id="209950" name="Text Box 30">
            <a:extLst>
              <a:ext uri="{FF2B5EF4-FFF2-40B4-BE49-F238E27FC236}">
                <a16:creationId xmlns:a16="http://schemas.microsoft.com/office/drawing/2014/main" id="{1A51A7B2-0D09-AD08-06E6-9DE66BC9F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2192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*j=3</a:t>
            </a:r>
          </a:p>
        </p:txBody>
      </p:sp>
      <p:sp>
        <p:nvSpPr>
          <p:cNvPr id="209952" name="Text Box 32">
            <a:extLst>
              <a:ext uri="{FF2B5EF4-FFF2-40B4-BE49-F238E27FC236}">
                <a16:creationId xmlns:a16="http://schemas.microsoft.com/office/drawing/2014/main" id="{DB236D65-1A77-82FC-687A-19265BC5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00" y="776288"/>
            <a:ext cx="2817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 err="1"/>
              <a:t>cout</a:t>
            </a:r>
            <a:r>
              <a:rPr lang="en-US" altLang="en-US" sz="1800" dirty="0"/>
              <a:t>&lt;&lt;*j</a:t>
            </a:r>
          </a:p>
        </p:txBody>
      </p:sp>
      <p:sp>
        <p:nvSpPr>
          <p:cNvPr id="209953" name="AutoShape 33">
            <a:extLst>
              <a:ext uri="{FF2B5EF4-FFF2-40B4-BE49-F238E27FC236}">
                <a16:creationId xmlns:a16="http://schemas.microsoft.com/office/drawing/2014/main" id="{F4A04FF5-9652-C4AB-598E-A99E45AD1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886200"/>
            <a:ext cx="228600" cy="838200"/>
          </a:xfrm>
          <a:prstGeom prst="downArrow">
            <a:avLst>
              <a:gd name="adj1" fmla="val 50000"/>
              <a:gd name="adj2" fmla="val 91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09954" name="Rectangle 34">
            <a:extLst>
              <a:ext uri="{FF2B5EF4-FFF2-40B4-BE49-F238E27FC236}">
                <a16:creationId xmlns:a16="http://schemas.microsoft.com/office/drawing/2014/main" id="{A6925125-7B52-4505-BC55-1C21E17C3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724400"/>
            <a:ext cx="1371600" cy="1295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folHlink"/>
              </a:solidFill>
            </a:endParaRPr>
          </a:p>
        </p:txBody>
      </p:sp>
      <p:grpSp>
        <p:nvGrpSpPr>
          <p:cNvPr id="39968" name="Group 35">
            <a:extLst>
              <a:ext uri="{FF2B5EF4-FFF2-40B4-BE49-F238E27FC236}">
                <a16:creationId xmlns:a16="http://schemas.microsoft.com/office/drawing/2014/main" id="{88446524-4627-EE34-D71F-2AF2A0AD1FE8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4292600"/>
            <a:ext cx="4876800" cy="2362200"/>
            <a:chOff x="672" y="2688"/>
            <a:chExt cx="3072" cy="1488"/>
          </a:xfrm>
        </p:grpSpPr>
        <p:sp>
          <p:nvSpPr>
            <p:cNvPr id="39972" name="Line 36">
              <a:extLst>
                <a:ext uri="{FF2B5EF4-FFF2-40B4-BE49-F238E27FC236}">
                  <a16:creationId xmlns:a16="http://schemas.microsoft.com/office/drawing/2014/main" id="{1C31AE8D-745D-296D-145F-40E935DCAE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2688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3" name="Line 37">
              <a:extLst>
                <a:ext uri="{FF2B5EF4-FFF2-40B4-BE49-F238E27FC236}">
                  <a16:creationId xmlns:a16="http://schemas.microsoft.com/office/drawing/2014/main" id="{BFA4B742-F85F-53D3-FA83-ACF49DD4F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688"/>
              <a:ext cx="201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4" name="Line 38">
              <a:extLst>
                <a:ext uri="{FF2B5EF4-FFF2-40B4-BE49-F238E27FC236}">
                  <a16:creationId xmlns:a16="http://schemas.microsoft.com/office/drawing/2014/main" id="{0A567C61-6A4B-F6F7-9E93-FB6BA8CAC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736"/>
              <a:ext cx="48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5" name="Rectangle 39">
              <a:extLst>
                <a:ext uri="{FF2B5EF4-FFF2-40B4-BE49-F238E27FC236}">
                  <a16:creationId xmlns:a16="http://schemas.microsoft.com/office/drawing/2014/main" id="{14B0B532-B62F-E413-46E3-939762B9D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840"/>
              <a:ext cx="624" cy="336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30" tIns="45715" rIns="91430" bIns="45715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FF3300"/>
                </a:solidFill>
              </a:endParaRPr>
            </a:p>
          </p:txBody>
        </p:sp>
        <p:sp>
          <p:nvSpPr>
            <p:cNvPr id="39976" name="Rectangle 40">
              <a:extLst>
                <a:ext uri="{FF2B5EF4-FFF2-40B4-BE49-F238E27FC236}">
                  <a16:creationId xmlns:a16="http://schemas.microsoft.com/office/drawing/2014/main" id="{EEBB8686-1A0A-0756-2F7C-92B4FAB7E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168"/>
              <a:ext cx="624" cy="336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30" tIns="45715" rIns="91430" bIns="45715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FF3300"/>
                </a:solidFill>
              </a:endParaRPr>
            </a:p>
          </p:txBody>
        </p:sp>
      </p:grpSp>
      <p:sp>
        <p:nvSpPr>
          <p:cNvPr id="39969" name="Text Box 41">
            <a:extLst>
              <a:ext uri="{FF2B5EF4-FFF2-40B4-BE49-F238E27FC236}">
                <a16:creationId xmlns:a16="http://schemas.microsoft.com/office/drawing/2014/main" id="{E9C9CB34-205C-6EEB-11E9-308FF40D5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1054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x100c</a:t>
            </a:r>
          </a:p>
        </p:txBody>
      </p:sp>
      <p:sp>
        <p:nvSpPr>
          <p:cNvPr id="209962" name="Text Box 42">
            <a:extLst>
              <a:ext uri="{FF2B5EF4-FFF2-40B4-BE49-F238E27FC236}">
                <a16:creationId xmlns:a16="http://schemas.microsoft.com/office/drawing/2014/main" id="{F8215D86-2A15-0118-EF84-BE10C2761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967288"/>
            <a:ext cx="91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 </a:t>
            </a:r>
            <a:r>
              <a:rPr lang="en-US" altLang="en-US" sz="1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971" name="Text Box 43">
            <a:extLst>
              <a:ext uri="{FF2B5EF4-FFF2-40B4-BE49-F238E27FC236}">
                <a16:creationId xmlns:a16="http://schemas.microsoft.com/office/drawing/2014/main" id="{795C2825-381D-EE85-6DFA-B116CB6D7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9672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81147E-6 L 1.11022E-16 -0.5283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099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41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20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2" grpId="0" animBg="1"/>
      <p:bldP spid="209923" grpId="0" animBg="1"/>
      <p:bldP spid="209927" grpId="0" animBg="1"/>
      <p:bldP spid="209947" grpId="0"/>
      <p:bldP spid="209948" grpId="0"/>
      <p:bldP spid="209949" grpId="0"/>
      <p:bldP spid="209950" grpId="0"/>
      <p:bldP spid="209952" grpId="0"/>
      <p:bldP spid="209953" grpId="0" animBg="1"/>
      <p:bldP spid="209954" grpId="0" animBg="1"/>
      <p:bldP spid="2099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7D7943E7-D255-8728-3910-3296D2F38A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More Example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BB175717-C6C0-BDAF-DE75-42324026C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848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Declaring a pointer means only that it is a pointer: </a:t>
            </a: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</a:rPr>
              <a:t>int *p;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TW" sz="24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	</a:t>
            </a:r>
            <a:r>
              <a:rPr lang="en-US" altLang="zh-TW" sz="2000">
                <a:latin typeface="Courier" pitchFamily="2" charset="0"/>
                <a:ea typeface="新細明體" panose="02020500000000000000" pitchFamily="18" charset="-120"/>
              </a:rPr>
              <a:t>	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</a:rPr>
              <a:t>int a = 100, b = 88, c = 8;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</a:rPr>
              <a:t>		int *p1 = &amp;a, *p2, </a:t>
            </a:r>
            <a:r>
              <a:rPr lang="en-US" altLang="zh-TW" sz="200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*p3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</a:rPr>
              <a:t> = &amp;c;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</a:rPr>
              <a:t>		p2 = &amp;b;	// p2 points to b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</a:rPr>
              <a:t>		p2 = p1; 	// p2 points to a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</a:rPr>
              <a:t>		b = </a:t>
            </a:r>
            <a:r>
              <a:rPr lang="en-US" altLang="zh-TW" sz="200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*p3</a:t>
            </a: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</a:rPr>
              <a:t>;	//assign c to b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</a:rPr>
              <a:t>		*p2 = *p3;	//assign c to a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>
                <a:latin typeface="Courier New" panose="02070309020205020404" pitchFamily="49" charset="0"/>
                <a:ea typeface="新細明體" panose="02020500000000000000" pitchFamily="18" charset="-120"/>
              </a:rPr>
              <a:t>		cout &lt;&lt; a &lt;&lt; b &lt;&lt; c;	</a:t>
            </a:r>
            <a:r>
              <a:rPr lang="en-US" altLang="zh-TW" sz="240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378884" name="Text Box 4">
            <a:extLst>
              <a:ext uri="{FF2B5EF4-FFF2-40B4-BE49-F238E27FC236}">
                <a16:creationId xmlns:a16="http://schemas.microsoft.com/office/drawing/2014/main" id="{C56D2088-5CA7-C9C9-3494-407D53CE5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5229225"/>
            <a:ext cx="1666875" cy="923925"/>
          </a:xfrm>
          <a:prstGeom prst="rect">
            <a:avLst/>
          </a:prstGeom>
          <a:solidFill>
            <a:srgbClr val="D49FFF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Result is: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8       8       8 </a:t>
            </a:r>
          </a:p>
          <a:p>
            <a:pPr lvl="1" eaLnBrk="1" hangingPunct="1">
              <a:spcBef>
                <a:spcPct val="0"/>
              </a:spcBef>
              <a:buFont typeface="Monotype Sorts" pitchFamily="2" charset="2"/>
              <a:buNone/>
            </a:pPr>
            <a:endParaRPr lang="en-US" altLang="zh-TW" sz="18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B0756076-88FF-3432-D8DA-103B57091B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04800"/>
            <a:ext cx="8229600" cy="777875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Pointer to Pointer</a:t>
            </a:r>
          </a:p>
        </p:txBody>
      </p:sp>
      <p:pic>
        <p:nvPicPr>
          <p:cNvPr id="43010" name="Picture 4">
            <a:extLst>
              <a:ext uri="{FF2B5EF4-FFF2-40B4-BE49-F238E27FC236}">
                <a16:creationId xmlns:a16="http://schemas.microsoft.com/office/drawing/2014/main" id="{2399F6E6-2F44-C237-05B7-0EDCBCE5B245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9400" y="1212850"/>
            <a:ext cx="6096000" cy="5187950"/>
          </a:xfrm>
          <a:noFill/>
        </p:spPr>
      </p:pic>
      <p:sp>
        <p:nvSpPr>
          <p:cNvPr id="43011" name="Text Box 5">
            <a:extLst>
              <a:ext uri="{FF2B5EF4-FFF2-40B4-BE49-F238E27FC236}">
                <a16:creationId xmlns:a16="http://schemas.microsoft.com/office/drawing/2014/main" id="{9D5BA63C-ED5B-10CA-F26D-8BC75C0E1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1960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endParaRPr lang="en-US" altLang="zh-TW" sz="1800">
              <a:ea typeface="新細明體" panose="02020500000000000000" pitchFamily="18" charset="-120"/>
            </a:endParaRPr>
          </a:p>
        </p:txBody>
      </p:sp>
      <p:sp>
        <p:nvSpPr>
          <p:cNvPr id="43012" name="Text Box 6">
            <a:extLst>
              <a:ext uri="{FF2B5EF4-FFF2-40B4-BE49-F238E27FC236}">
                <a16:creationId xmlns:a16="http://schemas.microsoft.com/office/drawing/2014/main" id="{5086E07C-AFD0-63A0-E50D-8953C8100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724400"/>
            <a:ext cx="2171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What is the output?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endParaRPr lang="en-US" altLang="zh-TW" sz="1800">
              <a:ea typeface="新細明體" panose="02020500000000000000" pitchFamily="18" charset="-120"/>
            </a:endParaRPr>
          </a:p>
        </p:txBody>
      </p:sp>
      <p:pic>
        <p:nvPicPr>
          <p:cNvPr id="43013" name="Picture 9" descr="Pointer-sa">
            <a:extLst>
              <a:ext uri="{FF2B5EF4-FFF2-40B4-BE49-F238E27FC236}">
                <a16:creationId xmlns:a16="http://schemas.microsoft.com/office/drawing/2014/main" id="{BABE2C0B-9C93-72B8-F7BE-84BFD11EF7F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1828800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C0CA99-5441-5FB9-77AC-B85261415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300663"/>
            <a:ext cx="16594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58     58      58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>
            <a:extLst>
              <a:ext uri="{FF2B5EF4-FFF2-40B4-BE49-F238E27FC236}">
                <a16:creationId xmlns:a16="http://schemas.microsoft.com/office/drawing/2014/main" id="{4E2ECBF9-ABAF-E841-B30E-030031DAD4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229600" cy="3886200"/>
          </a:xfrm>
        </p:spPr>
        <p:txBody>
          <a:bodyPr lIns="82945" tIns="41473" rIns="82945" bIns="41473"/>
          <a:lstStyle/>
          <a:p>
            <a:pPr marL="609600" indent="-609600" defTabSz="877888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3000" b="1" dirty="0"/>
              <a:t>How does a memory look like ?</a:t>
            </a:r>
          </a:p>
          <a:p>
            <a:pPr marL="609600" indent="-609600" defTabSz="877888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3000" b="1" dirty="0"/>
              <a:t>Operators used in Pointers.</a:t>
            </a:r>
          </a:p>
          <a:p>
            <a:pPr marL="609600" indent="-609600" defTabSz="877888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3000" b="1" dirty="0"/>
              <a:t>Syntax for Pointers.</a:t>
            </a:r>
          </a:p>
          <a:p>
            <a:pPr marL="609600" indent="-609600" defTabSz="877888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3000" b="1" dirty="0"/>
              <a:t>Pointer Assignment.</a:t>
            </a:r>
          </a:p>
          <a:p>
            <a:pPr marL="609600" indent="-609600" defTabSz="877888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3000" b="1" dirty="0"/>
              <a:t>Pointer Arithmetic.</a:t>
            </a:r>
          </a:p>
          <a:p>
            <a:pPr marL="609600" indent="-609600" defTabSz="877888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3000" b="1" dirty="0"/>
              <a:t>Pointer Example.</a:t>
            </a:r>
          </a:p>
          <a:p>
            <a:pPr marL="609600" indent="-609600" defTabSz="877888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3000" b="1" dirty="0"/>
              <a:t>Predict the Output.</a:t>
            </a:r>
          </a:p>
          <a:p>
            <a:pPr marL="609600" indent="-609600" defTabSz="877888" eaLnBrk="1" hangingPunct="1"/>
            <a:endParaRPr lang="en-US" altLang="en-US" sz="3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4BD632-78EA-B8DC-1DA6-797780EAFAF4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400" b="1" dirty="0">
                <a:solidFill>
                  <a:schemeClr val="tx1"/>
                </a:solidFill>
              </a:rPr>
              <a:t>Pointer (Contents)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EACDD931-FD2F-CBC6-3F51-313A6BE6E5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3725" y="609600"/>
            <a:ext cx="8382000" cy="685800"/>
          </a:xfrm>
        </p:spPr>
        <p:txBody>
          <a:bodyPr/>
          <a:lstStyle/>
          <a:p>
            <a:r>
              <a:rPr lang="en-US" altLang="en-US" sz="4000"/>
              <a:t>Pointers in Function arguments</a:t>
            </a:r>
            <a:endParaRPr lang="en-US" altLang="zh-TW" sz="3800">
              <a:ea typeface="新細明體" panose="02020500000000000000" pitchFamily="18" charset="-120"/>
            </a:endParaRP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0053C88C-FCF4-DB5B-45D6-04259206DCF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828800"/>
            <a:ext cx="2971800" cy="4724400"/>
          </a:xfrm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altLang="zh-TW" sz="1800" u="sng" dirty="0">
                <a:ea typeface="新細明體" panose="02020500000000000000" pitchFamily="18" charset="-120"/>
              </a:rPr>
              <a:t>The code</a:t>
            </a:r>
          </a:p>
          <a:p>
            <a:pPr>
              <a:buFont typeface="Monotype Sorts" pitchFamily="2" charset="2"/>
              <a:buNone/>
            </a:pPr>
            <a:endParaRPr lang="en-US" altLang="zh-TW" sz="1600" u="sng" dirty="0">
              <a:ea typeface="新細明體" panose="02020500000000000000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</a:rPr>
              <a:t>void </a:t>
            </a:r>
            <a:r>
              <a:rPr lang="en-US" altLang="zh-TW" sz="15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doubleIt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</a:rPr>
              <a:t>(int x, </a:t>
            </a:r>
            <a:b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</a:rPr>
            </a:b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       </a:t>
            </a:r>
            <a:r>
              <a:rPr lang="en-US" altLang="zh-TW" sz="15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int *p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</a:rPr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15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*p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</a:rPr>
              <a:t> = 2 * x;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</a:rPr>
              <a:t>int main(int </a:t>
            </a:r>
            <a:r>
              <a:rPr lang="en-US" altLang="zh-TW" sz="15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argc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</a:rPr>
              <a:t>, const char * </a:t>
            </a:r>
            <a:r>
              <a:rPr lang="en-US" altLang="zh-TW" sz="15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argv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</a:rPr>
              <a:t>[])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</a:rPr>
              <a:t>	int a = 16;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15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doubleIt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</a:rPr>
              <a:t>(9, </a:t>
            </a:r>
            <a:r>
              <a:rPr lang="en-US" altLang="zh-TW" sz="15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&amp;a</a:t>
            </a: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</a:rPr>
              <a:t>);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</a:rPr>
              <a:t>	return 0;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500" dirty="0">
                <a:latin typeface="Courier New" panose="02070309020205020404" pitchFamily="49" charset="0"/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44035" name="Rectangle 4">
            <a:extLst>
              <a:ext uri="{FF2B5EF4-FFF2-40B4-BE49-F238E27FC236}">
                <a16:creationId xmlns:a16="http://schemas.microsoft.com/office/drawing/2014/main" id="{BCFED8F5-8F8F-0E5A-BCE0-9FA6D477F92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862263" y="1981200"/>
            <a:ext cx="2692400" cy="554038"/>
          </a:xfrm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altLang="zh-TW" sz="2000" u="sng">
                <a:ea typeface="新細明體" panose="02020500000000000000" pitchFamily="18" charset="-120"/>
              </a:rPr>
              <a:t>Box diagram</a:t>
            </a:r>
            <a:endParaRPr lang="en-US" altLang="zh-TW" sz="2000">
              <a:ea typeface="新細明體" panose="02020500000000000000" pitchFamily="18" charset="-120"/>
            </a:endParaRPr>
          </a:p>
        </p:txBody>
      </p:sp>
      <p:sp>
        <p:nvSpPr>
          <p:cNvPr id="44036" name="Text Box 5">
            <a:extLst>
              <a:ext uri="{FF2B5EF4-FFF2-40B4-BE49-F238E27FC236}">
                <a16:creationId xmlns:a16="http://schemas.microsoft.com/office/drawing/2014/main" id="{DCFF6065-0784-9F63-30F1-B62D0CA73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7526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TW" altLang="en-US" sz="2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4037" name="Text Box 6">
            <a:extLst>
              <a:ext uri="{FF2B5EF4-FFF2-40B4-BE49-F238E27FC236}">
                <a16:creationId xmlns:a16="http://schemas.microsoft.com/office/drawing/2014/main" id="{3285FFB7-4284-9184-4D49-A45326ABC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555750"/>
            <a:ext cx="2835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u="sng">
                <a:ea typeface="新細明體" panose="02020500000000000000" pitchFamily="18" charset="-120"/>
              </a:rPr>
              <a:t>Memory Layout</a:t>
            </a:r>
            <a:endParaRPr lang="en-US" altLang="zh-TW" sz="2400"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44038" name="Rectangle 7">
            <a:extLst>
              <a:ext uri="{FF2B5EF4-FFF2-40B4-BE49-F238E27FC236}">
                <a16:creationId xmlns:a16="http://schemas.microsoft.com/office/drawing/2014/main" id="{9982BA0C-F382-7900-F345-D8103DECF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25" y="5224463"/>
            <a:ext cx="533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44039" name="Text Box 8">
            <a:extLst>
              <a:ext uri="{FF2B5EF4-FFF2-40B4-BE49-F238E27FC236}">
                <a16:creationId xmlns:a16="http://schemas.microsoft.com/office/drawing/2014/main" id="{C21D7C17-F761-EB0A-8103-5D30A2A87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530066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x</a:t>
            </a:r>
          </a:p>
        </p:txBody>
      </p:sp>
      <p:sp>
        <p:nvSpPr>
          <p:cNvPr id="44040" name="Rectangle 9">
            <a:extLst>
              <a:ext uri="{FF2B5EF4-FFF2-40B4-BE49-F238E27FC236}">
                <a16:creationId xmlns:a16="http://schemas.microsoft.com/office/drawing/2014/main" id="{DB1A9EDB-7993-D399-A76E-018E4428B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667000"/>
            <a:ext cx="1524000" cy="2438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1600"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  <p:sp>
        <p:nvSpPr>
          <p:cNvPr id="44041" name="Text Box 10">
            <a:extLst>
              <a:ext uri="{FF2B5EF4-FFF2-40B4-BE49-F238E27FC236}">
                <a16:creationId xmlns:a16="http://schemas.microsoft.com/office/drawing/2014/main" id="{C874E09B-EF16-3261-1F5F-364CB2EE2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819400"/>
            <a:ext cx="114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 i="1">
                <a:latin typeface="Courier New" panose="02070309020205020404" pitchFamily="49" charset="0"/>
                <a:ea typeface="新細明體" panose="02020500000000000000" pitchFamily="18" charset="-120"/>
              </a:rPr>
              <a:t>p</a:t>
            </a: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b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</a:br>
            <a:r>
              <a:rPr lang="en-US" altLang="zh-TW" sz="1800" i="1">
                <a:latin typeface="Courier New" panose="02070309020205020404" pitchFamily="49" charset="0"/>
                <a:ea typeface="新細明體" panose="02020500000000000000" pitchFamily="18" charset="-120"/>
              </a:rPr>
              <a:t>(8200)</a:t>
            </a:r>
          </a:p>
        </p:txBody>
      </p:sp>
      <p:sp>
        <p:nvSpPr>
          <p:cNvPr id="44042" name="Text Box 11">
            <a:extLst>
              <a:ext uri="{FF2B5EF4-FFF2-40B4-BE49-F238E27FC236}">
                <a16:creationId xmlns:a16="http://schemas.microsoft.com/office/drawing/2014/main" id="{D69F4C00-AE50-B350-3C9C-184DC07BE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657600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x </a:t>
            </a:r>
            <a:b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</a:b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(8196)</a:t>
            </a:r>
          </a:p>
        </p:txBody>
      </p:sp>
      <p:sp>
        <p:nvSpPr>
          <p:cNvPr id="44043" name="Rectangle 12">
            <a:extLst>
              <a:ext uri="{FF2B5EF4-FFF2-40B4-BE49-F238E27FC236}">
                <a16:creationId xmlns:a16="http://schemas.microsoft.com/office/drawing/2014/main" id="{EC7628BE-E91D-D757-D605-5F6271DE2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25" y="2862263"/>
            <a:ext cx="6096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16</a:t>
            </a:r>
          </a:p>
        </p:txBody>
      </p:sp>
      <p:sp>
        <p:nvSpPr>
          <p:cNvPr id="44044" name="Text Box 13">
            <a:extLst>
              <a:ext uri="{FF2B5EF4-FFF2-40B4-BE49-F238E27FC236}">
                <a16:creationId xmlns:a16="http://schemas.microsoft.com/office/drawing/2014/main" id="{B59E0BAC-9022-8BCC-968A-2B516121F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5850" y="297338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44045" name="Text Box 14">
            <a:extLst>
              <a:ext uri="{FF2B5EF4-FFF2-40B4-BE49-F238E27FC236}">
                <a16:creationId xmlns:a16="http://schemas.microsoft.com/office/drawing/2014/main" id="{A07D5148-94FA-59DF-7B59-E12CDD691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286000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main</a:t>
            </a:r>
          </a:p>
        </p:txBody>
      </p:sp>
      <p:sp>
        <p:nvSpPr>
          <p:cNvPr id="44046" name="Text Box 15">
            <a:extLst>
              <a:ext uri="{FF2B5EF4-FFF2-40B4-BE49-F238E27FC236}">
                <a16:creationId xmlns:a16="http://schemas.microsoft.com/office/drawing/2014/main" id="{5FBDF647-1317-F381-C5FD-013255EF6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5" y="4614863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doubleIt</a:t>
            </a:r>
          </a:p>
        </p:txBody>
      </p:sp>
      <p:sp>
        <p:nvSpPr>
          <p:cNvPr id="44047" name="Rectangle 16">
            <a:extLst>
              <a:ext uri="{FF2B5EF4-FFF2-40B4-BE49-F238E27FC236}">
                <a16:creationId xmlns:a16="http://schemas.microsoft.com/office/drawing/2014/main" id="{76B89A2E-6BAE-F544-78C7-3CEF586E9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25" y="5910263"/>
            <a:ext cx="533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4048" name="Text Box 17">
            <a:extLst>
              <a:ext uri="{FF2B5EF4-FFF2-40B4-BE49-F238E27FC236}">
                <a16:creationId xmlns:a16="http://schemas.microsoft.com/office/drawing/2014/main" id="{AA61128F-B0F0-F267-79BC-C5BE890A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598646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 i="1">
                <a:latin typeface="Courier New" panose="02070309020205020404" pitchFamily="49" charset="0"/>
                <a:ea typeface="新細明體" panose="02020500000000000000" pitchFamily="18" charset="-120"/>
              </a:rPr>
              <a:t>p</a:t>
            </a:r>
          </a:p>
        </p:txBody>
      </p:sp>
      <p:cxnSp>
        <p:nvCxnSpPr>
          <p:cNvPr id="44049" name="AutoShape 18">
            <a:extLst>
              <a:ext uri="{FF2B5EF4-FFF2-40B4-BE49-F238E27FC236}">
                <a16:creationId xmlns:a16="http://schemas.microsoft.com/office/drawing/2014/main" id="{89386C27-228A-1D27-7852-6E27DED8D599}"/>
              </a:ext>
            </a:extLst>
          </p:cNvPr>
          <p:cNvCxnSpPr>
            <a:cxnSpLocks noChangeShapeType="1"/>
            <a:stCxn id="44047" idx="3"/>
            <a:endCxn id="44043" idx="3"/>
          </p:cNvCxnSpPr>
          <p:nvPr/>
        </p:nvCxnSpPr>
        <p:spPr bwMode="auto">
          <a:xfrm flipV="1">
            <a:off x="4708525" y="3167063"/>
            <a:ext cx="76200" cy="3009900"/>
          </a:xfrm>
          <a:prstGeom prst="curvedConnector3">
            <a:avLst>
              <a:gd name="adj1" fmla="val 522912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0" name="Text Box 19">
            <a:extLst>
              <a:ext uri="{FF2B5EF4-FFF2-40B4-BE49-F238E27FC236}">
                <a16:creationId xmlns:a16="http://schemas.microsoft.com/office/drawing/2014/main" id="{B9F9E3EC-48F4-E274-44AD-E9E7F0DAE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19600"/>
            <a:ext cx="1003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a </a:t>
            </a:r>
            <a:b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</a:b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(8192)</a:t>
            </a:r>
          </a:p>
        </p:txBody>
      </p:sp>
      <p:cxnSp>
        <p:nvCxnSpPr>
          <p:cNvPr id="44051" name="AutoShape 20">
            <a:extLst>
              <a:ext uri="{FF2B5EF4-FFF2-40B4-BE49-F238E27FC236}">
                <a16:creationId xmlns:a16="http://schemas.microsoft.com/office/drawing/2014/main" id="{4AEF996D-4217-8911-EAF3-0EED002EACA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48400" y="4343400"/>
            <a:ext cx="1524000" cy="0"/>
          </a:xfrm>
          <a:prstGeom prst="straightConnector1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2" name="AutoShape 21">
            <a:extLst>
              <a:ext uri="{FF2B5EF4-FFF2-40B4-BE49-F238E27FC236}">
                <a16:creationId xmlns:a16="http://schemas.microsoft.com/office/drawing/2014/main" id="{FF277C5C-B01F-26EA-B4E2-0F0A154CF8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48400" y="3505200"/>
            <a:ext cx="1524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3" name="Text Box 22">
            <a:extLst>
              <a:ext uri="{FF2B5EF4-FFF2-40B4-BE49-F238E27FC236}">
                <a16:creationId xmlns:a16="http://schemas.microsoft.com/office/drawing/2014/main" id="{57A6C548-B5D3-2598-1647-A3D650F69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495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16</a:t>
            </a:r>
          </a:p>
        </p:txBody>
      </p:sp>
      <p:sp>
        <p:nvSpPr>
          <p:cNvPr id="44054" name="Text Box 23">
            <a:extLst>
              <a:ext uri="{FF2B5EF4-FFF2-40B4-BE49-F238E27FC236}">
                <a16:creationId xmlns:a16="http://schemas.microsoft.com/office/drawing/2014/main" id="{B328F838-9CDA-CB1F-08D9-9CB7B40BB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7338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44055" name="Text Box 24">
            <a:extLst>
              <a:ext uri="{FF2B5EF4-FFF2-40B4-BE49-F238E27FC236}">
                <a16:creationId xmlns:a16="http://schemas.microsoft.com/office/drawing/2014/main" id="{5B984CE7-3421-C5DF-D5EF-6AF64086E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895600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 i="1">
                <a:latin typeface="Courier New" panose="02070309020205020404" pitchFamily="49" charset="0"/>
                <a:ea typeface="新細明體" panose="02020500000000000000" pitchFamily="18" charset="-120"/>
              </a:rPr>
              <a:t>8192</a:t>
            </a:r>
          </a:p>
        </p:txBody>
      </p:sp>
      <p:sp>
        <p:nvSpPr>
          <p:cNvPr id="44056" name="Text Box 25">
            <a:extLst>
              <a:ext uri="{FF2B5EF4-FFF2-40B4-BE49-F238E27FC236}">
                <a16:creationId xmlns:a16="http://schemas.microsoft.com/office/drawing/2014/main" id="{B1E370DD-0EA5-2114-F784-5C22359D6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495800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main</a:t>
            </a:r>
          </a:p>
        </p:txBody>
      </p:sp>
      <p:sp>
        <p:nvSpPr>
          <p:cNvPr id="44057" name="Text Box 26">
            <a:extLst>
              <a:ext uri="{FF2B5EF4-FFF2-40B4-BE49-F238E27FC236}">
                <a16:creationId xmlns:a16="http://schemas.microsoft.com/office/drawing/2014/main" id="{14BAE9FF-B8F2-1C71-38B5-BFA259B6E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3352800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doubleIt</a:t>
            </a:r>
          </a:p>
        </p:txBody>
      </p:sp>
      <p:sp>
        <p:nvSpPr>
          <p:cNvPr id="44058" name="Text Box 27">
            <a:extLst>
              <a:ext uri="{FF2B5EF4-FFF2-40B4-BE49-F238E27FC236}">
                <a16:creationId xmlns:a16="http://schemas.microsoft.com/office/drawing/2014/main" id="{F59565FB-641D-33CF-B6B9-0649364E9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273" y="5867400"/>
            <a:ext cx="1832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Tahoma" panose="020B0604030504040204" pitchFamily="34" charset="0"/>
                <a:ea typeface="新細明體" panose="02020500000000000000" pitchFamily="18" charset="-120"/>
              </a:rPr>
              <a:t>a   gets   18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3">
            <a:extLst>
              <a:ext uri="{FF2B5EF4-FFF2-40B4-BE49-F238E27FC236}">
                <a16:creationId xmlns:a16="http://schemas.microsoft.com/office/drawing/2014/main" id="{1B352967-D9CE-407A-2890-4EB106E9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58690658-EEC0-D343-965B-389F88A4AB3C}" type="slidenum">
              <a:rPr lang="en-US" altLang="en-US" sz="1400"/>
              <a:pPr algn="l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60118" name="Rectangle 22">
            <a:extLst>
              <a:ext uri="{FF2B5EF4-FFF2-40B4-BE49-F238E27FC236}">
                <a16:creationId xmlns:a16="http://schemas.microsoft.com/office/drawing/2014/main" id="{BF2C43BC-DCD2-91C6-5ACF-AE6860D0B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800600"/>
            <a:ext cx="2438400" cy="11430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0116" name="Rectangle 20">
            <a:extLst>
              <a:ext uri="{FF2B5EF4-FFF2-40B4-BE49-F238E27FC236}">
                <a16:creationId xmlns:a16="http://schemas.microsoft.com/office/drawing/2014/main" id="{28B06ECE-1164-69A3-0002-9B0D08BBD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743200"/>
            <a:ext cx="2047875" cy="16002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4FE8E033-321E-8ACF-2286-A27D86E7F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dirty="0"/>
              <a:t>Pointers in Function arguments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3EF98E8A-AFD1-4AEF-EEB0-03125E262D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305800" cy="609600"/>
          </a:xfrm>
        </p:spPr>
        <p:txBody>
          <a:bodyPr/>
          <a:lstStyle/>
          <a:p>
            <a:pPr eaLnBrk="1" hangingPunct="1"/>
            <a:r>
              <a:rPr lang="en-US" altLang="en-US" sz="2300"/>
              <a:t>Arguments are passed by value, thus only a copy is passed.</a:t>
            </a:r>
            <a:endParaRPr lang="en-US" altLang="en-US"/>
          </a:p>
        </p:txBody>
      </p:sp>
      <p:sp>
        <p:nvSpPr>
          <p:cNvPr id="260100" name="Text Box 4">
            <a:extLst>
              <a:ext uri="{FF2B5EF4-FFF2-40B4-BE49-F238E27FC236}">
                <a16:creationId xmlns:a16="http://schemas.microsoft.com/office/drawing/2014/main" id="{9DC3D260-2D7C-97C1-F671-CCC0CCD3B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1638300"/>
            <a:ext cx="3729037" cy="163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23888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2388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238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23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void </a:t>
            </a:r>
            <a:r>
              <a:rPr lang="en-US" altLang="en-US" sz="1600" dirty="0" err="1">
                <a:solidFill>
                  <a:srgbClr val="800000"/>
                </a:solidFill>
                <a:latin typeface="Courier New" panose="02070309020205020404" pitchFamily="49" charset="0"/>
              </a:rPr>
              <a:t>swap_wrong</a:t>
            </a:r>
            <a:r>
              <a:rPr lang="en-US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(int x, int y)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	int temp;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	temp = x;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	x = y;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	y = temp;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60103" name="Rectangle 7">
            <a:extLst>
              <a:ext uri="{FF2B5EF4-FFF2-40B4-BE49-F238E27FC236}">
                <a16:creationId xmlns:a16="http://schemas.microsoft.com/office/drawing/2014/main" id="{2ED8FBF9-1B67-8086-8C5E-7FFDB9E1E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334000"/>
            <a:ext cx="83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b:9643</a:t>
            </a:r>
          </a:p>
        </p:txBody>
      </p:sp>
      <p:sp>
        <p:nvSpPr>
          <p:cNvPr id="260107" name="Rectangle 11">
            <a:extLst>
              <a:ext uri="{FF2B5EF4-FFF2-40B4-BE49-F238E27FC236}">
                <a16:creationId xmlns:a16="http://schemas.microsoft.com/office/drawing/2014/main" id="{88E802FF-8F01-FDE8-672D-D6A1097F9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53000"/>
            <a:ext cx="8207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a:4397</a:t>
            </a:r>
          </a:p>
        </p:txBody>
      </p:sp>
      <p:sp>
        <p:nvSpPr>
          <p:cNvPr id="260108" name="Rectangle 12">
            <a:extLst>
              <a:ext uri="{FF2B5EF4-FFF2-40B4-BE49-F238E27FC236}">
                <a16:creationId xmlns:a16="http://schemas.microsoft.com/office/drawing/2014/main" id="{57EA16BE-EEB2-654C-9A77-6742AC667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75" y="2895600"/>
            <a:ext cx="9906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4397</a:t>
            </a:r>
          </a:p>
        </p:txBody>
      </p:sp>
      <p:sp>
        <p:nvSpPr>
          <p:cNvPr id="260109" name="Rectangle 13">
            <a:extLst>
              <a:ext uri="{FF2B5EF4-FFF2-40B4-BE49-F238E27FC236}">
                <a16:creationId xmlns:a16="http://schemas.microsoft.com/office/drawing/2014/main" id="{45903727-9D85-457F-36DD-4CB990F7E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75" y="3276600"/>
            <a:ext cx="9906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9643</a:t>
            </a:r>
          </a:p>
        </p:txBody>
      </p:sp>
      <p:sp>
        <p:nvSpPr>
          <p:cNvPr id="260110" name="Rectangle 14">
            <a:extLst>
              <a:ext uri="{FF2B5EF4-FFF2-40B4-BE49-F238E27FC236}">
                <a16:creationId xmlns:a16="http://schemas.microsoft.com/office/drawing/2014/main" id="{14F2131A-4039-FEAA-3288-240C87B27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475" y="29718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px:</a:t>
            </a:r>
          </a:p>
        </p:txBody>
      </p:sp>
      <p:sp>
        <p:nvSpPr>
          <p:cNvPr id="260111" name="Rectangle 15">
            <a:extLst>
              <a:ext uri="{FF2B5EF4-FFF2-40B4-BE49-F238E27FC236}">
                <a16:creationId xmlns:a16="http://schemas.microsoft.com/office/drawing/2014/main" id="{59911104-7F48-611F-9DF6-222A534C7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475" y="33528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py:</a:t>
            </a:r>
          </a:p>
        </p:txBody>
      </p:sp>
      <p:cxnSp>
        <p:nvCxnSpPr>
          <p:cNvPr id="260112" name="AutoShape 16">
            <a:extLst>
              <a:ext uri="{FF2B5EF4-FFF2-40B4-BE49-F238E27FC236}">
                <a16:creationId xmlns:a16="http://schemas.microsoft.com/office/drawing/2014/main" id="{9F09457E-4D46-A084-8AB3-28B32E1C3EE5}"/>
              </a:ext>
            </a:extLst>
          </p:cNvPr>
          <p:cNvCxnSpPr>
            <a:cxnSpLocks noChangeShapeType="1"/>
            <a:stCxn id="260108" idx="3"/>
            <a:endCxn id="260140" idx="3"/>
          </p:cNvCxnSpPr>
          <p:nvPr/>
        </p:nvCxnSpPr>
        <p:spPr bwMode="auto">
          <a:xfrm flipH="1">
            <a:off x="7924800" y="3086100"/>
            <a:ext cx="828675" cy="2058988"/>
          </a:xfrm>
          <a:prstGeom prst="curvedConnector3">
            <a:avLst>
              <a:gd name="adj1" fmla="val -2758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0113" name="AutoShape 17">
            <a:extLst>
              <a:ext uri="{FF2B5EF4-FFF2-40B4-BE49-F238E27FC236}">
                <a16:creationId xmlns:a16="http://schemas.microsoft.com/office/drawing/2014/main" id="{11045898-307A-ED40-411D-5835511A971F}"/>
              </a:ext>
            </a:extLst>
          </p:cNvPr>
          <p:cNvCxnSpPr>
            <a:cxnSpLocks noChangeShapeType="1"/>
            <a:stCxn id="260109" idx="3"/>
            <a:endCxn id="260139" idx="3"/>
          </p:cNvCxnSpPr>
          <p:nvPr/>
        </p:nvCxnSpPr>
        <p:spPr bwMode="auto">
          <a:xfrm flipH="1">
            <a:off x="7924800" y="3467100"/>
            <a:ext cx="828675" cy="2057400"/>
          </a:xfrm>
          <a:prstGeom prst="curvedConnector3">
            <a:avLst>
              <a:gd name="adj1" fmla="val -27588"/>
            </a:avLst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0115" name="Text Box 19">
            <a:extLst>
              <a:ext uri="{FF2B5EF4-FFF2-40B4-BE49-F238E27FC236}">
                <a16:creationId xmlns:a16="http://schemas.microsoft.com/office/drawing/2014/main" id="{9EB4A4FC-02D8-561C-2DD2-CB416977B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3276600"/>
            <a:ext cx="3484562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23888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2388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238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23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void swap(int *</a:t>
            </a:r>
            <a:r>
              <a:rPr lang="en-US" altLang="en-US" sz="1600" dirty="0" err="1">
                <a:solidFill>
                  <a:srgbClr val="800000"/>
                </a:solidFill>
                <a:latin typeface="Courier New" panose="02070309020205020404" pitchFamily="49" charset="0"/>
              </a:rPr>
              <a:t>px</a:t>
            </a:r>
            <a:r>
              <a:rPr lang="en-US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, int *</a:t>
            </a:r>
            <a:r>
              <a:rPr lang="en-US" altLang="en-US" sz="1600" dirty="0" err="1">
                <a:solidFill>
                  <a:srgbClr val="800000"/>
                </a:solidFill>
                <a:latin typeface="Courier New" panose="02070309020205020404" pitchFamily="49" charset="0"/>
              </a:rPr>
              <a:t>py</a:t>
            </a:r>
            <a:r>
              <a:rPr lang="en-US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	int temp;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	temp = *</a:t>
            </a:r>
            <a:r>
              <a:rPr lang="en-US" altLang="en-US" sz="1600" dirty="0" err="1">
                <a:solidFill>
                  <a:srgbClr val="800000"/>
                </a:solidFill>
                <a:latin typeface="Courier New" panose="02070309020205020404" pitchFamily="49" charset="0"/>
              </a:rPr>
              <a:t>px</a:t>
            </a:r>
            <a:r>
              <a:rPr lang="en-US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	*</a:t>
            </a:r>
            <a:r>
              <a:rPr lang="en-US" altLang="en-US" sz="1600" dirty="0" err="1">
                <a:solidFill>
                  <a:srgbClr val="800000"/>
                </a:solidFill>
                <a:latin typeface="Courier New" panose="02070309020205020404" pitchFamily="49" charset="0"/>
              </a:rPr>
              <a:t>px</a:t>
            </a:r>
            <a:r>
              <a:rPr lang="en-US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 = *</a:t>
            </a:r>
            <a:r>
              <a:rPr lang="en-US" altLang="en-US" sz="1600" dirty="0" err="1">
                <a:solidFill>
                  <a:srgbClr val="800000"/>
                </a:solidFill>
                <a:latin typeface="Courier New" panose="02070309020205020404" pitchFamily="49" charset="0"/>
              </a:rPr>
              <a:t>py</a:t>
            </a:r>
            <a:r>
              <a:rPr lang="en-US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	*</a:t>
            </a:r>
            <a:r>
              <a:rPr lang="en-US" altLang="en-US" sz="1600" dirty="0" err="1">
                <a:solidFill>
                  <a:srgbClr val="800000"/>
                </a:solidFill>
                <a:latin typeface="Courier New" panose="02070309020205020404" pitchFamily="49" charset="0"/>
              </a:rPr>
              <a:t>py</a:t>
            </a:r>
            <a:r>
              <a:rPr lang="en-US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 = temp;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60117" name="Text Box 21">
            <a:extLst>
              <a:ext uri="{FF2B5EF4-FFF2-40B4-BE49-F238E27FC236}">
                <a16:creationId xmlns:a16="http://schemas.microsoft.com/office/drawing/2014/main" id="{B92475D2-E304-F36B-FD80-D003AAEF7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4953000"/>
            <a:ext cx="2225675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23888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2388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238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23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38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800000"/>
                </a:solidFill>
                <a:latin typeface="Courier New" panose="02070309020205020404" pitchFamily="49" charset="0"/>
              </a:rPr>
              <a:t>int a = 10, b = 20;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err="1">
                <a:solidFill>
                  <a:srgbClr val="800000"/>
                </a:solidFill>
                <a:latin typeface="Courier New" panose="02070309020205020404" pitchFamily="49" charset="0"/>
              </a:rPr>
              <a:t>swap_wrong</a:t>
            </a:r>
            <a:r>
              <a:rPr lang="en-US" altLang="en-US" sz="1400" dirty="0">
                <a:solidFill>
                  <a:srgbClr val="800000"/>
                </a:solidFill>
                <a:latin typeface="Courier New" panose="02070309020205020404" pitchFamily="49" charset="0"/>
              </a:rPr>
              <a:t>(a,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err="1">
                <a:solidFill>
                  <a:srgbClr val="800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400" dirty="0">
                <a:solidFill>
                  <a:srgbClr val="800000"/>
                </a:solidFill>
                <a:latin typeface="Courier New" panose="02070309020205020404" pitchFamily="49" charset="0"/>
              </a:rPr>
              <a:t> &lt;&lt; a &lt;&lt;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800000"/>
                </a:solidFill>
                <a:latin typeface="Courier New" panose="02070309020205020404" pitchFamily="49" charset="0"/>
              </a:rPr>
              <a:t>swap(&amp;a, &amp;b);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err="1">
                <a:solidFill>
                  <a:srgbClr val="800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400" dirty="0">
                <a:solidFill>
                  <a:srgbClr val="800000"/>
                </a:solidFill>
                <a:latin typeface="Courier New" panose="02070309020205020404" pitchFamily="49" charset="0"/>
              </a:rPr>
              <a:t> &lt;&lt; a &lt;&lt; b;</a:t>
            </a:r>
          </a:p>
        </p:txBody>
      </p:sp>
      <p:sp>
        <p:nvSpPr>
          <p:cNvPr id="260119" name="Text Box 23">
            <a:extLst>
              <a:ext uri="{FF2B5EF4-FFF2-40B4-BE49-F238E27FC236}">
                <a16:creationId xmlns:a16="http://schemas.microsoft.com/office/drawing/2014/main" id="{B7DDA049-C565-6379-72B7-265E68DA1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3275" y="2362200"/>
            <a:ext cx="1006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in swap</a:t>
            </a:r>
          </a:p>
        </p:txBody>
      </p:sp>
      <p:sp>
        <p:nvSpPr>
          <p:cNvPr id="260120" name="Text Box 24">
            <a:extLst>
              <a:ext uri="{FF2B5EF4-FFF2-40B4-BE49-F238E27FC236}">
                <a16:creationId xmlns:a16="http://schemas.microsoft.com/office/drawing/2014/main" id="{0C212A00-0D3C-0EB5-9710-B5EB5F31F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724400"/>
            <a:ext cx="1106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in caller:</a:t>
            </a:r>
          </a:p>
        </p:txBody>
      </p:sp>
      <p:sp>
        <p:nvSpPr>
          <p:cNvPr id="260121" name="Rectangle 25">
            <a:extLst>
              <a:ext uri="{FF2B5EF4-FFF2-40B4-BE49-F238E27FC236}">
                <a16:creationId xmlns:a16="http://schemas.microsoft.com/office/drawing/2014/main" id="{12D42311-2954-9218-EADE-FF72C6212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667000"/>
            <a:ext cx="2209800" cy="16002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0122" name="Rectangle 26">
            <a:extLst>
              <a:ext uri="{FF2B5EF4-FFF2-40B4-BE49-F238E27FC236}">
                <a16:creationId xmlns:a16="http://schemas.microsoft.com/office/drawing/2014/main" id="{9BCD4356-AE65-BEF4-BEBD-60C563F01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819400"/>
            <a:ext cx="9906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Courier New" panose="02070309020205020404" pitchFamily="49" charset="0"/>
            </a:endParaRPr>
          </a:p>
        </p:txBody>
      </p:sp>
      <p:sp>
        <p:nvSpPr>
          <p:cNvPr id="260123" name="Rectangle 27">
            <a:extLst>
              <a:ext uri="{FF2B5EF4-FFF2-40B4-BE49-F238E27FC236}">
                <a16:creationId xmlns:a16="http://schemas.microsoft.com/office/drawing/2014/main" id="{6FF1466E-C89D-9F4E-83E5-CB14DF8A0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200400"/>
            <a:ext cx="9906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Courier New" panose="02070309020205020404" pitchFamily="49" charset="0"/>
            </a:endParaRPr>
          </a:p>
        </p:txBody>
      </p:sp>
      <p:sp>
        <p:nvSpPr>
          <p:cNvPr id="260124" name="Rectangle 28">
            <a:extLst>
              <a:ext uri="{FF2B5EF4-FFF2-40B4-BE49-F238E27FC236}">
                <a16:creationId xmlns:a16="http://schemas.microsoft.com/office/drawing/2014/main" id="{AEEBDFAB-20A2-0185-0B35-E53416660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895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x:</a:t>
            </a:r>
          </a:p>
        </p:txBody>
      </p:sp>
      <p:sp>
        <p:nvSpPr>
          <p:cNvPr id="260125" name="Rectangle 29">
            <a:extLst>
              <a:ext uri="{FF2B5EF4-FFF2-40B4-BE49-F238E27FC236}">
                <a16:creationId xmlns:a16="http://schemas.microsoft.com/office/drawing/2014/main" id="{5A314B09-3D22-3894-E3B1-3C1395020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276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y:</a:t>
            </a:r>
          </a:p>
        </p:txBody>
      </p:sp>
      <p:sp>
        <p:nvSpPr>
          <p:cNvPr id="260126" name="Text Box 30">
            <a:extLst>
              <a:ext uri="{FF2B5EF4-FFF2-40B4-BE49-F238E27FC236}">
                <a16:creationId xmlns:a16="http://schemas.microsoft.com/office/drawing/2014/main" id="{020E212A-332A-83E7-787E-490E57B7C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450" y="2286000"/>
            <a:ext cx="1809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in swap_wrong</a:t>
            </a:r>
          </a:p>
        </p:txBody>
      </p:sp>
      <p:sp>
        <p:nvSpPr>
          <p:cNvPr id="260127" name="Rectangle 31">
            <a:extLst>
              <a:ext uri="{FF2B5EF4-FFF2-40B4-BE49-F238E27FC236}">
                <a16:creationId xmlns:a16="http://schemas.microsoft.com/office/drawing/2014/main" id="{5BCE6DC8-D72F-2A93-0804-C7058975C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657600"/>
            <a:ext cx="9906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Courier New" panose="02070309020205020404" pitchFamily="49" charset="0"/>
            </a:endParaRPr>
          </a:p>
        </p:txBody>
      </p:sp>
      <p:sp>
        <p:nvSpPr>
          <p:cNvPr id="260128" name="Rectangle 32">
            <a:extLst>
              <a:ext uri="{FF2B5EF4-FFF2-40B4-BE49-F238E27FC236}">
                <a16:creationId xmlns:a16="http://schemas.microsoft.com/office/drawing/2014/main" id="{F034CA06-890B-C5A7-5669-CE81DAF62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7338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temp:</a:t>
            </a:r>
          </a:p>
        </p:txBody>
      </p:sp>
      <p:sp>
        <p:nvSpPr>
          <p:cNvPr id="260129" name="Rectangle 33">
            <a:extLst>
              <a:ext uri="{FF2B5EF4-FFF2-40B4-BE49-F238E27FC236}">
                <a16:creationId xmlns:a16="http://schemas.microsoft.com/office/drawing/2014/main" id="{351CF083-9B80-A1EE-5F01-E5017BBBD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810000"/>
            <a:ext cx="9906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Courier New" panose="02070309020205020404" pitchFamily="49" charset="0"/>
            </a:endParaRPr>
          </a:p>
        </p:txBody>
      </p:sp>
      <p:sp>
        <p:nvSpPr>
          <p:cNvPr id="260130" name="Rectangle 34">
            <a:extLst>
              <a:ext uri="{FF2B5EF4-FFF2-40B4-BE49-F238E27FC236}">
                <a16:creationId xmlns:a16="http://schemas.microsoft.com/office/drawing/2014/main" id="{9B8DA87E-6B89-22AA-188E-EFB665643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886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temp:</a:t>
            </a:r>
          </a:p>
        </p:txBody>
      </p:sp>
      <p:cxnSp>
        <p:nvCxnSpPr>
          <p:cNvPr id="260131" name="AutoShape 35">
            <a:extLst>
              <a:ext uri="{FF2B5EF4-FFF2-40B4-BE49-F238E27FC236}">
                <a16:creationId xmlns:a16="http://schemas.microsoft.com/office/drawing/2014/main" id="{46C0C91C-1E0C-EDD0-EA7D-46471805FB36}"/>
              </a:ext>
            </a:extLst>
          </p:cNvPr>
          <p:cNvCxnSpPr>
            <a:cxnSpLocks noChangeShapeType="1"/>
            <a:stCxn id="260140" idx="1"/>
            <a:endCxn id="260122" idx="3"/>
          </p:cNvCxnSpPr>
          <p:nvPr/>
        </p:nvCxnSpPr>
        <p:spPr bwMode="auto">
          <a:xfrm flipH="1" flipV="1">
            <a:off x="6248400" y="3009900"/>
            <a:ext cx="762000" cy="2135188"/>
          </a:xfrm>
          <a:prstGeom prst="straightConnector1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0132" name="AutoShape 36">
            <a:extLst>
              <a:ext uri="{FF2B5EF4-FFF2-40B4-BE49-F238E27FC236}">
                <a16:creationId xmlns:a16="http://schemas.microsoft.com/office/drawing/2014/main" id="{134C27C4-F8AD-122E-E305-AA512406B6BC}"/>
              </a:ext>
            </a:extLst>
          </p:cNvPr>
          <p:cNvCxnSpPr>
            <a:cxnSpLocks noChangeShapeType="1"/>
            <a:stCxn id="260139" idx="1"/>
            <a:endCxn id="260123" idx="3"/>
          </p:cNvCxnSpPr>
          <p:nvPr/>
        </p:nvCxnSpPr>
        <p:spPr bwMode="auto">
          <a:xfrm flipH="1" flipV="1">
            <a:off x="6248400" y="3390900"/>
            <a:ext cx="762000" cy="2133600"/>
          </a:xfrm>
          <a:prstGeom prst="straightConnector1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0137" name="Rectangle 41">
            <a:extLst>
              <a:ext uri="{FF2B5EF4-FFF2-40B4-BE49-F238E27FC236}">
                <a16:creationId xmlns:a16="http://schemas.microsoft.com/office/drawing/2014/main" id="{65A80FAD-0B69-8D49-A78F-1A02DB863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638" y="2862263"/>
            <a:ext cx="762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260138" name="Rectangle 42">
            <a:extLst>
              <a:ext uri="{FF2B5EF4-FFF2-40B4-BE49-F238E27FC236}">
                <a16:creationId xmlns:a16="http://schemas.microsoft.com/office/drawing/2014/main" id="{E6C26657-2C0E-E3B0-297D-9CDC68D31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638" y="3243263"/>
            <a:ext cx="762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20</a:t>
            </a:r>
          </a:p>
        </p:txBody>
      </p:sp>
      <p:sp>
        <p:nvSpPr>
          <p:cNvPr id="260139" name="Rectangle 43">
            <a:extLst>
              <a:ext uri="{FF2B5EF4-FFF2-40B4-BE49-F238E27FC236}">
                <a16:creationId xmlns:a16="http://schemas.microsoft.com/office/drawing/2014/main" id="{36572ABA-242A-A134-068F-9DEDC834E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334000"/>
            <a:ext cx="9144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Courier New" panose="02070309020205020404" pitchFamily="49" charset="0"/>
            </a:endParaRPr>
          </a:p>
        </p:txBody>
      </p:sp>
      <p:sp>
        <p:nvSpPr>
          <p:cNvPr id="260140" name="Rectangle 44">
            <a:extLst>
              <a:ext uri="{FF2B5EF4-FFF2-40B4-BE49-F238E27FC236}">
                <a16:creationId xmlns:a16="http://schemas.microsoft.com/office/drawing/2014/main" id="{061E8A34-7568-B7BB-6B33-5077BF8A5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954588"/>
            <a:ext cx="9144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Courier New" panose="02070309020205020404" pitchFamily="49" charset="0"/>
            </a:endParaRPr>
          </a:p>
        </p:txBody>
      </p:sp>
      <p:sp>
        <p:nvSpPr>
          <p:cNvPr id="260101" name="Rectangle 5">
            <a:extLst>
              <a:ext uri="{FF2B5EF4-FFF2-40B4-BE49-F238E27FC236}">
                <a16:creationId xmlns:a16="http://schemas.microsoft.com/office/drawing/2014/main" id="{D9E2C4E0-ED4A-82EC-26D1-C23DAC6D2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513" y="5408613"/>
            <a:ext cx="6096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20</a:t>
            </a:r>
          </a:p>
        </p:txBody>
      </p:sp>
      <p:sp>
        <p:nvSpPr>
          <p:cNvPr id="260106" name="Rectangle 10">
            <a:extLst>
              <a:ext uri="{FF2B5EF4-FFF2-40B4-BE49-F238E27FC236}">
                <a16:creationId xmlns:a16="http://schemas.microsoft.com/office/drawing/2014/main" id="{DCFB8BE3-481A-1C11-0A7A-3EA451D21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513" y="5029200"/>
            <a:ext cx="6096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6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0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0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6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6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6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6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6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6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6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6.35838E-7 L 3.33333E-6 0.05549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260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5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83237E-6 L 3.33333E-6 -0.04994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260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6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60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6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6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6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6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6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60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260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26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26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6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1019 L -0.00313 0.04958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2989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2725E-6 L -0.00313 -0.06001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30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18" grpId="0" animBg="1"/>
      <p:bldP spid="260116" grpId="0" animBg="1"/>
      <p:bldP spid="260100" grpId="0"/>
      <p:bldP spid="260103" grpId="0"/>
      <p:bldP spid="260107" grpId="0"/>
      <p:bldP spid="260108" grpId="0" animBg="1"/>
      <p:bldP spid="260109" grpId="0" animBg="1"/>
      <p:bldP spid="260110" grpId="0"/>
      <p:bldP spid="260111" grpId="0"/>
      <p:bldP spid="260115" grpId="0"/>
      <p:bldP spid="260119" grpId="0"/>
      <p:bldP spid="260120" grpId="0"/>
      <p:bldP spid="260121" grpId="0" animBg="1"/>
      <p:bldP spid="260122" grpId="0" animBg="1"/>
      <p:bldP spid="260123" grpId="0" animBg="1"/>
      <p:bldP spid="260124" grpId="0"/>
      <p:bldP spid="260125" grpId="0"/>
      <p:bldP spid="260126" grpId="0"/>
      <p:bldP spid="260127" grpId="0" animBg="1"/>
      <p:bldP spid="260128" grpId="0"/>
      <p:bldP spid="260129" grpId="0" animBg="1"/>
      <p:bldP spid="260130" grpId="0"/>
      <p:bldP spid="260137" grpId="0" animBg="1"/>
      <p:bldP spid="260137" grpId="1" animBg="1"/>
      <p:bldP spid="260138" grpId="0" animBg="1"/>
      <p:bldP spid="260138" grpId="1" animBg="1"/>
      <p:bldP spid="260139" grpId="0" animBg="1"/>
      <p:bldP spid="260140" grpId="0" animBg="1"/>
      <p:bldP spid="260101" grpId="0"/>
      <p:bldP spid="260101" grpId="1"/>
      <p:bldP spid="260106" grpId="0"/>
      <p:bldP spid="260106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F831891A-102C-7B7A-B090-32058E9A9D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Pointers and Arrays</a:t>
            </a:r>
          </a:p>
        </p:txBody>
      </p:sp>
      <p:pic>
        <p:nvPicPr>
          <p:cNvPr id="48130" name="Picture 4">
            <a:extLst>
              <a:ext uri="{FF2B5EF4-FFF2-40B4-BE49-F238E27FC236}">
                <a16:creationId xmlns:a16="http://schemas.microsoft.com/office/drawing/2014/main" id="{301B7C1D-6EA3-9D32-9A68-78C49D7F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7735888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Rectangle 5">
            <a:extLst>
              <a:ext uri="{FF2B5EF4-FFF2-40B4-BE49-F238E27FC236}">
                <a16:creationId xmlns:a16="http://schemas.microsoft.com/office/drawing/2014/main" id="{2C1E69C2-D351-AAE8-AA92-0292D789A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3" y="1716088"/>
            <a:ext cx="8726487" cy="514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Char char="*"/>
            </a:pPr>
            <a:r>
              <a:rPr lang="en-US" altLang="zh-TW" sz="2800">
                <a:ea typeface="新細明體" panose="02020500000000000000" pitchFamily="18" charset="-120"/>
              </a:rPr>
              <a:t>The name of an array points only to the first element not the whole array.</a:t>
            </a:r>
          </a:p>
        </p:txBody>
      </p:sp>
      <p:sp>
        <p:nvSpPr>
          <p:cNvPr id="48132" name="Text Box 6">
            <a:extLst>
              <a:ext uri="{FF2B5EF4-FFF2-40B4-BE49-F238E27FC236}">
                <a16:creationId xmlns:a16="http://schemas.microsoft.com/office/drawing/2014/main" id="{1A79C439-965D-C042-0B82-0FDC77613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200400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chemeClr val="bg2"/>
                </a:solidFill>
                <a:ea typeface="新細明體" panose="02020500000000000000" pitchFamily="18" charset="-120"/>
              </a:rPr>
              <a:t>1000</a:t>
            </a:r>
          </a:p>
        </p:txBody>
      </p:sp>
      <p:sp>
        <p:nvSpPr>
          <p:cNvPr id="48133" name="Text Box 7">
            <a:extLst>
              <a:ext uri="{FF2B5EF4-FFF2-40B4-BE49-F238E27FC236}">
                <a16:creationId xmlns:a16="http://schemas.microsoft.com/office/drawing/2014/main" id="{737493EC-E0E5-0489-8C9B-B146BAD87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953000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chemeClr val="bg2"/>
                </a:solidFill>
                <a:ea typeface="新細明體" panose="02020500000000000000" pitchFamily="18" charset="-120"/>
              </a:rPr>
              <a:t>1012</a:t>
            </a:r>
          </a:p>
        </p:txBody>
      </p:sp>
      <p:sp>
        <p:nvSpPr>
          <p:cNvPr id="48134" name="Text Box 8">
            <a:extLst>
              <a:ext uri="{FF2B5EF4-FFF2-40B4-BE49-F238E27FC236}">
                <a16:creationId xmlns:a16="http://schemas.microsoft.com/office/drawing/2014/main" id="{2BEA16DC-8645-ADFA-8C64-9B0FBB199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486400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chemeClr val="bg2"/>
                </a:solidFill>
                <a:ea typeface="新細明體" panose="02020500000000000000" pitchFamily="18" charset="-120"/>
              </a:rPr>
              <a:t>1016</a:t>
            </a:r>
          </a:p>
        </p:txBody>
      </p:sp>
      <p:sp>
        <p:nvSpPr>
          <p:cNvPr id="48135" name="Text Box 9">
            <a:extLst>
              <a:ext uri="{FF2B5EF4-FFF2-40B4-BE49-F238E27FC236}">
                <a16:creationId xmlns:a16="http://schemas.microsoft.com/office/drawing/2014/main" id="{92FB5C20-0AA6-9300-42AA-E7379DD03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733800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chemeClr val="bg2"/>
                </a:solidFill>
                <a:ea typeface="新細明體" panose="02020500000000000000" pitchFamily="18" charset="-120"/>
              </a:rPr>
              <a:t>1004</a:t>
            </a:r>
          </a:p>
        </p:txBody>
      </p:sp>
      <p:sp>
        <p:nvSpPr>
          <p:cNvPr id="48136" name="Text Box 10">
            <a:extLst>
              <a:ext uri="{FF2B5EF4-FFF2-40B4-BE49-F238E27FC236}">
                <a16:creationId xmlns:a16="http://schemas.microsoft.com/office/drawing/2014/main" id="{35766A92-7837-1E0C-6ACE-1A967BC22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343400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chemeClr val="bg2"/>
                </a:solidFill>
                <a:ea typeface="新細明體" panose="02020500000000000000" pitchFamily="18" charset="-120"/>
              </a:rPr>
              <a:t>1008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F5FD0915-A435-3CF1-B3B4-D6A2AA92A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09600"/>
            <a:ext cx="78771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Array Name is a pointer constant</a:t>
            </a:r>
          </a:p>
        </p:txBody>
      </p:sp>
      <p:sp>
        <p:nvSpPr>
          <p:cNvPr id="49154" name="Text Box 5">
            <a:extLst>
              <a:ext uri="{FF2B5EF4-FFF2-40B4-BE49-F238E27FC236}">
                <a16:creationId xmlns:a16="http://schemas.microsoft.com/office/drawing/2014/main" id="{E46CDE11-661B-C8A8-CE7D-6E6304689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51013"/>
            <a:ext cx="7499350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 dirty="0">
                <a:latin typeface="Courier New" panose="02070309020205020404" pitchFamily="49" charset="0"/>
                <a:ea typeface="新細明體" panose="02020500000000000000" pitchFamily="18" charset="-120"/>
              </a:rPr>
              <a:t>#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</a:rPr>
              <a:t>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dirty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</a:rPr>
              <a:t>void main 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int a[5];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</a:rPr>
              <a:t>   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cout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</a:rPr>
              <a:t> &lt;&lt; "Address of a[0]: " &lt;&lt; </a:t>
            </a:r>
            <a:r>
              <a:rPr lang="en-US" altLang="zh-TW" sz="18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&amp;a[0]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</a:rPr>
              <a:t> &lt;&lt;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endl</a:t>
            </a:r>
            <a:endParaRPr lang="en-US" altLang="zh-TW" sz="1800" dirty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</a:rPr>
              <a:t>	   &lt;&lt; "Name as pointer: " &lt;&lt; </a:t>
            </a:r>
            <a:r>
              <a:rPr lang="en-US" altLang="zh-TW" sz="18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a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</a:rPr>
              <a:t> &lt;&lt; </a:t>
            </a:r>
            <a:r>
              <a:rPr lang="en-US" altLang="zh-TW" sz="1800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endl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dirty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dirty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Result</a:t>
            </a: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</a:rPr>
              <a:t>Address of a[0]: 0x0065FDE4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 panose="02020500000000000000" pitchFamily="18" charset="-120"/>
              </a:rPr>
              <a:t>Name as pointer: 0x0065FDE4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dirty="0"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4">
            <a:extLst>
              <a:ext uri="{FF2B5EF4-FFF2-40B4-BE49-F238E27FC236}">
                <a16:creationId xmlns:a16="http://schemas.microsoft.com/office/drawing/2014/main" id="{A2D36397-0746-4B07-DD0D-C2AAA3736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57200"/>
            <a:ext cx="78771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Dereferencing An Array Name</a:t>
            </a:r>
          </a:p>
        </p:txBody>
      </p:sp>
      <p:sp>
        <p:nvSpPr>
          <p:cNvPr id="26627" name="Rectangle 6">
            <a:extLst>
              <a:ext uri="{FF2B5EF4-FFF2-40B4-BE49-F238E27FC236}">
                <a16:creationId xmlns:a16="http://schemas.microsoft.com/office/drawing/2014/main" id="{830B0E19-744C-499D-7B77-404426AF6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0"/>
            <a:ext cx="8610600" cy="51054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 algn="ctr" eaLnBrk="1" hangingPunct="1">
              <a:defRPr/>
            </a:pPr>
            <a:endParaRPr lang="zh-TW" altLang="en-US">
              <a:ea typeface="新細明體" pitchFamily="18" charset="-120"/>
            </a:endParaRPr>
          </a:p>
        </p:txBody>
      </p:sp>
      <p:sp>
        <p:nvSpPr>
          <p:cNvPr id="26628" name="AutoShape 10">
            <a:extLst>
              <a:ext uri="{FF2B5EF4-FFF2-40B4-BE49-F238E27FC236}">
                <a16:creationId xmlns:a16="http://schemas.microsoft.com/office/drawing/2014/main" id="{0B242096-CEFE-EA0C-E2CC-0C77C7658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819400"/>
            <a:ext cx="3886200" cy="3200400"/>
          </a:xfrm>
          <a:prstGeom prst="foldedCorner">
            <a:avLst>
              <a:gd name="adj" fmla="val 1453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 eaLnBrk="1" hangingPunct="1">
              <a:buFont typeface="Monotype Sorts" pitchFamily="2" charset="2"/>
              <a:buNone/>
              <a:defRPr/>
            </a:pPr>
            <a:r>
              <a:rPr lang="zh-TW" altLang="en-US" dirty="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#</a:t>
            </a:r>
            <a:r>
              <a:rPr lang="en-US" altLang="zh-TW" dirty="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include &lt;</a:t>
            </a:r>
            <a:r>
              <a:rPr lang="en-US" altLang="zh-TW" dirty="0" err="1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dirty="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 marL="342900" indent="-342900" eaLnBrk="1" hangingPunct="1">
              <a:buFont typeface="Monotype Sorts" pitchFamily="2" charset="2"/>
              <a:buNone/>
              <a:defRPr/>
            </a:pPr>
            <a:r>
              <a:rPr lang="en-US" altLang="zh-TW" dirty="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 marL="342900" indent="-342900" eaLnBrk="1" hangingPunct="1">
              <a:buFont typeface="Monotype Sorts" pitchFamily="2" charset="2"/>
              <a:buNone/>
              <a:defRPr/>
            </a:pPr>
            <a:r>
              <a:rPr lang="en-US" altLang="zh-TW" dirty="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void main(){</a:t>
            </a:r>
          </a:p>
          <a:p>
            <a:pPr marL="342900" indent="-342900" eaLnBrk="1" hangingPunct="1">
              <a:buFont typeface="Monotype Sorts" pitchFamily="2" charset="2"/>
              <a:buNone/>
              <a:defRPr/>
            </a:pPr>
            <a:r>
              <a:rPr lang="en-US" altLang="zh-TW" dirty="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dirty="0" err="1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 a[5] = {2,4,6,8,22};</a:t>
            </a:r>
          </a:p>
          <a:p>
            <a:pPr marL="342900" indent="-342900" eaLnBrk="1" hangingPunct="1">
              <a:buFont typeface="Monotype Sorts" pitchFamily="2" charset="2"/>
              <a:buNone/>
              <a:defRPr/>
            </a:pPr>
            <a:r>
              <a:rPr lang="en-US" altLang="zh-TW" dirty="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dirty="0" err="1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 &lt;&lt; *a &lt;&lt; " " </a:t>
            </a:r>
          </a:p>
          <a:p>
            <a:pPr marL="342900" indent="-342900" eaLnBrk="1" hangingPunct="1">
              <a:buFont typeface="Monotype Sorts" pitchFamily="2" charset="2"/>
              <a:buNone/>
              <a:defRPr/>
            </a:pPr>
            <a:r>
              <a:rPr lang="en-US" altLang="zh-TW" dirty="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	     &lt;&lt; a[0];</a:t>
            </a:r>
          </a:p>
          <a:p>
            <a:pPr marL="342900" indent="-342900" eaLnBrk="1" hangingPunct="1">
              <a:buFont typeface="Monotype Sorts" pitchFamily="2" charset="2"/>
              <a:buNone/>
              <a:defRPr/>
            </a:pPr>
            <a:r>
              <a:rPr lang="en-US" altLang="zh-TW" dirty="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} //main</a:t>
            </a:r>
          </a:p>
        </p:txBody>
      </p:sp>
      <p:sp>
        <p:nvSpPr>
          <p:cNvPr id="50180" name="Rectangle 12">
            <a:extLst>
              <a:ext uri="{FF2B5EF4-FFF2-40B4-BE49-F238E27FC236}">
                <a16:creationId xmlns:a16="http://schemas.microsoft.com/office/drawing/2014/main" id="{A426D8B6-EC14-5F63-5BCE-5E945B3E8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8" y="3327400"/>
            <a:ext cx="1066800" cy="487363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zh-TW" altLang="en-US" sz="1800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50181" name="Rectangle 13">
            <a:extLst>
              <a:ext uri="{FF2B5EF4-FFF2-40B4-BE49-F238E27FC236}">
                <a16:creationId xmlns:a16="http://schemas.microsoft.com/office/drawing/2014/main" id="{FB619B59-865C-E898-5369-AF52CA95E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8" y="3814763"/>
            <a:ext cx="1066800" cy="487362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zh-TW" altLang="en-US" sz="1800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50182" name="Rectangle 14">
            <a:extLst>
              <a:ext uri="{FF2B5EF4-FFF2-40B4-BE49-F238E27FC236}">
                <a16:creationId xmlns:a16="http://schemas.microsoft.com/office/drawing/2014/main" id="{2575FECC-FA97-DEF3-6378-DA3BCAA34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8" y="4789488"/>
            <a:ext cx="1066800" cy="487362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zh-TW" altLang="en-US" sz="1800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50183" name="Rectangle 15">
            <a:extLst>
              <a:ext uri="{FF2B5EF4-FFF2-40B4-BE49-F238E27FC236}">
                <a16:creationId xmlns:a16="http://schemas.microsoft.com/office/drawing/2014/main" id="{12F0156B-BC0F-A1B8-8D2A-1C7A9E185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8" y="4302125"/>
            <a:ext cx="1066800" cy="487363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zh-TW" altLang="en-US" sz="1800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50184" name="Rectangle 16">
            <a:extLst>
              <a:ext uri="{FF2B5EF4-FFF2-40B4-BE49-F238E27FC236}">
                <a16:creationId xmlns:a16="http://schemas.microsoft.com/office/drawing/2014/main" id="{B884D5F3-E806-62EC-1666-DE8F8B41E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8" y="5276850"/>
            <a:ext cx="1066800" cy="487363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zh-TW" altLang="en-US" sz="1800">
                <a:ea typeface="新細明體" panose="02020500000000000000" pitchFamily="18" charset="-120"/>
              </a:rPr>
              <a:t>22</a:t>
            </a:r>
          </a:p>
        </p:txBody>
      </p:sp>
      <p:sp>
        <p:nvSpPr>
          <p:cNvPr id="50185" name="Text Box 17">
            <a:extLst>
              <a:ext uri="{FF2B5EF4-FFF2-40B4-BE49-F238E27FC236}">
                <a16:creationId xmlns:a16="http://schemas.microsoft.com/office/drawing/2014/main" id="{ED06FB0E-0F11-126F-D7D5-0121A7B0A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275263"/>
            <a:ext cx="765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" pitchFamily="2" charset="0"/>
                <a:ea typeface="新細明體" panose="02020500000000000000" pitchFamily="18" charset="-120"/>
              </a:rPr>
              <a:t>a[4]</a:t>
            </a:r>
          </a:p>
        </p:txBody>
      </p:sp>
      <p:sp>
        <p:nvSpPr>
          <p:cNvPr id="50186" name="Text Box 18">
            <a:extLst>
              <a:ext uri="{FF2B5EF4-FFF2-40B4-BE49-F238E27FC236}">
                <a16:creationId xmlns:a16="http://schemas.microsoft.com/office/drawing/2014/main" id="{BED0D53E-8F88-44D9-A348-FCB9F8D45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327400"/>
            <a:ext cx="765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" pitchFamily="2" charset="0"/>
                <a:ea typeface="新細明體" panose="02020500000000000000" pitchFamily="18" charset="-120"/>
              </a:rPr>
              <a:t>a[0]</a:t>
            </a:r>
          </a:p>
        </p:txBody>
      </p:sp>
      <p:sp>
        <p:nvSpPr>
          <p:cNvPr id="50187" name="Text Box 19">
            <a:extLst>
              <a:ext uri="{FF2B5EF4-FFF2-40B4-BE49-F238E27FC236}">
                <a16:creationId xmlns:a16="http://schemas.microsoft.com/office/drawing/2014/main" id="{0286FB7F-3445-A476-FF95-FF452B0F0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302125"/>
            <a:ext cx="7651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" pitchFamily="2" charset="0"/>
                <a:ea typeface="新細明體" panose="02020500000000000000" pitchFamily="18" charset="-120"/>
              </a:rPr>
              <a:t>a[2]</a:t>
            </a:r>
          </a:p>
        </p:txBody>
      </p:sp>
      <p:sp>
        <p:nvSpPr>
          <p:cNvPr id="50188" name="Text Box 20">
            <a:extLst>
              <a:ext uri="{FF2B5EF4-FFF2-40B4-BE49-F238E27FC236}">
                <a16:creationId xmlns:a16="http://schemas.microsoft.com/office/drawing/2014/main" id="{329C1A25-420A-925D-2F8D-66BF03C1D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814763"/>
            <a:ext cx="7651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" pitchFamily="2" charset="0"/>
                <a:ea typeface="新細明體" panose="02020500000000000000" pitchFamily="18" charset="-120"/>
              </a:rPr>
              <a:t>a[1]</a:t>
            </a:r>
          </a:p>
        </p:txBody>
      </p:sp>
      <p:sp>
        <p:nvSpPr>
          <p:cNvPr id="50189" name="Text Box 21">
            <a:extLst>
              <a:ext uri="{FF2B5EF4-FFF2-40B4-BE49-F238E27FC236}">
                <a16:creationId xmlns:a16="http://schemas.microsoft.com/office/drawing/2014/main" id="{EA1124F9-675D-3795-D2BC-03BD8DD21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791075"/>
            <a:ext cx="765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rgbClr val="063DE8"/>
                </a:solidFill>
                <a:latin typeface="Courier" pitchFamily="2" charset="0"/>
                <a:ea typeface="新細明體" panose="02020500000000000000" pitchFamily="18" charset="-120"/>
              </a:rPr>
              <a:t>a[3]</a:t>
            </a:r>
          </a:p>
        </p:txBody>
      </p:sp>
      <p:sp>
        <p:nvSpPr>
          <p:cNvPr id="50190" name="Text Box 25">
            <a:extLst>
              <a:ext uri="{FF2B5EF4-FFF2-40B4-BE49-F238E27FC236}">
                <a16:creationId xmlns:a16="http://schemas.microsoft.com/office/drawing/2014/main" id="{DA900A16-8C40-F513-B26A-87CA43D8A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791200"/>
            <a:ext cx="32543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rgbClr val="FF3300"/>
                </a:solidFill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50191" name="Text Box 29">
            <a:extLst>
              <a:ext uri="{FF2B5EF4-FFF2-40B4-BE49-F238E27FC236}">
                <a16:creationId xmlns:a16="http://schemas.microsoft.com/office/drawing/2014/main" id="{44A2801B-F5AC-7A4C-1FDC-F4F3D2B86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763" y="3643313"/>
            <a:ext cx="32543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solidFill>
                  <a:srgbClr val="FF3300"/>
                </a:solidFill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50192" name="Line 30">
            <a:extLst>
              <a:ext uri="{FF2B5EF4-FFF2-40B4-BE49-F238E27FC236}">
                <a16:creationId xmlns:a16="http://schemas.microsoft.com/office/drawing/2014/main" id="{74E50D6C-6758-58FD-BB1B-2112EF7591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95600" y="3581400"/>
            <a:ext cx="1295400" cy="3810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AutoShape 31">
            <a:extLst>
              <a:ext uri="{FF2B5EF4-FFF2-40B4-BE49-F238E27FC236}">
                <a16:creationId xmlns:a16="http://schemas.microsoft.com/office/drawing/2014/main" id="{736A81CB-F5A0-DEBE-7499-1ABADFA9E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828800"/>
            <a:ext cx="3200400" cy="914400"/>
          </a:xfrm>
          <a:prstGeom prst="wedgeEllipseCallout">
            <a:avLst>
              <a:gd name="adj1" fmla="val -35468"/>
              <a:gd name="adj2" fmla="val 122222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 eaLnBrk="1" hangingPunct="1">
              <a:buFont typeface="Monotype Sorts" pitchFamily="2" charset="2"/>
              <a:buNone/>
              <a:defRPr/>
            </a:pPr>
            <a:r>
              <a:rPr lang="en-US" altLang="zh-TW">
                <a:solidFill>
                  <a:schemeClr val="bg2"/>
                </a:solidFill>
                <a:ea typeface="新細明體" pitchFamily="18" charset="-120"/>
              </a:rPr>
              <a:t>This element is called </a:t>
            </a:r>
            <a:r>
              <a:rPr lang="en-US" altLang="zh-TW">
                <a:solidFill>
                  <a:schemeClr val="bg2"/>
                </a:solidFill>
                <a:latin typeface="Courier" pitchFamily="49" charset="0"/>
                <a:ea typeface="新細明體" pitchFamily="18" charset="-120"/>
              </a:rPr>
              <a:t>a[0]</a:t>
            </a:r>
            <a:r>
              <a:rPr lang="en-US" altLang="zh-TW">
                <a:solidFill>
                  <a:schemeClr val="bg2"/>
                </a:solidFill>
                <a:ea typeface="新細明體" pitchFamily="18" charset="-120"/>
              </a:rPr>
              <a:t> or </a:t>
            </a:r>
            <a:r>
              <a:rPr lang="en-US" altLang="zh-TW">
                <a:solidFill>
                  <a:schemeClr val="bg2"/>
                </a:solidFill>
                <a:latin typeface="Courier" pitchFamily="49" charset="0"/>
                <a:ea typeface="新細明體" pitchFamily="18" charset="-120"/>
              </a:rPr>
              <a:t>*a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3">
            <a:extLst>
              <a:ext uri="{FF2B5EF4-FFF2-40B4-BE49-F238E27FC236}">
                <a16:creationId xmlns:a16="http://schemas.microsoft.com/office/drawing/2014/main" id="{26A0A9FC-9EB5-5B84-95C6-F08B14297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85800" y="381000"/>
            <a:ext cx="78771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Array Names as Pointers</a:t>
            </a:r>
          </a:p>
        </p:txBody>
      </p:sp>
      <p:sp>
        <p:nvSpPr>
          <p:cNvPr id="51202" name="Rectangle 4">
            <a:extLst>
              <a:ext uri="{FF2B5EF4-FFF2-40B4-BE49-F238E27FC236}">
                <a16:creationId xmlns:a16="http://schemas.microsoft.com/office/drawing/2014/main" id="{D70AC8FE-2AC7-14A0-2A8F-5A0A91C23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3" y="1295400"/>
            <a:ext cx="8726487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Char char="*"/>
            </a:pPr>
            <a:r>
              <a:rPr lang="en-US" altLang="zh-TW" sz="2800">
                <a:ea typeface="新細明體" panose="02020500000000000000" pitchFamily="18" charset="-120"/>
              </a:rPr>
              <a:t>To access an array, any pointer to the first element can be used instead of the name of the array.</a:t>
            </a:r>
          </a:p>
          <a:p>
            <a:pPr eaLnBrk="1" hangingPunct="1">
              <a:spcBef>
                <a:spcPct val="0"/>
              </a:spcBef>
              <a:buClr>
                <a:schemeClr val="folHlink"/>
              </a:buClr>
              <a:buFont typeface="Monotype Sorts" pitchFamily="2" charset="2"/>
              <a:buChar char="*"/>
            </a:pPr>
            <a:endParaRPr lang="zh-TW" altLang="en-US" sz="2800">
              <a:ea typeface="新細明體" panose="02020500000000000000" pitchFamily="18" charset="-120"/>
            </a:endParaRPr>
          </a:p>
        </p:txBody>
      </p:sp>
      <p:sp>
        <p:nvSpPr>
          <p:cNvPr id="51203" name="Text Box 6">
            <a:extLst>
              <a:ext uri="{FF2B5EF4-FFF2-40B4-BE49-F238E27FC236}">
                <a16:creationId xmlns:a16="http://schemas.microsoft.com/office/drawing/2014/main" id="{EC153AE3-C2C0-AD9B-3B6C-B26D00F7A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538413"/>
            <a:ext cx="3316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We could replace</a:t>
            </a:r>
            <a:r>
              <a:rPr lang="en-US" altLang="zh-TW" sz="1800">
                <a:latin typeface="Courier" pitchFamily="2" charset="0"/>
                <a:ea typeface="新細明體" panose="02020500000000000000" pitchFamily="18" charset="-120"/>
              </a:rPr>
              <a:t> </a:t>
            </a: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*p</a:t>
            </a:r>
            <a:r>
              <a:rPr lang="en-US" altLang="zh-TW" sz="1800">
                <a:ea typeface="新細明體" panose="02020500000000000000" pitchFamily="18" charset="-120"/>
              </a:rPr>
              <a:t> by </a:t>
            </a: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*a</a:t>
            </a:r>
          </a:p>
        </p:txBody>
      </p:sp>
      <p:sp>
        <p:nvSpPr>
          <p:cNvPr id="27653" name="Rectangle 10">
            <a:extLst>
              <a:ext uri="{FF2B5EF4-FFF2-40B4-BE49-F238E27FC236}">
                <a16:creationId xmlns:a16="http://schemas.microsoft.com/office/drawing/2014/main" id="{BA75D5DA-74F4-E594-D5F6-E416EA4C4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971800"/>
            <a:ext cx="8458200" cy="37338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 algn="ctr" eaLnBrk="1" hangingPunct="1">
              <a:defRPr/>
            </a:pPr>
            <a:endParaRPr lang="zh-TW" altLang="en-US">
              <a:ea typeface="新細明體" pitchFamily="18" charset="-120"/>
            </a:endParaRPr>
          </a:p>
        </p:txBody>
      </p:sp>
      <p:grpSp>
        <p:nvGrpSpPr>
          <p:cNvPr id="51205" name="Group 11">
            <a:extLst>
              <a:ext uri="{FF2B5EF4-FFF2-40B4-BE49-F238E27FC236}">
                <a16:creationId xmlns:a16="http://schemas.microsoft.com/office/drawing/2014/main" id="{65333938-772D-9EC1-CA9D-67127DBBB518}"/>
              </a:ext>
            </a:extLst>
          </p:cNvPr>
          <p:cNvGrpSpPr>
            <a:grpSpLocks/>
          </p:cNvGrpSpPr>
          <p:nvPr/>
        </p:nvGrpSpPr>
        <p:grpSpPr bwMode="auto">
          <a:xfrm>
            <a:off x="6159500" y="3689350"/>
            <a:ext cx="2527300" cy="2413000"/>
            <a:chOff x="3600" y="1248"/>
            <a:chExt cx="1621" cy="1493"/>
          </a:xfrm>
        </p:grpSpPr>
        <p:pic>
          <p:nvPicPr>
            <p:cNvPr id="51226" name="Picture 12" descr="computer">
              <a:extLst>
                <a:ext uri="{FF2B5EF4-FFF2-40B4-BE49-F238E27FC236}">
                  <a16:creationId xmlns:a16="http://schemas.microsoft.com/office/drawing/2014/main" id="{8BE1F828-8CFF-7084-BA2F-17BD65A0FB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1248"/>
              <a:ext cx="1621" cy="1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27" name="Text Box 13">
              <a:extLst>
                <a:ext uri="{FF2B5EF4-FFF2-40B4-BE49-F238E27FC236}">
                  <a16:creationId xmlns:a16="http://schemas.microsoft.com/office/drawing/2014/main" id="{7D891B29-5C0B-A971-7195-88AC6AEAC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583"/>
              <a:ext cx="34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zh-TW" altLang="en-US" sz="1800">
                  <a:solidFill>
                    <a:schemeClr val="bg1"/>
                  </a:solidFill>
                  <a:ea typeface="新細明體" panose="02020500000000000000" pitchFamily="18" charset="-120"/>
                </a:rPr>
                <a:t>2 2</a:t>
              </a:r>
            </a:p>
          </p:txBody>
        </p:sp>
      </p:grpSp>
      <p:sp>
        <p:nvSpPr>
          <p:cNvPr id="27655" name="AutoShape 14">
            <a:extLst>
              <a:ext uri="{FF2B5EF4-FFF2-40B4-BE49-F238E27FC236}">
                <a16:creationId xmlns:a16="http://schemas.microsoft.com/office/drawing/2014/main" id="{44F4EA3E-EDD0-BC28-A801-D009713D0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4138" y="3124200"/>
            <a:ext cx="3776662" cy="3351213"/>
          </a:xfrm>
          <a:prstGeom prst="foldedCorner">
            <a:avLst>
              <a:gd name="adj" fmla="val 1453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 eaLnBrk="1" hangingPunct="1">
              <a:buFont typeface="Monotype Sorts" pitchFamily="2" charset="2"/>
              <a:buNone/>
              <a:defRPr/>
            </a:pPr>
            <a:endParaRPr lang="zh-TW" altLang="en-US">
              <a:solidFill>
                <a:srgbClr val="063DE8"/>
              </a:solidFill>
              <a:latin typeface="Courier New" pitchFamily="49" charset="0"/>
              <a:ea typeface="新細明體" pitchFamily="18" charset="-120"/>
            </a:endParaRPr>
          </a:p>
          <a:p>
            <a:pPr marL="342900" indent="-342900" eaLnBrk="1" hangingPunct="1">
              <a:buFont typeface="Monotype Sorts" pitchFamily="2" charset="2"/>
              <a:buNone/>
              <a:defRPr/>
            </a:pPr>
            <a:r>
              <a:rPr lang="zh-TW" altLang="en-US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#</a:t>
            </a:r>
            <a:r>
              <a:rPr lang="en-US" altLang="zh-TW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include &lt;iostream&gt;</a:t>
            </a:r>
          </a:p>
          <a:p>
            <a:pPr marL="342900" indent="-342900" eaLnBrk="1" hangingPunct="1">
              <a:buFont typeface="Monotype Sorts" pitchFamily="2" charset="2"/>
              <a:buNone/>
              <a:defRPr/>
            </a:pPr>
            <a:r>
              <a:rPr lang="en-US" altLang="zh-TW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 marL="342900" indent="-342900" eaLnBrk="1" hangingPunct="1">
              <a:buFont typeface="Monotype Sorts" pitchFamily="2" charset="2"/>
              <a:buNone/>
              <a:defRPr/>
            </a:pPr>
            <a:r>
              <a:rPr lang="en-US" altLang="zh-TW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void main(){</a:t>
            </a:r>
          </a:p>
          <a:p>
            <a:pPr marL="342900" indent="-342900" eaLnBrk="1" hangingPunct="1">
              <a:buFont typeface="Monotype Sorts" pitchFamily="2" charset="2"/>
              <a:buNone/>
              <a:defRPr/>
            </a:pPr>
            <a:r>
              <a:rPr lang="en-US" altLang="zh-TW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	int a[5] = {2,4,6,8,22};</a:t>
            </a:r>
          </a:p>
          <a:p>
            <a:pPr marL="342900" indent="-342900" eaLnBrk="1" hangingPunct="1">
              <a:buFont typeface="Monotype Sorts" pitchFamily="2" charset="2"/>
              <a:buNone/>
              <a:defRPr/>
            </a:pPr>
            <a:r>
              <a:rPr lang="en-US" altLang="zh-TW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	int *p = a;</a:t>
            </a:r>
          </a:p>
          <a:p>
            <a:pPr marL="342900" indent="-342900" eaLnBrk="1" hangingPunct="1">
              <a:buFont typeface="Monotype Sorts" pitchFamily="2" charset="2"/>
              <a:buNone/>
              <a:defRPr/>
            </a:pPr>
            <a:r>
              <a:rPr lang="en-US" altLang="zh-TW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	cout &lt;&lt; a[0] &lt;&lt; " " </a:t>
            </a:r>
          </a:p>
          <a:p>
            <a:pPr marL="342900" indent="-342900" eaLnBrk="1" hangingPunct="1">
              <a:buFont typeface="Monotype Sorts" pitchFamily="2" charset="2"/>
              <a:buNone/>
              <a:defRPr/>
            </a:pPr>
            <a:r>
              <a:rPr lang="en-US" altLang="zh-TW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	     &lt;&lt; *p;</a:t>
            </a:r>
          </a:p>
          <a:p>
            <a:pPr marL="342900" indent="-342900" eaLnBrk="1" hangingPunct="1">
              <a:buFont typeface="Monotype Sorts" pitchFamily="2" charset="2"/>
              <a:buNone/>
              <a:defRPr/>
            </a:pPr>
            <a:r>
              <a:rPr lang="en-US" altLang="zh-TW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} </a:t>
            </a:r>
          </a:p>
        </p:txBody>
      </p:sp>
      <p:sp>
        <p:nvSpPr>
          <p:cNvPr id="51207" name="Line 31">
            <a:extLst>
              <a:ext uri="{FF2B5EF4-FFF2-40B4-BE49-F238E27FC236}">
                <a16:creationId xmlns:a16="http://schemas.microsoft.com/office/drawing/2014/main" id="{4E33EC63-B7C0-2F85-09E2-68346AB4E3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4419600"/>
            <a:ext cx="1722438" cy="114935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208" name="Group 34">
            <a:extLst>
              <a:ext uri="{FF2B5EF4-FFF2-40B4-BE49-F238E27FC236}">
                <a16:creationId xmlns:a16="http://schemas.microsoft.com/office/drawing/2014/main" id="{7F3179CD-0204-857C-CC1B-38EEEE028A6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733800"/>
            <a:ext cx="2095500" cy="2744788"/>
            <a:chOff x="336" y="2448"/>
            <a:chExt cx="1320" cy="1729"/>
          </a:xfrm>
        </p:grpSpPr>
        <p:sp>
          <p:nvSpPr>
            <p:cNvPr id="51210" name="Rectangle 16">
              <a:extLst>
                <a:ext uri="{FF2B5EF4-FFF2-40B4-BE49-F238E27FC236}">
                  <a16:creationId xmlns:a16="http://schemas.microsoft.com/office/drawing/2014/main" id="{8EBBC889-58B7-98DA-556F-7FDA6621A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" y="2807"/>
              <a:ext cx="660" cy="225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zh-TW" altLang="en-US" sz="1800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51211" name="Rectangle 17">
              <a:extLst>
                <a:ext uri="{FF2B5EF4-FFF2-40B4-BE49-F238E27FC236}">
                  <a16:creationId xmlns:a16="http://schemas.microsoft.com/office/drawing/2014/main" id="{D49284CD-4C85-B2DF-2055-5A5FDFB30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" y="3032"/>
              <a:ext cx="660" cy="225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zh-TW" altLang="en-US" sz="1800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51212" name="Rectangle 18">
              <a:extLst>
                <a:ext uri="{FF2B5EF4-FFF2-40B4-BE49-F238E27FC236}">
                  <a16:creationId xmlns:a16="http://schemas.microsoft.com/office/drawing/2014/main" id="{861E6524-98EF-A15A-4F8B-9F134E29F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" y="3481"/>
              <a:ext cx="660" cy="225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zh-TW" altLang="en-US" sz="1800"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51213" name="Rectangle 19">
              <a:extLst>
                <a:ext uri="{FF2B5EF4-FFF2-40B4-BE49-F238E27FC236}">
                  <a16:creationId xmlns:a16="http://schemas.microsoft.com/office/drawing/2014/main" id="{D48825CF-0A2E-0169-894E-95E523F58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" y="3257"/>
              <a:ext cx="660" cy="224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zh-TW" altLang="en-US" sz="1800"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51214" name="Rectangle 20">
              <a:extLst>
                <a:ext uri="{FF2B5EF4-FFF2-40B4-BE49-F238E27FC236}">
                  <a16:creationId xmlns:a16="http://schemas.microsoft.com/office/drawing/2014/main" id="{BB35B92C-C4B6-5D0F-CD38-D8A738A1A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" y="3706"/>
              <a:ext cx="660" cy="225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zh-TW" altLang="en-US" sz="1800">
                  <a:ea typeface="新細明體" panose="02020500000000000000" pitchFamily="18" charset="-120"/>
                </a:rPr>
                <a:t>22</a:t>
              </a:r>
            </a:p>
          </p:txBody>
        </p:sp>
        <p:sp>
          <p:nvSpPr>
            <p:cNvPr id="51215" name="Text Box 21">
              <a:extLst>
                <a:ext uri="{FF2B5EF4-FFF2-40B4-BE49-F238E27FC236}">
                  <a16:creationId xmlns:a16="http://schemas.microsoft.com/office/drawing/2014/main" id="{807E0B79-91D0-43C3-8395-E774DCF49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706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063DE8"/>
                  </a:solidFill>
                  <a:latin typeface="Courier" pitchFamily="2" charset="0"/>
                  <a:ea typeface="新細明體" panose="02020500000000000000" pitchFamily="18" charset="-120"/>
                </a:rPr>
                <a:t>a[4]</a:t>
              </a:r>
            </a:p>
          </p:txBody>
        </p:sp>
        <p:sp>
          <p:nvSpPr>
            <p:cNvPr id="51216" name="Text Box 22">
              <a:extLst>
                <a:ext uri="{FF2B5EF4-FFF2-40B4-BE49-F238E27FC236}">
                  <a16:creationId xmlns:a16="http://schemas.microsoft.com/office/drawing/2014/main" id="{F2379D33-9555-351A-CE49-CCFD11989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07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063DE8"/>
                  </a:solidFill>
                  <a:latin typeface="Courier" pitchFamily="2" charset="0"/>
                  <a:ea typeface="新細明體" panose="02020500000000000000" pitchFamily="18" charset="-120"/>
                </a:rPr>
                <a:t>a[0]</a:t>
              </a:r>
            </a:p>
          </p:txBody>
        </p:sp>
        <p:sp>
          <p:nvSpPr>
            <p:cNvPr id="51217" name="Text Box 23">
              <a:extLst>
                <a:ext uri="{FF2B5EF4-FFF2-40B4-BE49-F238E27FC236}">
                  <a16:creationId xmlns:a16="http://schemas.microsoft.com/office/drawing/2014/main" id="{55F47C32-4F18-E819-A8F6-75B7D18AC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258"/>
              <a:ext cx="500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063DE8"/>
                  </a:solidFill>
                  <a:latin typeface="Courier" pitchFamily="2" charset="0"/>
                  <a:ea typeface="新細明體" panose="02020500000000000000" pitchFamily="18" charset="-120"/>
                </a:rPr>
                <a:t>a[2]</a:t>
              </a:r>
            </a:p>
          </p:txBody>
        </p:sp>
        <p:sp>
          <p:nvSpPr>
            <p:cNvPr id="51218" name="Text Box 24">
              <a:extLst>
                <a:ext uri="{FF2B5EF4-FFF2-40B4-BE49-F238E27FC236}">
                  <a16:creationId xmlns:a16="http://schemas.microsoft.com/office/drawing/2014/main" id="{7CEA912A-EA7B-47F7-68B7-87DB8B1059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031"/>
              <a:ext cx="500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063DE8"/>
                  </a:solidFill>
                  <a:latin typeface="Courier" pitchFamily="2" charset="0"/>
                  <a:ea typeface="新細明體" panose="02020500000000000000" pitchFamily="18" charset="-120"/>
                </a:rPr>
                <a:t>a[1]</a:t>
              </a:r>
            </a:p>
          </p:txBody>
        </p:sp>
        <p:sp>
          <p:nvSpPr>
            <p:cNvPr id="51219" name="Text Box 25">
              <a:extLst>
                <a:ext uri="{FF2B5EF4-FFF2-40B4-BE49-F238E27FC236}">
                  <a16:creationId xmlns:a16="http://schemas.microsoft.com/office/drawing/2014/main" id="{9D9E6757-677B-56B9-990D-134D8BC9B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481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063DE8"/>
                  </a:solidFill>
                  <a:latin typeface="Courier" pitchFamily="2" charset="0"/>
                  <a:ea typeface="新細明體" panose="02020500000000000000" pitchFamily="18" charset="-120"/>
                </a:rPr>
                <a:t>a[3]</a:t>
              </a:r>
            </a:p>
          </p:txBody>
        </p:sp>
        <p:sp>
          <p:nvSpPr>
            <p:cNvPr id="51220" name="Line 26">
              <a:extLst>
                <a:ext uri="{FF2B5EF4-FFF2-40B4-BE49-F238E27FC236}">
                  <a16:creationId xmlns:a16="http://schemas.microsoft.com/office/drawing/2014/main" id="{B7D85A10-F8EE-7A07-CDFA-57FC8CAA89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5" y="2538"/>
              <a:ext cx="0" cy="269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1" name="Line 27">
              <a:extLst>
                <a:ext uri="{FF2B5EF4-FFF2-40B4-BE49-F238E27FC236}">
                  <a16:creationId xmlns:a16="http://schemas.microsoft.com/office/drawing/2014/main" id="{DFC2D278-9DA1-0055-99BB-8B2A5AEC70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96" y="2538"/>
              <a:ext cx="406" cy="269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2" name="Rectangle 28">
              <a:extLst>
                <a:ext uri="{FF2B5EF4-FFF2-40B4-BE49-F238E27FC236}">
                  <a16:creationId xmlns:a16="http://schemas.microsoft.com/office/drawing/2014/main" id="{FD4F65A4-3E8B-E426-6036-9B7DDA082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" y="2448"/>
              <a:ext cx="305" cy="27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Font typeface="Monotype Sorts" pitchFamily="2" charset="2"/>
                <a:buNone/>
              </a:pPr>
              <a:endParaRPr lang="en-US" altLang="zh-TW">
                <a:ea typeface="新細明體" panose="02020500000000000000" pitchFamily="18" charset="-120"/>
              </a:endParaRPr>
            </a:p>
          </p:txBody>
        </p:sp>
        <p:sp>
          <p:nvSpPr>
            <p:cNvPr id="51223" name="Text Box 29">
              <a:extLst>
                <a:ext uri="{FF2B5EF4-FFF2-40B4-BE49-F238E27FC236}">
                  <a16:creationId xmlns:a16="http://schemas.microsoft.com/office/drawing/2014/main" id="{0621EA36-6B4A-C4C9-6CCE-6391BB90E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" y="2494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FF3300"/>
                  </a:solidFill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51224" name="Text Box 30">
              <a:extLst>
                <a:ext uri="{FF2B5EF4-FFF2-40B4-BE49-F238E27FC236}">
                  <a16:creationId xmlns:a16="http://schemas.microsoft.com/office/drawing/2014/main" id="{E740DFD2-73C4-04BE-6F3F-373D016C4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2448"/>
              <a:ext cx="2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FF3300"/>
                  </a:solidFill>
                  <a:ea typeface="新細明體" panose="02020500000000000000" pitchFamily="18" charset="-120"/>
                </a:rPr>
                <a:t>p</a:t>
              </a:r>
            </a:p>
          </p:txBody>
        </p:sp>
        <p:sp>
          <p:nvSpPr>
            <p:cNvPr id="51225" name="Text Box 32">
              <a:extLst>
                <a:ext uri="{FF2B5EF4-FFF2-40B4-BE49-F238E27FC236}">
                  <a16:creationId xmlns:a16="http://schemas.microsoft.com/office/drawing/2014/main" id="{1F6B8FC8-72DE-5E4E-8CEB-7343717C3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7" y="392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Monotype Sorts" pitchFamily="2" charset="2"/>
                <a:buNone/>
              </a:pPr>
              <a:r>
                <a:rPr lang="en-US" altLang="zh-TW" sz="1800">
                  <a:solidFill>
                    <a:srgbClr val="FF3300"/>
                  </a:solidFill>
                  <a:ea typeface="新細明體" panose="02020500000000000000" pitchFamily="18" charset="-120"/>
                </a:rPr>
                <a:t>a</a:t>
              </a:r>
            </a:p>
          </p:txBody>
        </p:sp>
      </p:grpSp>
      <p:sp>
        <p:nvSpPr>
          <p:cNvPr id="51209" name="Line 8">
            <a:extLst>
              <a:ext uri="{FF2B5EF4-FFF2-40B4-BE49-F238E27FC236}">
                <a16:creationId xmlns:a16="http://schemas.microsoft.com/office/drawing/2014/main" id="{D973DD1E-18A8-5068-B169-154C4814F2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2895600"/>
            <a:ext cx="1828800" cy="2590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2">
            <a:extLst>
              <a:ext uri="{FF2B5EF4-FFF2-40B4-BE49-F238E27FC236}">
                <a16:creationId xmlns:a16="http://schemas.microsoft.com/office/drawing/2014/main" id="{0437B24F-F1B0-F275-9F70-CCDB7BF4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05FDD285-32B3-824F-B2E5-124A5F196FF0}" type="slidenum">
              <a:rPr lang="en-US" altLang="en-US" sz="1400"/>
              <a:pPr algn="l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101ADD53-327B-F9DF-97CF-48AB3A0BBE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sz="3800" dirty="0"/>
              <a:t>Examples</a:t>
            </a:r>
          </a:p>
        </p:txBody>
      </p:sp>
      <p:sp>
        <p:nvSpPr>
          <p:cNvPr id="52227" name="Text Box 5">
            <a:extLst>
              <a:ext uri="{FF2B5EF4-FFF2-40B4-BE49-F238E27FC236}">
                <a16:creationId xmlns:a16="http://schemas.microsoft.com/office/drawing/2014/main" id="{55B0B60D-85B6-AE1B-337B-482ACE0FC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13" y="3625850"/>
            <a:ext cx="673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4892</a:t>
            </a:r>
          </a:p>
        </p:txBody>
      </p:sp>
      <p:sp>
        <p:nvSpPr>
          <p:cNvPr id="52228" name="Text Box 6">
            <a:extLst>
              <a:ext uri="{FF2B5EF4-FFF2-40B4-BE49-F238E27FC236}">
                <a16:creationId xmlns:a16="http://schemas.microsoft.com/office/drawing/2014/main" id="{A83F43FC-D85B-B72A-B3A9-D05BC6864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938" y="3625850"/>
            <a:ext cx="550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x :</a:t>
            </a:r>
          </a:p>
        </p:txBody>
      </p:sp>
      <p:sp>
        <p:nvSpPr>
          <p:cNvPr id="52229" name="Text Box 8">
            <a:extLst>
              <a:ext uri="{FF2B5EF4-FFF2-40B4-BE49-F238E27FC236}">
                <a16:creationId xmlns:a16="http://schemas.microsoft.com/office/drawing/2014/main" id="{AB388057-699B-0A11-57AD-675AE8ADB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13" y="5911850"/>
            <a:ext cx="673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4904</a:t>
            </a:r>
          </a:p>
        </p:txBody>
      </p:sp>
      <p:sp>
        <p:nvSpPr>
          <p:cNvPr id="52230" name="Text Box 9">
            <a:extLst>
              <a:ext uri="{FF2B5EF4-FFF2-40B4-BE49-F238E27FC236}">
                <a16:creationId xmlns:a16="http://schemas.microsoft.com/office/drawing/2014/main" id="{B56C6F70-49E7-86D0-DB82-E2A804366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5700" y="5911850"/>
            <a:ext cx="673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ip :</a:t>
            </a:r>
          </a:p>
        </p:txBody>
      </p:sp>
      <p:sp>
        <p:nvSpPr>
          <p:cNvPr id="210955" name="Text Box 11">
            <a:extLst>
              <a:ext uri="{FF2B5EF4-FFF2-40B4-BE49-F238E27FC236}">
                <a16:creationId xmlns:a16="http://schemas.microsoft.com/office/drawing/2014/main" id="{554F38D0-C201-E297-5910-ABB5ADB11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43000"/>
            <a:ext cx="809307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int x = 70, y = 80, z[4] = {10, 20, 30, 40 };	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int *</a:t>
            </a:r>
            <a:r>
              <a:rPr lang="en-US" altLang="en-US" sz="1600" dirty="0" err="1">
                <a:solidFill>
                  <a:srgbClr val="800000"/>
                </a:solidFill>
                <a:latin typeface="Courier New" panose="02070309020205020404" pitchFamily="49" charset="0"/>
              </a:rPr>
              <a:t>ip</a:t>
            </a:r>
            <a:r>
              <a:rPr lang="en-US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;	</a:t>
            </a:r>
            <a:r>
              <a:rPr lang="en-US" altLang="en-US" sz="1600" dirty="0">
                <a:solidFill>
                  <a:srgbClr val="FF9966"/>
                </a:solidFill>
                <a:latin typeface="Courier New" panose="02070309020205020404" pitchFamily="49" charset="0"/>
              </a:rPr>
              <a:t>// int pointer </a:t>
            </a:r>
            <a:r>
              <a:rPr lang="en-US" altLang="en-US" sz="1600" dirty="0" err="1">
                <a:solidFill>
                  <a:srgbClr val="FF9966"/>
                </a:solidFill>
                <a:latin typeface="Courier New" panose="02070309020205020404" pitchFamily="49" charset="0"/>
              </a:rPr>
              <a:t>ip</a:t>
            </a:r>
            <a:endParaRPr lang="en-US" altLang="en-US" sz="1600" dirty="0">
              <a:solidFill>
                <a:srgbClr val="FF9966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6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solidFill>
                  <a:srgbClr val="800000"/>
                </a:solidFill>
                <a:latin typeface="Courier New" panose="02070309020205020404" pitchFamily="49" charset="0"/>
              </a:rPr>
              <a:t>ip</a:t>
            </a:r>
            <a:r>
              <a:rPr lang="en-US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 = &amp;x;	</a:t>
            </a:r>
            <a:r>
              <a:rPr lang="en-US" altLang="en-US" sz="1600" dirty="0">
                <a:solidFill>
                  <a:srgbClr val="FF9966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600" dirty="0" err="1">
                <a:solidFill>
                  <a:srgbClr val="FF9966"/>
                </a:solidFill>
                <a:latin typeface="Courier New" panose="02070309020205020404" pitchFamily="49" charset="0"/>
              </a:rPr>
              <a:t>ip</a:t>
            </a:r>
            <a:r>
              <a:rPr lang="en-US" altLang="en-US" sz="1600" dirty="0">
                <a:solidFill>
                  <a:srgbClr val="FF9966"/>
                </a:solidFill>
                <a:latin typeface="Courier New" panose="02070309020205020404" pitchFamily="49" charset="0"/>
              </a:rPr>
              <a:t> is assigned to address of x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1600" dirty="0" err="1">
                <a:solidFill>
                  <a:srgbClr val="800000"/>
                </a:solidFill>
                <a:latin typeface="Courier New" panose="02070309020205020404" pitchFamily="49" charset="0"/>
              </a:rPr>
              <a:t>ip</a:t>
            </a:r>
            <a:r>
              <a:rPr lang="en-US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 = 200;	</a:t>
            </a:r>
            <a:r>
              <a:rPr lang="en-US" altLang="en-US" sz="1600" dirty="0">
                <a:solidFill>
                  <a:srgbClr val="FF9966"/>
                </a:solidFill>
                <a:latin typeface="Courier New" panose="02070309020205020404" pitchFamily="49" charset="0"/>
              </a:rPr>
              <a:t>// content of </a:t>
            </a:r>
            <a:r>
              <a:rPr lang="en-US" altLang="en-US" sz="1600" dirty="0" err="1">
                <a:solidFill>
                  <a:srgbClr val="FF9966"/>
                </a:solidFill>
                <a:latin typeface="Courier New" panose="02070309020205020404" pitchFamily="49" charset="0"/>
              </a:rPr>
              <a:t>ip</a:t>
            </a:r>
            <a:r>
              <a:rPr lang="en-US" altLang="en-US" sz="1600" dirty="0">
                <a:solidFill>
                  <a:srgbClr val="FF9966"/>
                </a:solidFill>
                <a:latin typeface="Courier New" panose="02070309020205020404" pitchFamily="49" charset="0"/>
              </a:rPr>
              <a:t> is assigned to 200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y = *</a:t>
            </a:r>
            <a:r>
              <a:rPr lang="en-US" altLang="en-US" sz="1600" dirty="0" err="1">
                <a:solidFill>
                  <a:srgbClr val="800000"/>
                </a:solidFill>
                <a:latin typeface="Courier New" panose="02070309020205020404" pitchFamily="49" charset="0"/>
              </a:rPr>
              <a:t>ip</a:t>
            </a:r>
            <a:r>
              <a:rPr lang="en-US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;	</a:t>
            </a:r>
            <a:r>
              <a:rPr lang="en-US" altLang="en-US" sz="1600" dirty="0">
                <a:solidFill>
                  <a:srgbClr val="FF9966"/>
                </a:solidFill>
                <a:latin typeface="Courier New" panose="02070309020205020404" pitchFamily="49" charset="0"/>
              </a:rPr>
              <a:t>// y is assigned to content of </a:t>
            </a:r>
            <a:r>
              <a:rPr lang="en-US" altLang="en-US" sz="1600" dirty="0" err="1">
                <a:solidFill>
                  <a:srgbClr val="FF9966"/>
                </a:solidFill>
                <a:latin typeface="Courier New" panose="02070309020205020404" pitchFamily="49" charset="0"/>
              </a:rPr>
              <a:t>ip</a:t>
            </a:r>
            <a:endParaRPr lang="en-US" altLang="en-US" sz="1600" dirty="0">
              <a:solidFill>
                <a:srgbClr val="FF9966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solidFill>
                  <a:srgbClr val="800000"/>
                </a:solidFill>
                <a:latin typeface="Courier New" panose="02070309020205020404" pitchFamily="49" charset="0"/>
              </a:rPr>
              <a:t>ip</a:t>
            </a:r>
            <a:r>
              <a:rPr lang="en-US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 = &amp;z[2];	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1600" dirty="0" err="1">
                <a:solidFill>
                  <a:srgbClr val="800000"/>
                </a:solidFill>
                <a:latin typeface="Courier New" panose="02070309020205020404" pitchFamily="49" charset="0"/>
              </a:rPr>
              <a:t>ip</a:t>
            </a:r>
            <a:r>
              <a:rPr lang="en-US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 = *</a:t>
            </a:r>
            <a:r>
              <a:rPr lang="en-US" altLang="en-US" sz="1600" dirty="0" err="1">
                <a:solidFill>
                  <a:srgbClr val="800000"/>
                </a:solidFill>
                <a:latin typeface="Courier New" panose="02070309020205020404" pitchFamily="49" charset="0"/>
              </a:rPr>
              <a:t>ip</a:t>
            </a:r>
            <a:r>
              <a:rPr lang="en-US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 + 20;	</a:t>
            </a:r>
            <a:r>
              <a:rPr lang="en-US" altLang="en-US" sz="1600" dirty="0">
                <a:solidFill>
                  <a:srgbClr val="FF9966"/>
                </a:solidFill>
                <a:latin typeface="Courier New" panose="02070309020205020404" pitchFamily="49" charset="0"/>
              </a:rPr>
              <a:t>// same as *</a:t>
            </a:r>
            <a:r>
              <a:rPr lang="en-US" altLang="en-US" sz="1600" dirty="0" err="1">
                <a:solidFill>
                  <a:srgbClr val="FF9966"/>
                </a:solidFill>
                <a:latin typeface="Courier New" panose="02070309020205020404" pitchFamily="49" charset="0"/>
              </a:rPr>
              <a:t>ip</a:t>
            </a:r>
            <a:r>
              <a:rPr lang="en-US" altLang="en-US" sz="1600" dirty="0">
                <a:solidFill>
                  <a:srgbClr val="FF9966"/>
                </a:solidFill>
                <a:latin typeface="Courier New" panose="02070309020205020404" pitchFamily="49" charset="0"/>
              </a:rPr>
              <a:t> += 20;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800000"/>
                </a:solidFill>
                <a:latin typeface="Courier New" panose="02070309020205020404" pitchFamily="49" charset="0"/>
              </a:rPr>
              <a:t>y = *ip+1;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6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6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6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60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en-US" sz="1600" dirty="0">
              <a:solidFill>
                <a:srgbClr val="8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2232" name="Text Box 13">
            <a:extLst>
              <a:ext uri="{FF2B5EF4-FFF2-40B4-BE49-F238E27FC236}">
                <a16:creationId xmlns:a16="http://schemas.microsoft.com/office/drawing/2014/main" id="{5639A8F4-76A3-2AB1-030C-69D7FF2C0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13" y="4006850"/>
            <a:ext cx="673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4894</a:t>
            </a:r>
          </a:p>
        </p:txBody>
      </p:sp>
      <p:sp>
        <p:nvSpPr>
          <p:cNvPr id="52233" name="Text Box 14">
            <a:extLst>
              <a:ext uri="{FF2B5EF4-FFF2-40B4-BE49-F238E27FC236}">
                <a16:creationId xmlns:a16="http://schemas.microsoft.com/office/drawing/2014/main" id="{8C6BCAFE-D767-AE1D-EDCF-A1E568F3F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938" y="4006850"/>
            <a:ext cx="550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y :</a:t>
            </a:r>
          </a:p>
        </p:txBody>
      </p:sp>
      <p:sp>
        <p:nvSpPr>
          <p:cNvPr id="52234" name="Text Box 16">
            <a:extLst>
              <a:ext uri="{FF2B5EF4-FFF2-40B4-BE49-F238E27FC236}">
                <a16:creationId xmlns:a16="http://schemas.microsoft.com/office/drawing/2014/main" id="{97777A31-7732-FF47-7975-5F994FB0F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13" y="4387850"/>
            <a:ext cx="673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4896</a:t>
            </a:r>
          </a:p>
        </p:txBody>
      </p:sp>
      <p:sp>
        <p:nvSpPr>
          <p:cNvPr id="52235" name="Text Box 17">
            <a:extLst>
              <a:ext uri="{FF2B5EF4-FFF2-40B4-BE49-F238E27FC236}">
                <a16:creationId xmlns:a16="http://schemas.microsoft.com/office/drawing/2014/main" id="{5BB7929F-F95F-804D-E326-8ACE1C84D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513" y="4387850"/>
            <a:ext cx="1284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Z, Z[0] :</a:t>
            </a:r>
          </a:p>
        </p:txBody>
      </p:sp>
      <p:sp>
        <p:nvSpPr>
          <p:cNvPr id="52236" name="Text Box 19">
            <a:extLst>
              <a:ext uri="{FF2B5EF4-FFF2-40B4-BE49-F238E27FC236}">
                <a16:creationId xmlns:a16="http://schemas.microsoft.com/office/drawing/2014/main" id="{64C3E3A5-5F36-9EDE-9DC5-EC67E405D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13" y="4768850"/>
            <a:ext cx="673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4898</a:t>
            </a:r>
          </a:p>
        </p:txBody>
      </p:sp>
      <p:sp>
        <p:nvSpPr>
          <p:cNvPr id="52237" name="Text Box 20">
            <a:extLst>
              <a:ext uri="{FF2B5EF4-FFF2-40B4-BE49-F238E27FC236}">
                <a16:creationId xmlns:a16="http://schemas.microsoft.com/office/drawing/2014/main" id="{0A9EB325-D2E0-6E7F-166D-3BBDDAE3B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1225" y="4768850"/>
            <a:ext cx="917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Z[1] :</a:t>
            </a:r>
          </a:p>
        </p:txBody>
      </p:sp>
      <p:sp>
        <p:nvSpPr>
          <p:cNvPr id="52238" name="Text Box 22">
            <a:extLst>
              <a:ext uri="{FF2B5EF4-FFF2-40B4-BE49-F238E27FC236}">
                <a16:creationId xmlns:a16="http://schemas.microsoft.com/office/drawing/2014/main" id="{4774C7E8-F0A9-9D52-78B1-71839C433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13" y="5149850"/>
            <a:ext cx="673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4900</a:t>
            </a:r>
          </a:p>
        </p:txBody>
      </p:sp>
      <p:sp>
        <p:nvSpPr>
          <p:cNvPr id="52239" name="Text Box 23">
            <a:extLst>
              <a:ext uri="{FF2B5EF4-FFF2-40B4-BE49-F238E27FC236}">
                <a16:creationId xmlns:a16="http://schemas.microsoft.com/office/drawing/2014/main" id="{EAC9D59D-36AA-66FD-31B7-13F707EE3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1225" y="5149850"/>
            <a:ext cx="917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Z[2] :</a:t>
            </a:r>
          </a:p>
        </p:txBody>
      </p:sp>
      <p:sp>
        <p:nvSpPr>
          <p:cNvPr id="52240" name="Text Box 25">
            <a:extLst>
              <a:ext uri="{FF2B5EF4-FFF2-40B4-BE49-F238E27FC236}">
                <a16:creationId xmlns:a16="http://schemas.microsoft.com/office/drawing/2014/main" id="{11E6FA63-F8AB-6199-145B-3102389A4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13" y="5530850"/>
            <a:ext cx="673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4902</a:t>
            </a:r>
          </a:p>
        </p:txBody>
      </p:sp>
      <p:sp>
        <p:nvSpPr>
          <p:cNvPr id="52241" name="Text Box 26">
            <a:extLst>
              <a:ext uri="{FF2B5EF4-FFF2-40B4-BE49-F238E27FC236}">
                <a16:creationId xmlns:a16="http://schemas.microsoft.com/office/drawing/2014/main" id="{69642A39-0A49-1B49-282B-25B96C816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1225" y="5530850"/>
            <a:ext cx="917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Z[3] :</a:t>
            </a:r>
          </a:p>
        </p:txBody>
      </p:sp>
      <p:grpSp>
        <p:nvGrpSpPr>
          <p:cNvPr id="52242" name="Group 30">
            <a:extLst>
              <a:ext uri="{FF2B5EF4-FFF2-40B4-BE49-F238E27FC236}">
                <a16:creationId xmlns:a16="http://schemas.microsoft.com/office/drawing/2014/main" id="{F9E29621-78F6-5E16-FEF8-A6486AD6A9C8}"/>
              </a:ext>
            </a:extLst>
          </p:cNvPr>
          <p:cNvGrpSpPr>
            <a:grpSpLocks/>
          </p:cNvGrpSpPr>
          <p:nvPr/>
        </p:nvGrpSpPr>
        <p:grpSpPr bwMode="auto">
          <a:xfrm>
            <a:off x="7542213" y="3200400"/>
            <a:ext cx="1068387" cy="3352800"/>
            <a:chOff x="4568" y="2016"/>
            <a:chExt cx="673" cy="2112"/>
          </a:xfrm>
        </p:grpSpPr>
        <p:sp>
          <p:nvSpPr>
            <p:cNvPr id="52253" name="Rectangle 4">
              <a:extLst>
                <a:ext uri="{FF2B5EF4-FFF2-40B4-BE49-F238E27FC236}">
                  <a16:creationId xmlns:a16="http://schemas.microsoft.com/office/drawing/2014/main" id="{14A77FB5-BDB3-44DA-8003-31C4F5F29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2256"/>
              <a:ext cx="672" cy="2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Courier New" panose="02070309020205020404" pitchFamily="49" charset="0"/>
                </a:rPr>
                <a:t>70</a:t>
              </a:r>
            </a:p>
          </p:txBody>
        </p:sp>
        <p:sp>
          <p:nvSpPr>
            <p:cNvPr id="52254" name="Rectangle 7">
              <a:extLst>
                <a:ext uri="{FF2B5EF4-FFF2-40B4-BE49-F238E27FC236}">
                  <a16:creationId xmlns:a16="http://schemas.microsoft.com/office/drawing/2014/main" id="{BD68F24A-3EBE-6421-86F0-6F91762E6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3696"/>
              <a:ext cx="672" cy="2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Courier New" panose="02070309020205020404" pitchFamily="49" charset="0"/>
                </a:rPr>
                <a:t>????</a:t>
              </a:r>
            </a:p>
          </p:txBody>
        </p:sp>
        <p:sp>
          <p:nvSpPr>
            <p:cNvPr id="52255" name="Rectangle 12">
              <a:extLst>
                <a:ext uri="{FF2B5EF4-FFF2-40B4-BE49-F238E27FC236}">
                  <a16:creationId xmlns:a16="http://schemas.microsoft.com/office/drawing/2014/main" id="{A4E38985-7EEE-F083-B63C-D9C0CF1D8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2496"/>
              <a:ext cx="672" cy="2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Courier New" panose="02070309020205020404" pitchFamily="49" charset="0"/>
                </a:rPr>
                <a:t>80</a:t>
              </a:r>
            </a:p>
          </p:txBody>
        </p:sp>
        <p:sp>
          <p:nvSpPr>
            <p:cNvPr id="52256" name="Rectangle 15">
              <a:extLst>
                <a:ext uri="{FF2B5EF4-FFF2-40B4-BE49-F238E27FC236}">
                  <a16:creationId xmlns:a16="http://schemas.microsoft.com/office/drawing/2014/main" id="{0FCF81BB-D1DB-B8A6-C17A-A436C137F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2736"/>
              <a:ext cx="672" cy="2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Courier New" panose="02070309020205020404" pitchFamily="49" charset="0"/>
                </a:rPr>
                <a:t>10</a:t>
              </a:r>
            </a:p>
          </p:txBody>
        </p:sp>
        <p:sp>
          <p:nvSpPr>
            <p:cNvPr id="52257" name="Rectangle 18">
              <a:extLst>
                <a:ext uri="{FF2B5EF4-FFF2-40B4-BE49-F238E27FC236}">
                  <a16:creationId xmlns:a16="http://schemas.microsoft.com/office/drawing/2014/main" id="{9752419C-D34D-638E-4D7F-CB07B6D95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2976"/>
              <a:ext cx="672" cy="2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Courier New" panose="02070309020205020404" pitchFamily="49" charset="0"/>
                </a:rPr>
                <a:t>20</a:t>
              </a:r>
            </a:p>
          </p:txBody>
        </p:sp>
        <p:sp>
          <p:nvSpPr>
            <p:cNvPr id="52258" name="Rectangle 21">
              <a:extLst>
                <a:ext uri="{FF2B5EF4-FFF2-40B4-BE49-F238E27FC236}">
                  <a16:creationId xmlns:a16="http://schemas.microsoft.com/office/drawing/2014/main" id="{6DA98411-EA0F-DCC5-8787-965333FEF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3216"/>
              <a:ext cx="672" cy="2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Courier New" panose="02070309020205020404" pitchFamily="49" charset="0"/>
                </a:rPr>
                <a:t>30</a:t>
              </a:r>
            </a:p>
          </p:txBody>
        </p:sp>
        <p:sp>
          <p:nvSpPr>
            <p:cNvPr id="52259" name="Rectangle 24">
              <a:extLst>
                <a:ext uri="{FF2B5EF4-FFF2-40B4-BE49-F238E27FC236}">
                  <a16:creationId xmlns:a16="http://schemas.microsoft.com/office/drawing/2014/main" id="{1A617DE2-1A24-114F-315D-A8313050D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3456"/>
              <a:ext cx="672" cy="2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Courier New" panose="02070309020205020404" pitchFamily="49" charset="0"/>
                </a:rPr>
                <a:t>40</a:t>
              </a:r>
            </a:p>
          </p:txBody>
        </p:sp>
        <p:sp>
          <p:nvSpPr>
            <p:cNvPr id="52260" name="AutoShape 27">
              <a:extLst>
                <a:ext uri="{FF2B5EF4-FFF2-40B4-BE49-F238E27FC236}">
                  <a16:creationId xmlns:a16="http://schemas.microsoft.com/office/drawing/2014/main" id="{79F3D36C-94D8-38ED-496E-7B7E7B8AB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9" y="3936"/>
              <a:ext cx="672" cy="192"/>
            </a:xfrm>
            <a:prstGeom prst="flowChartDocumen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261" name="AutoShape 28">
              <a:extLst>
                <a:ext uri="{FF2B5EF4-FFF2-40B4-BE49-F238E27FC236}">
                  <a16:creationId xmlns:a16="http://schemas.microsoft.com/office/drawing/2014/main" id="{672C3EF3-F776-387D-88D3-96F14B25585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569" y="2016"/>
              <a:ext cx="672" cy="240"/>
            </a:xfrm>
            <a:prstGeom prst="flowChartDocumen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" name="Group 33">
            <a:extLst>
              <a:ext uri="{FF2B5EF4-FFF2-40B4-BE49-F238E27FC236}">
                <a16:creationId xmlns:a16="http://schemas.microsoft.com/office/drawing/2014/main" id="{67FB1EF4-2A1E-678D-23CE-9F943281CDCC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3771900"/>
            <a:ext cx="1066800" cy="2476500"/>
            <a:chOff x="4569" y="2376"/>
            <a:chExt cx="672" cy="1560"/>
          </a:xfrm>
        </p:grpSpPr>
        <p:cxnSp>
          <p:nvCxnSpPr>
            <p:cNvPr id="52251" name="AutoShape 31">
              <a:extLst>
                <a:ext uri="{FF2B5EF4-FFF2-40B4-BE49-F238E27FC236}">
                  <a16:creationId xmlns:a16="http://schemas.microsoft.com/office/drawing/2014/main" id="{6556CCEE-916D-0428-1C79-6554A00E8B2F}"/>
                </a:ext>
              </a:extLst>
            </p:cNvPr>
            <p:cNvCxnSpPr>
              <a:cxnSpLocks noChangeShapeType="1"/>
              <a:stCxn id="52254" idx="3"/>
              <a:endCxn id="52253" idx="3"/>
            </p:cNvCxnSpPr>
            <p:nvPr/>
          </p:nvCxnSpPr>
          <p:spPr bwMode="auto">
            <a:xfrm flipV="1">
              <a:off x="5240" y="2376"/>
              <a:ext cx="1" cy="1440"/>
            </a:xfrm>
            <a:prstGeom prst="curvedConnector3">
              <a:avLst>
                <a:gd name="adj1" fmla="val 23200009"/>
              </a:avLst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252" name="Rectangle 32">
              <a:extLst>
                <a:ext uri="{FF2B5EF4-FFF2-40B4-BE49-F238E27FC236}">
                  <a16:creationId xmlns:a16="http://schemas.microsoft.com/office/drawing/2014/main" id="{E0C06698-2D2B-CF98-C05A-517781AEA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9" y="3696"/>
              <a:ext cx="672" cy="2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Courier New" panose="02070309020205020404" pitchFamily="49" charset="0"/>
                </a:rPr>
                <a:t>4892</a:t>
              </a:r>
            </a:p>
          </p:txBody>
        </p:sp>
      </p:grpSp>
      <p:sp>
        <p:nvSpPr>
          <p:cNvPr id="210978" name="Rectangle 34">
            <a:extLst>
              <a:ext uri="{FF2B5EF4-FFF2-40B4-BE49-F238E27FC236}">
                <a16:creationId xmlns:a16="http://schemas.microsoft.com/office/drawing/2014/main" id="{E8121151-38CD-E528-9B5D-9B5D9EDBF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581400"/>
            <a:ext cx="1066800" cy="38100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200</a:t>
            </a:r>
          </a:p>
        </p:txBody>
      </p:sp>
      <p:sp>
        <p:nvSpPr>
          <p:cNvPr id="210979" name="Rectangle 35">
            <a:extLst>
              <a:ext uri="{FF2B5EF4-FFF2-40B4-BE49-F238E27FC236}">
                <a16:creationId xmlns:a16="http://schemas.microsoft.com/office/drawing/2014/main" id="{EC685E92-61FA-D1AE-8E57-5A5CD9DAB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3" y="3962400"/>
            <a:ext cx="1066800" cy="3810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200</a:t>
            </a:r>
          </a:p>
        </p:txBody>
      </p:sp>
      <p:grpSp>
        <p:nvGrpSpPr>
          <p:cNvPr id="4" name="Group 39">
            <a:extLst>
              <a:ext uri="{FF2B5EF4-FFF2-40B4-BE49-F238E27FC236}">
                <a16:creationId xmlns:a16="http://schemas.microsoft.com/office/drawing/2014/main" id="{1F98085C-50F7-71FD-9E63-07518FB93CAE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5295900"/>
            <a:ext cx="1066800" cy="957263"/>
            <a:chOff x="4569" y="3336"/>
            <a:chExt cx="672" cy="603"/>
          </a:xfrm>
        </p:grpSpPr>
        <p:cxnSp>
          <p:nvCxnSpPr>
            <p:cNvPr id="52249" name="AutoShape 37">
              <a:extLst>
                <a:ext uri="{FF2B5EF4-FFF2-40B4-BE49-F238E27FC236}">
                  <a16:creationId xmlns:a16="http://schemas.microsoft.com/office/drawing/2014/main" id="{DBB2E5B4-3304-76EB-B706-7F796F0E7C1D}"/>
                </a:ext>
              </a:extLst>
            </p:cNvPr>
            <p:cNvCxnSpPr>
              <a:cxnSpLocks noChangeShapeType="1"/>
              <a:stCxn id="52250" idx="3"/>
              <a:endCxn id="52258" idx="3"/>
            </p:cNvCxnSpPr>
            <p:nvPr/>
          </p:nvCxnSpPr>
          <p:spPr bwMode="auto">
            <a:xfrm flipH="1" flipV="1">
              <a:off x="5240" y="3336"/>
              <a:ext cx="1" cy="483"/>
            </a:xfrm>
            <a:prstGeom prst="curvedConnector3">
              <a:avLst>
                <a:gd name="adj1" fmla="val -14400005"/>
              </a:avLst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250" name="Rectangle 38">
              <a:extLst>
                <a:ext uri="{FF2B5EF4-FFF2-40B4-BE49-F238E27FC236}">
                  <a16:creationId xmlns:a16="http://schemas.microsoft.com/office/drawing/2014/main" id="{5DEFB90F-D6F0-B5C5-A8CD-C816C3C2E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9" y="3699"/>
              <a:ext cx="672" cy="2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Courier New" panose="02070309020205020404" pitchFamily="49" charset="0"/>
                </a:rPr>
                <a:t>4900</a:t>
              </a:r>
            </a:p>
          </p:txBody>
        </p:sp>
      </p:grpSp>
      <p:sp>
        <p:nvSpPr>
          <p:cNvPr id="210985" name="Rectangle 41">
            <a:extLst>
              <a:ext uri="{FF2B5EF4-FFF2-40B4-BE49-F238E27FC236}">
                <a16:creationId xmlns:a16="http://schemas.microsoft.com/office/drawing/2014/main" id="{02CE4548-EC97-B1ED-2B28-AEEA420C6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213" y="5105400"/>
            <a:ext cx="1066800" cy="3810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50</a:t>
            </a:r>
          </a:p>
        </p:txBody>
      </p:sp>
      <p:sp>
        <p:nvSpPr>
          <p:cNvPr id="210984" name="Rectangle 40">
            <a:extLst>
              <a:ext uri="{FF2B5EF4-FFF2-40B4-BE49-F238E27FC236}">
                <a16:creationId xmlns:a16="http://schemas.microsoft.com/office/drawing/2014/main" id="{6EE5F125-ADEC-B3E9-AC41-99615412F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962400"/>
            <a:ext cx="10668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51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0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0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0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0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10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1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10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1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78" grpId="0" animBg="1"/>
      <p:bldP spid="210979" grpId="0" animBg="1"/>
      <p:bldP spid="210985" grpId="0" animBg="1"/>
      <p:bldP spid="21098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3">
            <a:extLst>
              <a:ext uri="{FF2B5EF4-FFF2-40B4-BE49-F238E27FC236}">
                <a16:creationId xmlns:a16="http://schemas.microsoft.com/office/drawing/2014/main" id="{EF3E8B40-12A9-4F61-7F73-EF8866509B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229600" cy="1371600"/>
          </a:xfrm>
        </p:spPr>
        <p:txBody>
          <a:bodyPr/>
          <a:lstStyle/>
          <a:p>
            <a:r>
              <a:rPr lang="en-US" altLang="en-US" dirty="0"/>
              <a:t>Pointer Examples</a:t>
            </a:r>
            <a:endParaRPr lang="en-CA" altLang="en-US" dirty="0"/>
          </a:p>
        </p:txBody>
      </p:sp>
      <p:sp>
        <p:nvSpPr>
          <p:cNvPr id="54274" name="Content Placeholder 4">
            <a:extLst>
              <a:ext uri="{FF2B5EF4-FFF2-40B4-BE49-F238E27FC236}">
                <a16:creationId xmlns:a16="http://schemas.microsoft.com/office/drawing/2014/main" id="{9DFE541A-3335-A3A3-75D4-7D1943577A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534400" cy="4987925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800000"/>
                </a:solidFill>
                <a:latin typeface="Courier New" panose="02070309020205020404" pitchFamily="49" charset="0"/>
              </a:rPr>
              <a:t>int x = 100;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rgbClr val="800000"/>
                </a:solidFill>
                <a:latin typeface="Courier New" panose="02070309020205020404" pitchFamily="49" charset="0"/>
              </a:rPr>
              <a:t>int *p1 = &amp;x;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800000"/>
                </a:solidFill>
                <a:latin typeface="Courier New" panose="02070309020205020404" pitchFamily="49" charset="0"/>
              </a:rPr>
              <a:t>cout &lt;&lt; "&amp;x == " &lt;&lt; &amp;x &lt;&lt; "    x == " &lt;&lt; x &lt;&lt; endl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800000"/>
                </a:solidFill>
                <a:latin typeface="Courier New" panose="02070309020205020404" pitchFamily="49" charset="0"/>
              </a:rPr>
              <a:t>	&lt;&lt; "p1 == " &lt;&lt; p1 &lt;&lt; "  *p1 == " &lt;&lt; *p1 &lt;&lt; endl;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rgbClr val="800000"/>
                </a:solidFill>
                <a:latin typeface="Courier New" panose="02070309020205020404" pitchFamily="49" charset="0"/>
              </a:rPr>
              <a:t>*p1 += 20;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800000"/>
                </a:solidFill>
                <a:latin typeface="Courier New" panose="02070309020205020404" pitchFamily="49" charset="0"/>
              </a:rPr>
              <a:t>cout &lt;&lt; "&amp;x == " &lt;&lt; &amp;x &lt;&lt; "    x == " &lt;&lt; x &lt;&lt; endl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800000"/>
                </a:solidFill>
                <a:latin typeface="Courier New" panose="02070309020205020404" pitchFamily="49" charset="0"/>
              </a:rPr>
              <a:t>&lt;&lt; "p1 == " &lt;&lt; p1 &lt;&lt; "  *p1 == " &lt;&lt; *p1 &lt;&lt; endl;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endParaRPr lang="en-US" altLang="en-US" sz="200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en-US" sz="2000" b="1" u="sng">
                <a:solidFill>
                  <a:srgbClr val="800000"/>
                </a:solidFill>
                <a:latin typeface="Courier New" panose="02070309020205020404" pitchFamily="49" charset="0"/>
              </a:rPr>
              <a:t>Output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it-IT" altLang="en-US" sz="1800" b="1">
                <a:solidFill>
                  <a:srgbClr val="800000"/>
                </a:solidFill>
                <a:latin typeface="Courier New" panose="02070309020205020404" pitchFamily="49" charset="0"/>
              </a:rPr>
              <a:t>&amp;x == 0x7fff7e60f41c    x == 100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it-IT" altLang="en-US" sz="1800" b="1">
                <a:solidFill>
                  <a:srgbClr val="800000"/>
                </a:solidFill>
                <a:latin typeface="Courier New" panose="02070309020205020404" pitchFamily="49" charset="0"/>
              </a:rPr>
              <a:t>p1 == 0x7fff7e60f41c  *p1 == 100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it-IT" altLang="en-US" sz="1800" b="1">
                <a:solidFill>
                  <a:srgbClr val="800000"/>
                </a:solidFill>
                <a:latin typeface="Courier New" panose="02070309020205020404" pitchFamily="49" charset="0"/>
              </a:rPr>
              <a:t>&amp;x == 0x7fff7e60f41c    x == 120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it-IT" altLang="en-US" sz="1800" b="1">
                <a:solidFill>
                  <a:srgbClr val="800000"/>
                </a:solidFill>
                <a:latin typeface="Courier New" panose="02070309020205020404" pitchFamily="49" charset="0"/>
              </a:rPr>
              <a:t>p1 == 0x7fff7e60f41c  *p1 == 120</a:t>
            </a:r>
            <a:endParaRPr lang="en-US" altLang="en-US" sz="180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en-CA" altLang="en-US" sz="2000"/>
          </a:p>
        </p:txBody>
      </p:sp>
      <p:sp>
        <p:nvSpPr>
          <p:cNvPr id="54275" name="Slide Number Placeholder 2">
            <a:extLst>
              <a:ext uri="{FF2B5EF4-FFF2-40B4-BE49-F238E27FC236}">
                <a16:creationId xmlns:a16="http://schemas.microsoft.com/office/drawing/2014/main" id="{31437610-5642-B101-10E2-13E9A46E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" y="630555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12424649-DB0A-6641-87B6-405EDB2AD3EA}" type="slidenum">
              <a:rPr lang="en-US" altLang="en-US" sz="1400"/>
              <a:pPr algn="l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2">
            <a:extLst>
              <a:ext uri="{FF2B5EF4-FFF2-40B4-BE49-F238E27FC236}">
                <a16:creationId xmlns:a16="http://schemas.microsoft.com/office/drawing/2014/main" id="{03940024-185B-AF89-2B96-9379E585A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09600" y="420687"/>
            <a:ext cx="7924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 dirty="0"/>
              <a:t>Pointer Arithmetic</a:t>
            </a:r>
          </a:p>
        </p:txBody>
      </p:sp>
      <p:sp>
        <p:nvSpPr>
          <p:cNvPr id="55298" name="Text Box 3">
            <a:extLst>
              <a:ext uri="{FF2B5EF4-FFF2-40B4-BE49-F238E27FC236}">
                <a16:creationId xmlns:a16="http://schemas.microsoft.com/office/drawing/2014/main" id="{5AC42E2F-8819-70E7-5214-80DDAAACB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8077200" cy="544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/>
              <a:t>Lets take this example program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/>
              <a:t>#include&lt;</a:t>
            </a:r>
            <a:r>
              <a:rPr lang="en-US" altLang="en-US" sz="2400" b="1" dirty="0" err="1"/>
              <a:t>stdio.h</a:t>
            </a:r>
            <a:r>
              <a:rPr lang="en-US" altLang="en-US" sz="2400" b="1" dirty="0"/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/>
              <a:t>void main()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/>
              <a:t>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/>
              <a:t>int a [5]={1,2,3,4,5} , b , *</a:t>
            </a:r>
            <a:r>
              <a:rPr lang="en-US" altLang="en-US" sz="2400" b="1" dirty="0" err="1"/>
              <a:t>pt</a:t>
            </a:r>
            <a:r>
              <a:rPr lang="en-US" altLang="en-US" sz="2400" b="1" dirty="0"/>
              <a:t> 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 err="1"/>
              <a:t>pt</a:t>
            </a:r>
            <a:r>
              <a:rPr lang="en-US" altLang="en-US" sz="2400" b="1" dirty="0"/>
              <a:t> = &amp;a[0];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 err="1"/>
              <a:t>pt</a:t>
            </a:r>
            <a:r>
              <a:rPr lang="en-US" altLang="en-US" sz="2400" b="1" dirty="0"/>
              <a:t> = </a:t>
            </a:r>
            <a:r>
              <a:rPr lang="en-US" altLang="en-US" sz="2400" b="1" dirty="0" err="1"/>
              <a:t>pt</a:t>
            </a:r>
            <a:r>
              <a:rPr lang="en-US" altLang="en-US" sz="2400" b="1" dirty="0"/>
              <a:t> + 4 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/>
              <a:t>b=a[0] ;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/>
              <a:t>b+=4 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/>
              <a:t>}</a:t>
            </a:r>
          </a:p>
        </p:txBody>
      </p:sp>
      <p:sp>
        <p:nvSpPr>
          <p:cNvPr id="55299" name="Rectangle 4">
            <a:extLst>
              <a:ext uri="{FF2B5EF4-FFF2-40B4-BE49-F238E27FC236}">
                <a16:creationId xmlns:a16="http://schemas.microsoft.com/office/drawing/2014/main" id="{200D7315-0518-6E80-E270-7E871DCAC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810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55300" name="Rectangle 5">
            <a:extLst>
              <a:ext uri="{FF2B5EF4-FFF2-40B4-BE49-F238E27FC236}">
                <a16:creationId xmlns:a16="http://schemas.microsoft.com/office/drawing/2014/main" id="{CEF4659D-C1BA-F3F2-60B8-1C37C02A2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810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55301" name="Rectangle 6">
            <a:extLst>
              <a:ext uri="{FF2B5EF4-FFF2-40B4-BE49-F238E27FC236}">
                <a16:creationId xmlns:a16="http://schemas.microsoft.com/office/drawing/2014/main" id="{BD5F457D-F5FA-B361-33D2-ED53872E1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810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55302" name="Rectangle 7">
            <a:extLst>
              <a:ext uri="{FF2B5EF4-FFF2-40B4-BE49-F238E27FC236}">
                <a16:creationId xmlns:a16="http://schemas.microsoft.com/office/drawing/2014/main" id="{7D009797-C92F-827A-C67E-5EA325249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810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defTabSz="828675" rtl="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600"/>
          </a:p>
        </p:txBody>
      </p:sp>
      <p:sp>
        <p:nvSpPr>
          <p:cNvPr id="55303" name="Rectangle 8">
            <a:extLst>
              <a:ext uri="{FF2B5EF4-FFF2-40B4-BE49-F238E27FC236}">
                <a16:creationId xmlns:a16="http://schemas.microsoft.com/office/drawing/2014/main" id="{0D24CEB1-5A3C-0B5D-ACE1-19BFB24B2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810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55304" name="Rectangle 9">
            <a:extLst>
              <a:ext uri="{FF2B5EF4-FFF2-40B4-BE49-F238E27FC236}">
                <a16:creationId xmlns:a16="http://schemas.microsoft.com/office/drawing/2014/main" id="{7A14A0BE-D228-B393-A701-736EA89AD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334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55305" name="Rectangle 10">
            <a:extLst>
              <a:ext uri="{FF2B5EF4-FFF2-40B4-BE49-F238E27FC236}">
                <a16:creationId xmlns:a16="http://schemas.microsoft.com/office/drawing/2014/main" id="{C0AD4995-1CDC-08C5-CC7A-43A761D37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334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55306" name="Rectangle 11">
            <a:extLst>
              <a:ext uri="{FF2B5EF4-FFF2-40B4-BE49-F238E27FC236}">
                <a16:creationId xmlns:a16="http://schemas.microsoft.com/office/drawing/2014/main" id="{F8AB25A7-2549-6678-253F-02F5695F0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334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55307" name="Rectangle 12">
            <a:extLst>
              <a:ext uri="{FF2B5EF4-FFF2-40B4-BE49-F238E27FC236}">
                <a16:creationId xmlns:a16="http://schemas.microsoft.com/office/drawing/2014/main" id="{0D903102-0A36-7DBF-6DD7-AD376BD6D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334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55308" name="Rectangle 13">
            <a:extLst>
              <a:ext uri="{FF2B5EF4-FFF2-40B4-BE49-F238E27FC236}">
                <a16:creationId xmlns:a16="http://schemas.microsoft.com/office/drawing/2014/main" id="{B419B1B4-2555-C9F5-277E-511ADEB1A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334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55309" name="Text Box 14">
            <a:extLst>
              <a:ext uri="{FF2B5EF4-FFF2-40B4-BE49-F238E27FC236}">
                <a16:creationId xmlns:a16="http://schemas.microsoft.com/office/drawing/2014/main" id="{DDB1C458-2046-620B-5457-93EF13E13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1148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a[0]</a:t>
            </a:r>
          </a:p>
        </p:txBody>
      </p:sp>
      <p:sp>
        <p:nvSpPr>
          <p:cNvPr id="55310" name="Text Box 15">
            <a:extLst>
              <a:ext uri="{FF2B5EF4-FFF2-40B4-BE49-F238E27FC236}">
                <a16:creationId xmlns:a16="http://schemas.microsoft.com/office/drawing/2014/main" id="{139AD2CE-94E9-4A16-6218-682AA7036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678363"/>
            <a:ext cx="4572000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/>
              <a:t>X1000           x1004             x1008             x100c            x1010</a:t>
            </a:r>
          </a:p>
        </p:txBody>
      </p:sp>
      <p:sp>
        <p:nvSpPr>
          <p:cNvPr id="55311" name="Text Box 16">
            <a:extLst>
              <a:ext uri="{FF2B5EF4-FFF2-40B4-BE49-F238E27FC236}">
                <a16:creationId xmlns:a16="http://schemas.microsoft.com/office/drawing/2014/main" id="{08666915-475A-48E9-5CAA-408930344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6202363"/>
            <a:ext cx="45720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/>
              <a:t>X1000           x1004             x1008             x100c            x1010</a:t>
            </a:r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DCD0F22A-41A2-04A9-BC88-278AC3955BA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4724400"/>
            <a:ext cx="533400" cy="520700"/>
            <a:chOff x="2352" y="2976"/>
            <a:chExt cx="336" cy="329"/>
          </a:xfrm>
        </p:grpSpPr>
        <p:sp>
          <p:nvSpPr>
            <p:cNvPr id="55327" name="Line 18">
              <a:extLst>
                <a:ext uri="{FF2B5EF4-FFF2-40B4-BE49-F238E27FC236}">
                  <a16:creationId xmlns:a16="http://schemas.microsoft.com/office/drawing/2014/main" id="{4BE65E9F-6F9A-A390-CD43-C57535AF34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29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8" name="Text Box 19">
              <a:extLst>
                <a:ext uri="{FF2B5EF4-FFF2-40B4-BE49-F238E27FC236}">
                  <a16:creationId xmlns:a16="http://schemas.microsoft.com/office/drawing/2014/main" id="{76BB983E-3C44-9E8D-77AD-ABA9696FD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072"/>
              <a:ext cx="3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0" tIns="45715" rIns="91430" bIns="45715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/>
                <a:t>pt</a:t>
              </a:r>
            </a:p>
          </p:txBody>
        </p:sp>
      </p:grpSp>
      <p:pic>
        <p:nvPicPr>
          <p:cNvPr id="203796" name="Picture 20">
            <a:extLst>
              <a:ext uri="{FF2B5EF4-FFF2-40B4-BE49-F238E27FC236}">
                <a16:creationId xmlns:a16="http://schemas.microsoft.com/office/drawing/2014/main" id="{FFC13559-F964-77BD-D3BE-92FAACCAB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462" y="42672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14" name="Text Box 21">
            <a:extLst>
              <a:ext uri="{FF2B5EF4-FFF2-40B4-BE49-F238E27FC236}">
                <a16:creationId xmlns:a16="http://schemas.microsoft.com/office/drawing/2014/main" id="{D390BEA9-46FC-5742-4AB0-85540AD27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1148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a[2]</a:t>
            </a:r>
          </a:p>
        </p:txBody>
      </p:sp>
      <p:sp>
        <p:nvSpPr>
          <p:cNvPr id="55315" name="Text Box 22">
            <a:extLst>
              <a:ext uri="{FF2B5EF4-FFF2-40B4-BE49-F238E27FC236}">
                <a16:creationId xmlns:a16="http://schemas.microsoft.com/office/drawing/2014/main" id="{80E38F06-E82D-263B-212A-D31DF1B3A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1148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a[1]</a:t>
            </a:r>
          </a:p>
        </p:txBody>
      </p:sp>
      <p:sp>
        <p:nvSpPr>
          <p:cNvPr id="55316" name="Text Box 23">
            <a:extLst>
              <a:ext uri="{FF2B5EF4-FFF2-40B4-BE49-F238E27FC236}">
                <a16:creationId xmlns:a16="http://schemas.microsoft.com/office/drawing/2014/main" id="{4907DE54-7D0E-5B06-C6BA-726762B1F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1148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a[4]</a:t>
            </a:r>
          </a:p>
        </p:txBody>
      </p:sp>
      <p:sp>
        <p:nvSpPr>
          <p:cNvPr id="55317" name="Text Box 24">
            <a:extLst>
              <a:ext uri="{FF2B5EF4-FFF2-40B4-BE49-F238E27FC236}">
                <a16:creationId xmlns:a16="http://schemas.microsoft.com/office/drawing/2014/main" id="{6B643B3D-108B-E86D-BEEF-483844818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1148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a[3]</a:t>
            </a:r>
          </a:p>
        </p:txBody>
      </p:sp>
      <p:sp>
        <p:nvSpPr>
          <p:cNvPr id="55318" name="Text Box 25">
            <a:extLst>
              <a:ext uri="{FF2B5EF4-FFF2-40B4-BE49-F238E27FC236}">
                <a16:creationId xmlns:a16="http://schemas.microsoft.com/office/drawing/2014/main" id="{7AADE51B-403A-5DA0-97C8-A7BE83EF7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576888"/>
            <a:ext cx="68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a[0]</a:t>
            </a:r>
          </a:p>
        </p:txBody>
      </p:sp>
      <p:sp>
        <p:nvSpPr>
          <p:cNvPr id="55319" name="Text Box 26">
            <a:extLst>
              <a:ext uri="{FF2B5EF4-FFF2-40B4-BE49-F238E27FC236}">
                <a16:creationId xmlns:a16="http://schemas.microsoft.com/office/drawing/2014/main" id="{075B6DF2-E18A-BAE6-5FB5-C44C24727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576888"/>
            <a:ext cx="68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a[2]</a:t>
            </a:r>
          </a:p>
        </p:txBody>
      </p:sp>
      <p:sp>
        <p:nvSpPr>
          <p:cNvPr id="55320" name="Text Box 27">
            <a:extLst>
              <a:ext uri="{FF2B5EF4-FFF2-40B4-BE49-F238E27FC236}">
                <a16:creationId xmlns:a16="http://schemas.microsoft.com/office/drawing/2014/main" id="{2FBD4867-4B7E-E9E1-2C74-F63C01C11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576888"/>
            <a:ext cx="68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a[1]</a:t>
            </a:r>
          </a:p>
        </p:txBody>
      </p:sp>
      <p:sp>
        <p:nvSpPr>
          <p:cNvPr id="55321" name="Text Box 28">
            <a:extLst>
              <a:ext uri="{FF2B5EF4-FFF2-40B4-BE49-F238E27FC236}">
                <a16:creationId xmlns:a16="http://schemas.microsoft.com/office/drawing/2014/main" id="{E8297207-4D35-7A45-11C9-C3F933197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576888"/>
            <a:ext cx="68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a[4]</a:t>
            </a:r>
          </a:p>
        </p:txBody>
      </p:sp>
      <p:sp>
        <p:nvSpPr>
          <p:cNvPr id="55322" name="Text Box 29">
            <a:extLst>
              <a:ext uri="{FF2B5EF4-FFF2-40B4-BE49-F238E27FC236}">
                <a16:creationId xmlns:a16="http://schemas.microsoft.com/office/drawing/2014/main" id="{E5FCE145-AB87-1D0C-28DF-1CE213C5C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576888"/>
            <a:ext cx="68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a[3]</a:t>
            </a:r>
          </a:p>
        </p:txBody>
      </p:sp>
      <p:sp>
        <p:nvSpPr>
          <p:cNvPr id="203806" name="Text Box 30">
            <a:extLst>
              <a:ext uri="{FF2B5EF4-FFF2-40B4-BE49-F238E27FC236}">
                <a16:creationId xmlns:a16="http://schemas.microsoft.com/office/drawing/2014/main" id="{748E9EC9-7DE0-5A4F-6A76-3594C3415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8674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b</a:t>
            </a:r>
          </a:p>
        </p:txBody>
      </p:sp>
      <p:sp>
        <p:nvSpPr>
          <p:cNvPr id="203807" name="Text Box 31">
            <a:extLst>
              <a:ext uri="{FF2B5EF4-FFF2-40B4-BE49-F238E27FC236}">
                <a16:creationId xmlns:a16="http://schemas.microsoft.com/office/drawing/2014/main" id="{5E15A5F6-1CBF-FA91-4087-B3E7D1FD4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219200"/>
            <a:ext cx="32004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/>
              <a:t>b = 1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/>
              <a:t>b=1+4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/>
              <a:t>b= 5</a:t>
            </a:r>
          </a:p>
        </p:txBody>
      </p:sp>
      <p:sp>
        <p:nvSpPr>
          <p:cNvPr id="203808" name="Rectangle 32">
            <a:extLst>
              <a:ext uri="{FF2B5EF4-FFF2-40B4-BE49-F238E27FC236}">
                <a16:creationId xmlns:a16="http://schemas.microsoft.com/office/drawing/2014/main" id="{06E51109-C2C2-BEB2-4142-12824F7F6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143000"/>
            <a:ext cx="36576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defTabSz="828675" rtl="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600"/>
          </a:p>
        </p:txBody>
      </p:sp>
      <p:pic>
        <p:nvPicPr>
          <p:cNvPr id="203809" name="Picture 33">
            <a:extLst>
              <a:ext uri="{FF2B5EF4-FFF2-40B4-BE49-F238E27FC236}">
                <a16:creationId xmlns:a16="http://schemas.microsoft.com/office/drawing/2014/main" id="{90192727-18DB-E614-42DF-E9F839836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410612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87694E-6 L 0.10417 -0.00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06" grpId="0"/>
      <p:bldP spid="203807" grpId="0"/>
      <p:bldP spid="20380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5FE6F8B1-29E3-C7A3-4D15-735DACA237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76199"/>
            <a:ext cx="8229600" cy="1143001"/>
          </a:xfrm>
        </p:spPr>
        <p:txBody>
          <a:bodyPr/>
          <a:lstStyle/>
          <a:p>
            <a:pPr eaLnBrk="1" hangingPunct="1"/>
            <a:r>
              <a:rPr lang="en-CA" altLang="en-US" dirty="0"/>
              <a:t>Brain Work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C6C5C885-6CED-262A-A31E-77A685B50F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4525962"/>
          </a:xfrm>
        </p:spPr>
        <p:txBody>
          <a:bodyPr/>
          <a:lstStyle/>
          <a:p>
            <a:pPr eaLnBrk="1" hangingPunct="1"/>
            <a:r>
              <a:rPr lang="en-CA" altLang="en-US" sz="2400" dirty="0"/>
              <a:t>#include &lt;</a:t>
            </a:r>
            <a:r>
              <a:rPr lang="en-CA" altLang="en-US" sz="2400" dirty="0" err="1"/>
              <a:t>stdio.h</a:t>
            </a:r>
            <a:r>
              <a:rPr lang="en-CA" altLang="en-US" sz="2400" dirty="0"/>
              <a:t>&gt; </a:t>
            </a:r>
          </a:p>
          <a:p>
            <a:pPr eaLnBrk="1" hangingPunct="1"/>
            <a:r>
              <a:rPr lang="en-CA" altLang="en-US" sz="2400" dirty="0"/>
              <a:t>main () </a:t>
            </a:r>
          </a:p>
          <a:p>
            <a:pPr eaLnBrk="1" hangingPunct="1"/>
            <a:r>
              <a:rPr lang="en-CA" altLang="en-US" sz="2400" dirty="0"/>
              <a:t>{ </a:t>
            </a:r>
          </a:p>
          <a:p>
            <a:pPr eaLnBrk="1" hangingPunct="1"/>
            <a:r>
              <a:rPr lang="en-CA" altLang="en-US" sz="2400" dirty="0"/>
              <a:t>int </a:t>
            </a:r>
            <a:r>
              <a:rPr lang="en-CA" altLang="en-US" sz="2400" dirty="0" err="1"/>
              <a:t>i</a:t>
            </a:r>
            <a:r>
              <a:rPr lang="en-CA" altLang="en-US" sz="2400" dirty="0"/>
              <a:t>; </a:t>
            </a:r>
          </a:p>
          <a:p>
            <a:pPr eaLnBrk="1" hangingPunct="1"/>
            <a:r>
              <a:rPr lang="en-CA" altLang="en-US" sz="2400" dirty="0"/>
              <a:t>int * </a:t>
            </a:r>
            <a:r>
              <a:rPr lang="en-CA" altLang="en-US" sz="2400" dirty="0" err="1"/>
              <a:t>ia</a:t>
            </a:r>
            <a:r>
              <a:rPr lang="en-CA" altLang="en-US" sz="2400" dirty="0"/>
              <a:t>; </a:t>
            </a:r>
          </a:p>
          <a:p>
            <a:pPr eaLnBrk="1" hangingPunct="1"/>
            <a:r>
              <a:rPr lang="en-CA" altLang="en-US" sz="2400" dirty="0" err="1"/>
              <a:t>i</a:t>
            </a:r>
            <a:r>
              <a:rPr lang="en-CA" altLang="en-US" sz="2400" dirty="0"/>
              <a:t> = 10; </a:t>
            </a:r>
          </a:p>
          <a:p>
            <a:pPr eaLnBrk="1" hangingPunct="1"/>
            <a:r>
              <a:rPr lang="en-CA" altLang="en-US" sz="2400" dirty="0" err="1"/>
              <a:t>ia</a:t>
            </a:r>
            <a:r>
              <a:rPr lang="en-CA" altLang="en-US" sz="2400" dirty="0"/>
              <a:t> = &amp;</a:t>
            </a:r>
            <a:r>
              <a:rPr lang="en-CA" altLang="en-US" sz="2400" dirty="0" err="1"/>
              <a:t>i</a:t>
            </a:r>
            <a:r>
              <a:rPr lang="en-CA" altLang="en-US" sz="2400" dirty="0"/>
              <a:t>; </a:t>
            </a:r>
          </a:p>
          <a:p>
            <a:pPr eaLnBrk="1" hangingPunct="1"/>
            <a:r>
              <a:rPr lang="en-CA" altLang="en-US" sz="2400" dirty="0" err="1"/>
              <a:t>cout</a:t>
            </a:r>
            <a:r>
              <a:rPr lang="en-CA" altLang="en-US" sz="2400" dirty="0"/>
              <a:t>&lt;&lt;</a:t>
            </a:r>
            <a:r>
              <a:rPr lang="en-CA" altLang="en-US" sz="2400" dirty="0" err="1"/>
              <a:t>ia</a:t>
            </a:r>
            <a:r>
              <a:rPr lang="en-CA" altLang="en-US" sz="2400" dirty="0"/>
              <a:t>; </a:t>
            </a:r>
          </a:p>
          <a:p>
            <a:pPr eaLnBrk="1" hangingPunct="1"/>
            <a:r>
              <a:rPr lang="en-CA" altLang="en-US" sz="2400" dirty="0" err="1"/>
              <a:t>cout</a:t>
            </a:r>
            <a:r>
              <a:rPr lang="en-CA" altLang="en-US" sz="2400" dirty="0"/>
              <a:t>&lt;&lt;</a:t>
            </a:r>
            <a:r>
              <a:rPr lang="en-CA" altLang="en-US" sz="2400" dirty="0" err="1"/>
              <a:t>i</a:t>
            </a:r>
            <a:r>
              <a:rPr lang="en-CA" altLang="en-US" sz="2400" dirty="0"/>
              <a:t>; </a:t>
            </a:r>
          </a:p>
          <a:p>
            <a:pPr eaLnBrk="1" hangingPunct="1"/>
            <a:r>
              <a:rPr lang="en-CA" altLang="en-US" sz="2400" dirty="0" err="1"/>
              <a:t>cout</a:t>
            </a:r>
            <a:r>
              <a:rPr lang="en-CA" altLang="en-US" sz="2400" dirty="0"/>
              <a:t>&lt;&lt;*</a:t>
            </a:r>
            <a:r>
              <a:rPr lang="en-CA" altLang="en-US" sz="2400" dirty="0" err="1"/>
              <a:t>ia</a:t>
            </a:r>
            <a:r>
              <a:rPr lang="en-CA" altLang="en-US" sz="2400" dirty="0"/>
              <a:t>; </a:t>
            </a:r>
          </a:p>
          <a:p>
            <a:pPr eaLnBrk="1" hangingPunct="1"/>
            <a:r>
              <a:rPr lang="en-CA" altLang="en-US" sz="2400" dirty="0"/>
              <a:t>*</a:t>
            </a:r>
            <a:r>
              <a:rPr lang="en-CA" altLang="en-US" sz="2400" dirty="0" err="1"/>
              <a:t>ia</a:t>
            </a:r>
            <a:r>
              <a:rPr lang="en-CA" altLang="en-US" sz="2400" dirty="0"/>
              <a:t> = 50; </a:t>
            </a:r>
          </a:p>
          <a:p>
            <a:pPr eaLnBrk="1" hangingPunct="1"/>
            <a:r>
              <a:rPr lang="en-CA" altLang="en-US" sz="2400" dirty="0" err="1"/>
              <a:t>cout</a:t>
            </a:r>
            <a:r>
              <a:rPr lang="en-CA" altLang="en-US" sz="2400" dirty="0"/>
              <a:t>&lt;&lt;</a:t>
            </a:r>
            <a:r>
              <a:rPr lang="en-CA" altLang="en-US" sz="2400" dirty="0" err="1"/>
              <a:t>i</a:t>
            </a:r>
            <a:r>
              <a:rPr lang="en-CA" altLang="en-US" sz="2400" dirty="0"/>
              <a:t>;</a:t>
            </a:r>
          </a:p>
          <a:p>
            <a:pPr eaLnBrk="1" hangingPunct="1"/>
            <a:r>
              <a:rPr lang="en-CA" altLang="en-US" sz="2400" dirty="0"/>
              <a:t>}</a:t>
            </a:r>
          </a:p>
        </p:txBody>
      </p:sp>
      <p:sp>
        <p:nvSpPr>
          <p:cNvPr id="57347" name="AutoShape 5" descr="Click To expand">
            <a:hlinkClick r:id="rId2"/>
            <a:extLst>
              <a:ext uri="{FF2B5EF4-FFF2-40B4-BE49-F238E27FC236}">
                <a16:creationId xmlns:a16="http://schemas.microsoft.com/office/drawing/2014/main" id="{DD5EDEF3-E1EE-8CCC-7DC0-F7E65C0DE4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5163" y="2624138"/>
            <a:ext cx="27336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7348" name="AutoShape 7" descr="Click To expand">
            <a:hlinkClick r:id="rId2"/>
            <a:extLst>
              <a:ext uri="{FF2B5EF4-FFF2-40B4-BE49-F238E27FC236}">
                <a16:creationId xmlns:a16="http://schemas.microsoft.com/office/drawing/2014/main" id="{E341F32C-0D19-E80C-481F-FD6C661855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5163" y="2624138"/>
            <a:ext cx="27336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3560" name="Rectangle 24">
            <a:extLst>
              <a:ext uri="{FF2B5EF4-FFF2-40B4-BE49-F238E27FC236}">
                <a16:creationId xmlns:a16="http://schemas.microsoft.com/office/drawing/2014/main" id="{2BE2AA28-251B-C452-2A33-E9D86649A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133600"/>
            <a:ext cx="4114800" cy="274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93561" name="Rectangle 25">
            <a:extLst>
              <a:ext uri="{FF2B5EF4-FFF2-40B4-BE49-F238E27FC236}">
                <a16:creationId xmlns:a16="http://schemas.microsoft.com/office/drawing/2014/main" id="{029977D4-F86F-3062-2BB5-634092ADE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133600"/>
            <a:ext cx="4114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93562" name="Rectangle 26">
            <a:extLst>
              <a:ext uri="{FF2B5EF4-FFF2-40B4-BE49-F238E27FC236}">
                <a16:creationId xmlns:a16="http://schemas.microsoft.com/office/drawing/2014/main" id="{CDFC6033-1393-412E-0D56-2491C0655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819400"/>
            <a:ext cx="4114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93563" name="Rectangle 27">
            <a:extLst>
              <a:ext uri="{FF2B5EF4-FFF2-40B4-BE49-F238E27FC236}">
                <a16:creationId xmlns:a16="http://schemas.microsoft.com/office/drawing/2014/main" id="{CE5938A6-03A1-EACC-4835-76AEF22B4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05200"/>
            <a:ext cx="4114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93564" name="Rectangle 28">
            <a:extLst>
              <a:ext uri="{FF2B5EF4-FFF2-40B4-BE49-F238E27FC236}">
                <a16:creationId xmlns:a16="http://schemas.microsoft.com/office/drawing/2014/main" id="{DF0CB858-27BC-6367-2B81-54B3489DB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191000"/>
            <a:ext cx="4114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57354" name="Text Box 15">
            <a:extLst>
              <a:ext uri="{FF2B5EF4-FFF2-40B4-BE49-F238E27FC236}">
                <a16:creationId xmlns:a16="http://schemas.microsoft.com/office/drawing/2014/main" id="{68BC02F5-3216-889A-ED22-9084A70DF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234950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1000</a:t>
            </a:r>
          </a:p>
        </p:txBody>
      </p:sp>
      <p:sp>
        <p:nvSpPr>
          <p:cNvPr id="57355" name="Text Box 16">
            <a:extLst>
              <a:ext uri="{FF2B5EF4-FFF2-40B4-BE49-F238E27FC236}">
                <a16:creationId xmlns:a16="http://schemas.microsoft.com/office/drawing/2014/main" id="{29D31E6A-70E6-BA24-7174-F7FA11682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2846388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1002</a:t>
            </a:r>
          </a:p>
        </p:txBody>
      </p:sp>
      <p:sp>
        <p:nvSpPr>
          <p:cNvPr id="57356" name="Text Box 17">
            <a:extLst>
              <a:ext uri="{FF2B5EF4-FFF2-40B4-BE49-F238E27FC236}">
                <a16:creationId xmlns:a16="http://schemas.microsoft.com/office/drawing/2014/main" id="{8B65F29C-5B06-1AC6-2C04-A87CE16B0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363855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1004</a:t>
            </a:r>
          </a:p>
        </p:txBody>
      </p:sp>
      <p:sp>
        <p:nvSpPr>
          <p:cNvPr id="57357" name="Text Box 18">
            <a:extLst>
              <a:ext uri="{FF2B5EF4-FFF2-40B4-BE49-F238E27FC236}">
                <a16:creationId xmlns:a16="http://schemas.microsoft.com/office/drawing/2014/main" id="{63D07479-7AB6-BDE5-BCB4-667CAE3D2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428625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1006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60" grpId="0" animBg="1"/>
      <p:bldP spid="193561" grpId="0" animBg="1"/>
      <p:bldP spid="193562" grpId="0" animBg="1"/>
      <p:bldP spid="193563" grpId="0" animBg="1"/>
      <p:bldP spid="1935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61E70EA4-E584-06E1-AC05-22589E0C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81200"/>
            <a:ext cx="17526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638812D2-78EF-D41B-A8B1-B6D7E7998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81200"/>
            <a:ext cx="1752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93540" name="Rectangle 4">
            <a:extLst>
              <a:ext uri="{FF2B5EF4-FFF2-40B4-BE49-F238E27FC236}">
                <a16:creationId xmlns:a16="http://schemas.microsoft.com/office/drawing/2014/main" id="{F0441230-16F6-A7B1-6AD4-D51FC2A79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743200"/>
            <a:ext cx="1752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93541" name="Rectangle 5">
            <a:extLst>
              <a:ext uri="{FF2B5EF4-FFF2-40B4-BE49-F238E27FC236}">
                <a16:creationId xmlns:a16="http://schemas.microsoft.com/office/drawing/2014/main" id="{9309FCB4-E917-A254-C930-145A125B7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05200"/>
            <a:ext cx="1752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93542" name="Rectangle 6">
            <a:extLst>
              <a:ext uri="{FF2B5EF4-FFF2-40B4-BE49-F238E27FC236}">
                <a16:creationId xmlns:a16="http://schemas.microsoft.com/office/drawing/2014/main" id="{E7BAB45A-4625-CFC5-7DBE-8AAD622D7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267200"/>
            <a:ext cx="1752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93543" name="Rectangle 7">
            <a:extLst>
              <a:ext uri="{FF2B5EF4-FFF2-40B4-BE49-F238E27FC236}">
                <a16:creationId xmlns:a16="http://schemas.microsoft.com/office/drawing/2014/main" id="{889B5A71-426C-42DB-9CF6-1F9A2F849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029200"/>
            <a:ext cx="1752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93544" name="Text Box 8">
            <a:extLst>
              <a:ext uri="{FF2B5EF4-FFF2-40B4-BE49-F238E27FC236}">
                <a16:creationId xmlns:a16="http://schemas.microsoft.com/office/drawing/2014/main" id="{A1D291E8-DFAE-77BF-B147-E6B1B26DE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981200"/>
            <a:ext cx="1143000" cy="366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X1000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X1004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X1008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X100c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x1010</a:t>
            </a:r>
          </a:p>
        </p:txBody>
      </p:sp>
      <p:sp>
        <p:nvSpPr>
          <p:cNvPr id="193545" name="Line 9">
            <a:extLst>
              <a:ext uri="{FF2B5EF4-FFF2-40B4-BE49-F238E27FC236}">
                <a16:creationId xmlns:a16="http://schemas.microsoft.com/office/drawing/2014/main" id="{FDD8B3F5-5774-6F2A-06FA-A2FE7B99365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2209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46" name="Line 10">
            <a:extLst>
              <a:ext uri="{FF2B5EF4-FFF2-40B4-BE49-F238E27FC236}">
                <a16:creationId xmlns:a16="http://schemas.microsoft.com/office/drawing/2014/main" id="{4FFEE87E-B1E4-35CD-9F48-317B872CC0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2438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47" name="Line 11">
            <a:extLst>
              <a:ext uri="{FF2B5EF4-FFF2-40B4-BE49-F238E27FC236}">
                <a16:creationId xmlns:a16="http://schemas.microsoft.com/office/drawing/2014/main" id="{0E46AA20-AE89-4E16-1D25-E6D467CF63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2590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48" name="Line 12">
            <a:extLst>
              <a:ext uri="{FF2B5EF4-FFF2-40B4-BE49-F238E27FC236}">
                <a16:creationId xmlns:a16="http://schemas.microsoft.com/office/drawing/2014/main" id="{1719A1A4-20F2-F5F8-6B03-204B8AC65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2895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49" name="Line 13">
            <a:extLst>
              <a:ext uri="{FF2B5EF4-FFF2-40B4-BE49-F238E27FC236}">
                <a16:creationId xmlns:a16="http://schemas.microsoft.com/office/drawing/2014/main" id="{4C2DB836-989C-E3EF-1D87-0584966651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3124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50" name="Line 14">
            <a:extLst>
              <a:ext uri="{FF2B5EF4-FFF2-40B4-BE49-F238E27FC236}">
                <a16:creationId xmlns:a16="http://schemas.microsoft.com/office/drawing/2014/main" id="{AB9D841F-95F5-2696-0B9F-3050F291C9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3276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51" name="Line 15">
            <a:extLst>
              <a:ext uri="{FF2B5EF4-FFF2-40B4-BE49-F238E27FC236}">
                <a16:creationId xmlns:a16="http://schemas.microsoft.com/office/drawing/2014/main" id="{8AFC5406-D945-1C92-D695-BA1548415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3657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52" name="Line 16">
            <a:extLst>
              <a:ext uri="{FF2B5EF4-FFF2-40B4-BE49-F238E27FC236}">
                <a16:creationId xmlns:a16="http://schemas.microsoft.com/office/drawing/2014/main" id="{EB6F0A4F-E026-0771-EE63-011E4C60A4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3886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53" name="Line 17">
            <a:extLst>
              <a:ext uri="{FF2B5EF4-FFF2-40B4-BE49-F238E27FC236}">
                <a16:creationId xmlns:a16="http://schemas.microsoft.com/office/drawing/2014/main" id="{7C76B38A-0B50-8FE8-6280-721F3A4A1B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038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54" name="Line 18">
            <a:extLst>
              <a:ext uri="{FF2B5EF4-FFF2-40B4-BE49-F238E27FC236}">
                <a16:creationId xmlns:a16="http://schemas.microsoft.com/office/drawing/2014/main" id="{70C56ABD-9FD5-D08D-2F32-5EA38980A7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495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55" name="Line 19">
            <a:extLst>
              <a:ext uri="{FF2B5EF4-FFF2-40B4-BE49-F238E27FC236}">
                <a16:creationId xmlns:a16="http://schemas.microsoft.com/office/drawing/2014/main" id="{93D33037-1EE5-DD18-F920-75F129B7A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724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56" name="Line 20">
            <a:extLst>
              <a:ext uri="{FF2B5EF4-FFF2-40B4-BE49-F238E27FC236}">
                <a16:creationId xmlns:a16="http://schemas.microsoft.com/office/drawing/2014/main" id="{CAB46994-1374-09C5-80C4-8D94BF3FE5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876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57" name="Line 21">
            <a:extLst>
              <a:ext uri="{FF2B5EF4-FFF2-40B4-BE49-F238E27FC236}">
                <a16:creationId xmlns:a16="http://schemas.microsoft.com/office/drawing/2014/main" id="{9D5330AE-A78D-9F58-D1B7-5DBF17D1D3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5181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58" name="Line 22">
            <a:extLst>
              <a:ext uri="{FF2B5EF4-FFF2-40B4-BE49-F238E27FC236}">
                <a16:creationId xmlns:a16="http://schemas.microsoft.com/office/drawing/2014/main" id="{4601B646-BCBD-8D77-1F3C-AD1F0FD670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5410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59" name="Line 23">
            <a:extLst>
              <a:ext uri="{FF2B5EF4-FFF2-40B4-BE49-F238E27FC236}">
                <a16:creationId xmlns:a16="http://schemas.microsoft.com/office/drawing/2014/main" id="{E8B2ED84-627D-0636-A271-4890B0470A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5562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560" name="Rectangle 24">
            <a:extLst>
              <a:ext uri="{FF2B5EF4-FFF2-40B4-BE49-F238E27FC236}">
                <a16:creationId xmlns:a16="http://schemas.microsoft.com/office/drawing/2014/main" id="{91EF8E60-5C65-D522-8EF0-BAC441572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133600"/>
            <a:ext cx="4114800" cy="274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93561" name="Rectangle 25">
            <a:extLst>
              <a:ext uri="{FF2B5EF4-FFF2-40B4-BE49-F238E27FC236}">
                <a16:creationId xmlns:a16="http://schemas.microsoft.com/office/drawing/2014/main" id="{4E8D4048-8DC0-D39E-9A8F-0300D044B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133600"/>
            <a:ext cx="4114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93562" name="Rectangle 26">
            <a:extLst>
              <a:ext uri="{FF2B5EF4-FFF2-40B4-BE49-F238E27FC236}">
                <a16:creationId xmlns:a16="http://schemas.microsoft.com/office/drawing/2014/main" id="{EAC488A1-7F5A-5905-4E2C-BF4E113AA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819400"/>
            <a:ext cx="4114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93563" name="Rectangle 27">
            <a:extLst>
              <a:ext uri="{FF2B5EF4-FFF2-40B4-BE49-F238E27FC236}">
                <a16:creationId xmlns:a16="http://schemas.microsoft.com/office/drawing/2014/main" id="{95579998-2945-518D-577D-90B9CE6F0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05200"/>
            <a:ext cx="4114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93564" name="Rectangle 28">
            <a:extLst>
              <a:ext uri="{FF2B5EF4-FFF2-40B4-BE49-F238E27FC236}">
                <a16:creationId xmlns:a16="http://schemas.microsoft.com/office/drawing/2014/main" id="{3B5B165F-FCD5-74A3-1FCC-51F794818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191000"/>
            <a:ext cx="4114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93565" name="Line 29">
            <a:extLst>
              <a:ext uri="{FF2B5EF4-FFF2-40B4-BE49-F238E27FC236}">
                <a16:creationId xmlns:a16="http://schemas.microsoft.com/office/drawing/2014/main" id="{0813E604-077B-4BA6-0EFC-FC42C6497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438400"/>
            <a:ext cx="1371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1" name="Text Box 30">
            <a:extLst>
              <a:ext uri="{FF2B5EF4-FFF2-40B4-BE49-F238E27FC236}">
                <a16:creationId xmlns:a16="http://schemas.microsoft.com/office/drawing/2014/main" id="{EF81F11D-8C41-D2C2-215B-7ABBDCBFC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357188"/>
            <a:ext cx="71167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/>
              <a:t>How does a memory look like ?</a:t>
            </a:r>
          </a:p>
        </p:txBody>
      </p:sp>
      <p:sp>
        <p:nvSpPr>
          <p:cNvPr id="193567" name="Text Box 31">
            <a:extLst>
              <a:ext uri="{FF2B5EF4-FFF2-40B4-BE49-F238E27FC236}">
                <a16:creationId xmlns:a16="http://schemas.microsoft.com/office/drawing/2014/main" id="{5CA1B597-4471-0CDD-0BBF-F4133270E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362200"/>
            <a:ext cx="228600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X1000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X1001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X1002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X1003</a:t>
            </a:r>
            <a:r>
              <a:rPr lang="en-US" altLang="en-US" sz="1800"/>
              <a:t> </a:t>
            </a:r>
          </a:p>
        </p:txBody>
      </p:sp>
      <p:sp>
        <p:nvSpPr>
          <p:cNvPr id="193568" name="Oval 32">
            <a:extLst>
              <a:ext uri="{FF2B5EF4-FFF2-40B4-BE49-F238E27FC236}">
                <a16:creationId xmlns:a16="http://schemas.microsoft.com/office/drawing/2014/main" id="{FD7E1633-70AC-E101-9A26-B8D74AC77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029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93569" name="Oval 33">
            <a:extLst>
              <a:ext uri="{FF2B5EF4-FFF2-40B4-BE49-F238E27FC236}">
                <a16:creationId xmlns:a16="http://schemas.microsoft.com/office/drawing/2014/main" id="{E473B6EF-5704-C18B-A603-FAEAA8E24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93570" name="Oval 34">
            <a:extLst>
              <a:ext uri="{FF2B5EF4-FFF2-40B4-BE49-F238E27FC236}">
                <a16:creationId xmlns:a16="http://schemas.microsoft.com/office/drawing/2014/main" id="{A4B37527-5DD1-AB31-F2DA-7E7865288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8466" name="Text Box 35">
            <a:extLst>
              <a:ext uri="{FF2B5EF4-FFF2-40B4-BE49-F238E27FC236}">
                <a16:creationId xmlns:a16="http://schemas.microsoft.com/office/drawing/2014/main" id="{7519917F-F2F1-979C-88CA-FE5BDC0B3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371600"/>
            <a:ext cx="2057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rgbClr val="FF3300"/>
                </a:solidFill>
              </a:rPr>
              <a:t>Address Locations</a:t>
            </a:r>
          </a:p>
        </p:txBody>
      </p:sp>
      <p:sp>
        <p:nvSpPr>
          <p:cNvPr id="7204" name="Text Box 36">
            <a:extLst>
              <a:ext uri="{FF2B5EF4-FFF2-40B4-BE49-F238E27FC236}">
                <a16:creationId xmlns:a16="http://schemas.microsoft.com/office/drawing/2014/main" id="{8AF621EA-1604-AAC5-76EC-92970F5DA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0" y="1431925"/>
            <a:ext cx="300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For a float number (4 bytes)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/>
              <a:t>Staring address X1000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9" dur="1000"/>
                                        <p:tgtEl>
                                          <p:spTgt spid="19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animBg="1"/>
      <p:bldP spid="193539" grpId="0" animBg="1"/>
      <p:bldP spid="193540" grpId="0" animBg="1"/>
      <p:bldP spid="193541" grpId="0" animBg="1"/>
      <p:bldP spid="193542" grpId="0" animBg="1"/>
      <p:bldP spid="193543" grpId="0" animBg="1"/>
      <p:bldP spid="193544" grpId="0"/>
      <p:bldP spid="193560" grpId="0" animBg="1"/>
      <p:bldP spid="193561" grpId="0" animBg="1"/>
      <p:bldP spid="193562" grpId="0" animBg="1"/>
      <p:bldP spid="193563" grpId="0" animBg="1"/>
      <p:bldP spid="193564" grpId="0" animBg="1"/>
      <p:bldP spid="193567" grpId="0"/>
      <p:bldP spid="193568" grpId="0" animBg="1"/>
      <p:bldP spid="193569" grpId="0" animBg="1"/>
      <p:bldP spid="193570" grpId="0" animBg="1"/>
      <p:bldP spid="720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0400611C-FA68-D12E-A221-B50F7BC41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1611313"/>
            <a:ext cx="8688388" cy="452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/>
              <a:t>Void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/>
              <a:t>int num=10;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/>
              <a:t>Int *</a:t>
            </a:r>
            <a:r>
              <a:rPr lang="en-US" altLang="en-US" b="1" dirty="0" err="1"/>
              <a:t>pnum</a:t>
            </a:r>
            <a:r>
              <a:rPr lang="en-US" altLang="en-US" b="1" dirty="0"/>
              <a:t>=NULL;</a:t>
            </a:r>
            <a:br>
              <a:rPr lang="en-US" altLang="en-US" b="1" dirty="0"/>
            </a:br>
            <a:r>
              <a:rPr lang="en-US" altLang="en-US" b="1" dirty="0" err="1"/>
              <a:t>pnum</a:t>
            </a:r>
            <a:r>
              <a:rPr lang="en-US" altLang="en-US" b="1" dirty="0"/>
              <a:t> = &amp;num;</a:t>
            </a:r>
            <a:br>
              <a:rPr lang="en-US" altLang="en-US" b="1" dirty="0"/>
            </a:br>
            <a:r>
              <a:rPr lang="en-US" altLang="en-US" b="1" dirty="0"/>
              <a:t>*</a:t>
            </a:r>
            <a:r>
              <a:rPr lang="en-US" altLang="en-US" b="1" dirty="0" err="1"/>
              <a:t>pnum</a:t>
            </a:r>
            <a:r>
              <a:rPr lang="en-US" altLang="en-US" b="1" dirty="0"/>
              <a:t> += 20;</a:t>
            </a:r>
            <a:br>
              <a:rPr lang="en-US" altLang="en-US" b="1" dirty="0"/>
            </a:br>
            <a:r>
              <a:rPr lang="en-US" altLang="en-US" b="1" dirty="0" err="1"/>
              <a:t>cout</a:t>
            </a:r>
            <a:r>
              <a:rPr lang="en-US" altLang="en-US" b="1" dirty="0"/>
              <a:t>&lt;&lt;“Number =“&lt;&lt;num&lt;&lt;</a:t>
            </a:r>
            <a:r>
              <a:rPr lang="en-US" altLang="en-US" b="1" dirty="0" err="1"/>
              <a:t>endl</a:t>
            </a:r>
            <a:r>
              <a:rPr lang="en-US" altLang="en-US" b="1" dirty="0"/>
              <a:t>;</a:t>
            </a:r>
            <a:br>
              <a:rPr lang="en-US" altLang="en-US" b="1" dirty="0"/>
            </a:br>
            <a:r>
              <a:rPr lang="en-US" altLang="en-US" b="1" dirty="0" err="1"/>
              <a:t>cout</a:t>
            </a:r>
            <a:r>
              <a:rPr lang="en-US" altLang="en-US" b="1" dirty="0"/>
              <a:t>&lt;&lt;"Pointer Number = “&lt;&lt;*</a:t>
            </a:r>
            <a:r>
              <a:rPr lang="en-US" altLang="en-US" b="1" dirty="0" err="1"/>
              <a:t>pnum</a:t>
            </a:r>
            <a:r>
              <a:rPr lang="en-US" altLang="en-US" b="1" dirty="0"/>
              <a:t>&lt;&lt;</a:t>
            </a:r>
            <a:r>
              <a:rPr lang="en-US" altLang="en-US" b="1" dirty="0" err="1"/>
              <a:t>endl</a:t>
            </a:r>
            <a:r>
              <a:rPr lang="en-US" altLang="en-US" b="1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/>
              <a:t>}</a:t>
            </a:r>
          </a:p>
        </p:txBody>
      </p:sp>
      <p:sp>
        <p:nvSpPr>
          <p:cNvPr id="58370" name="Text Box 3">
            <a:extLst>
              <a:ext uri="{FF2B5EF4-FFF2-40B4-BE49-F238E27FC236}">
                <a16:creationId xmlns:a16="http://schemas.microsoft.com/office/drawing/2014/main" id="{11408395-5022-3109-744C-B1D483697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7785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 dirty="0"/>
              <a:t>Predict the output of this code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Picture 2">
            <a:extLst>
              <a:ext uri="{FF2B5EF4-FFF2-40B4-BE49-F238E27FC236}">
                <a16:creationId xmlns:a16="http://schemas.microsoft.com/office/drawing/2014/main" id="{0DEB80D1-AC8D-B318-D442-7B7267109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763000" cy="44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8" name="Text Box 3">
            <a:extLst>
              <a:ext uri="{FF2B5EF4-FFF2-40B4-BE49-F238E27FC236}">
                <a16:creationId xmlns:a16="http://schemas.microsoft.com/office/drawing/2014/main" id="{5B11AECB-3EF1-8AF0-5D3D-CD20B4CD3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905000"/>
            <a:ext cx="39624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Number = 10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Pointer Number = 30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2">
            <a:extLst>
              <a:ext uri="{FF2B5EF4-FFF2-40B4-BE49-F238E27FC236}">
                <a16:creationId xmlns:a16="http://schemas.microsoft.com/office/drawing/2014/main" id="{A1464FE8-36FF-917A-B283-41D0209B7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163" y="1468438"/>
            <a:ext cx="7445375" cy="379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 b="1"/>
              <a:t>int a[10] = {1,2,3,4,5,6,7,8,9,12} ,*p, *q ,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 b="1"/>
              <a:t>p = &amp;a[2];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 b="1"/>
              <a:t>q = &amp;a[5];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 b="1"/>
              <a:t>i = *q - *p;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 b="1"/>
              <a:t>cout&lt;&lt;“The value of i is”&lt;&lt;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 b="1"/>
              <a:t>i = *p - *q;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 b="1"/>
              <a:t>cout&lt;&lt;“The value of i is %d”&lt;&lt;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 b="1"/>
              <a:t>a[2] = a[5]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 b="1"/>
              <a:t>cout&lt;&lt;“The value of i is %d”&lt;&lt; i;</a:t>
            </a:r>
          </a:p>
        </p:txBody>
      </p:sp>
      <p:sp>
        <p:nvSpPr>
          <p:cNvPr id="62466" name="Text Box 3">
            <a:extLst>
              <a:ext uri="{FF2B5EF4-FFF2-40B4-BE49-F238E27FC236}">
                <a16:creationId xmlns:a16="http://schemas.microsoft.com/office/drawing/2014/main" id="{C86ED180-B634-B23B-DD61-2E012D1C6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42937"/>
            <a:ext cx="84582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b="1" dirty="0"/>
              <a:t>Work to your Brain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2">
            <a:extLst>
              <a:ext uri="{FF2B5EF4-FFF2-40B4-BE49-F238E27FC236}">
                <a16:creationId xmlns:a16="http://schemas.microsoft.com/office/drawing/2014/main" id="{0299652D-8EAE-EC75-E17B-4FFDC97A4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763000" cy="44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4" name="Text Box 3">
            <a:extLst>
              <a:ext uri="{FF2B5EF4-FFF2-40B4-BE49-F238E27FC236}">
                <a16:creationId xmlns:a16="http://schemas.microsoft.com/office/drawing/2014/main" id="{8AFD5955-0A4F-4DE1-8F28-9A49FBC1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52600"/>
            <a:ext cx="54102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The value of i is 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The value of i is -3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The value of i is -3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2">
            <a:extLst>
              <a:ext uri="{FF2B5EF4-FFF2-40B4-BE49-F238E27FC236}">
                <a16:creationId xmlns:a16="http://schemas.microsoft.com/office/drawing/2014/main" id="{FB1D523A-7C49-355A-56EE-2756C68B8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100" y="1535113"/>
            <a:ext cx="7181850" cy="396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00" b="1"/>
              <a:t>#include&lt;iostream.h&gt;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00" b="1"/>
              <a:t>void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00" b="1"/>
              <a:t>int a[10] = { 2,3,4,5,6,7,8,9,1,0 }, *p, *q;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00" b="1"/>
              <a:t>p = &amp;a[2];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00" b="1"/>
              <a:t>q = p + 3;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00" b="1"/>
              <a:t>p = q - 1;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00" b="1"/>
              <a:t>p++;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00" b="1"/>
              <a:t>cout&lt;&lt;"The value of p and q are"&lt;&lt;*p&lt;&lt;*q;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00" b="1"/>
              <a:t>}</a:t>
            </a:r>
          </a:p>
        </p:txBody>
      </p:sp>
      <p:sp>
        <p:nvSpPr>
          <p:cNvPr id="66562" name="Text Box 3">
            <a:extLst>
              <a:ext uri="{FF2B5EF4-FFF2-40B4-BE49-F238E27FC236}">
                <a16:creationId xmlns:a16="http://schemas.microsoft.com/office/drawing/2014/main" id="{800C6C93-1199-3663-887D-E764287EF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888" y="635000"/>
            <a:ext cx="5389562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700" b="1" dirty="0"/>
              <a:t>Work to your Brain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09" name="Picture 2">
            <a:extLst>
              <a:ext uri="{FF2B5EF4-FFF2-40B4-BE49-F238E27FC236}">
                <a16:creationId xmlns:a16="http://schemas.microsoft.com/office/drawing/2014/main" id="{A402019D-6A93-BEF2-E6EA-8363ACB32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763000" cy="44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0" name="Text Box 3">
            <a:extLst>
              <a:ext uri="{FF2B5EF4-FFF2-40B4-BE49-F238E27FC236}">
                <a16:creationId xmlns:a16="http://schemas.microsoft.com/office/drawing/2014/main" id="{83409DEF-0BE6-2C9E-61A2-C9FECD10F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76400"/>
            <a:ext cx="716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The value of p and q are : 7 , 7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2">
            <a:extLst>
              <a:ext uri="{FF2B5EF4-FFF2-40B4-BE49-F238E27FC236}">
                <a16:creationId xmlns:a16="http://schemas.microsoft.com/office/drawing/2014/main" id="{1B40E692-9FA4-97E4-1269-D5BD9960F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" y="1600200"/>
            <a:ext cx="4375150" cy="285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int x[2]={1,2},y[2]={3,4};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int *small,*big;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small=&amp;x[0];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big=&amp;y[0];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min_max(&amp;small,&amp;big);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cout&lt;&lt;“small%d big%d“&lt;&lt;*small&lt;&lt;*big;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}</a:t>
            </a:r>
          </a:p>
        </p:txBody>
      </p:sp>
      <p:sp>
        <p:nvSpPr>
          <p:cNvPr id="70658" name="Line 3">
            <a:extLst>
              <a:ext uri="{FF2B5EF4-FFF2-40B4-BE49-F238E27FC236}">
                <a16:creationId xmlns:a16="http://schemas.microsoft.com/office/drawing/2014/main" id="{9CE88190-6D0E-5620-81F0-1C4CB133DA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59" name="Rectangle 4">
            <a:extLst>
              <a:ext uri="{FF2B5EF4-FFF2-40B4-BE49-F238E27FC236}">
                <a16:creationId xmlns:a16="http://schemas.microsoft.com/office/drawing/2014/main" id="{82E686D5-59D9-3B52-566B-64E134937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524000"/>
            <a:ext cx="237966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/>
              <a:t>min_max</a:t>
            </a:r>
            <a:r>
              <a:rPr lang="en-US" altLang="en-US" sz="1800" dirty="0"/>
              <a:t>(int *</a:t>
            </a:r>
            <a:r>
              <a:rPr lang="en-US" altLang="en-US" sz="1800" dirty="0" err="1"/>
              <a:t>a,int</a:t>
            </a:r>
            <a:r>
              <a:rPr lang="en-US" altLang="en-US" sz="1800" dirty="0"/>
              <a:t> *b)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a++;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b++;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return (*a,*b);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}</a:t>
            </a:r>
          </a:p>
        </p:txBody>
      </p:sp>
      <p:sp>
        <p:nvSpPr>
          <p:cNvPr id="70660" name="Text Box 5">
            <a:extLst>
              <a:ext uri="{FF2B5EF4-FFF2-40B4-BE49-F238E27FC236}">
                <a16:creationId xmlns:a16="http://schemas.microsoft.com/office/drawing/2014/main" id="{44FBBE7A-3051-86E7-0EE7-08FC3B98C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600075"/>
            <a:ext cx="61722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400" b="1" dirty="0"/>
              <a:t>Work to your Brain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5" name="Picture 2">
            <a:extLst>
              <a:ext uri="{FF2B5EF4-FFF2-40B4-BE49-F238E27FC236}">
                <a16:creationId xmlns:a16="http://schemas.microsoft.com/office/drawing/2014/main" id="{12FFE10F-97EC-B62F-E2BA-08EB63090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763000" cy="44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6" name="Rectangle 3">
            <a:extLst>
              <a:ext uri="{FF2B5EF4-FFF2-40B4-BE49-F238E27FC236}">
                <a16:creationId xmlns:a16="http://schemas.microsoft.com/office/drawing/2014/main" id="{A4907373-1A20-BD45-9FBD-D0F49D07D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158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1"/>
                </a:solidFill>
              </a:rPr>
              <a:t>Small 2 big 4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Footer Placeholder 5">
            <a:extLst>
              <a:ext uri="{FF2B5EF4-FFF2-40B4-BE49-F238E27FC236}">
                <a16:creationId xmlns:a16="http://schemas.microsoft.com/office/drawing/2014/main" id="{69419E92-86FD-07B1-5B04-CE22994435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© 2005 Pearson Addison-Wesley. All rights reserved</a:t>
            </a:r>
          </a:p>
        </p:txBody>
      </p:sp>
      <p:sp>
        <p:nvSpPr>
          <p:cNvPr id="74754" name="Slide Number Placeholder 6">
            <a:extLst>
              <a:ext uri="{FF2B5EF4-FFF2-40B4-BE49-F238E27FC236}">
                <a16:creationId xmlns:a16="http://schemas.microsoft.com/office/drawing/2014/main" id="{11121DD6-5AAF-C29A-4893-63ECFDE19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4-</a:t>
            </a:r>
            <a:fld id="{47BC0D20-194E-9B44-949D-161C93C11B5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E1EE1444-DB16-2B80-7A98-867F7E80F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More  about Pointers</a:t>
            </a:r>
          </a:p>
        </p:txBody>
      </p:sp>
      <p:pic>
        <p:nvPicPr>
          <p:cNvPr id="74756" name="Picture 7" descr="carrano0403">
            <a:extLst>
              <a:ext uri="{FF2B5EF4-FFF2-40B4-BE49-F238E27FC236}">
                <a16:creationId xmlns:a16="http://schemas.microsoft.com/office/drawing/2014/main" id="{8A223194-4042-2382-E0C5-149A8F061C27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01"/>
          <a:stretch>
            <a:fillRect/>
          </a:stretch>
        </p:blipFill>
        <p:spPr>
          <a:xfrm>
            <a:off x="2362200" y="1600200"/>
            <a:ext cx="4516438" cy="3971925"/>
          </a:xfrm>
          <a:noFill/>
        </p:spPr>
      </p:pic>
      <p:sp>
        <p:nvSpPr>
          <p:cNvPr id="74757" name="Rectangle 3">
            <a:extLst>
              <a:ext uri="{FF2B5EF4-FFF2-40B4-BE49-F238E27FC236}">
                <a16:creationId xmlns:a16="http://schemas.microsoft.com/office/drawing/2014/main" id="{977FE6F4-2BED-D673-080B-89EB81002878}"/>
              </a:ext>
            </a:extLst>
          </p:cNvPr>
          <p:cNvSpPr>
            <a:spLocks noGrp="1" noChangeArrowheads="1"/>
          </p:cNvSpPr>
          <p:nvPr>
            <p:ph type="body" sz="half" idx="3"/>
          </p:nvPr>
        </p:nvSpPr>
        <p:spPr>
          <a:xfrm>
            <a:off x="381000" y="5562600"/>
            <a:ext cx="8382000" cy="762000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altLang="en-US" sz="1400" b="1" i="1"/>
              <a:t>Figure </a:t>
            </a:r>
            <a:r>
              <a:rPr lang="en-US" altLang="en-US" sz="1200"/>
              <a:t>(a) declaring pointer variables; (b) pointing to statically allocating memory; (c) assigning a value;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altLang="en-US" sz="1200"/>
              <a:t>(d) allocating  memory dynamically; (e) assigning a value</a:t>
            </a:r>
          </a:p>
        </p:txBody>
      </p:sp>
      <p:sp>
        <p:nvSpPr>
          <p:cNvPr id="74758" name="Text Box 5">
            <a:extLst>
              <a:ext uri="{FF2B5EF4-FFF2-40B4-BE49-F238E27FC236}">
                <a16:creationId xmlns:a16="http://schemas.microsoft.com/office/drawing/2014/main" id="{B2F05ADB-1785-98C9-C09A-B38B4D755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2578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Footer Placeholder 5">
            <a:extLst>
              <a:ext uri="{FF2B5EF4-FFF2-40B4-BE49-F238E27FC236}">
                <a16:creationId xmlns:a16="http://schemas.microsoft.com/office/drawing/2014/main" id="{45416B73-0C2A-2211-67AF-B0F458E9C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© 2005 Pearson Addison-Wesley. All rights reserved</a:t>
            </a:r>
          </a:p>
        </p:txBody>
      </p:sp>
      <p:sp>
        <p:nvSpPr>
          <p:cNvPr id="75778" name="Slide Number Placeholder 6">
            <a:extLst>
              <a:ext uri="{FF2B5EF4-FFF2-40B4-BE49-F238E27FC236}">
                <a16:creationId xmlns:a16="http://schemas.microsoft.com/office/drawing/2014/main" id="{2E0B27DB-54D9-3A60-5110-10C4CDD2CB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4-</a:t>
            </a:r>
            <a:fld id="{C5FDC6A0-04E6-564F-9228-050B4BDF978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3266F38C-487E-8C34-6D2A-04B01B359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Pointers</a:t>
            </a:r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08B037FA-E875-3C6E-0BBD-3735C40BA9E1}"/>
              </a:ext>
            </a:extLst>
          </p:cNvPr>
          <p:cNvSpPr>
            <a:spLocks noGrp="1" noChangeArrowheads="1"/>
          </p:cNvSpPr>
          <p:nvPr>
            <p:ph type="body" sz="half" idx="3"/>
          </p:nvPr>
        </p:nvSpPr>
        <p:spPr>
          <a:xfrm>
            <a:off x="6096000" y="1981200"/>
            <a:ext cx="2667000" cy="3048000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altLang="en-US" sz="1400" b="1" i="1"/>
              <a:t>Figure </a:t>
            </a:r>
            <a:endParaRPr lang="en-US" altLang="en-US" sz="1200" b="1" i="1"/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altLang="en-US" sz="1200"/>
              <a:t>(f) copying a pointer; 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altLang="en-US" sz="1200"/>
              <a:t>(g) allocating memory dynamically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altLang="en-US" sz="1200"/>
              <a:t>and assigning a value; 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altLang="en-US" sz="1200"/>
              <a:t>(h) assigning NULL to a pointer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altLang="en-US" sz="1200"/>
              <a:t>variable;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altLang="en-US" sz="1200"/>
              <a:t>(i) deallocating memory</a:t>
            </a:r>
          </a:p>
        </p:txBody>
      </p:sp>
      <p:sp>
        <p:nvSpPr>
          <p:cNvPr id="75781" name="Text Box 5">
            <a:extLst>
              <a:ext uri="{FF2B5EF4-FFF2-40B4-BE49-F238E27FC236}">
                <a16:creationId xmlns:a16="http://schemas.microsoft.com/office/drawing/2014/main" id="{1F6E4D91-3A88-2514-3402-23584A961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64008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pic>
        <p:nvPicPr>
          <p:cNvPr id="75782" name="Picture 6" descr="carrano0403">
            <a:extLst>
              <a:ext uri="{FF2B5EF4-FFF2-40B4-BE49-F238E27FC236}">
                <a16:creationId xmlns:a16="http://schemas.microsoft.com/office/drawing/2014/main" id="{6F109B3A-9C6B-C407-9C3F-46CE4D2E9FC2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29" b="4051"/>
          <a:stretch>
            <a:fillRect/>
          </a:stretch>
        </p:blipFill>
        <p:spPr>
          <a:xfrm>
            <a:off x="990600" y="1371600"/>
            <a:ext cx="3784600" cy="4954588"/>
          </a:xfr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02855735-AB16-A50A-A839-57C9E1941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Computer Memory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9A2926E5-7C33-A658-CD07-4F98531A6C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8486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Each variable is assigned a memory slot (the size depends on the data type) and the variable’s data is stored there</a:t>
            </a:r>
          </a:p>
          <a:p>
            <a:pPr>
              <a:buFont typeface="Monotype Sorts" pitchFamily="2" charset="2"/>
              <a:buNone/>
            </a:pPr>
            <a:endParaRPr lang="en-US" altLang="zh-TW"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0483" name="Text Box 47">
            <a:extLst>
              <a:ext uri="{FF2B5EF4-FFF2-40B4-BE49-F238E27FC236}">
                <a16:creationId xmlns:a16="http://schemas.microsoft.com/office/drawing/2014/main" id="{F5FE3887-03E0-BB5F-99BC-776DDE417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5268913"/>
            <a:ext cx="3416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Variable </a:t>
            </a:r>
            <a:r>
              <a:rPr lang="en-US" altLang="zh-TW" sz="1800" b="1">
                <a:solidFill>
                  <a:srgbClr val="FF0000"/>
                </a:solidFill>
                <a:ea typeface="新細明體" panose="02020500000000000000" pitchFamily="18" charset="-120"/>
              </a:rPr>
              <a:t>a’s</a:t>
            </a:r>
            <a:r>
              <a:rPr lang="en-US" altLang="zh-TW" sz="1800">
                <a:ea typeface="新細明體" panose="02020500000000000000" pitchFamily="18" charset="-120"/>
              </a:rPr>
              <a:t> value, i.e., 100, is 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stored at memory location 1022</a:t>
            </a:r>
          </a:p>
        </p:txBody>
      </p:sp>
      <p:sp>
        <p:nvSpPr>
          <p:cNvPr id="371762" name="Rectangle 50">
            <a:extLst>
              <a:ext uri="{FF2B5EF4-FFF2-40B4-BE49-F238E27FC236}">
                <a16:creationId xmlns:a16="http://schemas.microsoft.com/office/drawing/2014/main" id="{03E008D2-241D-EF2A-D360-8D7258093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980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100</a:t>
            </a:r>
          </a:p>
        </p:txBody>
      </p:sp>
      <p:sp>
        <p:nvSpPr>
          <p:cNvPr id="371763" name="Rectangle 51">
            <a:extLst>
              <a:ext uri="{FF2B5EF4-FFF2-40B4-BE49-F238E27FC236}">
                <a16:creationId xmlns:a16="http://schemas.microsoft.com/office/drawing/2014/main" id="{6C674FA1-C2BD-141D-1391-0B2D638A0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35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…</a:t>
            </a:r>
          </a:p>
        </p:txBody>
      </p:sp>
      <p:sp>
        <p:nvSpPr>
          <p:cNvPr id="371764" name="Rectangle 52">
            <a:extLst>
              <a:ext uri="{FF2B5EF4-FFF2-40B4-BE49-F238E27FC236}">
                <a16:creationId xmlns:a16="http://schemas.microsoft.com/office/drawing/2014/main" id="{25DD54AB-55C1-A8DB-7AB5-2E179DA0A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…</a:t>
            </a:r>
          </a:p>
        </p:txBody>
      </p:sp>
      <p:sp>
        <p:nvSpPr>
          <p:cNvPr id="371765" name="Rectangle 53">
            <a:extLst>
              <a:ext uri="{FF2B5EF4-FFF2-40B4-BE49-F238E27FC236}">
                <a16:creationId xmlns:a16="http://schemas.microsoft.com/office/drawing/2014/main" id="{0737291D-1B5F-2B11-82D4-150E5B422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470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1022</a:t>
            </a:r>
          </a:p>
        </p:txBody>
      </p:sp>
      <p:sp>
        <p:nvSpPr>
          <p:cNvPr id="371766" name="Rectangle 54">
            <a:extLst>
              <a:ext uri="{FF2B5EF4-FFF2-40B4-BE49-F238E27FC236}">
                <a16:creationId xmlns:a16="http://schemas.microsoft.com/office/drawing/2014/main" id="{646D3656-C06A-4C03-AEAD-C7BBBB02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15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…</a:t>
            </a:r>
          </a:p>
        </p:txBody>
      </p:sp>
      <p:sp>
        <p:nvSpPr>
          <p:cNvPr id="20489" name="Text Box 55">
            <a:extLst>
              <a:ext uri="{FF2B5EF4-FFF2-40B4-BE49-F238E27FC236}">
                <a16:creationId xmlns:a16="http://schemas.microsoft.com/office/drawing/2014/main" id="{8972420E-4FA9-8D8A-8F87-3E013481B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148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Memory address:</a:t>
            </a:r>
          </a:p>
        </p:txBody>
      </p:sp>
      <p:sp>
        <p:nvSpPr>
          <p:cNvPr id="20490" name="Text Box 56">
            <a:extLst>
              <a:ext uri="{FF2B5EF4-FFF2-40B4-BE49-F238E27FC236}">
                <a16:creationId xmlns:a16="http://schemas.microsoft.com/office/drawing/2014/main" id="{0AE39D50-CD52-86D2-1EC5-98A610496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7588" y="4114800"/>
            <a:ext cx="973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zh-TW" altLang="en-US" sz="1800">
                <a:ea typeface="新細明體" panose="02020500000000000000" pitchFamily="18" charset="-120"/>
              </a:rPr>
              <a:t>102</a:t>
            </a:r>
            <a:r>
              <a:rPr lang="en-US" altLang="zh-TW" sz="1800">
                <a:ea typeface="新細明體" panose="02020500000000000000" pitchFamily="18" charset="-120"/>
              </a:rPr>
              <a:t>2</a:t>
            </a: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0491" name="Text Box 57">
            <a:extLst>
              <a:ext uri="{FF2B5EF4-FFF2-40B4-BE49-F238E27FC236}">
                <a16:creationId xmlns:a16="http://schemas.microsoft.com/office/drawing/2014/main" id="{6412972B-D82B-5FDF-A874-A2B27F1C3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700" y="4114800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zh-TW" altLang="en-US" sz="1800">
                <a:ea typeface="新細明體" panose="02020500000000000000" pitchFamily="18" charset="-120"/>
              </a:rPr>
              <a:t>1032</a:t>
            </a:r>
          </a:p>
        </p:txBody>
      </p:sp>
      <p:sp>
        <p:nvSpPr>
          <p:cNvPr id="20492" name="Text Box 58">
            <a:extLst>
              <a:ext uri="{FF2B5EF4-FFF2-40B4-BE49-F238E27FC236}">
                <a16:creationId xmlns:a16="http://schemas.microsoft.com/office/drawing/2014/main" id="{471855CF-3B19-5BB1-0880-0BA55EF2A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662613"/>
            <a:ext cx="201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int a = 100;</a:t>
            </a:r>
          </a:p>
        </p:txBody>
      </p:sp>
      <p:sp>
        <p:nvSpPr>
          <p:cNvPr id="371772" name="Rectangle 60">
            <a:extLst>
              <a:ext uri="{FF2B5EF4-FFF2-40B4-BE49-F238E27FC236}">
                <a16:creationId xmlns:a16="http://schemas.microsoft.com/office/drawing/2014/main" id="{C6267D81-8EA5-C911-3C24-FC653BECE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…</a:t>
            </a:r>
          </a:p>
        </p:txBody>
      </p:sp>
      <p:sp>
        <p:nvSpPr>
          <p:cNvPr id="20494" name="Text Box 61">
            <a:extLst>
              <a:ext uri="{FF2B5EF4-FFF2-40B4-BE49-F238E27FC236}">
                <a16:creationId xmlns:a16="http://schemas.microsoft.com/office/drawing/2014/main" id="{45D82BA7-81E4-9495-049B-E41DFF72D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114800"/>
            <a:ext cx="973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zh-TW" altLang="en-US" sz="1800">
                <a:ea typeface="新細明體" panose="02020500000000000000" pitchFamily="18" charset="-120"/>
              </a:rPr>
              <a:t>1020</a:t>
            </a:r>
          </a:p>
        </p:txBody>
      </p:sp>
      <p:sp>
        <p:nvSpPr>
          <p:cNvPr id="20495" name="Text Box 62">
            <a:extLst>
              <a:ext uri="{FF2B5EF4-FFF2-40B4-BE49-F238E27FC236}">
                <a16:creationId xmlns:a16="http://schemas.microsoft.com/office/drawing/2014/main" id="{551A96AF-C59C-B1BF-EBFC-89C409F22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5119688"/>
            <a:ext cx="280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latin typeface="Courier" pitchFamily="2" charset="0"/>
                <a:ea typeface="新細明體" panose="02020500000000000000" pitchFamily="18" charset="-120"/>
              </a:rPr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0F17404E-142B-C829-8373-2B14F8D4A4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Pointer Variable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AB560861-123A-E23C-7517-409E183E69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543550"/>
          </a:xfrm>
        </p:spPr>
        <p:txBody>
          <a:bodyPr/>
          <a:lstStyle/>
          <a:p>
            <a:pPr eaLnBrk="1" hangingPunct="1"/>
            <a:r>
              <a:rPr lang="en-US" altLang="en-US"/>
              <a:t>Pointer variables</a:t>
            </a:r>
          </a:p>
          <a:p>
            <a:pPr lvl="1" eaLnBrk="1" hangingPunct="1"/>
            <a:r>
              <a:rPr lang="en-US" altLang="en-US"/>
              <a:t>Contain memory addresses as their values</a:t>
            </a:r>
          </a:p>
          <a:p>
            <a:pPr lvl="1" eaLnBrk="1" hangingPunct="1"/>
            <a:r>
              <a:rPr lang="en-US" altLang="en-US"/>
              <a:t>Normal variables contain a specific value (direct reference)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Pointers contain address of a variable that has a specific value (indirect reference)</a:t>
            </a:r>
          </a:p>
          <a:p>
            <a:pPr lvl="1" eaLnBrk="1" hangingPunct="1"/>
            <a:r>
              <a:rPr lang="en-US" altLang="en-US"/>
              <a:t>Indirection </a:t>
            </a:r>
            <a:r>
              <a:rPr lang="en-US" altLang="en-US">
                <a:cs typeface="Times New Roman" panose="02020603050405020304" pitchFamily="18" charset="0"/>
              </a:rPr>
              <a:t>–</a:t>
            </a:r>
            <a:r>
              <a:rPr lang="en-US" altLang="en-US"/>
              <a:t> referencing a pointer value</a:t>
            </a: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2D6B4248-6467-F9C9-821D-0384C123F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675" y="3070225"/>
            <a:ext cx="15081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200">
              <a:latin typeface="Courier New" panose="02070309020205020404" pitchFamily="49" charset="0"/>
            </a:endParaRPr>
          </a:p>
        </p:txBody>
      </p:sp>
      <p:sp>
        <p:nvSpPr>
          <p:cNvPr id="21508" name="Rectangle 5">
            <a:extLst>
              <a:ext uri="{FF2B5EF4-FFF2-40B4-BE49-F238E27FC236}">
                <a16:creationId xmlns:a16="http://schemas.microsoft.com/office/drawing/2014/main" id="{C3CB7B0A-81A3-96B9-8C84-2246AB235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16113"/>
            <a:ext cx="5486400" cy="229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1509" name="Rectangle 6">
            <a:extLst>
              <a:ext uri="{FF2B5EF4-FFF2-40B4-BE49-F238E27FC236}">
                <a16:creationId xmlns:a16="http://schemas.microsoft.com/office/drawing/2014/main" id="{7262A860-8FE2-DCA7-4BCA-53E6AF797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49525"/>
            <a:ext cx="54864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1510" name="Group 7">
            <a:extLst>
              <a:ext uri="{FF2B5EF4-FFF2-40B4-BE49-F238E27FC236}">
                <a16:creationId xmlns:a16="http://schemas.microsoft.com/office/drawing/2014/main" id="{FA5B1C2C-C683-3D08-799C-EFB9081567BA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2852738"/>
            <a:ext cx="847725" cy="746125"/>
            <a:chOff x="2496" y="1498"/>
            <a:chExt cx="534" cy="470"/>
          </a:xfrm>
        </p:grpSpPr>
        <p:sp>
          <p:nvSpPr>
            <p:cNvPr id="21519" name="Rectangle 8">
              <a:extLst>
                <a:ext uri="{FF2B5EF4-FFF2-40B4-BE49-F238E27FC236}">
                  <a16:creationId xmlns:a16="http://schemas.microsoft.com/office/drawing/2014/main" id="{E436471E-725C-8AEF-EDB7-ECFF202FF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498"/>
              <a:ext cx="53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count</a:t>
              </a:r>
              <a:endPara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urier New" panose="02070309020205020404" pitchFamily="49" charset="0"/>
              </a:endParaRPr>
            </a:p>
          </p:txBody>
        </p:sp>
        <p:grpSp>
          <p:nvGrpSpPr>
            <p:cNvPr id="21520" name="Group 9">
              <a:extLst>
                <a:ext uri="{FF2B5EF4-FFF2-40B4-BE49-F238E27FC236}">
                  <a16:creationId xmlns:a16="http://schemas.microsoft.com/office/drawing/2014/main" id="{8D043F84-A09F-6ACD-D97A-1BFC5F73B4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1672"/>
              <a:ext cx="353" cy="296"/>
              <a:chOff x="0" y="0"/>
              <a:chExt cx="20000" cy="20000"/>
            </a:xfrm>
          </p:grpSpPr>
          <p:sp>
            <p:nvSpPr>
              <p:cNvPr id="21521" name="Freeform 10">
                <a:extLst>
                  <a:ext uri="{FF2B5EF4-FFF2-40B4-BE49-F238E27FC236}">
                    <a16:creationId xmlns:a16="http://schemas.microsoft.com/office/drawing/2014/main" id="{A345194C-118B-421C-6037-C3BB26A34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67 w 20000"/>
                  <a:gd name="T1" fmla="*/ 0 h 20000"/>
                  <a:gd name="T2" fmla="*/ 19967 w 20000"/>
                  <a:gd name="T3" fmla="*/ 19967 h 20000"/>
                  <a:gd name="T4" fmla="*/ 0 w 20000"/>
                  <a:gd name="T5" fmla="*/ 19967 h 20000"/>
                  <a:gd name="T6" fmla="*/ 0 w 20000"/>
                  <a:gd name="T7" fmla="*/ 0 h 20000"/>
                  <a:gd name="T8" fmla="*/ 1996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67" y="0"/>
                    </a:moveTo>
                    <a:lnTo>
                      <a:pt x="19967" y="19967"/>
                    </a:lnTo>
                    <a:lnTo>
                      <a:pt x="0" y="19967"/>
                    </a:lnTo>
                    <a:lnTo>
                      <a:pt x="0" y="0"/>
                    </a:lnTo>
                    <a:lnTo>
                      <a:pt x="199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2" name="Rectangle 11">
                <a:extLst>
                  <a:ext uri="{FF2B5EF4-FFF2-40B4-BE49-F238E27FC236}">
                    <a16:creationId xmlns:a16="http://schemas.microsoft.com/office/drawing/2014/main" id="{C09A9341-42E8-4912-7934-0CF4106F2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1" y="6399"/>
                <a:ext cx="4966" cy="870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  <a:endParaRPr lang="en-US" altLang="en-US" sz="180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Courier New" panose="02070309020205020404" pitchFamily="49" charset="0"/>
                </a:endParaRPr>
              </a:p>
            </p:txBody>
          </p:sp>
        </p:grpSp>
      </p:grpSp>
      <p:grpSp>
        <p:nvGrpSpPr>
          <p:cNvPr id="21511" name="Group 12">
            <a:extLst>
              <a:ext uri="{FF2B5EF4-FFF2-40B4-BE49-F238E27FC236}">
                <a16:creationId xmlns:a16="http://schemas.microsoft.com/office/drawing/2014/main" id="{6589E1C7-B4B7-70BA-0ECA-018D81C24C41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5229225"/>
            <a:ext cx="2362200" cy="685800"/>
            <a:chOff x="1776" y="2784"/>
            <a:chExt cx="1488" cy="432"/>
          </a:xfrm>
        </p:grpSpPr>
        <p:sp>
          <p:nvSpPr>
            <p:cNvPr id="21512" name="Rectangle 13">
              <a:extLst>
                <a:ext uri="{FF2B5EF4-FFF2-40B4-BE49-F238E27FC236}">
                  <a16:creationId xmlns:a16="http://schemas.microsoft.com/office/drawing/2014/main" id="{1E723EBC-A9E6-3A40-8E61-0EFB3F82F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784"/>
              <a:ext cx="5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count</a:t>
              </a:r>
              <a:endPara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200">
                <a:latin typeface="Courier New" panose="02070309020205020404" pitchFamily="49" charset="0"/>
              </a:endParaRPr>
            </a:p>
          </p:txBody>
        </p:sp>
        <p:sp>
          <p:nvSpPr>
            <p:cNvPr id="21513" name="Freeform 14">
              <a:extLst>
                <a:ext uri="{FF2B5EF4-FFF2-40B4-BE49-F238E27FC236}">
                  <a16:creationId xmlns:a16="http://schemas.microsoft.com/office/drawing/2014/main" id="{82C4DA1D-4A2C-0E52-DC6D-025B2FE14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2938"/>
              <a:ext cx="319" cy="27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67" y="0"/>
                  </a:moveTo>
                  <a:lnTo>
                    <a:pt x="19967" y="19967"/>
                  </a:lnTo>
                  <a:lnTo>
                    <a:pt x="0" y="19967"/>
                  </a:lnTo>
                  <a:lnTo>
                    <a:pt x="0" y="0"/>
                  </a:lnTo>
                  <a:lnTo>
                    <a:pt x="19967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Rectangle 15">
              <a:extLst>
                <a:ext uri="{FF2B5EF4-FFF2-40B4-BE49-F238E27FC236}">
                  <a16:creationId xmlns:a16="http://schemas.microsoft.com/office/drawing/2014/main" id="{BDF8B288-2136-4043-F2A8-C6FF26062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7" y="2986"/>
              <a:ext cx="79" cy="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200">
                <a:latin typeface="Courier New" panose="02070309020205020404" pitchFamily="49" charset="0"/>
              </a:endParaRPr>
            </a:p>
          </p:txBody>
        </p:sp>
        <p:sp>
          <p:nvSpPr>
            <p:cNvPr id="21515" name="Rectangle 16">
              <a:extLst>
                <a:ext uri="{FF2B5EF4-FFF2-40B4-BE49-F238E27FC236}">
                  <a16:creationId xmlns:a16="http://schemas.microsoft.com/office/drawing/2014/main" id="{8C32A26B-3240-935A-BE94-507006162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784"/>
              <a:ext cx="817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countPtr</a:t>
              </a:r>
              <a:endParaRPr lang="en-US" altLang="en-US" sz="18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200">
                <a:latin typeface="Courier New" panose="02070309020205020404" pitchFamily="49" charset="0"/>
              </a:endParaRPr>
            </a:p>
          </p:txBody>
        </p:sp>
        <p:sp>
          <p:nvSpPr>
            <p:cNvPr id="21516" name="Freeform 17">
              <a:extLst>
                <a:ext uri="{FF2B5EF4-FFF2-40B4-BE49-F238E27FC236}">
                  <a16:creationId xmlns:a16="http://schemas.microsoft.com/office/drawing/2014/main" id="{6B5B31BC-E01F-38EB-097C-F085765AB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928"/>
              <a:ext cx="384" cy="28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67" y="0"/>
                  </a:moveTo>
                  <a:lnTo>
                    <a:pt x="19967" y="19967"/>
                  </a:lnTo>
                  <a:lnTo>
                    <a:pt x="0" y="19967"/>
                  </a:lnTo>
                  <a:lnTo>
                    <a:pt x="0" y="0"/>
                  </a:lnTo>
                  <a:lnTo>
                    <a:pt x="19967" y="0"/>
                  </a:lnTo>
                  <a:close/>
                </a:path>
              </a:pathLst>
            </a:custGeom>
            <a:solidFill>
              <a:schemeClr val="hlink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Oval 18">
              <a:extLst>
                <a:ext uri="{FF2B5EF4-FFF2-40B4-BE49-F238E27FC236}">
                  <a16:creationId xmlns:a16="http://schemas.microsoft.com/office/drawing/2014/main" id="{69E599B5-85F4-B3B3-F473-0FD4AB9C6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0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18" name="Line 19">
              <a:extLst>
                <a:ext uri="{FF2B5EF4-FFF2-40B4-BE49-F238E27FC236}">
                  <a16:creationId xmlns:a16="http://schemas.microsoft.com/office/drawing/2014/main" id="{216205D9-0850-899D-9ECE-9253D2D51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07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72A77A15-1C3D-06DB-A383-EE76BDC5FE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Pointer Variable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A847CA9C-EAE4-733A-2816-D4E8FC7573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 pointer variable is a variable used to store the address of a memory cell. 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We can use the pointer to reference this memory cell</a:t>
            </a:r>
          </a:p>
        </p:txBody>
      </p:sp>
      <p:sp>
        <p:nvSpPr>
          <p:cNvPr id="370692" name="Rectangle 4">
            <a:extLst>
              <a:ext uri="{FF2B5EF4-FFF2-40B4-BE49-F238E27FC236}">
                <a16:creationId xmlns:a16="http://schemas.microsoft.com/office/drawing/2014/main" id="{CBC84A73-CDE3-E6B9-6F09-4212E52AC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0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100</a:t>
            </a:r>
          </a:p>
        </p:txBody>
      </p:sp>
      <p:sp>
        <p:nvSpPr>
          <p:cNvPr id="370693" name="Rectangle 5">
            <a:extLst>
              <a:ext uri="{FF2B5EF4-FFF2-40B4-BE49-F238E27FC236}">
                <a16:creationId xmlns:a16="http://schemas.microsoft.com/office/drawing/2014/main" id="{7D4C1B9A-AB53-587F-5717-4A668B820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45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…</a:t>
            </a:r>
          </a:p>
        </p:txBody>
      </p:sp>
      <p:sp>
        <p:nvSpPr>
          <p:cNvPr id="370694" name="Rectangle 6">
            <a:extLst>
              <a:ext uri="{FF2B5EF4-FFF2-40B4-BE49-F238E27FC236}">
                <a16:creationId xmlns:a16="http://schemas.microsoft.com/office/drawing/2014/main" id="{C8828157-C5A2-B753-F981-B999C8BFC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335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…</a:t>
            </a:r>
          </a:p>
        </p:txBody>
      </p:sp>
      <p:sp>
        <p:nvSpPr>
          <p:cNvPr id="370695" name="Rectangle 7">
            <a:extLst>
              <a:ext uri="{FF2B5EF4-FFF2-40B4-BE49-F238E27FC236}">
                <a16:creationId xmlns:a16="http://schemas.microsoft.com/office/drawing/2014/main" id="{82817949-1294-949B-64AD-75ED4B4C8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1024</a:t>
            </a:r>
          </a:p>
        </p:txBody>
      </p:sp>
      <p:sp>
        <p:nvSpPr>
          <p:cNvPr id="370696" name="Rectangle 8">
            <a:extLst>
              <a:ext uri="{FF2B5EF4-FFF2-40B4-BE49-F238E27FC236}">
                <a16:creationId xmlns:a16="http://schemas.microsoft.com/office/drawing/2014/main" id="{F85A8DB9-1204-4271-4E2B-49CECB732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5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…</a:t>
            </a:r>
          </a:p>
        </p:txBody>
      </p:sp>
      <p:sp>
        <p:nvSpPr>
          <p:cNvPr id="22536" name="Text Box 9">
            <a:extLst>
              <a:ext uri="{FF2B5EF4-FFF2-40B4-BE49-F238E27FC236}">
                <a16:creationId xmlns:a16="http://schemas.microsoft.com/office/drawing/2014/main" id="{F4C4F50F-609D-388E-7717-C54D4ED11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43434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Memory address:</a:t>
            </a:r>
          </a:p>
        </p:txBody>
      </p:sp>
      <p:sp>
        <p:nvSpPr>
          <p:cNvPr id="22537" name="Text Box 10">
            <a:extLst>
              <a:ext uri="{FF2B5EF4-FFF2-40B4-BE49-F238E27FC236}">
                <a16:creationId xmlns:a16="http://schemas.microsoft.com/office/drawing/2014/main" id="{484007C1-FD12-8A65-089B-50D2C2BD5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8" y="4343400"/>
            <a:ext cx="973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zh-TW" altLang="en-US" sz="1800">
                <a:ea typeface="新細明體" panose="02020500000000000000" pitchFamily="18" charset="-120"/>
              </a:rPr>
              <a:t>1024</a:t>
            </a:r>
          </a:p>
        </p:txBody>
      </p:sp>
      <p:sp>
        <p:nvSpPr>
          <p:cNvPr id="22538" name="Text Box 11">
            <a:extLst>
              <a:ext uri="{FF2B5EF4-FFF2-40B4-BE49-F238E27FC236}">
                <a16:creationId xmlns:a16="http://schemas.microsoft.com/office/drawing/2014/main" id="{3FD3BC51-393E-6FB4-AA3D-FC0B7267B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343400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zh-TW" altLang="en-US" sz="1800">
                <a:ea typeface="新細明體" panose="02020500000000000000" pitchFamily="18" charset="-120"/>
              </a:rPr>
              <a:t>1032</a:t>
            </a:r>
          </a:p>
        </p:txBody>
      </p:sp>
      <p:sp>
        <p:nvSpPr>
          <p:cNvPr id="370700" name="Rectangle 12">
            <a:extLst>
              <a:ext uri="{FF2B5EF4-FFF2-40B4-BE49-F238E27FC236}">
                <a16:creationId xmlns:a16="http://schemas.microsoft.com/office/drawing/2014/main" id="{82ED88B4-3182-75AA-6817-D0A9F7328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10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…</a:t>
            </a:r>
          </a:p>
        </p:txBody>
      </p:sp>
      <p:sp>
        <p:nvSpPr>
          <p:cNvPr id="22540" name="Text Box 13">
            <a:extLst>
              <a:ext uri="{FF2B5EF4-FFF2-40B4-BE49-F238E27FC236}">
                <a16:creationId xmlns:a16="http://schemas.microsoft.com/office/drawing/2014/main" id="{F253A5CB-613A-D40A-ED2E-8EC4ED7B3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2100" y="4343400"/>
            <a:ext cx="973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zh-TW" altLang="en-US" sz="1800">
                <a:ea typeface="新細明體" panose="02020500000000000000" pitchFamily="18" charset="-120"/>
              </a:rPr>
              <a:t>1020</a:t>
            </a:r>
          </a:p>
        </p:txBody>
      </p:sp>
      <p:sp>
        <p:nvSpPr>
          <p:cNvPr id="22541" name="Line 15">
            <a:extLst>
              <a:ext uri="{FF2B5EF4-FFF2-40B4-BE49-F238E27FC236}">
                <a16:creationId xmlns:a16="http://schemas.microsoft.com/office/drawing/2014/main" id="{A329214B-3DB8-0A9E-BC4F-F6E95A3F2E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5410200"/>
            <a:ext cx="0" cy="45720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highlight>
                <a:srgbClr val="800080"/>
              </a:highlight>
            </a:endParaRPr>
          </a:p>
        </p:txBody>
      </p:sp>
      <p:sp>
        <p:nvSpPr>
          <p:cNvPr id="22542" name="Line 16">
            <a:extLst>
              <a:ext uri="{FF2B5EF4-FFF2-40B4-BE49-F238E27FC236}">
                <a16:creationId xmlns:a16="http://schemas.microsoft.com/office/drawing/2014/main" id="{E408214E-C13F-1F5C-B4C5-64801BD1B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867400"/>
            <a:ext cx="23622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highlight>
                <a:srgbClr val="800080"/>
              </a:highlight>
            </a:endParaRPr>
          </a:p>
        </p:txBody>
      </p:sp>
      <p:sp>
        <p:nvSpPr>
          <p:cNvPr id="22543" name="Line 17">
            <a:extLst>
              <a:ext uri="{FF2B5EF4-FFF2-40B4-BE49-F238E27FC236}">
                <a16:creationId xmlns:a16="http://schemas.microsoft.com/office/drawing/2014/main" id="{B69BADE0-0A0F-1330-98EF-ED743DEEF5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410200"/>
            <a:ext cx="0" cy="45720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highlight>
                <a:srgbClr val="800080"/>
              </a:highlight>
            </a:endParaRPr>
          </a:p>
        </p:txBody>
      </p:sp>
      <p:sp>
        <p:nvSpPr>
          <p:cNvPr id="22544" name="AutoShape 18">
            <a:extLst>
              <a:ext uri="{FF2B5EF4-FFF2-40B4-BE49-F238E27FC236}">
                <a16:creationId xmlns:a16="http://schemas.microsoft.com/office/drawing/2014/main" id="{409ABEB1-234A-6426-FECB-365DB8871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562600"/>
            <a:ext cx="1524000" cy="609600"/>
          </a:xfrm>
          <a:prstGeom prst="wedgeEllipseCallout">
            <a:avLst>
              <a:gd name="adj1" fmla="val 90208"/>
              <a:gd name="adj2" fmla="val -101042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 dirty="0">
                <a:solidFill>
                  <a:srgbClr val="3366CC"/>
                </a:solidFill>
                <a:ea typeface="新細明體" panose="02020500000000000000" pitchFamily="18" charset="-120"/>
              </a:rPr>
              <a:t>integer</a:t>
            </a:r>
          </a:p>
        </p:txBody>
      </p:sp>
      <p:sp>
        <p:nvSpPr>
          <p:cNvPr id="22545" name="AutoShape 19">
            <a:extLst>
              <a:ext uri="{FF2B5EF4-FFF2-40B4-BE49-F238E27FC236}">
                <a16:creationId xmlns:a16="http://schemas.microsoft.com/office/drawing/2014/main" id="{A9C558CF-D865-26E4-FDB5-6B3D32FF2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9097" y="6019800"/>
            <a:ext cx="2209800" cy="533400"/>
          </a:xfrm>
          <a:prstGeom prst="wedgeEllipseCallout">
            <a:avLst>
              <a:gd name="adj1" fmla="val -34445"/>
              <a:gd name="adj2" fmla="val -164350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 dirty="0">
                <a:solidFill>
                  <a:srgbClr val="3366CC"/>
                </a:solidFill>
                <a:ea typeface="新細明體" panose="02020500000000000000" pitchFamily="18" charset="-120"/>
              </a:rPr>
              <a:t>pointer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2">
            <a:extLst>
              <a:ext uri="{FF2B5EF4-FFF2-40B4-BE49-F238E27FC236}">
                <a16:creationId xmlns:a16="http://schemas.microsoft.com/office/drawing/2014/main" id="{876C2B5E-C431-8E8A-6559-83770C2BD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428625"/>
            <a:ext cx="61722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 dirty="0"/>
              <a:t>Syntax for pointers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 dirty="0"/>
              <a:t>(pointer type declaration)</a:t>
            </a:r>
          </a:p>
        </p:txBody>
      </p:sp>
      <p:sp>
        <p:nvSpPr>
          <p:cNvPr id="23554" name="Text Box 3">
            <a:extLst>
              <a:ext uri="{FF2B5EF4-FFF2-40B4-BE49-F238E27FC236}">
                <a16:creationId xmlns:a16="http://schemas.microsoft.com/office/drawing/2014/main" id="{7C71CDFB-E9B4-5DF1-D136-E662C8B15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1989138"/>
            <a:ext cx="5638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 i="1"/>
              <a:t>type *identifier ;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B2A95A3B-F0EA-9EE7-D6F7-29C9C13B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71145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/>
              <a:t>Example </a:t>
            </a:r>
          </a:p>
        </p:txBody>
      </p:sp>
      <p:sp>
        <p:nvSpPr>
          <p:cNvPr id="23556" name="Text Box 5">
            <a:extLst>
              <a:ext uri="{FF2B5EF4-FFF2-40B4-BE49-F238E27FC236}">
                <a16:creationId xmlns:a16="http://schemas.microsoft.com/office/drawing/2014/main" id="{6647A9A9-88DF-864B-A5D1-FEE8A4B37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3357563"/>
            <a:ext cx="7345362" cy="313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/>
              <a:t>char *cp 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/>
              <a:t>int *ip 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/>
              <a:t>double *dp 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3600" b="1">
                <a:ea typeface="新細明體" panose="02020500000000000000" pitchFamily="18" charset="-120"/>
              </a:rPr>
              <a:t>int **p;    // pointer to pointer</a:t>
            </a:r>
            <a:endParaRPr lang="en-US" altLang="en-US" sz="36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2">
            <a:extLst>
              <a:ext uri="{FF2B5EF4-FFF2-40B4-BE49-F238E27FC236}">
                <a16:creationId xmlns:a16="http://schemas.microsoft.com/office/drawing/2014/main" id="{41E75F2C-439B-7FAA-3F45-CE0CD43D2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3363" y="457200"/>
            <a:ext cx="62690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600" b="1" dirty="0"/>
              <a:t>Operators used in Pointers </a:t>
            </a:r>
          </a:p>
        </p:txBody>
      </p:sp>
      <p:sp>
        <p:nvSpPr>
          <p:cNvPr id="25602" name="Text Box 3">
            <a:extLst>
              <a:ext uri="{FF2B5EF4-FFF2-40B4-BE49-F238E27FC236}">
                <a16:creationId xmlns:a16="http://schemas.microsoft.com/office/drawing/2014/main" id="{4F0DDB9E-E072-861A-8851-A7DFB064A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447800"/>
            <a:ext cx="1371600" cy="521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3600" b="1"/>
              <a:t>*</a:t>
            </a:r>
          </a:p>
        </p:txBody>
      </p:sp>
      <p:sp>
        <p:nvSpPr>
          <p:cNvPr id="25603" name="Text Box 4">
            <a:extLst>
              <a:ext uri="{FF2B5EF4-FFF2-40B4-BE49-F238E27FC236}">
                <a16:creationId xmlns:a16="http://schemas.microsoft.com/office/drawing/2014/main" id="{517B73F5-93C3-9E3B-E951-8CBB4AAB3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1700213"/>
            <a:ext cx="3352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900" b="1"/>
              <a:t>&amp;</a:t>
            </a:r>
          </a:p>
        </p:txBody>
      </p:sp>
      <p:sp>
        <p:nvSpPr>
          <p:cNvPr id="25604" name="Text Box 5">
            <a:extLst>
              <a:ext uri="{FF2B5EF4-FFF2-40B4-BE49-F238E27FC236}">
                <a16:creationId xmlns:a16="http://schemas.microsoft.com/office/drawing/2014/main" id="{0ED15110-CC8C-D8BE-766C-4F9944978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61448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Address</a:t>
            </a:r>
          </a:p>
        </p:txBody>
      </p:sp>
      <p:sp>
        <p:nvSpPr>
          <p:cNvPr id="25605" name="Text Box 6">
            <a:extLst>
              <a:ext uri="{FF2B5EF4-FFF2-40B4-BE49-F238E27FC236}">
                <a16:creationId xmlns:a16="http://schemas.microsoft.com/office/drawing/2014/main" id="{E0244938-6927-B290-0AFE-B1F84D1A0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6002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Data</a:t>
            </a:r>
          </a:p>
        </p:txBody>
      </p:sp>
      <p:sp>
        <p:nvSpPr>
          <p:cNvPr id="25606" name="Text Box 7">
            <a:extLst>
              <a:ext uri="{FF2B5EF4-FFF2-40B4-BE49-F238E27FC236}">
                <a16:creationId xmlns:a16="http://schemas.microsoft.com/office/drawing/2014/main" id="{63BED6B9-0724-3CD0-9B6C-D986F9408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4958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(</a:t>
            </a:r>
            <a:r>
              <a:rPr lang="en-US" altLang="en-US" sz="1800">
                <a:solidFill>
                  <a:srgbClr val="FF3300"/>
                </a:solidFill>
              </a:rPr>
              <a:t>Address of</a:t>
            </a:r>
            <a:r>
              <a:rPr lang="en-US" altLang="en-US" sz="1800"/>
              <a:t>)</a:t>
            </a:r>
          </a:p>
        </p:txBody>
      </p:sp>
      <p:sp>
        <p:nvSpPr>
          <p:cNvPr id="25607" name="Text Box 8">
            <a:extLst>
              <a:ext uri="{FF2B5EF4-FFF2-40B4-BE49-F238E27FC236}">
                <a16:creationId xmlns:a16="http://schemas.microsoft.com/office/drawing/2014/main" id="{4CF38456-7F0A-8B9F-61FE-FE7B53C32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958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(</a:t>
            </a:r>
            <a:r>
              <a:rPr lang="en-US" altLang="en-US" sz="1800">
                <a:solidFill>
                  <a:srgbClr val="FF3300"/>
                </a:solidFill>
              </a:rPr>
              <a:t>Value of</a:t>
            </a:r>
            <a:r>
              <a:rPr lang="en-US" altLang="en-US" sz="1800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57603F42-986D-6202-1936-7A76537C27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Address Operator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&amp;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74FA4D6F-9E76-AC84-2EE6-662FFA42FB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4114800"/>
          </a:xfrm>
        </p:spPr>
        <p:txBody>
          <a:bodyPr/>
          <a:lstStyle/>
          <a:p>
            <a:r>
              <a:rPr lang="en-US" altLang="zh-TW" sz="2400" i="1" dirty="0">
                <a:latin typeface="Tahoma" panose="020B0604030504040204" pitchFamily="34" charset="0"/>
                <a:ea typeface="新細明體" panose="02020500000000000000" pitchFamily="18" charset="-120"/>
              </a:rPr>
              <a:t>The </a:t>
            </a:r>
            <a:r>
              <a:rPr lang="en-US" altLang="zh-TW" sz="2000" dirty="0">
                <a:latin typeface="Tahoma" panose="020B0604030504040204" pitchFamily="34" charset="0"/>
                <a:ea typeface="新細明體" panose="02020500000000000000" pitchFamily="18" charset="-120"/>
              </a:rPr>
              <a:t>"</a:t>
            </a:r>
            <a:r>
              <a:rPr lang="en-US" altLang="zh-TW" sz="2400" i="1" dirty="0">
                <a:latin typeface="Tahoma" panose="020B0604030504040204" pitchFamily="34" charset="0"/>
                <a:ea typeface="新細明體" panose="02020500000000000000" pitchFamily="18" charset="-120"/>
              </a:rPr>
              <a:t>address of </a:t>
            </a:r>
            <a:r>
              <a:rPr lang="en-US" altLang="zh-TW" sz="2000" dirty="0">
                <a:latin typeface="Tahoma" panose="020B0604030504040204" pitchFamily="34" charset="0"/>
                <a:ea typeface="新細明體" panose="02020500000000000000" pitchFamily="18" charset="-120"/>
              </a:rPr>
              <a:t>"</a:t>
            </a:r>
            <a:r>
              <a:rPr lang="en-US" altLang="zh-TW" sz="2400" i="1" dirty="0">
                <a:latin typeface="Tahoma" panose="020B0604030504040204" pitchFamily="34" charset="0"/>
                <a:ea typeface="新細明體" panose="02020500000000000000" pitchFamily="18" charset="-120"/>
              </a:rPr>
              <a:t> operator</a:t>
            </a:r>
            <a:r>
              <a:rPr lang="en-US" altLang="zh-TW" sz="2400" dirty="0">
                <a:latin typeface="Tahoma" panose="020B0604030504040204" pitchFamily="34" charset="0"/>
                <a:ea typeface="新細明體" panose="02020500000000000000" pitchFamily="18" charset="-120"/>
              </a:rPr>
              <a:t> (</a:t>
            </a:r>
            <a:r>
              <a:rPr lang="en-US" altLang="zh-TW" sz="2400" dirty="0">
                <a:solidFill>
                  <a:schemeClr val="hlink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&amp;</a:t>
            </a:r>
            <a:r>
              <a:rPr lang="en-US" altLang="zh-TW" sz="2400" dirty="0">
                <a:latin typeface="Tahoma" panose="020B0604030504040204" pitchFamily="34" charset="0"/>
                <a:ea typeface="新細明體" panose="02020500000000000000" pitchFamily="18" charset="-120"/>
              </a:rPr>
              <a:t>) gives the memory address of the variable</a:t>
            </a:r>
          </a:p>
          <a:p>
            <a:pPr lvl="1"/>
            <a:r>
              <a:rPr lang="en-US" altLang="zh-TW" sz="2000" b="1" dirty="0">
                <a:solidFill>
                  <a:srgbClr val="C00000"/>
                </a:solidFill>
                <a:ea typeface="新細明體" panose="02020500000000000000" pitchFamily="18" charset="-120"/>
              </a:rPr>
              <a:t>Usage: </a:t>
            </a:r>
            <a:r>
              <a:rPr lang="en-US" altLang="zh-TW" sz="2000" b="1" dirty="0">
                <a:solidFill>
                  <a:srgbClr val="C0000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&amp;</a:t>
            </a:r>
            <a:r>
              <a:rPr lang="en-US" altLang="zh-TW" sz="2000" b="1" dirty="0" err="1">
                <a:latin typeface="Courier New" panose="02070309020205020404" pitchFamily="49" charset="0"/>
                <a:ea typeface="新細明體" panose="02020500000000000000" pitchFamily="18" charset="-120"/>
              </a:rPr>
              <a:t>variable_name</a:t>
            </a:r>
            <a:endParaRPr lang="en-US" altLang="zh-TW" sz="2000" b="1" dirty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lvl="1"/>
            <a:endParaRPr lang="en-US" altLang="zh-TW" sz="2000" b="1" dirty="0"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  <p:sp>
        <p:nvSpPr>
          <p:cNvPr id="410643" name="Rectangle 19">
            <a:extLst>
              <a:ext uri="{FF2B5EF4-FFF2-40B4-BE49-F238E27FC236}">
                <a16:creationId xmlns:a16="http://schemas.microsoft.com/office/drawing/2014/main" id="{7746C593-B924-4E89-6AB8-CA764ECC7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100</a:t>
            </a:r>
          </a:p>
        </p:txBody>
      </p:sp>
      <p:sp>
        <p:nvSpPr>
          <p:cNvPr id="410644" name="Rectangle 20">
            <a:extLst>
              <a:ext uri="{FF2B5EF4-FFF2-40B4-BE49-F238E27FC236}">
                <a16:creationId xmlns:a16="http://schemas.microsoft.com/office/drawing/2014/main" id="{8EA0D7ED-9EF7-12EB-69EB-62861A88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95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…</a:t>
            </a:r>
          </a:p>
        </p:txBody>
      </p:sp>
      <p:sp>
        <p:nvSpPr>
          <p:cNvPr id="410645" name="Rectangle 21">
            <a:extLst>
              <a:ext uri="{FF2B5EF4-FFF2-40B4-BE49-F238E27FC236}">
                <a16:creationId xmlns:a16="http://schemas.microsoft.com/office/drawing/2014/main" id="{E25C621B-90E7-D8A9-D4C5-D56B66258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85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…</a:t>
            </a:r>
          </a:p>
        </p:txBody>
      </p:sp>
      <p:sp>
        <p:nvSpPr>
          <p:cNvPr id="410646" name="Rectangle 22">
            <a:extLst>
              <a:ext uri="{FF2B5EF4-FFF2-40B4-BE49-F238E27FC236}">
                <a16:creationId xmlns:a16="http://schemas.microsoft.com/office/drawing/2014/main" id="{1AE7027A-B4A5-2766-A97F-E37B49289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…</a:t>
            </a:r>
          </a:p>
        </p:txBody>
      </p:sp>
      <p:sp>
        <p:nvSpPr>
          <p:cNvPr id="410647" name="Rectangle 23">
            <a:extLst>
              <a:ext uri="{FF2B5EF4-FFF2-40B4-BE49-F238E27FC236}">
                <a16:creationId xmlns:a16="http://schemas.microsoft.com/office/drawing/2014/main" id="{A5E2C794-7D41-895D-6377-936FD06F0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…</a:t>
            </a:r>
          </a:p>
        </p:txBody>
      </p:sp>
      <p:sp>
        <p:nvSpPr>
          <p:cNvPr id="27656" name="Text Box 24">
            <a:extLst>
              <a:ext uri="{FF2B5EF4-FFF2-40B4-BE49-F238E27FC236}">
                <a16:creationId xmlns:a16="http://schemas.microsoft.com/office/drawing/2014/main" id="{F1C33C63-488A-A41C-37DE-D6EF20F58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79725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Memory address:</a:t>
            </a:r>
          </a:p>
        </p:txBody>
      </p:sp>
      <p:sp>
        <p:nvSpPr>
          <p:cNvPr id="27657" name="Text Box 25">
            <a:extLst>
              <a:ext uri="{FF2B5EF4-FFF2-40B4-BE49-F238E27FC236}">
                <a16:creationId xmlns:a16="http://schemas.microsoft.com/office/drawing/2014/main" id="{289BD147-738B-BEFD-5A15-1DF7C3009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188" y="2879725"/>
            <a:ext cx="973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zh-TW" altLang="en-US" sz="1800">
                <a:ea typeface="新細明體" panose="02020500000000000000" pitchFamily="18" charset="-120"/>
              </a:rPr>
              <a:t>1024</a:t>
            </a:r>
          </a:p>
        </p:txBody>
      </p:sp>
      <p:sp>
        <p:nvSpPr>
          <p:cNvPr id="27658" name="Text Box 27">
            <a:extLst>
              <a:ext uri="{FF2B5EF4-FFF2-40B4-BE49-F238E27FC236}">
                <a16:creationId xmlns:a16="http://schemas.microsoft.com/office/drawing/2014/main" id="{2878E183-683F-E0AD-2E07-6F80E39B0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364038"/>
            <a:ext cx="42989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int a = 100;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//get the value, 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cout &lt;&lt; a;	  //prints 100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//get the memory address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latin typeface="Courier New" panose="02070309020205020404" pitchFamily="49" charset="0"/>
                <a:ea typeface="新細明體" panose="02020500000000000000" pitchFamily="18" charset="-120"/>
              </a:rPr>
              <a:t>cout &lt;&lt; &amp;a;   //prints 1024</a:t>
            </a:r>
          </a:p>
        </p:txBody>
      </p:sp>
      <p:sp>
        <p:nvSpPr>
          <p:cNvPr id="410653" name="Rectangle 29">
            <a:extLst>
              <a:ext uri="{FF2B5EF4-FFF2-40B4-BE49-F238E27FC236}">
                <a16:creationId xmlns:a16="http://schemas.microsoft.com/office/drawing/2014/main" id="{A5CE1941-977F-2BBA-C7A7-0DE54587A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  <a:cs typeface="Arial" charset="0"/>
              </a:rPr>
              <a:t>…</a:t>
            </a:r>
          </a:p>
        </p:txBody>
      </p:sp>
      <p:sp>
        <p:nvSpPr>
          <p:cNvPr id="27660" name="Text Box 30">
            <a:extLst>
              <a:ext uri="{FF2B5EF4-FFF2-40B4-BE49-F238E27FC236}">
                <a16:creationId xmlns:a16="http://schemas.microsoft.com/office/drawing/2014/main" id="{6FC467B0-D88B-6BBC-0CE7-DDDB441BA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879725"/>
            <a:ext cx="973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zh-TW" altLang="en-US" sz="1800">
                <a:ea typeface="新細明體" panose="02020500000000000000" pitchFamily="18" charset="-120"/>
              </a:rPr>
              <a:t>1020</a:t>
            </a:r>
          </a:p>
        </p:txBody>
      </p:sp>
      <p:sp>
        <p:nvSpPr>
          <p:cNvPr id="27661" name="Text Box 31">
            <a:extLst>
              <a:ext uri="{FF2B5EF4-FFF2-40B4-BE49-F238E27FC236}">
                <a16:creationId xmlns:a16="http://schemas.microsoft.com/office/drawing/2014/main" id="{A7E639D1-634D-E544-27D8-FEC6E05A9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9465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e824-lecture3 (1)" id="{AF9327B6-CF3E-6F4C-A2B0-7FEF8BD0A690}" vid="{644D94DE-3798-774F-A090-5AD2B12CE1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4471</TotalTime>
  <Words>2506</Words>
  <Application>Microsoft Macintosh PowerPoint</Application>
  <PresentationFormat>On-screen Show (4:3)</PresentationFormat>
  <Paragraphs>587</Paragraphs>
  <Slides>39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Arial Black</vt:lpstr>
      <vt:lpstr>Courier</vt:lpstr>
      <vt:lpstr>Courier New</vt:lpstr>
      <vt:lpstr>Monotype Sorts</vt:lpstr>
      <vt:lpstr>Tahoma</vt:lpstr>
      <vt:lpstr>Times New Roman</vt:lpstr>
      <vt:lpstr>Wingdings</vt:lpstr>
      <vt:lpstr>Pixel</vt:lpstr>
      <vt:lpstr>PowerPoint Presentation</vt:lpstr>
      <vt:lpstr>PowerPoint Presentation</vt:lpstr>
      <vt:lpstr>PowerPoint Presentation</vt:lpstr>
      <vt:lpstr>Computer Memory</vt:lpstr>
      <vt:lpstr>Pointer Variable</vt:lpstr>
      <vt:lpstr>Pointer Variable</vt:lpstr>
      <vt:lpstr>PowerPoint Presentation</vt:lpstr>
      <vt:lpstr>PowerPoint Presentation</vt:lpstr>
      <vt:lpstr>Address Operator &amp;</vt:lpstr>
      <vt:lpstr>Address Operator &amp;</vt:lpstr>
      <vt:lpstr>Pointer Variables</vt:lpstr>
      <vt:lpstr>Example Operator *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Example</vt:lpstr>
      <vt:lpstr>Pointer to Pointer</vt:lpstr>
      <vt:lpstr>Pointers in Function arguments</vt:lpstr>
      <vt:lpstr>Pointers in Function arguments</vt:lpstr>
      <vt:lpstr>Pointers and Arrays</vt:lpstr>
      <vt:lpstr>PowerPoint Presentation</vt:lpstr>
      <vt:lpstr>PowerPoint Presentation</vt:lpstr>
      <vt:lpstr>PowerPoint Presentation</vt:lpstr>
      <vt:lpstr>Examples</vt:lpstr>
      <vt:lpstr>Pointer Examples</vt:lpstr>
      <vt:lpstr>PowerPoint Presentation</vt:lpstr>
      <vt:lpstr>Brain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 about Pointers</vt:lpstr>
      <vt:lpstr>Pointers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ALSUWAT, EMAD</dc:creator>
  <cp:lastModifiedBy>ALSUWAT, EMAD</cp:lastModifiedBy>
  <cp:revision>71</cp:revision>
  <cp:lastPrinted>2022-02-20T14:00:32Z</cp:lastPrinted>
  <dcterms:created xsi:type="dcterms:W3CDTF">2020-02-13T19:25:53Z</dcterms:created>
  <dcterms:modified xsi:type="dcterms:W3CDTF">2022-09-06T15:01:54Z</dcterms:modified>
</cp:coreProperties>
</file>