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27"/>
  </p:notesMasterIdLst>
  <p:handoutMasterIdLst>
    <p:handoutMasterId r:id="rId28"/>
  </p:handoutMasterIdLst>
  <p:sldIdLst>
    <p:sldId id="548" r:id="rId2"/>
    <p:sldId id="549" r:id="rId3"/>
    <p:sldId id="295" r:id="rId4"/>
    <p:sldId id="296" r:id="rId5"/>
    <p:sldId id="288" r:id="rId6"/>
    <p:sldId id="297" r:id="rId7"/>
    <p:sldId id="298" r:id="rId8"/>
    <p:sldId id="259" r:id="rId9"/>
    <p:sldId id="282" r:id="rId10"/>
    <p:sldId id="289" r:id="rId11"/>
    <p:sldId id="261" r:id="rId12"/>
    <p:sldId id="299" r:id="rId13"/>
    <p:sldId id="283" r:id="rId14"/>
    <p:sldId id="284" r:id="rId15"/>
    <p:sldId id="285" r:id="rId16"/>
    <p:sldId id="301" r:id="rId17"/>
    <p:sldId id="300" r:id="rId18"/>
    <p:sldId id="306" r:id="rId19"/>
    <p:sldId id="307" r:id="rId20"/>
    <p:sldId id="302" r:id="rId21"/>
    <p:sldId id="303" r:id="rId22"/>
    <p:sldId id="304" r:id="rId23"/>
    <p:sldId id="305" r:id="rId24"/>
    <p:sldId id="293" r:id="rId25"/>
    <p:sldId id="294"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7" autoAdjust="0"/>
    <p:restoredTop sz="93165"/>
  </p:normalViewPr>
  <p:slideViewPr>
    <p:cSldViewPr>
      <p:cViewPr varScale="1">
        <p:scale>
          <a:sx n="88" d="100"/>
          <a:sy n="88" d="100"/>
        </p:scale>
        <p:origin x="16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1484CB7-5627-FB46-AC8A-9DECF3E537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3" name="Rectangle 3">
            <a:extLst>
              <a:ext uri="{FF2B5EF4-FFF2-40B4-BE49-F238E27FC236}">
                <a16:creationId xmlns:a16="http://schemas.microsoft.com/office/drawing/2014/main" id="{4A845753-943A-E340-92C2-11EB898441C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6084" name="Rectangle 4">
            <a:extLst>
              <a:ext uri="{FF2B5EF4-FFF2-40B4-BE49-F238E27FC236}">
                <a16:creationId xmlns:a16="http://schemas.microsoft.com/office/drawing/2014/main" id="{A4238010-C419-3F43-A8EE-1881465978B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5" name="Rectangle 5">
            <a:extLst>
              <a:ext uri="{FF2B5EF4-FFF2-40B4-BE49-F238E27FC236}">
                <a16:creationId xmlns:a16="http://schemas.microsoft.com/office/drawing/2014/main" id="{AE54755E-3FD6-A14F-8341-24FD0E368B3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6202B00-625F-6A4D-BC2D-867E413C619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673A270-4EE5-A941-B16E-FE3F636733A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D28D2F5-E1BB-B646-82F2-57797B70FCB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22884" name="Rectangle 4">
            <a:extLst>
              <a:ext uri="{FF2B5EF4-FFF2-40B4-BE49-F238E27FC236}">
                <a16:creationId xmlns:a16="http://schemas.microsoft.com/office/drawing/2014/main" id="{5C0D786D-41D2-E444-AA12-FEA9D072B7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DBDF8B-CA4B-ED42-B81E-DCB4CDC0693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3C464C6-35C5-6D4F-A5DD-238A7C22DD9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A01E660C-47DA-1849-A823-2806B3033C1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82FDA1F-E0EC-4B43-8947-0DD07C659CC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FDA1F-E0EC-4B43-8947-0DD07C659CC3}" type="slidenum">
              <a:rPr lang="en-US" altLang="en-US" smtClean="0"/>
              <a:pPr/>
              <a:t>1</a:t>
            </a:fld>
            <a:endParaRPr lang="en-US" altLang="en-US"/>
          </a:p>
        </p:txBody>
      </p:sp>
    </p:spTree>
    <p:extLst>
      <p:ext uri="{BB962C8B-B14F-4D97-AF65-F5344CB8AC3E}">
        <p14:creationId xmlns:p14="http://schemas.microsoft.com/office/powerpoint/2010/main" val="4445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250CE21-A35A-C577-C97F-739305E7C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066F9D-C986-4004-A71D-86E89EE5530B}" type="slidenum">
              <a:rPr lang="en-CA" altLang="en-US"/>
              <a:pPr eaLnBrk="1" hangingPunct="1"/>
              <a:t>5</a:t>
            </a:fld>
            <a:endParaRPr lang="en-CA" altLang="en-US"/>
          </a:p>
        </p:txBody>
      </p:sp>
      <p:sp>
        <p:nvSpPr>
          <p:cNvPr id="28675" name="Rectangle 2">
            <a:extLst>
              <a:ext uri="{FF2B5EF4-FFF2-40B4-BE49-F238E27FC236}">
                <a16:creationId xmlns:a16="http://schemas.microsoft.com/office/drawing/2014/main" id="{4993BD3F-150E-D4CD-E872-4B94A9D6E1EC}"/>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056D9286-A703-10DA-19C1-1A900D5C486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Instructor:</a:t>
            </a:r>
          </a:p>
          <a:p>
            <a:pPr eaLnBrk="1" hangingPunct="1"/>
            <a:r>
              <a:rPr lang="en-US" altLang="en-US" dirty="0">
                <a:latin typeface="Arial" panose="020B0604020202020204" pitchFamily="34" charset="0"/>
                <a:cs typeface="Arial" panose="020B0604020202020204" pitchFamily="34" charset="0"/>
              </a:rPr>
              <a:t>A structure can be defined in two ways. The first method gives the compiler the layout or structure of the struct, but does not actually create one for use.  This is useful when the programmer wishes to create global definitions for structs that he or she wishes to use later.  The second method varies only in that a variable name now exists after the closing brace of the structure.  This variable is now a struct which contains all the variables within the struct definition.  Accessing the data in this variable will be discussed in a few slides.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5A9EB3-5A4E-8A4B-9B0E-F64B0319E0E4}"/>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1D23B1D-ACB3-D342-87C4-BAFA1115654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A1523F29-AC60-3049-8D62-10C87E7E5BE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EB0D9836-3DA1-AE4E-A4A2-9FCC37F787A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BD7E3F6-ADD3-2B47-8564-DB96B2E52763}"/>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2DD61CF-D996-5840-8A52-1A4EABCB1DD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7A359DCC-727D-244C-91AF-6E209F66473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F0766D59-D676-6649-B83B-5D495C5FD38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17DE7337-46DF-C646-8405-8335E127AAA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143C08D6-EC24-6343-922E-4B8095E2D7D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67D01E5-16F2-144B-8710-DE3031AC476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7A24CB61-F600-2140-BB7B-C3ADD0FBC577}"/>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A97F2998-A7A9-9343-93B9-450091C81A3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C2E77069-C08B-724F-8EB8-2E4E034A9916}"/>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614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4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FB268399-29FC-8644-949C-AD07B9952725}"/>
              </a:ext>
            </a:extLst>
          </p:cNvPr>
          <p:cNvSpPr>
            <a:spLocks noGrp="1" noChangeArrowheads="1"/>
          </p:cNvSpPr>
          <p:nvPr>
            <p:ph type="dt" sz="half" idx="10"/>
          </p:nvPr>
        </p:nvSpPr>
        <p:spPr>
          <a:xfrm>
            <a:off x="457200" y="6248400"/>
            <a:ext cx="2133600" cy="457200"/>
          </a:xfrm>
        </p:spPr>
        <p:txBody>
          <a:bodyPr/>
          <a:lstStyle>
            <a:lvl1pPr>
              <a:defRPr/>
            </a:lvl1pPr>
          </a:lstStyle>
          <a:p>
            <a:pPr>
              <a:defRPr/>
            </a:pPr>
            <a:r>
              <a:rPr lang="en-US"/>
              <a:t>Farkas</a:t>
            </a:r>
          </a:p>
        </p:txBody>
      </p:sp>
      <p:sp>
        <p:nvSpPr>
          <p:cNvPr id="19" name="Rectangle 17">
            <a:extLst>
              <a:ext uri="{FF2B5EF4-FFF2-40B4-BE49-F238E27FC236}">
                <a16:creationId xmlns:a16="http://schemas.microsoft.com/office/drawing/2014/main" id="{D116D6FC-009A-6346-9043-645AA02F4590}"/>
              </a:ext>
            </a:extLst>
          </p:cNvPr>
          <p:cNvSpPr>
            <a:spLocks noGrp="1" noChangeArrowheads="1"/>
          </p:cNvSpPr>
          <p:nvPr>
            <p:ph type="ftr" sz="quarter" idx="11"/>
          </p:nvPr>
        </p:nvSpPr>
        <p:spPr/>
        <p:txBody>
          <a:bodyPr/>
          <a:lstStyle>
            <a:lvl1pPr>
              <a:defRPr dirty="0" smtClean="0"/>
            </a:lvl1pPr>
          </a:lstStyle>
          <a:p>
            <a:pPr>
              <a:defRPr/>
            </a:pPr>
            <a:r>
              <a:rPr lang="en-US"/>
              <a:t>Security Overview</a:t>
            </a:r>
          </a:p>
        </p:txBody>
      </p:sp>
      <p:sp>
        <p:nvSpPr>
          <p:cNvPr id="20" name="Rectangle 18">
            <a:extLst>
              <a:ext uri="{FF2B5EF4-FFF2-40B4-BE49-F238E27FC236}">
                <a16:creationId xmlns:a16="http://schemas.microsoft.com/office/drawing/2014/main" id="{AAB144D3-68F7-9F49-AD63-7D25B13D08CB}"/>
              </a:ext>
            </a:extLst>
          </p:cNvPr>
          <p:cNvSpPr>
            <a:spLocks noGrp="1" noChangeArrowheads="1"/>
          </p:cNvSpPr>
          <p:nvPr>
            <p:ph type="sldNum" sz="quarter" idx="12"/>
          </p:nvPr>
        </p:nvSpPr>
        <p:spPr/>
        <p:txBody>
          <a:bodyPr/>
          <a:lstStyle>
            <a:lvl1pPr>
              <a:defRPr/>
            </a:lvl1pPr>
          </a:lstStyle>
          <a:p>
            <a:fld id="{3ACEE0A9-6497-5140-B87D-2396A44BB0B0}" type="slidenum">
              <a:rPr lang="en-US" altLang="en-US"/>
              <a:pPr/>
              <a:t>‹#›</a:t>
            </a:fld>
            <a:endParaRPr lang="en-US" altLang="en-US"/>
          </a:p>
        </p:txBody>
      </p:sp>
    </p:spTree>
    <p:extLst>
      <p:ext uri="{BB962C8B-B14F-4D97-AF65-F5344CB8AC3E}">
        <p14:creationId xmlns:p14="http://schemas.microsoft.com/office/powerpoint/2010/main" val="306758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CBC8309-B0D0-5D48-B015-FE5BE16FAF6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305D7A86-718D-654F-9675-0177E2589BBB}"/>
              </a:ext>
            </a:extLst>
          </p:cNvPr>
          <p:cNvSpPr>
            <a:spLocks noGrp="1" noChangeArrowheads="1"/>
          </p:cNvSpPr>
          <p:nvPr>
            <p:ph type="sldNum" sz="quarter" idx="11"/>
          </p:nvPr>
        </p:nvSpPr>
        <p:spPr/>
        <p:txBody>
          <a:bodyPr/>
          <a:lstStyle>
            <a:lvl1pPr>
              <a:defRPr/>
            </a:lvl1pPr>
          </a:lstStyle>
          <a:p>
            <a:fld id="{31E1800F-1F16-284D-A432-499F3D3B0477}" type="slidenum">
              <a:rPr lang="en-US" altLang="en-US"/>
              <a:pPr/>
              <a:t>‹#›</a:t>
            </a:fld>
            <a:endParaRPr lang="en-US" altLang="en-US"/>
          </a:p>
        </p:txBody>
      </p:sp>
      <p:sp>
        <p:nvSpPr>
          <p:cNvPr id="6" name="Rectangle 16">
            <a:extLst>
              <a:ext uri="{FF2B5EF4-FFF2-40B4-BE49-F238E27FC236}">
                <a16:creationId xmlns:a16="http://schemas.microsoft.com/office/drawing/2014/main" id="{BA513267-BCE1-C640-9F2A-72A9620F899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9476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35865F4-F243-D64F-BDBD-53F1A190AB65}"/>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5A8A281F-EC8B-F04B-AA3C-4E3535A1D490}"/>
              </a:ext>
            </a:extLst>
          </p:cNvPr>
          <p:cNvSpPr>
            <a:spLocks noGrp="1" noChangeArrowheads="1"/>
          </p:cNvSpPr>
          <p:nvPr>
            <p:ph type="sldNum" sz="quarter" idx="11"/>
          </p:nvPr>
        </p:nvSpPr>
        <p:spPr/>
        <p:txBody>
          <a:bodyPr/>
          <a:lstStyle>
            <a:lvl1pPr>
              <a:defRPr/>
            </a:lvl1pPr>
          </a:lstStyle>
          <a:p>
            <a:fld id="{2A06BBEE-71BC-0845-A68D-7B254C273CBD}" type="slidenum">
              <a:rPr lang="en-US" altLang="en-US"/>
              <a:pPr/>
              <a:t>‹#›</a:t>
            </a:fld>
            <a:endParaRPr lang="en-US" altLang="en-US"/>
          </a:p>
        </p:txBody>
      </p:sp>
      <p:sp>
        <p:nvSpPr>
          <p:cNvPr id="6" name="Rectangle 16">
            <a:extLst>
              <a:ext uri="{FF2B5EF4-FFF2-40B4-BE49-F238E27FC236}">
                <a16:creationId xmlns:a16="http://schemas.microsoft.com/office/drawing/2014/main" id="{CE0A951B-D98A-0E42-8BCD-7B876D18EA63}"/>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37961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5DCB0C1-682D-354D-9B67-FDE6D9EFD361}"/>
              </a:ext>
            </a:extLst>
          </p:cNvPr>
          <p:cNvSpPr>
            <a:spLocks noGrp="1" noChangeArrowheads="1"/>
          </p:cNvSpPr>
          <p:nvPr>
            <p:ph type="ftr" sz="quarter" idx="10"/>
          </p:nvPr>
        </p:nvSpPr>
        <p:spPr>
          <a:ln/>
        </p:spPr>
        <p:txBody>
          <a:bodyPr/>
          <a:lstStyle>
            <a:lvl1pPr>
              <a:defRPr/>
            </a:lvl1pPr>
          </a:lstStyle>
          <a:p>
            <a:pPr>
              <a:defRPr/>
            </a:pPr>
            <a:r>
              <a:rPr lang="en-US"/>
              <a:t>Security Overview</a:t>
            </a:r>
          </a:p>
        </p:txBody>
      </p:sp>
      <p:sp>
        <p:nvSpPr>
          <p:cNvPr id="5" name="Rectangle 3">
            <a:extLst>
              <a:ext uri="{FF2B5EF4-FFF2-40B4-BE49-F238E27FC236}">
                <a16:creationId xmlns:a16="http://schemas.microsoft.com/office/drawing/2014/main" id="{BF8F04E5-9B0B-DF4C-BD25-8484A668C8CA}"/>
              </a:ext>
            </a:extLst>
          </p:cNvPr>
          <p:cNvSpPr>
            <a:spLocks noGrp="1" noChangeArrowheads="1"/>
          </p:cNvSpPr>
          <p:nvPr>
            <p:ph type="sldNum" sz="quarter" idx="11"/>
          </p:nvPr>
        </p:nvSpPr>
        <p:spPr>
          <a:ln/>
        </p:spPr>
        <p:txBody>
          <a:bodyPr/>
          <a:lstStyle>
            <a:lvl1pPr>
              <a:defRPr/>
            </a:lvl1pPr>
          </a:lstStyle>
          <a:p>
            <a:fld id="{6194525C-1EAE-864F-AD60-33FDDCC0F78A}" type="slidenum">
              <a:rPr lang="en-US" altLang="en-US"/>
              <a:pPr/>
              <a:t>‹#›</a:t>
            </a:fld>
            <a:endParaRPr lang="en-US" altLang="en-US"/>
          </a:p>
        </p:txBody>
      </p:sp>
      <p:sp>
        <p:nvSpPr>
          <p:cNvPr id="6" name="Rectangle 16">
            <a:extLst>
              <a:ext uri="{FF2B5EF4-FFF2-40B4-BE49-F238E27FC236}">
                <a16:creationId xmlns:a16="http://schemas.microsoft.com/office/drawing/2014/main" id="{D484DAFC-CC7F-4A45-8604-C89E77FA9A90}"/>
              </a:ext>
            </a:extLst>
          </p:cNvPr>
          <p:cNvSpPr>
            <a:spLocks noGrp="1" noChangeArrowheads="1"/>
          </p:cNvSpPr>
          <p:nvPr>
            <p:ph type="dt" sz="half" idx="12"/>
          </p:nvPr>
        </p:nvSpPr>
        <p:spPr>
          <a:ln/>
        </p:spPr>
        <p:txBody>
          <a:bodyPr/>
          <a:lstStyle>
            <a:lvl1pPr>
              <a:defRPr/>
            </a:lvl1pPr>
          </a:lstStyle>
          <a:p>
            <a:pPr>
              <a:defRPr/>
            </a:pPr>
            <a:r>
              <a:rPr lang="en-US"/>
              <a:t>Farkas</a:t>
            </a:r>
          </a:p>
        </p:txBody>
      </p:sp>
    </p:spTree>
    <p:extLst>
      <p:ext uri="{BB962C8B-B14F-4D97-AF65-F5344CB8AC3E}">
        <p14:creationId xmlns:p14="http://schemas.microsoft.com/office/powerpoint/2010/main" val="217238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1CF48B8B-B5A1-3145-BE47-46A30B623930}"/>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02C2EDDD-CDA9-4A46-84A8-61DD043BC45E}"/>
              </a:ext>
            </a:extLst>
          </p:cNvPr>
          <p:cNvSpPr>
            <a:spLocks noGrp="1" noChangeArrowheads="1"/>
          </p:cNvSpPr>
          <p:nvPr>
            <p:ph type="sldNum" sz="quarter" idx="11"/>
          </p:nvPr>
        </p:nvSpPr>
        <p:spPr/>
        <p:txBody>
          <a:bodyPr/>
          <a:lstStyle>
            <a:lvl1pPr>
              <a:defRPr/>
            </a:lvl1pPr>
          </a:lstStyle>
          <a:p>
            <a:fld id="{DD6150E8-A4D8-E24A-971D-26B4D5289F0B}" type="slidenum">
              <a:rPr lang="en-US" altLang="en-US"/>
              <a:pPr/>
              <a:t>‹#›</a:t>
            </a:fld>
            <a:endParaRPr lang="en-US" altLang="en-US"/>
          </a:p>
        </p:txBody>
      </p:sp>
      <p:sp>
        <p:nvSpPr>
          <p:cNvPr id="6" name="Rectangle 16">
            <a:extLst>
              <a:ext uri="{FF2B5EF4-FFF2-40B4-BE49-F238E27FC236}">
                <a16:creationId xmlns:a16="http://schemas.microsoft.com/office/drawing/2014/main" id="{FEF58054-8EB3-6245-BAA2-C46C60F17B38}"/>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034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AF8E303-7A93-6748-B4B1-B3C40C2C0373}"/>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2803DBFB-38DE-D84B-AB8D-59B76B022FD6}"/>
              </a:ext>
            </a:extLst>
          </p:cNvPr>
          <p:cNvSpPr>
            <a:spLocks noGrp="1" noChangeArrowheads="1"/>
          </p:cNvSpPr>
          <p:nvPr>
            <p:ph type="sldNum" sz="quarter" idx="11"/>
          </p:nvPr>
        </p:nvSpPr>
        <p:spPr/>
        <p:txBody>
          <a:bodyPr/>
          <a:lstStyle>
            <a:lvl1pPr>
              <a:defRPr/>
            </a:lvl1pPr>
          </a:lstStyle>
          <a:p>
            <a:fld id="{D367E2A8-0554-1F4C-8C33-DE2C9B1892B4}" type="slidenum">
              <a:rPr lang="en-US" altLang="en-US"/>
              <a:pPr/>
              <a:t>‹#›</a:t>
            </a:fld>
            <a:endParaRPr lang="en-US" altLang="en-US"/>
          </a:p>
        </p:txBody>
      </p:sp>
      <p:sp>
        <p:nvSpPr>
          <p:cNvPr id="7" name="Rectangle 16">
            <a:extLst>
              <a:ext uri="{FF2B5EF4-FFF2-40B4-BE49-F238E27FC236}">
                <a16:creationId xmlns:a16="http://schemas.microsoft.com/office/drawing/2014/main" id="{82769225-599B-F346-AA7A-0FD2759B901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19256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608BA1E-59EF-054C-B3D2-6E4C735AB14E}"/>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8" name="Rectangle 3">
            <a:extLst>
              <a:ext uri="{FF2B5EF4-FFF2-40B4-BE49-F238E27FC236}">
                <a16:creationId xmlns:a16="http://schemas.microsoft.com/office/drawing/2014/main" id="{DA954CC1-D3A7-074D-9266-0CE246696CFC}"/>
              </a:ext>
            </a:extLst>
          </p:cNvPr>
          <p:cNvSpPr>
            <a:spLocks noGrp="1" noChangeArrowheads="1"/>
          </p:cNvSpPr>
          <p:nvPr>
            <p:ph type="sldNum" sz="quarter" idx="11"/>
          </p:nvPr>
        </p:nvSpPr>
        <p:spPr/>
        <p:txBody>
          <a:bodyPr/>
          <a:lstStyle>
            <a:lvl1pPr>
              <a:defRPr/>
            </a:lvl1pPr>
          </a:lstStyle>
          <a:p>
            <a:fld id="{A81C54D0-94DE-8846-9835-FA00CD09F1A9}" type="slidenum">
              <a:rPr lang="en-US" altLang="en-US"/>
              <a:pPr/>
              <a:t>‹#›</a:t>
            </a:fld>
            <a:endParaRPr lang="en-US" altLang="en-US"/>
          </a:p>
        </p:txBody>
      </p:sp>
      <p:sp>
        <p:nvSpPr>
          <p:cNvPr id="9" name="Rectangle 16">
            <a:extLst>
              <a:ext uri="{FF2B5EF4-FFF2-40B4-BE49-F238E27FC236}">
                <a16:creationId xmlns:a16="http://schemas.microsoft.com/office/drawing/2014/main" id="{702A44AB-FACB-4D40-AD66-1B4D7FF7ED5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4913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69CA344-D0C6-FF4D-BEAA-9FA8FBBF8987}"/>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4" name="Slide Number Placeholder 3">
            <a:extLst>
              <a:ext uri="{FF2B5EF4-FFF2-40B4-BE49-F238E27FC236}">
                <a16:creationId xmlns:a16="http://schemas.microsoft.com/office/drawing/2014/main" id="{088E439F-128B-F744-A655-2A522E870297}"/>
              </a:ext>
            </a:extLst>
          </p:cNvPr>
          <p:cNvSpPr>
            <a:spLocks noGrp="1" noChangeArrowheads="1"/>
          </p:cNvSpPr>
          <p:nvPr>
            <p:ph type="sldNum" sz="quarter" idx="11"/>
          </p:nvPr>
        </p:nvSpPr>
        <p:spPr/>
        <p:txBody>
          <a:bodyPr/>
          <a:lstStyle>
            <a:lvl1pPr>
              <a:defRPr/>
            </a:lvl1pPr>
          </a:lstStyle>
          <a:p>
            <a:fld id="{36DE7478-3EE2-E542-A184-ACC427813C0E}" type="slidenum">
              <a:rPr lang="en-US" altLang="en-US"/>
              <a:pPr/>
              <a:t>‹#›</a:t>
            </a:fld>
            <a:endParaRPr lang="en-US" altLang="en-US"/>
          </a:p>
        </p:txBody>
      </p:sp>
      <p:sp>
        <p:nvSpPr>
          <p:cNvPr id="5" name="Rectangle 16">
            <a:extLst>
              <a:ext uri="{FF2B5EF4-FFF2-40B4-BE49-F238E27FC236}">
                <a16:creationId xmlns:a16="http://schemas.microsoft.com/office/drawing/2014/main" id="{4BA62226-B138-BE45-9115-6F9074C4FA52}"/>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256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69020E0-5C5C-F848-A623-13BE1DCC1894}"/>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3" name="Rectangle 3">
            <a:extLst>
              <a:ext uri="{FF2B5EF4-FFF2-40B4-BE49-F238E27FC236}">
                <a16:creationId xmlns:a16="http://schemas.microsoft.com/office/drawing/2014/main" id="{D9F7599D-0901-2E48-AE15-119FA077AE6D}"/>
              </a:ext>
            </a:extLst>
          </p:cNvPr>
          <p:cNvSpPr>
            <a:spLocks noGrp="1" noChangeArrowheads="1"/>
          </p:cNvSpPr>
          <p:nvPr>
            <p:ph type="sldNum" sz="quarter" idx="11"/>
          </p:nvPr>
        </p:nvSpPr>
        <p:spPr/>
        <p:txBody>
          <a:bodyPr/>
          <a:lstStyle>
            <a:lvl1pPr>
              <a:defRPr/>
            </a:lvl1pPr>
          </a:lstStyle>
          <a:p>
            <a:fld id="{2644E832-2F1C-6C49-AE96-02519D681678}" type="slidenum">
              <a:rPr lang="en-US" altLang="en-US"/>
              <a:pPr/>
              <a:t>‹#›</a:t>
            </a:fld>
            <a:endParaRPr lang="en-US" altLang="en-US"/>
          </a:p>
        </p:txBody>
      </p:sp>
      <p:sp>
        <p:nvSpPr>
          <p:cNvPr id="4" name="Rectangle 16">
            <a:extLst>
              <a:ext uri="{FF2B5EF4-FFF2-40B4-BE49-F238E27FC236}">
                <a16:creationId xmlns:a16="http://schemas.microsoft.com/office/drawing/2014/main" id="{13564159-C434-684E-A260-8E95B12CB62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03462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944F2C4-B0D7-AC4F-92AA-51A951F95DE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0D9B0B3D-EDF5-AE45-B572-C557151C55A9}"/>
              </a:ext>
            </a:extLst>
          </p:cNvPr>
          <p:cNvSpPr>
            <a:spLocks noGrp="1" noChangeArrowheads="1"/>
          </p:cNvSpPr>
          <p:nvPr>
            <p:ph type="sldNum" sz="quarter" idx="11"/>
          </p:nvPr>
        </p:nvSpPr>
        <p:spPr/>
        <p:txBody>
          <a:bodyPr/>
          <a:lstStyle>
            <a:lvl1pPr>
              <a:defRPr/>
            </a:lvl1pPr>
          </a:lstStyle>
          <a:p>
            <a:fld id="{14A1DFA9-4501-B24A-94D5-E697EDC49FFF}" type="slidenum">
              <a:rPr lang="en-US" altLang="en-US"/>
              <a:pPr/>
              <a:t>‹#›</a:t>
            </a:fld>
            <a:endParaRPr lang="en-US" altLang="en-US"/>
          </a:p>
        </p:txBody>
      </p:sp>
      <p:sp>
        <p:nvSpPr>
          <p:cNvPr id="7" name="Rectangle 16">
            <a:extLst>
              <a:ext uri="{FF2B5EF4-FFF2-40B4-BE49-F238E27FC236}">
                <a16:creationId xmlns:a16="http://schemas.microsoft.com/office/drawing/2014/main" id="{525AD3A8-2497-8D49-A93C-AFA513451E59}"/>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966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504C783-85D9-C940-91D8-DEC9D7E4338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D49CB94B-A3CB-6745-9010-C976A02ACE14}"/>
              </a:ext>
            </a:extLst>
          </p:cNvPr>
          <p:cNvSpPr>
            <a:spLocks noGrp="1" noChangeArrowheads="1"/>
          </p:cNvSpPr>
          <p:nvPr>
            <p:ph type="sldNum" sz="quarter" idx="11"/>
          </p:nvPr>
        </p:nvSpPr>
        <p:spPr/>
        <p:txBody>
          <a:bodyPr/>
          <a:lstStyle>
            <a:lvl1pPr>
              <a:defRPr/>
            </a:lvl1pPr>
          </a:lstStyle>
          <a:p>
            <a:fld id="{08ACFF9D-933C-B141-841E-54C496158807}" type="slidenum">
              <a:rPr lang="en-US" altLang="en-US"/>
              <a:pPr/>
              <a:t>‹#›</a:t>
            </a:fld>
            <a:endParaRPr lang="en-US" altLang="en-US"/>
          </a:p>
        </p:txBody>
      </p:sp>
      <p:sp>
        <p:nvSpPr>
          <p:cNvPr id="7" name="Rectangle 16">
            <a:extLst>
              <a:ext uri="{FF2B5EF4-FFF2-40B4-BE49-F238E27FC236}">
                <a16:creationId xmlns:a16="http://schemas.microsoft.com/office/drawing/2014/main" id="{EB4B01F0-8973-1640-AE42-3302C8CAFABF}"/>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57024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B459910-39AE-D64C-8DE1-6038972D99B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smtClean="0">
                <a:latin typeface="Arial" charset="0"/>
              </a:defRPr>
            </a:lvl1pPr>
          </a:lstStyle>
          <a:p>
            <a:pPr>
              <a:defRPr/>
            </a:pPr>
            <a:r>
              <a:rPr lang="en-US"/>
              <a:t>Security Overview</a:t>
            </a:r>
          </a:p>
        </p:txBody>
      </p:sp>
      <p:sp>
        <p:nvSpPr>
          <p:cNvPr id="60419" name="Rectangle 3">
            <a:extLst>
              <a:ext uri="{FF2B5EF4-FFF2-40B4-BE49-F238E27FC236}">
                <a16:creationId xmlns:a16="http://schemas.microsoft.com/office/drawing/2014/main" id="{3F7DCEB1-B402-A942-BDFC-12E1F8CEB8A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fld id="{0BE602E4-9AEA-4E4C-8083-F847C3D0F3A2}" type="slidenum">
              <a:rPr lang="en-US" altLang="en-US"/>
              <a:pPr/>
              <a:t>‹#›</a:t>
            </a:fld>
            <a:endParaRPr lang="en-US" altLang="en-US"/>
          </a:p>
        </p:txBody>
      </p:sp>
      <p:grpSp>
        <p:nvGrpSpPr>
          <p:cNvPr id="1028" name="Group 4">
            <a:extLst>
              <a:ext uri="{FF2B5EF4-FFF2-40B4-BE49-F238E27FC236}">
                <a16:creationId xmlns:a16="http://schemas.microsoft.com/office/drawing/2014/main" id="{E5386292-7FED-5144-8B26-51C2CAEA4925}"/>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839B9892-0B7B-5D44-BF31-D0EA88FCCCC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92E768F7-7168-BB4B-BDB3-237BEB86F0E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A87C5B6E-AAC8-9742-B102-CF86ECEDA3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AC5907FE-77B6-4E46-87F0-53CB232E63C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9C954327-151B-AC45-BBED-C7BF9B32D48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65577500-CDC1-3045-9B09-045383A76D0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2EF5D5E1-63F4-B143-8397-EE1DFAA0D1E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EE022A8D-1FAE-E446-9FF1-1984E0C3970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E96EB66D-ABB0-A54F-B545-76E6F638D8B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052DB434-A98A-E64E-88BA-1D06603F9848}"/>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00D95C0B-51AF-E64A-B2F3-B290B7C8A70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32" name="Rectangle 16">
            <a:extLst>
              <a:ext uri="{FF2B5EF4-FFF2-40B4-BE49-F238E27FC236}">
                <a16:creationId xmlns:a16="http://schemas.microsoft.com/office/drawing/2014/main" id="{A9A2879A-05D2-F344-AEFB-9E1CED97622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a:t>Farkas</a:t>
            </a:r>
          </a:p>
        </p:txBody>
      </p:sp>
    </p:spTree>
  </p:cSld>
  <p:clrMap bg1="lt1" tx1="dk1" bg2="lt2" tx2="dk2" accent1="accent1" accent2="accent2" accent3="accent3" accent4="accent4" accent5="accent5" accent6="accent6" hlink="hlink" folHlink="folHlink"/>
  <p:sldLayoutIdLst>
    <p:sldLayoutId id="2147484041" r:id="rId1"/>
    <p:sldLayoutId id="2147484030"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hf hdr="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A0F6719D-1537-43CB-AAC7-2B8B808149EF}"/>
              </a:ext>
            </a:extLst>
          </p:cNvPr>
          <p:cNvSpPr>
            <a:spLocks noGrp="1" noChangeArrowheads="1"/>
          </p:cNvSpPr>
          <p:nvPr>
            <p:ph type="subTitle" idx="1"/>
          </p:nvPr>
        </p:nvSpPr>
        <p:spPr>
          <a:xfrm>
            <a:off x="2133600" y="2362200"/>
            <a:ext cx="6705600" cy="3403600"/>
          </a:xfrm>
        </p:spPr>
        <p:txBody>
          <a:bodyPr/>
          <a:lstStyle/>
          <a:p>
            <a:pPr marL="609600" indent="-609600" algn="ctr">
              <a:defRPr/>
            </a:pPr>
            <a:r>
              <a:rPr lang="en-US" sz="4400" b="1" dirty="0">
                <a:solidFill>
                  <a:schemeClr val="accent3"/>
                </a:solidFill>
              </a:rPr>
              <a:t>Structures</a:t>
            </a:r>
            <a:endParaRPr lang="en-US" dirty="0"/>
          </a:p>
          <a:p>
            <a:pPr marL="609600" indent="-609600" eaLnBrk="1" hangingPunct="1">
              <a:defRPr/>
            </a:pPr>
            <a:endParaRPr lang="en-US" dirty="0"/>
          </a:p>
        </p:txBody>
      </p:sp>
    </p:spTree>
    <p:extLst>
      <p:ext uri="{BB962C8B-B14F-4D97-AF65-F5344CB8AC3E}">
        <p14:creationId xmlns:p14="http://schemas.microsoft.com/office/powerpoint/2010/main" val="231624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2A4A654-18FE-6D92-1EB1-04B2738ADAF2}"/>
              </a:ext>
            </a:extLst>
          </p:cNvPr>
          <p:cNvSpPr>
            <a:spLocks noGrp="1"/>
          </p:cNvSpPr>
          <p:nvPr>
            <p:ph type="title"/>
          </p:nvPr>
        </p:nvSpPr>
        <p:spPr/>
        <p:txBody>
          <a:bodyPr/>
          <a:lstStyle/>
          <a:p>
            <a:pPr eaLnBrk="1" hangingPunct="1"/>
            <a:r>
              <a:rPr lang="en-CA" altLang="en-US"/>
              <a:t>Exercise</a:t>
            </a:r>
          </a:p>
        </p:txBody>
      </p:sp>
      <p:sp>
        <p:nvSpPr>
          <p:cNvPr id="11267" name="Content Placeholder 2">
            <a:extLst>
              <a:ext uri="{FF2B5EF4-FFF2-40B4-BE49-F238E27FC236}">
                <a16:creationId xmlns:a16="http://schemas.microsoft.com/office/drawing/2014/main" id="{3FFA378E-A990-1828-5D03-986653AE8F07}"/>
              </a:ext>
            </a:extLst>
          </p:cNvPr>
          <p:cNvSpPr>
            <a:spLocks noGrp="1"/>
          </p:cNvSpPr>
          <p:nvPr>
            <p:ph idx="1"/>
          </p:nvPr>
        </p:nvSpPr>
        <p:spPr/>
        <p:txBody>
          <a:bodyPr/>
          <a:lstStyle/>
          <a:p>
            <a:pPr eaLnBrk="1" hangingPunct="1"/>
            <a:r>
              <a:rPr lang="en-CA" altLang="en-US"/>
              <a:t>Write a structure specification that includes three variables—all of type int—called stid, age, and mark. Call this structure </a:t>
            </a:r>
            <a:r>
              <a:rPr lang="en-CA" altLang="en-US" b="1"/>
              <a:t>student</a:t>
            </a:r>
            <a:r>
              <a:rPr lang="en-CA" alt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856CD023-B00D-B206-02E6-E4E82C11D19D}"/>
              </a:ext>
            </a:extLst>
          </p:cNvPr>
          <p:cNvSpPr txBox="1">
            <a:spLocks noGrp="1"/>
          </p:cNvSpPr>
          <p:nvPr/>
        </p:nvSpPr>
        <p:spPr bwMode="auto">
          <a:xfrm>
            <a:off x="6588125" y="638175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53BD39-9DC9-4D4A-B47A-7C82DCE8F789}" type="slidenum">
              <a:rPr lang="ar-SA" altLang="en-US" sz="1400">
                <a:latin typeface="Times New Roman" panose="02020603050405020304" pitchFamily="18" charset="0"/>
                <a:cs typeface="Times New Roman" panose="02020603050405020304" pitchFamily="18" charset="0"/>
              </a:rPr>
              <a:pPr algn="r"/>
              <a:t>11</a:t>
            </a:fld>
            <a:endParaRPr lang="en-US" altLang="en-US" sz="1400">
              <a:latin typeface="Times New Roman" panose="02020603050405020304" pitchFamily="18" charset="0"/>
              <a:cs typeface="Times New Roman" panose="02020603050405020304" pitchFamily="18" charset="0"/>
            </a:endParaRPr>
          </a:p>
        </p:txBody>
      </p:sp>
      <p:sp>
        <p:nvSpPr>
          <p:cNvPr id="12291" name="Rectangle 2">
            <a:extLst>
              <a:ext uri="{FF2B5EF4-FFF2-40B4-BE49-F238E27FC236}">
                <a16:creationId xmlns:a16="http://schemas.microsoft.com/office/drawing/2014/main" id="{BF5F92D6-7F33-E640-8585-37C9556770C8}"/>
              </a:ext>
            </a:extLst>
          </p:cNvPr>
          <p:cNvSpPr>
            <a:spLocks noGrp="1" noChangeArrowheads="1"/>
          </p:cNvSpPr>
          <p:nvPr>
            <p:ph type="title" idx="4294967295"/>
          </p:nvPr>
        </p:nvSpPr>
        <p:spPr/>
        <p:txBody>
          <a:bodyPr lIns="91430" tIns="45715" rIns="91430" bIns="45715"/>
          <a:lstStyle/>
          <a:p>
            <a:pPr eaLnBrk="1" hangingPunct="1"/>
            <a:r>
              <a:rPr lang="en-US" altLang="en-US"/>
              <a:t>Making a structure variable</a:t>
            </a:r>
          </a:p>
        </p:txBody>
      </p:sp>
      <p:sp>
        <p:nvSpPr>
          <p:cNvPr id="12292" name="Rectangle 3">
            <a:extLst>
              <a:ext uri="{FF2B5EF4-FFF2-40B4-BE49-F238E27FC236}">
                <a16:creationId xmlns:a16="http://schemas.microsoft.com/office/drawing/2014/main" id="{8D2BFFBE-4C75-59ED-B308-8A9DD424A723}"/>
              </a:ext>
            </a:extLst>
          </p:cNvPr>
          <p:cNvSpPr>
            <a:spLocks noGrp="1" noChangeArrowheads="1"/>
          </p:cNvSpPr>
          <p:nvPr>
            <p:ph type="body" idx="4294967295"/>
          </p:nvPr>
        </p:nvSpPr>
        <p:spPr>
          <a:xfrm>
            <a:off x="468313" y="1628775"/>
            <a:ext cx="8455025" cy="4525963"/>
          </a:xfrm>
        </p:spPr>
        <p:txBody>
          <a:bodyPr lIns="91430" tIns="45715" rIns="91430" bIns="45715"/>
          <a:lstStyle/>
          <a:p>
            <a:pPr algn="just" eaLnBrk="1" hangingPunct="1"/>
            <a:r>
              <a:rPr lang="en-US" altLang="en-US" dirty="0"/>
              <a:t>By defining a structure, you create a new data type.</a:t>
            </a:r>
          </a:p>
          <a:p>
            <a:pPr algn="just" eaLnBrk="1" hangingPunct="1"/>
            <a:r>
              <a:rPr lang="en-US" altLang="en-US" dirty="0"/>
              <a:t>Once a structure is defined, you can create variables of the new type.</a:t>
            </a:r>
          </a:p>
          <a:p>
            <a:pPr algn="just" eaLnBrk="1" hangingPunct="1"/>
            <a:endParaRPr lang="en-US" altLang="en-US" dirty="0"/>
          </a:p>
          <a:p>
            <a:pPr algn="just" eaLnBrk="1" hangingPunct="1">
              <a:buFontTx/>
              <a:buNone/>
            </a:pPr>
            <a:r>
              <a:rPr lang="en-US" altLang="en-US" sz="2800" b="1" dirty="0" err="1">
                <a:latin typeface="Courier New" panose="02070309020205020404" pitchFamily="49" charset="0"/>
              </a:rPr>
              <a:t>StudentRecord</a:t>
            </a:r>
            <a:r>
              <a:rPr lang="en-US" altLang="en-US" sz="2800" b="1" dirty="0">
                <a:latin typeface="Courier New" panose="02070309020205020404" pitchFamily="49" charset="0"/>
              </a:rPr>
              <a:t> </a:t>
            </a:r>
            <a:r>
              <a:rPr lang="en-US" altLang="en-US" sz="2800" b="1" dirty="0" err="1">
                <a:latin typeface="Courier New" panose="02070309020205020404" pitchFamily="49" charset="0"/>
              </a:rPr>
              <a:t>stu</a:t>
            </a:r>
            <a:r>
              <a:rPr lang="en-US" altLang="en-US" sz="2800" b="1" dirty="0">
                <a:latin typeface="Courier New" panose="02070309020205020404" pitchFamily="49" charset="0"/>
              </a:rPr>
              <a:t>;</a:t>
            </a:r>
          </a:p>
          <a:p>
            <a:pPr algn="just" eaLnBrk="1" hangingPunct="1">
              <a:buFontTx/>
              <a:buNone/>
            </a:pPr>
            <a:r>
              <a:rPr lang="en-US" altLang="en-US" sz="2800" b="1" dirty="0">
                <a:latin typeface="Courier New" panose="02070309020205020404" pitchFamily="49" charset="0"/>
              </a:rPr>
              <a:t>Part part1;</a:t>
            </a:r>
          </a:p>
          <a:p>
            <a:pPr algn="just" eaLnBrk="1" hangingPunct="1">
              <a:buFontTx/>
              <a:buNone/>
            </a:pPr>
            <a:endParaRPr lang="en-US" altLang="en-US" dirty="0"/>
          </a:p>
        </p:txBody>
      </p:sp>
      <p:sp>
        <p:nvSpPr>
          <p:cNvPr id="12293" name="Rectangle 6">
            <a:extLst>
              <a:ext uri="{FF2B5EF4-FFF2-40B4-BE49-F238E27FC236}">
                <a16:creationId xmlns:a16="http://schemas.microsoft.com/office/drawing/2014/main" id="{EBDA922A-66D4-26BD-11C6-253F87C32F63}"/>
              </a:ext>
            </a:extLst>
          </p:cNvPr>
          <p:cNvSpPr>
            <a:spLocks noChangeArrowheads="1"/>
          </p:cNvSpPr>
          <p:nvPr/>
        </p:nvSpPr>
        <p:spPr bwMode="auto">
          <a:xfrm>
            <a:off x="576263" y="5475288"/>
            <a:ext cx="2819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9F5E37FC-5BB8-4461-674F-70703DAA6BE5}"/>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D3824BF5-A777-48F2-AE68-75D7634B4D57}" type="slidenum">
              <a:rPr lang="en-US" altLang="en-US"/>
              <a:pPr algn="ctr" eaLnBrk="1" hangingPunct="1"/>
              <a:t>12</a:t>
            </a:fld>
            <a:endParaRPr lang="en-US" altLang="en-US"/>
          </a:p>
        </p:txBody>
      </p:sp>
      <p:sp>
        <p:nvSpPr>
          <p:cNvPr id="13315" name="Rectangle 2">
            <a:extLst>
              <a:ext uri="{FF2B5EF4-FFF2-40B4-BE49-F238E27FC236}">
                <a16:creationId xmlns:a16="http://schemas.microsoft.com/office/drawing/2014/main" id="{588172C8-06FA-6449-5BB8-24352356B3E6}"/>
              </a:ext>
            </a:extLst>
          </p:cNvPr>
          <p:cNvSpPr>
            <a:spLocks noGrp="1" noChangeArrowheads="1"/>
          </p:cNvSpPr>
          <p:nvPr>
            <p:ph type="title"/>
          </p:nvPr>
        </p:nvSpPr>
        <p:spPr>
          <a:noFill/>
        </p:spPr>
        <p:txBody>
          <a:bodyPr/>
          <a:lstStyle/>
          <a:p>
            <a:r>
              <a:rPr lang="en-US" altLang="en-US"/>
              <a:t>More about struct</a:t>
            </a:r>
          </a:p>
        </p:txBody>
      </p:sp>
      <p:sp>
        <p:nvSpPr>
          <p:cNvPr id="13316" name="Rectangle 3">
            <a:extLst>
              <a:ext uri="{FF2B5EF4-FFF2-40B4-BE49-F238E27FC236}">
                <a16:creationId xmlns:a16="http://schemas.microsoft.com/office/drawing/2014/main" id="{C95CD368-C0FC-FD6B-FD4E-E1AF5E1F6933}"/>
              </a:ext>
            </a:extLst>
          </p:cNvPr>
          <p:cNvSpPr>
            <a:spLocks noGrp="1" noChangeArrowheads="1"/>
          </p:cNvSpPr>
          <p:nvPr>
            <p:ph type="body" idx="1"/>
          </p:nvPr>
        </p:nvSpPr>
        <p:spPr>
          <a:xfrm>
            <a:off x="609600" y="1828800"/>
            <a:ext cx="7696200" cy="2362200"/>
          </a:xfrm>
          <a:noFill/>
        </p:spPr>
        <p:txBody>
          <a:bodyPr/>
          <a:lstStyle/>
          <a:p>
            <a:pPr>
              <a:lnSpc>
                <a:spcPct val="90000"/>
              </a:lnSpc>
            </a:pPr>
            <a:r>
              <a:rPr lang="en-US" altLang="en-US" dirty="0"/>
              <a:t>Declaration of a variable of struct type:</a:t>
            </a:r>
            <a:r>
              <a:rPr lang="en-US" altLang="en-US" sz="2400" dirty="0"/>
              <a:t> </a:t>
            </a:r>
          </a:p>
          <a:p>
            <a:pPr>
              <a:lnSpc>
                <a:spcPct val="120000"/>
              </a:lnSpc>
              <a:buFont typeface="Monotype Sorts"/>
              <a:buNone/>
            </a:pPr>
            <a:r>
              <a:rPr lang="en-US" altLang="en-US" sz="2400" dirty="0">
                <a:latin typeface="Courier" pitchFamily="49" charset="0"/>
              </a:rPr>
              <a:t>	</a:t>
            </a:r>
            <a:r>
              <a:rPr lang="en-US" altLang="en-US" sz="2000" b="1" dirty="0">
                <a:latin typeface="Courier New" panose="02070309020205020404" pitchFamily="49" charset="0"/>
              </a:rPr>
              <a:t>&lt;struct-type&gt; &lt;</a:t>
            </a:r>
            <a:r>
              <a:rPr lang="en-US" altLang="en-US" sz="2000" b="1" dirty="0" err="1">
                <a:latin typeface="Courier New" panose="02070309020205020404" pitchFamily="49" charset="0"/>
              </a:rPr>
              <a:t>identifier_list</a:t>
            </a:r>
            <a:r>
              <a:rPr lang="en-US" altLang="en-US" sz="2000" b="1" dirty="0">
                <a:latin typeface="Courier New" panose="02070309020205020404" pitchFamily="49" charset="0"/>
              </a:rPr>
              <a:t>&gt;;</a:t>
            </a:r>
            <a:endParaRPr lang="en-US" altLang="en-US" sz="2400" b="1" dirty="0">
              <a:latin typeface="Courier New" panose="02070309020205020404" pitchFamily="49" charset="0"/>
            </a:endParaRPr>
          </a:p>
          <a:p>
            <a:pPr>
              <a:lnSpc>
                <a:spcPct val="130000"/>
              </a:lnSpc>
            </a:pPr>
            <a:r>
              <a:rPr lang="en-US" altLang="en-US" dirty="0"/>
              <a:t>Example:</a:t>
            </a:r>
            <a:endParaRPr lang="en-US" altLang="en-US" sz="2400" dirty="0"/>
          </a:p>
          <a:p>
            <a:pPr>
              <a:lnSpc>
                <a:spcPct val="90000"/>
              </a:lnSpc>
              <a:buFont typeface="Monotype Sorts"/>
              <a:buNone/>
            </a:pPr>
            <a:r>
              <a:rPr lang="en-US" altLang="en-US" sz="2400" b="1" dirty="0">
                <a:solidFill>
                  <a:srgbClr val="3BB3F5"/>
                </a:solidFill>
                <a:latin typeface="Courier New" panose="02070309020205020404" pitchFamily="49" charset="0"/>
              </a:rPr>
              <a:t>	</a:t>
            </a:r>
            <a:r>
              <a:rPr lang="en-US" altLang="en-US" sz="2000" b="1" dirty="0" err="1">
                <a:latin typeface="Courier New" panose="02070309020205020404" pitchFamily="49" charset="0"/>
              </a:rPr>
              <a:t>StudentRecord</a:t>
            </a:r>
            <a:r>
              <a:rPr lang="en-US" altLang="en-US" sz="2000" b="1" dirty="0">
                <a:latin typeface="Courier New" panose="02070309020205020404" pitchFamily="49" charset="0"/>
              </a:rPr>
              <a:t> Student1, Student2;</a:t>
            </a:r>
            <a:endParaRPr lang="en-US" altLang="en-US" sz="2400" b="1" dirty="0">
              <a:latin typeface="Courier New" panose="02070309020205020404" pitchFamily="49" charset="0"/>
            </a:endParaRPr>
          </a:p>
          <a:p>
            <a:pPr>
              <a:lnSpc>
                <a:spcPct val="90000"/>
              </a:lnSpc>
              <a:buFont typeface="Monotype Sorts"/>
              <a:buNone/>
            </a:pPr>
            <a:endParaRPr lang="en-US" altLang="en-US" sz="2400" b="1" dirty="0">
              <a:latin typeface="Courier New" panose="02070309020205020404" pitchFamily="49" charset="0"/>
            </a:endParaRPr>
          </a:p>
          <a:p>
            <a:pPr>
              <a:lnSpc>
                <a:spcPct val="90000"/>
              </a:lnSpc>
              <a:buFont typeface="Monotype Sorts"/>
              <a:buNone/>
            </a:pPr>
            <a:endParaRPr lang="en-US" altLang="en-US" sz="2400" b="1" dirty="0">
              <a:latin typeface="Courier New" panose="02070309020205020404" pitchFamily="49" charset="0"/>
            </a:endParaRPr>
          </a:p>
          <a:p>
            <a:pPr>
              <a:lnSpc>
                <a:spcPct val="90000"/>
              </a:lnSpc>
              <a:buFont typeface="Monotype Sorts"/>
              <a:buNone/>
            </a:pPr>
            <a:endParaRPr lang="en-US" altLang="en-US" sz="2400" b="1" dirty="0">
              <a:latin typeface="Courier New" panose="02070309020205020404" pitchFamily="49" charset="0"/>
            </a:endParaRPr>
          </a:p>
          <a:p>
            <a:pPr>
              <a:lnSpc>
                <a:spcPct val="90000"/>
              </a:lnSpc>
              <a:buFont typeface="Monotype Sorts"/>
              <a:buNone/>
            </a:pPr>
            <a:endParaRPr lang="en-US" altLang="en-US" sz="2400" b="1" dirty="0">
              <a:latin typeface="Courier New" panose="02070309020205020404" pitchFamily="49" charset="0"/>
            </a:endParaRPr>
          </a:p>
          <a:p>
            <a:pPr>
              <a:lnSpc>
                <a:spcPct val="90000"/>
              </a:lnSpc>
              <a:buFont typeface="Monotype Sorts"/>
              <a:buNone/>
            </a:pPr>
            <a:endParaRPr lang="en-US" altLang="en-US" sz="2400" b="1" dirty="0">
              <a:latin typeface="Courier New" panose="02070309020205020404" pitchFamily="49" charset="0"/>
            </a:endParaRPr>
          </a:p>
          <a:p>
            <a:pPr>
              <a:lnSpc>
                <a:spcPct val="90000"/>
              </a:lnSpc>
              <a:buFont typeface="Monotype Sorts"/>
              <a:buNone/>
            </a:pPr>
            <a:r>
              <a:rPr lang="en-US" altLang="en-US" sz="2400" dirty="0">
                <a:latin typeface="Courier New" panose="02070309020205020404" pitchFamily="49" charset="0"/>
              </a:rPr>
              <a:t>	</a:t>
            </a:r>
            <a:r>
              <a:rPr lang="en-US" altLang="en-US" sz="2400" b="1" dirty="0">
                <a:latin typeface="Courier New" panose="02070309020205020404" pitchFamily="49" charset="0"/>
              </a:rPr>
              <a:t>Student1</a:t>
            </a:r>
            <a:r>
              <a:rPr lang="en-US" altLang="en-US" sz="2400" dirty="0">
                <a:latin typeface="Courier New" panose="02070309020205020404" pitchFamily="49" charset="0"/>
              </a:rPr>
              <a:t> </a:t>
            </a:r>
            <a:r>
              <a:rPr lang="en-US" altLang="en-US" sz="2400" dirty="0"/>
              <a:t>and</a:t>
            </a:r>
            <a:r>
              <a:rPr lang="en-US" altLang="en-US" sz="2400" dirty="0">
                <a:latin typeface="Courier New" panose="02070309020205020404" pitchFamily="49" charset="0"/>
              </a:rPr>
              <a:t> </a:t>
            </a:r>
            <a:r>
              <a:rPr lang="en-US" altLang="en-US" sz="2400" b="1" dirty="0">
                <a:latin typeface="Courier New" panose="02070309020205020404" pitchFamily="49" charset="0"/>
              </a:rPr>
              <a:t>Student2</a:t>
            </a:r>
            <a:r>
              <a:rPr lang="en-US" altLang="en-US" sz="2400" dirty="0">
                <a:latin typeface="Courier New" panose="02070309020205020404" pitchFamily="49" charset="0"/>
              </a:rPr>
              <a:t> </a:t>
            </a:r>
            <a:r>
              <a:rPr lang="en-US" altLang="en-US" sz="2400" dirty="0"/>
              <a:t>are variables of</a:t>
            </a:r>
            <a:r>
              <a:rPr lang="en-US" altLang="en-US" sz="2400" dirty="0">
                <a:latin typeface="Courier New" panose="02070309020205020404" pitchFamily="49" charset="0"/>
              </a:rPr>
              <a:t> </a:t>
            </a:r>
            <a:r>
              <a:rPr lang="en-US" altLang="en-US" sz="2400" b="1" dirty="0" err="1">
                <a:latin typeface="Courier New" panose="02070309020205020404" pitchFamily="49" charset="0"/>
              </a:rPr>
              <a:t>StudentRecord</a:t>
            </a:r>
            <a:r>
              <a:rPr lang="en-US" altLang="en-US" sz="2400" dirty="0">
                <a:latin typeface="Courier New" panose="02070309020205020404" pitchFamily="49" charset="0"/>
              </a:rPr>
              <a:t> </a:t>
            </a:r>
            <a:r>
              <a:rPr lang="en-US" altLang="en-US" sz="2400" dirty="0"/>
              <a:t>type.</a:t>
            </a:r>
            <a:endParaRPr lang="en-US" altLang="en-US" sz="2400" dirty="0">
              <a:latin typeface="Courier New" panose="02070309020205020404" pitchFamily="49" charset="0"/>
            </a:endParaRPr>
          </a:p>
        </p:txBody>
      </p:sp>
      <p:sp>
        <p:nvSpPr>
          <p:cNvPr id="13317" name="Text Box 20">
            <a:extLst>
              <a:ext uri="{FF2B5EF4-FFF2-40B4-BE49-F238E27FC236}">
                <a16:creationId xmlns:a16="http://schemas.microsoft.com/office/drawing/2014/main" id="{A0B0E90E-7933-A39A-FFDC-2544FF0FC6AE}"/>
              </a:ext>
            </a:extLst>
          </p:cNvPr>
          <p:cNvSpPr txBox="1">
            <a:spLocks noChangeArrowheads="1"/>
          </p:cNvSpPr>
          <p:nvPr/>
        </p:nvSpPr>
        <p:spPr bwMode="auto">
          <a:xfrm>
            <a:off x="654050" y="446405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a:latin typeface="Courier New" panose="02070309020205020404" pitchFamily="49" charset="0"/>
              </a:rPr>
              <a:t>Student1</a:t>
            </a:r>
          </a:p>
        </p:txBody>
      </p:sp>
      <p:sp>
        <p:nvSpPr>
          <p:cNvPr id="13318" name="Text Box 21">
            <a:extLst>
              <a:ext uri="{FF2B5EF4-FFF2-40B4-BE49-F238E27FC236}">
                <a16:creationId xmlns:a16="http://schemas.microsoft.com/office/drawing/2014/main" id="{44933151-86A3-6D99-DAD0-6BBB97EA4D5F}"/>
              </a:ext>
            </a:extLst>
          </p:cNvPr>
          <p:cNvSpPr txBox="1">
            <a:spLocks noChangeArrowheads="1"/>
          </p:cNvSpPr>
          <p:nvPr/>
        </p:nvSpPr>
        <p:spPr bwMode="auto">
          <a:xfrm>
            <a:off x="6858000" y="446405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a:latin typeface="Courier New" panose="02070309020205020404" pitchFamily="49" charset="0"/>
              </a:rPr>
              <a:t>Student2</a:t>
            </a:r>
          </a:p>
        </p:txBody>
      </p:sp>
      <p:grpSp>
        <p:nvGrpSpPr>
          <p:cNvPr id="13319" name="Group 47">
            <a:extLst>
              <a:ext uri="{FF2B5EF4-FFF2-40B4-BE49-F238E27FC236}">
                <a16:creationId xmlns:a16="http://schemas.microsoft.com/office/drawing/2014/main" id="{2A3023B7-6B74-BCCE-6498-39F412B5CD9B}"/>
              </a:ext>
            </a:extLst>
          </p:cNvPr>
          <p:cNvGrpSpPr>
            <a:grpSpLocks/>
          </p:cNvGrpSpPr>
          <p:nvPr/>
        </p:nvGrpSpPr>
        <p:grpSpPr bwMode="auto">
          <a:xfrm>
            <a:off x="2165351" y="3962400"/>
            <a:ext cx="1893888" cy="1703388"/>
            <a:chOff x="2948" y="2640"/>
            <a:chExt cx="1193" cy="1073"/>
          </a:xfrm>
        </p:grpSpPr>
        <p:sp>
          <p:nvSpPr>
            <p:cNvPr id="13325" name="Text Box 48">
              <a:extLst>
                <a:ext uri="{FF2B5EF4-FFF2-40B4-BE49-F238E27FC236}">
                  <a16:creationId xmlns:a16="http://schemas.microsoft.com/office/drawing/2014/main" id="{EAB97D60-21F2-F8F5-072A-327FF57EE277}"/>
                </a:ext>
              </a:extLst>
            </p:cNvPr>
            <p:cNvSpPr txBox="1">
              <a:spLocks noChangeArrowheads="1"/>
            </p:cNvSpPr>
            <p:nvPr/>
          </p:nvSpPr>
          <p:spPr bwMode="auto">
            <a:xfrm>
              <a:off x="2948" y="2640"/>
              <a:ext cx="1183" cy="1073"/>
            </a:xfrm>
            <a:prstGeom prst="rect">
              <a:avLst/>
            </a:prstGeom>
            <a:noFill/>
            <a:ln w="381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Monotype Sorts"/>
                <a:buNone/>
              </a:pPr>
              <a:r>
                <a:rPr lang="en-US" altLang="en-US" dirty="0"/>
                <a:t>Name</a:t>
              </a:r>
            </a:p>
            <a:p>
              <a:pPr eaLnBrk="1" hangingPunct="1">
                <a:lnSpc>
                  <a:spcPct val="150000"/>
                </a:lnSpc>
                <a:buFont typeface="Monotype Sorts"/>
                <a:buNone/>
              </a:pPr>
              <a:r>
                <a:rPr lang="en-US" altLang="en-US" dirty="0"/>
                <a:t>Id		Gender</a:t>
              </a:r>
            </a:p>
            <a:p>
              <a:pPr eaLnBrk="1" hangingPunct="1">
                <a:lnSpc>
                  <a:spcPct val="150000"/>
                </a:lnSpc>
                <a:buFont typeface="Monotype Sorts"/>
                <a:buNone/>
              </a:pPr>
              <a:endParaRPr lang="en-US" altLang="en-US" dirty="0"/>
            </a:p>
            <a:p>
              <a:pPr eaLnBrk="1" hangingPunct="1">
                <a:lnSpc>
                  <a:spcPct val="150000"/>
                </a:lnSpc>
                <a:buFont typeface="Monotype Sorts"/>
                <a:buNone/>
              </a:pPr>
              <a:r>
                <a:rPr lang="en-US" altLang="en-US" dirty="0"/>
                <a:t>Dept</a:t>
              </a:r>
            </a:p>
          </p:txBody>
        </p:sp>
        <p:sp>
          <p:nvSpPr>
            <p:cNvPr id="13326" name="Line 49">
              <a:extLst>
                <a:ext uri="{FF2B5EF4-FFF2-40B4-BE49-F238E27FC236}">
                  <a16:creationId xmlns:a16="http://schemas.microsoft.com/office/drawing/2014/main" id="{687F534B-0AED-F11C-62EA-96C0B2832214}"/>
                </a:ext>
              </a:extLst>
            </p:cNvPr>
            <p:cNvSpPr>
              <a:spLocks noChangeShapeType="1"/>
            </p:cNvSpPr>
            <p:nvPr/>
          </p:nvSpPr>
          <p:spPr bwMode="auto">
            <a:xfrm>
              <a:off x="2948" y="2976"/>
              <a:ext cx="1183"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3327" name="Line 50">
              <a:extLst>
                <a:ext uri="{FF2B5EF4-FFF2-40B4-BE49-F238E27FC236}">
                  <a16:creationId xmlns:a16="http://schemas.microsoft.com/office/drawing/2014/main" id="{2B6FD1A0-9749-0EF9-734E-DC4CE7DAEDCE}"/>
                </a:ext>
              </a:extLst>
            </p:cNvPr>
            <p:cNvSpPr>
              <a:spLocks noChangeShapeType="1"/>
            </p:cNvSpPr>
            <p:nvPr/>
          </p:nvSpPr>
          <p:spPr bwMode="auto">
            <a:xfrm flipV="1">
              <a:off x="2958" y="3333"/>
              <a:ext cx="1183" cy="1"/>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8" name="Line 51">
              <a:extLst>
                <a:ext uri="{FF2B5EF4-FFF2-40B4-BE49-F238E27FC236}">
                  <a16:creationId xmlns:a16="http://schemas.microsoft.com/office/drawing/2014/main" id="{A2636E4C-B96D-CD8D-DF38-2C8236FA4B77}"/>
                </a:ext>
              </a:extLst>
            </p:cNvPr>
            <p:cNvSpPr>
              <a:spLocks noChangeShapeType="1"/>
            </p:cNvSpPr>
            <p:nvPr/>
          </p:nvSpPr>
          <p:spPr bwMode="auto">
            <a:xfrm>
              <a:off x="3534" y="2998"/>
              <a:ext cx="0" cy="336"/>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20" name="Group 19">
            <a:extLst>
              <a:ext uri="{FF2B5EF4-FFF2-40B4-BE49-F238E27FC236}">
                <a16:creationId xmlns:a16="http://schemas.microsoft.com/office/drawing/2014/main" id="{FFD355AD-A85A-D271-51D6-4AAADFAD5B19}"/>
              </a:ext>
            </a:extLst>
          </p:cNvPr>
          <p:cNvGrpSpPr>
            <a:grpSpLocks/>
          </p:cNvGrpSpPr>
          <p:nvPr/>
        </p:nvGrpSpPr>
        <p:grpSpPr bwMode="auto">
          <a:xfrm>
            <a:off x="4724401" y="3960812"/>
            <a:ext cx="1878013" cy="1754188"/>
            <a:chOff x="2948" y="2640"/>
            <a:chExt cx="1183" cy="1105"/>
          </a:xfrm>
        </p:grpSpPr>
        <p:sp>
          <p:nvSpPr>
            <p:cNvPr id="13321" name="Text Box 14">
              <a:extLst>
                <a:ext uri="{FF2B5EF4-FFF2-40B4-BE49-F238E27FC236}">
                  <a16:creationId xmlns:a16="http://schemas.microsoft.com/office/drawing/2014/main" id="{3036EA47-307F-A241-94DD-EC0C9B1AA165}"/>
                </a:ext>
              </a:extLst>
            </p:cNvPr>
            <p:cNvSpPr txBox="1">
              <a:spLocks noChangeArrowheads="1"/>
            </p:cNvSpPr>
            <p:nvPr/>
          </p:nvSpPr>
          <p:spPr bwMode="auto">
            <a:xfrm>
              <a:off x="2948" y="2640"/>
              <a:ext cx="1183" cy="1105"/>
            </a:xfrm>
            <a:prstGeom prst="rect">
              <a:avLst/>
            </a:prstGeom>
            <a:noFill/>
            <a:ln w="381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Monotype Sorts"/>
                <a:buNone/>
              </a:pPr>
              <a:r>
                <a:rPr lang="en-US" altLang="en-US" dirty="0"/>
                <a:t>Name</a:t>
              </a:r>
            </a:p>
            <a:p>
              <a:pPr eaLnBrk="1" hangingPunct="1">
                <a:lnSpc>
                  <a:spcPct val="150000"/>
                </a:lnSpc>
                <a:buFont typeface="Monotype Sorts"/>
                <a:buNone/>
              </a:pPr>
              <a:r>
                <a:rPr lang="en-US" altLang="en-US" dirty="0"/>
                <a:t>Id		Gender</a:t>
              </a:r>
            </a:p>
            <a:p>
              <a:pPr eaLnBrk="1" hangingPunct="1">
                <a:lnSpc>
                  <a:spcPct val="150000"/>
                </a:lnSpc>
                <a:buFont typeface="Monotype Sorts"/>
                <a:buNone/>
              </a:pPr>
              <a:endParaRPr lang="en-US" altLang="en-US" dirty="0"/>
            </a:p>
            <a:p>
              <a:pPr eaLnBrk="1" hangingPunct="1">
                <a:lnSpc>
                  <a:spcPct val="150000"/>
                </a:lnSpc>
                <a:buFont typeface="Monotype Sorts"/>
                <a:buNone/>
              </a:pPr>
              <a:r>
                <a:rPr lang="en-US" altLang="en-US" dirty="0"/>
                <a:t>Dept</a:t>
              </a:r>
            </a:p>
          </p:txBody>
        </p:sp>
        <p:sp>
          <p:nvSpPr>
            <p:cNvPr id="13322" name="Line 15">
              <a:extLst>
                <a:ext uri="{FF2B5EF4-FFF2-40B4-BE49-F238E27FC236}">
                  <a16:creationId xmlns:a16="http://schemas.microsoft.com/office/drawing/2014/main" id="{E35088EA-C935-7974-475F-0DC0555391E3}"/>
                </a:ext>
              </a:extLst>
            </p:cNvPr>
            <p:cNvSpPr>
              <a:spLocks noChangeShapeType="1"/>
            </p:cNvSpPr>
            <p:nvPr/>
          </p:nvSpPr>
          <p:spPr bwMode="auto">
            <a:xfrm>
              <a:off x="2958" y="2977"/>
              <a:ext cx="1173"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3" name="Line 16">
              <a:extLst>
                <a:ext uri="{FF2B5EF4-FFF2-40B4-BE49-F238E27FC236}">
                  <a16:creationId xmlns:a16="http://schemas.microsoft.com/office/drawing/2014/main" id="{1776F031-532C-F595-D689-EBFEA4683561}"/>
                </a:ext>
              </a:extLst>
            </p:cNvPr>
            <p:cNvSpPr>
              <a:spLocks noChangeShapeType="1"/>
            </p:cNvSpPr>
            <p:nvPr/>
          </p:nvSpPr>
          <p:spPr bwMode="auto">
            <a:xfrm>
              <a:off x="2958" y="3334"/>
              <a:ext cx="1173"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4" name="Line 17">
              <a:extLst>
                <a:ext uri="{FF2B5EF4-FFF2-40B4-BE49-F238E27FC236}">
                  <a16:creationId xmlns:a16="http://schemas.microsoft.com/office/drawing/2014/main" id="{D86617B6-179A-367D-A5AF-AD0EDD78E1A4}"/>
                </a:ext>
              </a:extLst>
            </p:cNvPr>
            <p:cNvSpPr>
              <a:spLocks noChangeShapeType="1"/>
            </p:cNvSpPr>
            <p:nvPr/>
          </p:nvSpPr>
          <p:spPr bwMode="auto">
            <a:xfrm>
              <a:off x="3534" y="2998"/>
              <a:ext cx="0" cy="336"/>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2FE98886-0E9D-29CE-CE63-0799CB1BC262}"/>
              </a:ext>
            </a:extLst>
          </p:cNvPr>
          <p:cNvSpPr txBox="1">
            <a:spLocks noChangeArrowheads="1"/>
          </p:cNvSpPr>
          <p:nvPr/>
        </p:nvSpPr>
        <p:spPr bwMode="auto">
          <a:xfrm>
            <a:off x="1828800" y="501650"/>
            <a:ext cx="628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t>Accessing Structure Members</a:t>
            </a:r>
          </a:p>
        </p:txBody>
      </p:sp>
      <p:sp>
        <p:nvSpPr>
          <p:cNvPr id="14339" name="Text Box 3">
            <a:extLst>
              <a:ext uri="{FF2B5EF4-FFF2-40B4-BE49-F238E27FC236}">
                <a16:creationId xmlns:a16="http://schemas.microsoft.com/office/drawing/2014/main" id="{1C3347C2-766D-6A23-080F-81BA75BC29AA}"/>
              </a:ext>
            </a:extLst>
          </p:cNvPr>
          <p:cNvSpPr txBox="1">
            <a:spLocks noChangeArrowheads="1"/>
          </p:cNvSpPr>
          <p:nvPr/>
        </p:nvSpPr>
        <p:spPr bwMode="auto">
          <a:xfrm>
            <a:off x="2438400" y="1636713"/>
            <a:ext cx="23399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Structure (e.g. </a:t>
            </a:r>
            <a:r>
              <a:rPr lang="en-US" altLang="en-US" b="1">
                <a:solidFill>
                  <a:srgbClr val="FF3300"/>
                </a:solidFill>
              </a:rPr>
              <a:t>part</a:t>
            </a:r>
            <a:r>
              <a:rPr lang="en-US" altLang="en-US"/>
              <a:t> ) </a:t>
            </a:r>
          </a:p>
        </p:txBody>
      </p:sp>
      <p:grpSp>
        <p:nvGrpSpPr>
          <p:cNvPr id="2" name="Group 4">
            <a:extLst>
              <a:ext uri="{FF2B5EF4-FFF2-40B4-BE49-F238E27FC236}">
                <a16:creationId xmlns:a16="http://schemas.microsoft.com/office/drawing/2014/main" id="{48D9E860-77B0-4B71-CB0D-9A635DA3D0C3}"/>
              </a:ext>
            </a:extLst>
          </p:cNvPr>
          <p:cNvGrpSpPr>
            <a:grpSpLocks/>
          </p:cNvGrpSpPr>
          <p:nvPr/>
        </p:nvGrpSpPr>
        <p:grpSpPr bwMode="auto">
          <a:xfrm>
            <a:off x="1752600" y="2057400"/>
            <a:ext cx="1676400" cy="2057400"/>
            <a:chOff x="1104" y="1296"/>
            <a:chExt cx="1056" cy="1296"/>
          </a:xfrm>
        </p:grpSpPr>
        <p:sp>
          <p:nvSpPr>
            <p:cNvPr id="14354" name="Oval 5">
              <a:extLst>
                <a:ext uri="{FF2B5EF4-FFF2-40B4-BE49-F238E27FC236}">
                  <a16:creationId xmlns:a16="http://schemas.microsoft.com/office/drawing/2014/main" id="{E11FCA59-0E34-BF9D-A6EC-596A61700D8C}"/>
                </a:ext>
              </a:extLst>
            </p:cNvPr>
            <p:cNvSpPr>
              <a:spLocks noChangeArrowheads="1"/>
            </p:cNvSpPr>
            <p:nvPr/>
          </p:nvSpPr>
          <p:spPr bwMode="auto">
            <a:xfrm>
              <a:off x="1104" y="2160"/>
              <a:ext cx="480" cy="43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part1</a:t>
              </a:r>
            </a:p>
          </p:txBody>
        </p:sp>
        <p:sp>
          <p:nvSpPr>
            <p:cNvPr id="14355" name="Line 6">
              <a:extLst>
                <a:ext uri="{FF2B5EF4-FFF2-40B4-BE49-F238E27FC236}">
                  <a16:creationId xmlns:a16="http://schemas.microsoft.com/office/drawing/2014/main" id="{A8BE3716-D333-7790-C9CB-83BB85C84FBA}"/>
                </a:ext>
              </a:extLst>
            </p:cNvPr>
            <p:cNvSpPr>
              <a:spLocks noChangeShapeType="1"/>
            </p:cNvSpPr>
            <p:nvPr/>
          </p:nvSpPr>
          <p:spPr bwMode="auto">
            <a:xfrm flipH="1">
              <a:off x="1392" y="1296"/>
              <a:ext cx="768"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7">
            <a:extLst>
              <a:ext uri="{FF2B5EF4-FFF2-40B4-BE49-F238E27FC236}">
                <a16:creationId xmlns:a16="http://schemas.microsoft.com/office/drawing/2014/main" id="{34F69C5F-4334-1838-5C86-29C3DC10F982}"/>
              </a:ext>
            </a:extLst>
          </p:cNvPr>
          <p:cNvGrpSpPr>
            <a:grpSpLocks/>
          </p:cNvGrpSpPr>
          <p:nvPr/>
        </p:nvGrpSpPr>
        <p:grpSpPr bwMode="auto">
          <a:xfrm>
            <a:off x="3200400" y="2057400"/>
            <a:ext cx="762000" cy="2057400"/>
            <a:chOff x="2016" y="1296"/>
            <a:chExt cx="480" cy="1296"/>
          </a:xfrm>
        </p:grpSpPr>
        <p:sp>
          <p:nvSpPr>
            <p:cNvPr id="14352" name="Oval 8">
              <a:extLst>
                <a:ext uri="{FF2B5EF4-FFF2-40B4-BE49-F238E27FC236}">
                  <a16:creationId xmlns:a16="http://schemas.microsoft.com/office/drawing/2014/main" id="{A895E1EB-78BB-9E82-81A0-DC90D1C4D925}"/>
                </a:ext>
              </a:extLst>
            </p:cNvPr>
            <p:cNvSpPr>
              <a:spLocks noChangeArrowheads="1"/>
            </p:cNvSpPr>
            <p:nvPr/>
          </p:nvSpPr>
          <p:spPr bwMode="auto">
            <a:xfrm>
              <a:off x="2016" y="2160"/>
              <a:ext cx="480" cy="43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part2</a:t>
              </a:r>
            </a:p>
          </p:txBody>
        </p:sp>
        <p:sp>
          <p:nvSpPr>
            <p:cNvPr id="14353" name="Line 9">
              <a:extLst>
                <a:ext uri="{FF2B5EF4-FFF2-40B4-BE49-F238E27FC236}">
                  <a16:creationId xmlns:a16="http://schemas.microsoft.com/office/drawing/2014/main" id="{7B8772B7-3F5F-C095-0203-E06B98A20844}"/>
                </a:ext>
              </a:extLst>
            </p:cNvPr>
            <p:cNvSpPr>
              <a:spLocks noChangeShapeType="1"/>
            </p:cNvSpPr>
            <p:nvPr/>
          </p:nvSpPr>
          <p:spPr bwMode="auto">
            <a:xfrm>
              <a:off x="2160" y="1296"/>
              <a:ext cx="48"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10">
            <a:extLst>
              <a:ext uri="{FF2B5EF4-FFF2-40B4-BE49-F238E27FC236}">
                <a16:creationId xmlns:a16="http://schemas.microsoft.com/office/drawing/2014/main" id="{7AFA3DE9-B946-5C95-F61C-B800D5888BAB}"/>
              </a:ext>
            </a:extLst>
          </p:cNvPr>
          <p:cNvGrpSpPr>
            <a:grpSpLocks/>
          </p:cNvGrpSpPr>
          <p:nvPr/>
        </p:nvGrpSpPr>
        <p:grpSpPr bwMode="auto">
          <a:xfrm>
            <a:off x="3429000" y="2057400"/>
            <a:ext cx="1981200" cy="2057400"/>
            <a:chOff x="2160" y="1296"/>
            <a:chExt cx="1248" cy="1296"/>
          </a:xfrm>
        </p:grpSpPr>
        <p:sp>
          <p:nvSpPr>
            <p:cNvPr id="14350" name="Oval 11">
              <a:extLst>
                <a:ext uri="{FF2B5EF4-FFF2-40B4-BE49-F238E27FC236}">
                  <a16:creationId xmlns:a16="http://schemas.microsoft.com/office/drawing/2014/main" id="{F54DC651-5E39-2FAF-16AB-2F15B4AA4581}"/>
                </a:ext>
              </a:extLst>
            </p:cNvPr>
            <p:cNvSpPr>
              <a:spLocks noChangeArrowheads="1"/>
            </p:cNvSpPr>
            <p:nvPr/>
          </p:nvSpPr>
          <p:spPr bwMode="auto">
            <a:xfrm>
              <a:off x="2928" y="2160"/>
              <a:ext cx="480" cy="43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part3</a:t>
              </a:r>
            </a:p>
          </p:txBody>
        </p:sp>
        <p:sp>
          <p:nvSpPr>
            <p:cNvPr id="14351" name="Line 12">
              <a:extLst>
                <a:ext uri="{FF2B5EF4-FFF2-40B4-BE49-F238E27FC236}">
                  <a16:creationId xmlns:a16="http://schemas.microsoft.com/office/drawing/2014/main" id="{AB54A13F-A6CF-2843-D642-5633EE909686}"/>
                </a:ext>
              </a:extLst>
            </p:cNvPr>
            <p:cNvSpPr>
              <a:spLocks noChangeShapeType="1"/>
            </p:cNvSpPr>
            <p:nvPr/>
          </p:nvSpPr>
          <p:spPr bwMode="auto">
            <a:xfrm>
              <a:off x="2160" y="1296"/>
              <a:ext cx="912"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14343" name="Picture 13">
            <a:extLst>
              <a:ext uri="{FF2B5EF4-FFF2-40B4-BE49-F238E27FC236}">
                <a16:creationId xmlns:a16="http://schemas.microsoft.com/office/drawing/2014/main" id="{4A69FBFC-AC32-D45B-9E50-98D4EABE1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325" y="1447800"/>
            <a:ext cx="34194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14">
            <a:extLst>
              <a:ext uri="{FF2B5EF4-FFF2-40B4-BE49-F238E27FC236}">
                <a16:creationId xmlns:a16="http://schemas.microsoft.com/office/drawing/2014/main" id="{906FD60F-46D6-4339-4777-741E395A1F5B}"/>
              </a:ext>
            </a:extLst>
          </p:cNvPr>
          <p:cNvSpPr txBox="1">
            <a:spLocks noChangeArrowheads="1"/>
          </p:cNvSpPr>
          <p:nvPr/>
        </p:nvSpPr>
        <p:spPr bwMode="auto">
          <a:xfrm>
            <a:off x="533400" y="4165600"/>
            <a:ext cx="22161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part1.modelnumber=2001</a:t>
            </a:r>
          </a:p>
          <a:p>
            <a:pPr eaLnBrk="1" hangingPunct="1"/>
            <a:r>
              <a:rPr lang="en-US" altLang="en-US" sz="1400"/>
              <a:t>part1.partnumber = 11</a:t>
            </a:r>
          </a:p>
          <a:p>
            <a:pPr eaLnBrk="1" hangingPunct="1"/>
            <a:r>
              <a:rPr lang="en-US" altLang="en-US" sz="1400"/>
              <a:t>part1.cost = 100</a:t>
            </a:r>
          </a:p>
        </p:txBody>
      </p:sp>
      <p:sp>
        <p:nvSpPr>
          <p:cNvPr id="30735" name="Text Box 15">
            <a:extLst>
              <a:ext uri="{FF2B5EF4-FFF2-40B4-BE49-F238E27FC236}">
                <a16:creationId xmlns:a16="http://schemas.microsoft.com/office/drawing/2014/main" id="{6EB09CA3-2387-77D3-D7E9-A6BFD0C70B3F}"/>
              </a:ext>
            </a:extLst>
          </p:cNvPr>
          <p:cNvSpPr txBox="1">
            <a:spLocks noChangeArrowheads="1"/>
          </p:cNvSpPr>
          <p:nvPr/>
        </p:nvSpPr>
        <p:spPr bwMode="auto">
          <a:xfrm>
            <a:off x="2654300" y="4089400"/>
            <a:ext cx="22161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part2.modelnumber=2005</a:t>
            </a:r>
          </a:p>
          <a:p>
            <a:pPr eaLnBrk="1" hangingPunct="1"/>
            <a:r>
              <a:rPr lang="en-US" altLang="en-US" sz="1400"/>
              <a:t>part2.partnumber = 55</a:t>
            </a:r>
          </a:p>
          <a:p>
            <a:pPr eaLnBrk="1" hangingPunct="1"/>
            <a:r>
              <a:rPr lang="en-US" altLang="en-US" sz="1400"/>
              <a:t>part2.cost = 200</a:t>
            </a:r>
          </a:p>
        </p:txBody>
      </p:sp>
      <p:sp>
        <p:nvSpPr>
          <p:cNvPr id="30736" name="Text Box 16">
            <a:extLst>
              <a:ext uri="{FF2B5EF4-FFF2-40B4-BE49-F238E27FC236}">
                <a16:creationId xmlns:a16="http://schemas.microsoft.com/office/drawing/2014/main" id="{5EC7C4D1-49D3-D04B-61D7-4E519F12F36E}"/>
              </a:ext>
            </a:extLst>
          </p:cNvPr>
          <p:cNvSpPr txBox="1">
            <a:spLocks noChangeArrowheads="1"/>
          </p:cNvSpPr>
          <p:nvPr/>
        </p:nvSpPr>
        <p:spPr bwMode="auto">
          <a:xfrm>
            <a:off x="5016500" y="4087813"/>
            <a:ext cx="22367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Part3.modelnumber=2007</a:t>
            </a:r>
          </a:p>
          <a:p>
            <a:pPr eaLnBrk="1" hangingPunct="1"/>
            <a:r>
              <a:rPr lang="en-US" altLang="en-US" sz="1400"/>
              <a:t>Part3.partnumber = 60</a:t>
            </a:r>
          </a:p>
          <a:p>
            <a:pPr eaLnBrk="1" hangingPunct="1"/>
            <a:r>
              <a:rPr lang="en-US" altLang="en-US" sz="1400"/>
              <a:t>Part3.cost = 400</a:t>
            </a:r>
          </a:p>
        </p:txBody>
      </p:sp>
      <p:sp>
        <p:nvSpPr>
          <p:cNvPr id="30737" name="Text Box 17">
            <a:extLst>
              <a:ext uri="{FF2B5EF4-FFF2-40B4-BE49-F238E27FC236}">
                <a16:creationId xmlns:a16="http://schemas.microsoft.com/office/drawing/2014/main" id="{DE110187-EC9F-0CAC-68A4-969EC754E79C}"/>
              </a:ext>
            </a:extLst>
          </p:cNvPr>
          <p:cNvSpPr txBox="1">
            <a:spLocks noChangeArrowheads="1"/>
          </p:cNvSpPr>
          <p:nvPr/>
        </p:nvSpPr>
        <p:spPr bwMode="auto">
          <a:xfrm>
            <a:off x="1504950" y="25146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3300"/>
                </a:solidFill>
              </a:rPr>
              <a:t>part</a:t>
            </a:r>
            <a:r>
              <a:rPr lang="en-US" altLang="en-US"/>
              <a:t> part1</a:t>
            </a:r>
          </a:p>
        </p:txBody>
      </p:sp>
      <p:sp>
        <p:nvSpPr>
          <p:cNvPr id="30738" name="Text Box 18">
            <a:extLst>
              <a:ext uri="{FF2B5EF4-FFF2-40B4-BE49-F238E27FC236}">
                <a16:creationId xmlns:a16="http://schemas.microsoft.com/office/drawing/2014/main" id="{39E9DE3F-98CD-7642-543B-17FA3C0DA9EF}"/>
              </a:ext>
            </a:extLst>
          </p:cNvPr>
          <p:cNvSpPr txBox="1">
            <a:spLocks noChangeArrowheads="1"/>
          </p:cNvSpPr>
          <p:nvPr/>
        </p:nvSpPr>
        <p:spPr bwMode="auto">
          <a:xfrm>
            <a:off x="2952750" y="26670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3300"/>
                </a:solidFill>
              </a:rPr>
              <a:t>part</a:t>
            </a:r>
            <a:r>
              <a:rPr lang="en-US" altLang="en-US"/>
              <a:t> part2</a:t>
            </a:r>
          </a:p>
        </p:txBody>
      </p:sp>
      <p:sp>
        <p:nvSpPr>
          <p:cNvPr id="30739" name="Text Box 19">
            <a:extLst>
              <a:ext uri="{FF2B5EF4-FFF2-40B4-BE49-F238E27FC236}">
                <a16:creationId xmlns:a16="http://schemas.microsoft.com/office/drawing/2014/main" id="{08441B0D-1370-7EDF-359E-FC03562EFBEB}"/>
              </a:ext>
            </a:extLst>
          </p:cNvPr>
          <p:cNvSpPr txBox="1">
            <a:spLocks noChangeArrowheads="1"/>
          </p:cNvSpPr>
          <p:nvPr/>
        </p:nvSpPr>
        <p:spPr bwMode="auto">
          <a:xfrm>
            <a:off x="4400550" y="26670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3300"/>
                </a:solidFill>
              </a:rPr>
              <a:t>part</a:t>
            </a:r>
            <a:r>
              <a:rPr lang="en-US" altLang="en-US"/>
              <a:t> part3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37"/>
                                        </p:tgtEl>
                                        <p:attrNameLst>
                                          <p:attrName>style.visibility</p:attrName>
                                        </p:attrNameLst>
                                      </p:cBhvr>
                                      <p:to>
                                        <p:strVal val="visible"/>
                                      </p:to>
                                    </p:set>
                                    <p:animEffect transition="in" filter="blinds(horizontal)">
                                      <p:cBhvr>
                                        <p:cTn id="12" dur="500"/>
                                        <p:tgtEl>
                                          <p:spTgt spid="307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738"/>
                                        </p:tgtEl>
                                        <p:attrNameLst>
                                          <p:attrName>style.visibility</p:attrName>
                                        </p:attrNameLst>
                                      </p:cBhvr>
                                      <p:to>
                                        <p:strVal val="visible"/>
                                      </p:to>
                                    </p:set>
                                    <p:animEffect transition="in" filter="box(in)">
                                      <p:cBhvr>
                                        <p:cTn id="22" dur="500"/>
                                        <p:tgtEl>
                                          <p:spTgt spid="307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39"/>
                                        </p:tgtEl>
                                        <p:attrNameLst>
                                          <p:attrName>style.visibility</p:attrName>
                                        </p:attrNameLst>
                                      </p:cBhvr>
                                      <p:to>
                                        <p:strVal val="visible"/>
                                      </p:to>
                                    </p:set>
                                    <p:animEffect transition="in" filter="blinds(horizontal)">
                                      <p:cBhvr>
                                        <p:cTn id="32" dur="500"/>
                                        <p:tgtEl>
                                          <p:spTgt spid="307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734"/>
                                        </p:tgtEl>
                                        <p:attrNameLst>
                                          <p:attrName>style.visibility</p:attrName>
                                        </p:attrNameLst>
                                      </p:cBhvr>
                                      <p:to>
                                        <p:strVal val="visible"/>
                                      </p:to>
                                    </p:set>
                                    <p:animEffect transition="in" filter="blinds(horizontal)">
                                      <p:cBhvr>
                                        <p:cTn id="37" dur="500"/>
                                        <p:tgtEl>
                                          <p:spTgt spid="3073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0735"/>
                                        </p:tgtEl>
                                        <p:attrNameLst>
                                          <p:attrName>style.visibility</p:attrName>
                                        </p:attrNameLst>
                                      </p:cBhvr>
                                      <p:to>
                                        <p:strVal val="visible"/>
                                      </p:to>
                                    </p:set>
                                    <p:animEffect transition="in" filter="blinds(horizontal)">
                                      <p:cBhvr>
                                        <p:cTn id="40" dur="500"/>
                                        <p:tgtEl>
                                          <p:spTgt spid="3073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0736"/>
                                        </p:tgtEl>
                                        <p:attrNameLst>
                                          <p:attrName>style.visibility</p:attrName>
                                        </p:attrNameLst>
                                      </p:cBhvr>
                                      <p:to>
                                        <p:strVal val="visible"/>
                                      </p:to>
                                    </p:set>
                                    <p:animEffect transition="in" filter="blinds(horizontal)">
                                      <p:cBhvr>
                                        <p:cTn id="43"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4" grpId="0"/>
      <p:bldP spid="30735" grpId="0"/>
      <p:bldP spid="30736" grpId="0"/>
      <p:bldP spid="30737" grpId="0"/>
      <p:bldP spid="30738" grpId="0"/>
      <p:bldP spid="307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1670A547-7FC3-233F-7034-945C7166B82B}"/>
              </a:ext>
            </a:extLst>
          </p:cNvPr>
          <p:cNvSpPr txBox="1">
            <a:spLocks noChangeArrowheads="1"/>
          </p:cNvSpPr>
          <p:nvPr/>
        </p:nvSpPr>
        <p:spPr bwMode="auto">
          <a:xfrm>
            <a:off x="2781300" y="423653"/>
            <a:ext cx="3390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dirty="0"/>
              <a:t>Accessing Members</a:t>
            </a:r>
          </a:p>
        </p:txBody>
      </p:sp>
      <p:sp>
        <p:nvSpPr>
          <p:cNvPr id="15363" name="Oval 3">
            <a:extLst>
              <a:ext uri="{FF2B5EF4-FFF2-40B4-BE49-F238E27FC236}">
                <a16:creationId xmlns:a16="http://schemas.microsoft.com/office/drawing/2014/main" id="{222DABC4-2ADA-5F19-2B34-5B74D4461C9F}"/>
              </a:ext>
            </a:extLst>
          </p:cNvPr>
          <p:cNvSpPr>
            <a:spLocks noChangeArrowheads="1"/>
          </p:cNvSpPr>
          <p:nvPr/>
        </p:nvSpPr>
        <p:spPr bwMode="auto">
          <a:xfrm>
            <a:off x="3048000" y="2971800"/>
            <a:ext cx="7620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part1</a:t>
            </a:r>
          </a:p>
        </p:txBody>
      </p:sp>
      <p:sp>
        <p:nvSpPr>
          <p:cNvPr id="15364" name="Text Box 4">
            <a:extLst>
              <a:ext uri="{FF2B5EF4-FFF2-40B4-BE49-F238E27FC236}">
                <a16:creationId xmlns:a16="http://schemas.microsoft.com/office/drawing/2014/main" id="{51D9B51E-A162-5EF2-0D35-0FE1FC3CCEDA}"/>
              </a:ext>
            </a:extLst>
          </p:cNvPr>
          <p:cNvSpPr txBox="1">
            <a:spLocks noChangeArrowheads="1"/>
          </p:cNvSpPr>
          <p:nvPr/>
        </p:nvSpPr>
        <p:spPr bwMode="auto">
          <a:xfrm>
            <a:off x="2286000" y="1179513"/>
            <a:ext cx="23399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Structure (e.g. </a:t>
            </a:r>
            <a:r>
              <a:rPr lang="en-US" altLang="en-US" b="1">
                <a:solidFill>
                  <a:srgbClr val="FF3300"/>
                </a:solidFill>
              </a:rPr>
              <a:t>part</a:t>
            </a:r>
            <a:r>
              <a:rPr lang="en-US" altLang="en-US"/>
              <a:t> ) </a:t>
            </a:r>
          </a:p>
        </p:txBody>
      </p:sp>
      <p:sp>
        <p:nvSpPr>
          <p:cNvPr id="15365" name="Line 5">
            <a:extLst>
              <a:ext uri="{FF2B5EF4-FFF2-40B4-BE49-F238E27FC236}">
                <a16:creationId xmlns:a16="http://schemas.microsoft.com/office/drawing/2014/main" id="{4E2E96DD-4C71-4D29-D1F5-D292114C2C91}"/>
              </a:ext>
            </a:extLst>
          </p:cNvPr>
          <p:cNvSpPr>
            <a:spLocks noChangeShapeType="1"/>
          </p:cNvSpPr>
          <p:nvPr/>
        </p:nvSpPr>
        <p:spPr bwMode="auto">
          <a:xfrm>
            <a:off x="3276600" y="1600200"/>
            <a:ext cx="762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5366" name="Picture 6">
            <a:extLst>
              <a:ext uri="{FF2B5EF4-FFF2-40B4-BE49-F238E27FC236}">
                <a16:creationId xmlns:a16="http://schemas.microsoft.com/office/drawing/2014/main" id="{AF9CE7E2-7DBD-0C95-9A4D-0F9DDC3B1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925" y="990600"/>
            <a:ext cx="34194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7">
            <a:extLst>
              <a:ext uri="{FF2B5EF4-FFF2-40B4-BE49-F238E27FC236}">
                <a16:creationId xmlns:a16="http://schemas.microsoft.com/office/drawing/2014/main" id="{23B79482-E40E-DA95-9FC9-531449C85F9C}"/>
              </a:ext>
            </a:extLst>
          </p:cNvPr>
          <p:cNvSpPr txBox="1">
            <a:spLocks noChangeArrowheads="1"/>
          </p:cNvSpPr>
          <p:nvPr/>
        </p:nvSpPr>
        <p:spPr bwMode="auto">
          <a:xfrm>
            <a:off x="3913188" y="2514600"/>
            <a:ext cx="256381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rPr>
              <a:t>part1</a:t>
            </a:r>
            <a:r>
              <a:rPr lang="en-US" altLang="en-US" sz="4000" b="1"/>
              <a:t>.</a:t>
            </a:r>
            <a:r>
              <a:rPr lang="en-US" altLang="en-US" sz="2000" b="1">
                <a:solidFill>
                  <a:schemeClr val="hlink"/>
                </a:solidFill>
              </a:rPr>
              <a:t>modelnumber</a:t>
            </a:r>
          </a:p>
          <a:p>
            <a:pPr eaLnBrk="1" hangingPunct="1"/>
            <a:r>
              <a:rPr lang="en-US" altLang="en-US" b="1">
                <a:solidFill>
                  <a:schemeClr val="accent2"/>
                </a:solidFill>
              </a:rPr>
              <a:t>part1</a:t>
            </a:r>
            <a:r>
              <a:rPr lang="en-US" altLang="en-US" sz="3200" b="1"/>
              <a:t>.</a:t>
            </a:r>
            <a:r>
              <a:rPr lang="en-US" altLang="en-US" sz="2000" b="1">
                <a:solidFill>
                  <a:schemeClr val="hlink"/>
                </a:solidFill>
              </a:rPr>
              <a:t>partnumber</a:t>
            </a:r>
          </a:p>
          <a:p>
            <a:pPr eaLnBrk="1" hangingPunct="1"/>
            <a:r>
              <a:rPr lang="en-US" altLang="en-US" b="1">
                <a:solidFill>
                  <a:schemeClr val="accent2"/>
                </a:solidFill>
              </a:rPr>
              <a:t>part1</a:t>
            </a:r>
            <a:r>
              <a:rPr lang="en-US" altLang="en-US" sz="2800" b="1"/>
              <a:t>.</a:t>
            </a:r>
            <a:r>
              <a:rPr lang="en-US" altLang="en-US" sz="2400" b="1">
                <a:solidFill>
                  <a:schemeClr val="hlink"/>
                </a:solidFill>
              </a:rPr>
              <a:t>cost</a:t>
            </a:r>
          </a:p>
        </p:txBody>
      </p:sp>
      <p:sp>
        <p:nvSpPr>
          <p:cNvPr id="15368" name="Text Box 8">
            <a:extLst>
              <a:ext uri="{FF2B5EF4-FFF2-40B4-BE49-F238E27FC236}">
                <a16:creationId xmlns:a16="http://schemas.microsoft.com/office/drawing/2014/main" id="{3B068706-13C5-1803-B4E8-DB53FAE15FAE}"/>
              </a:ext>
            </a:extLst>
          </p:cNvPr>
          <p:cNvSpPr txBox="1">
            <a:spLocks noChangeArrowheads="1"/>
          </p:cNvSpPr>
          <p:nvPr/>
        </p:nvSpPr>
        <p:spPr bwMode="auto">
          <a:xfrm>
            <a:off x="2800350" y="22098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3300"/>
                </a:solidFill>
              </a:rPr>
              <a:t>part</a:t>
            </a:r>
            <a:r>
              <a:rPr lang="en-US" altLang="en-US"/>
              <a:t> part1</a:t>
            </a:r>
          </a:p>
        </p:txBody>
      </p:sp>
      <p:sp>
        <p:nvSpPr>
          <p:cNvPr id="15369" name="Text Box 9">
            <a:extLst>
              <a:ext uri="{FF2B5EF4-FFF2-40B4-BE49-F238E27FC236}">
                <a16:creationId xmlns:a16="http://schemas.microsoft.com/office/drawing/2014/main" id="{C3CE1FB0-75EA-2749-D0BB-6BD7F58A660A}"/>
              </a:ext>
            </a:extLst>
          </p:cNvPr>
          <p:cNvSpPr txBox="1">
            <a:spLocks noChangeArrowheads="1"/>
          </p:cNvSpPr>
          <p:nvPr/>
        </p:nvSpPr>
        <p:spPr bwMode="auto">
          <a:xfrm>
            <a:off x="0" y="4608513"/>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Store values in structure </a:t>
            </a:r>
          </a:p>
          <a:p>
            <a:pPr eaLnBrk="1" hangingPunct="1"/>
            <a:r>
              <a:rPr lang="en-US" altLang="en-US" b="1"/>
              <a:t>elements</a:t>
            </a:r>
          </a:p>
        </p:txBody>
      </p:sp>
      <p:sp>
        <p:nvSpPr>
          <p:cNvPr id="15370" name="Rectangle 10">
            <a:extLst>
              <a:ext uri="{FF2B5EF4-FFF2-40B4-BE49-F238E27FC236}">
                <a16:creationId xmlns:a16="http://schemas.microsoft.com/office/drawing/2014/main" id="{113592DF-3CCA-AAE5-06B8-955728ED9C11}"/>
              </a:ext>
            </a:extLst>
          </p:cNvPr>
          <p:cNvSpPr>
            <a:spLocks noChangeArrowheads="1"/>
          </p:cNvSpPr>
          <p:nvPr/>
        </p:nvSpPr>
        <p:spPr bwMode="auto">
          <a:xfrm>
            <a:off x="76200" y="5332413"/>
            <a:ext cx="30861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rPr>
              <a:t>part1</a:t>
            </a:r>
            <a:r>
              <a:rPr lang="en-US" altLang="en-US" b="1"/>
              <a:t>.</a:t>
            </a:r>
            <a:r>
              <a:rPr lang="en-US" altLang="en-US" b="1">
                <a:solidFill>
                  <a:schemeClr val="hlink"/>
                </a:solidFill>
              </a:rPr>
              <a:t>modelnumber = 2001</a:t>
            </a:r>
          </a:p>
          <a:p>
            <a:pPr eaLnBrk="1" hangingPunct="1"/>
            <a:r>
              <a:rPr lang="en-US" altLang="en-US" b="1">
                <a:solidFill>
                  <a:schemeClr val="accent2"/>
                </a:solidFill>
              </a:rPr>
              <a:t>part1</a:t>
            </a:r>
            <a:r>
              <a:rPr lang="en-US" altLang="en-US" b="1"/>
              <a:t>.</a:t>
            </a:r>
            <a:r>
              <a:rPr lang="en-US" altLang="en-US" b="1">
                <a:solidFill>
                  <a:schemeClr val="hlink"/>
                </a:solidFill>
              </a:rPr>
              <a:t>partnumber = 11 </a:t>
            </a:r>
          </a:p>
          <a:p>
            <a:pPr eaLnBrk="1" hangingPunct="1"/>
            <a:r>
              <a:rPr lang="en-US" altLang="en-US" b="1">
                <a:solidFill>
                  <a:schemeClr val="accent2"/>
                </a:solidFill>
              </a:rPr>
              <a:t>part1</a:t>
            </a:r>
            <a:r>
              <a:rPr lang="en-US" altLang="en-US" b="1"/>
              <a:t>.</a:t>
            </a:r>
            <a:r>
              <a:rPr lang="en-US" altLang="en-US" b="1">
                <a:solidFill>
                  <a:schemeClr val="hlink"/>
                </a:solidFill>
              </a:rPr>
              <a:t>cost = 100</a:t>
            </a:r>
          </a:p>
        </p:txBody>
      </p:sp>
      <p:sp>
        <p:nvSpPr>
          <p:cNvPr id="15371" name="Text Box 11">
            <a:extLst>
              <a:ext uri="{FF2B5EF4-FFF2-40B4-BE49-F238E27FC236}">
                <a16:creationId xmlns:a16="http://schemas.microsoft.com/office/drawing/2014/main" id="{708E0921-8191-C66E-31A5-36F0A2C7F426}"/>
              </a:ext>
            </a:extLst>
          </p:cNvPr>
          <p:cNvSpPr txBox="1">
            <a:spLocks noChangeArrowheads="1"/>
          </p:cNvSpPr>
          <p:nvPr/>
        </p:nvSpPr>
        <p:spPr bwMode="auto">
          <a:xfrm>
            <a:off x="3276600" y="4608513"/>
            <a:ext cx="198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Input from users</a:t>
            </a:r>
          </a:p>
        </p:txBody>
      </p:sp>
      <p:sp>
        <p:nvSpPr>
          <p:cNvPr id="15372" name="Rectangle 12">
            <a:extLst>
              <a:ext uri="{FF2B5EF4-FFF2-40B4-BE49-F238E27FC236}">
                <a16:creationId xmlns:a16="http://schemas.microsoft.com/office/drawing/2014/main" id="{2669D40D-BB65-5147-4CCE-F7916583DC85}"/>
              </a:ext>
            </a:extLst>
          </p:cNvPr>
          <p:cNvSpPr>
            <a:spLocks noChangeArrowheads="1"/>
          </p:cNvSpPr>
          <p:nvPr/>
        </p:nvSpPr>
        <p:spPr bwMode="auto">
          <a:xfrm>
            <a:off x="3276600" y="5256213"/>
            <a:ext cx="2990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rPr>
              <a:t>cin&gt;&gt;part1</a:t>
            </a:r>
            <a:r>
              <a:rPr lang="en-US" altLang="en-US" b="1"/>
              <a:t>.</a:t>
            </a:r>
            <a:r>
              <a:rPr lang="en-US" altLang="en-US" b="1">
                <a:solidFill>
                  <a:schemeClr val="hlink"/>
                </a:solidFill>
              </a:rPr>
              <a:t>modelnumber;</a:t>
            </a:r>
          </a:p>
          <a:p>
            <a:pPr eaLnBrk="1" hangingPunct="1"/>
            <a:r>
              <a:rPr lang="en-US" altLang="en-US" b="1">
                <a:solidFill>
                  <a:schemeClr val="accent2"/>
                </a:solidFill>
              </a:rPr>
              <a:t>cin&gt;&gt;part1</a:t>
            </a:r>
            <a:r>
              <a:rPr lang="en-US" altLang="en-US" b="1"/>
              <a:t>.</a:t>
            </a:r>
            <a:r>
              <a:rPr lang="en-US" altLang="en-US" b="1">
                <a:solidFill>
                  <a:schemeClr val="hlink"/>
                </a:solidFill>
              </a:rPr>
              <a:t>partnumber;</a:t>
            </a:r>
          </a:p>
          <a:p>
            <a:pPr eaLnBrk="1" hangingPunct="1"/>
            <a:r>
              <a:rPr lang="en-US" altLang="en-US" b="1">
                <a:solidFill>
                  <a:schemeClr val="accent2"/>
                </a:solidFill>
              </a:rPr>
              <a:t>cin&gt;&gt;part1</a:t>
            </a:r>
            <a:r>
              <a:rPr lang="en-US" altLang="en-US" b="1"/>
              <a:t>.</a:t>
            </a:r>
            <a:r>
              <a:rPr lang="en-US" altLang="en-US" b="1">
                <a:solidFill>
                  <a:schemeClr val="hlink"/>
                </a:solidFill>
              </a:rPr>
              <a:t>cost;</a:t>
            </a:r>
          </a:p>
        </p:txBody>
      </p:sp>
      <p:sp>
        <p:nvSpPr>
          <p:cNvPr id="15373" name="Text Box 13">
            <a:extLst>
              <a:ext uri="{FF2B5EF4-FFF2-40B4-BE49-F238E27FC236}">
                <a16:creationId xmlns:a16="http://schemas.microsoft.com/office/drawing/2014/main" id="{1CECA680-54A4-F504-D007-DF520312F523}"/>
              </a:ext>
            </a:extLst>
          </p:cNvPr>
          <p:cNvSpPr txBox="1">
            <a:spLocks noChangeArrowheads="1"/>
          </p:cNvSpPr>
          <p:nvPr/>
        </p:nvSpPr>
        <p:spPr bwMode="auto">
          <a:xfrm>
            <a:off x="6248400" y="4572000"/>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Output</a:t>
            </a:r>
          </a:p>
        </p:txBody>
      </p:sp>
      <p:sp>
        <p:nvSpPr>
          <p:cNvPr id="15374" name="Rectangle 14">
            <a:extLst>
              <a:ext uri="{FF2B5EF4-FFF2-40B4-BE49-F238E27FC236}">
                <a16:creationId xmlns:a16="http://schemas.microsoft.com/office/drawing/2014/main" id="{F84A6680-F3D4-A15F-6470-5E0491B84725}"/>
              </a:ext>
            </a:extLst>
          </p:cNvPr>
          <p:cNvSpPr>
            <a:spLocks noChangeArrowheads="1"/>
          </p:cNvSpPr>
          <p:nvPr/>
        </p:nvSpPr>
        <p:spPr bwMode="auto">
          <a:xfrm>
            <a:off x="6172200" y="5256213"/>
            <a:ext cx="31734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rPr>
              <a:t>cout&lt;&lt;part1</a:t>
            </a:r>
            <a:r>
              <a:rPr lang="en-US" altLang="en-US" b="1"/>
              <a:t>.</a:t>
            </a:r>
            <a:r>
              <a:rPr lang="en-US" altLang="en-US" b="1">
                <a:solidFill>
                  <a:schemeClr val="hlink"/>
                </a:solidFill>
              </a:rPr>
              <a:t>modelnumber;</a:t>
            </a:r>
          </a:p>
          <a:p>
            <a:pPr eaLnBrk="1" hangingPunct="1"/>
            <a:r>
              <a:rPr lang="en-US" altLang="en-US" b="1">
                <a:solidFill>
                  <a:schemeClr val="accent2"/>
                </a:solidFill>
              </a:rPr>
              <a:t>cout&lt;&lt;part1</a:t>
            </a:r>
            <a:r>
              <a:rPr lang="en-US" altLang="en-US" b="1"/>
              <a:t>.</a:t>
            </a:r>
            <a:r>
              <a:rPr lang="en-US" altLang="en-US" b="1">
                <a:solidFill>
                  <a:schemeClr val="hlink"/>
                </a:solidFill>
              </a:rPr>
              <a:t>partnumber;</a:t>
            </a:r>
          </a:p>
          <a:p>
            <a:pPr eaLnBrk="1" hangingPunct="1"/>
            <a:r>
              <a:rPr lang="en-US" altLang="en-US" b="1">
                <a:solidFill>
                  <a:schemeClr val="accent2"/>
                </a:solidFill>
              </a:rPr>
              <a:t>cout&lt;&lt;part1</a:t>
            </a:r>
            <a:r>
              <a:rPr lang="en-US" altLang="en-US" b="1"/>
              <a:t>.</a:t>
            </a:r>
            <a:r>
              <a:rPr lang="en-US" altLang="en-US" b="1">
                <a:solidFill>
                  <a:schemeClr val="hlink"/>
                </a:solidFill>
              </a:rPr>
              <a:t>cost;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76E9BBD-DBF8-886A-A291-B16A8B770D5D}"/>
              </a:ext>
            </a:extLst>
          </p:cNvPr>
          <p:cNvSpPr>
            <a:spLocks noGrp="1" noChangeArrowheads="1"/>
          </p:cNvSpPr>
          <p:nvPr>
            <p:ph type="title" idx="4294967295"/>
          </p:nvPr>
        </p:nvSpPr>
        <p:spPr>
          <a:xfrm>
            <a:off x="457200" y="152400"/>
            <a:ext cx="8229600" cy="1371600"/>
          </a:xfrm>
        </p:spPr>
        <p:txBody>
          <a:bodyPr lIns="91430" tIns="45715" rIns="91430" bIns="45715"/>
          <a:lstStyle/>
          <a:p>
            <a:pPr eaLnBrk="1" hangingPunct="1"/>
            <a:r>
              <a:rPr lang="en-US" altLang="en-US" dirty="0"/>
              <a:t>Array in Structure</a:t>
            </a:r>
          </a:p>
        </p:txBody>
      </p:sp>
      <p:sp>
        <p:nvSpPr>
          <p:cNvPr id="16387" name="Rectangle 3">
            <a:extLst>
              <a:ext uri="{FF2B5EF4-FFF2-40B4-BE49-F238E27FC236}">
                <a16:creationId xmlns:a16="http://schemas.microsoft.com/office/drawing/2014/main" id="{0680C347-164E-3EBA-BA91-44372784171A}"/>
              </a:ext>
            </a:extLst>
          </p:cNvPr>
          <p:cNvSpPr>
            <a:spLocks noGrp="1" noChangeArrowheads="1"/>
          </p:cNvSpPr>
          <p:nvPr>
            <p:ph type="body" idx="4294967295"/>
          </p:nvPr>
        </p:nvSpPr>
        <p:spPr>
          <a:xfrm>
            <a:off x="457200" y="1600200"/>
            <a:ext cx="8229600" cy="3268663"/>
          </a:xfrm>
        </p:spPr>
        <p:txBody>
          <a:bodyPr lIns="91430" tIns="45715" rIns="91430" bIns="45715"/>
          <a:lstStyle/>
          <a:p>
            <a:pPr eaLnBrk="1" hangingPunct="1">
              <a:buFontTx/>
              <a:buNone/>
            </a:pPr>
            <a:r>
              <a:rPr lang="en-US" altLang="en-US" sz="2800" b="1" dirty="0">
                <a:latin typeface="Courier New" panose="02070309020205020404" pitchFamily="49" charset="0"/>
              </a:rPr>
              <a:t>struct </a:t>
            </a:r>
            <a:r>
              <a:rPr lang="en-US" altLang="en-US" sz="2800" b="1" dirty="0" err="1">
                <a:latin typeface="Courier New" panose="02070309020205020404" pitchFamily="49" charset="0"/>
              </a:rPr>
              <a:t>StudentRecord</a:t>
            </a:r>
            <a:r>
              <a:rPr lang="en-US" altLang="en-US" sz="2800" b="1" dirty="0">
                <a:latin typeface="Courier New" panose="02070309020205020404" pitchFamily="49" charset="0"/>
              </a:rPr>
              <a:t> {</a:t>
            </a:r>
          </a:p>
          <a:p>
            <a:pPr eaLnBrk="1" hangingPunct="1">
              <a:buFontTx/>
              <a:buNone/>
            </a:pPr>
            <a:r>
              <a:rPr lang="en-US" altLang="en-US" sz="2800" b="1" dirty="0">
                <a:latin typeface="Courier New" panose="02070309020205020404" pitchFamily="49" charset="0"/>
              </a:rPr>
              <a:t>	char name;		// student name</a:t>
            </a:r>
          </a:p>
          <a:p>
            <a:pPr eaLnBrk="1" hangingPunct="1">
              <a:buFontTx/>
              <a:buNone/>
            </a:pPr>
            <a:r>
              <a:rPr lang="en-US" altLang="en-US" sz="2800" b="1" dirty="0">
                <a:latin typeface="Courier New" panose="02070309020205020404" pitchFamily="49" charset="0"/>
              </a:rPr>
              <a:t>	double </a:t>
            </a:r>
            <a:r>
              <a:rPr lang="en-US" altLang="en-US" sz="2800" b="1" dirty="0" err="1">
                <a:latin typeface="Courier New" panose="02070309020205020404" pitchFamily="49" charset="0"/>
              </a:rPr>
              <a:t>hw</a:t>
            </a:r>
            <a:r>
              <a:rPr lang="en-US" altLang="en-US" sz="2800" b="1" dirty="0">
                <a:latin typeface="Courier New" panose="02070309020205020404" pitchFamily="49" charset="0"/>
              </a:rPr>
              <a:t>[3];	// homework grades</a:t>
            </a:r>
          </a:p>
          <a:p>
            <a:pPr eaLnBrk="1" hangingPunct="1">
              <a:buFontTx/>
              <a:buNone/>
            </a:pPr>
            <a:r>
              <a:rPr lang="en-US" altLang="en-US" sz="2800" b="1" dirty="0">
                <a:latin typeface="Courier New" panose="02070309020205020404" pitchFamily="49" charset="0"/>
              </a:rPr>
              <a:t>	double test[2];	// test grades</a:t>
            </a:r>
          </a:p>
          <a:p>
            <a:pPr eaLnBrk="1" hangingPunct="1">
              <a:buFontTx/>
              <a:buNone/>
            </a:pPr>
            <a:r>
              <a:rPr lang="en-US" altLang="en-US" sz="2800" b="1" dirty="0">
                <a:latin typeface="Courier New" panose="02070309020205020404" pitchFamily="49" charset="0"/>
              </a:rPr>
              <a:t>	double </a:t>
            </a:r>
            <a:r>
              <a:rPr lang="en-US" altLang="en-US" sz="2800" b="1" dirty="0" err="1">
                <a:latin typeface="Courier New" panose="02070309020205020404" pitchFamily="49" charset="0"/>
              </a:rPr>
              <a:t>ave</a:t>
            </a:r>
            <a:r>
              <a:rPr lang="en-US" altLang="en-US" sz="2800" b="1" dirty="0">
                <a:latin typeface="Courier New" panose="02070309020205020404" pitchFamily="49" charset="0"/>
              </a:rPr>
              <a:t>;		// final average</a:t>
            </a:r>
          </a:p>
          <a:p>
            <a:pPr eaLnBrk="1" hangingPunct="1">
              <a:buFontTx/>
              <a:buNone/>
            </a:pPr>
            <a:r>
              <a:rPr lang="en-US" altLang="en-US" sz="2800" b="1" dirty="0">
                <a:latin typeface="Courier New" panose="02070309020205020404" pitchFamily="49" charset="0"/>
              </a:rPr>
              <a:t>};</a:t>
            </a:r>
          </a:p>
        </p:txBody>
      </p:sp>
      <p:graphicFrame>
        <p:nvGraphicFramePr>
          <p:cNvPr id="10" name="Table 9">
            <a:extLst>
              <a:ext uri="{FF2B5EF4-FFF2-40B4-BE49-F238E27FC236}">
                <a16:creationId xmlns:a16="http://schemas.microsoft.com/office/drawing/2014/main" id="{DD59FA61-EEF0-6243-D46C-4E18440EC5D2}"/>
              </a:ext>
            </a:extLst>
          </p:cNvPr>
          <p:cNvGraphicFramePr>
            <a:graphicFrameLocks noGrp="1"/>
          </p:cNvGraphicFramePr>
          <p:nvPr/>
        </p:nvGraphicFramePr>
        <p:xfrm>
          <a:off x="1476375" y="4724400"/>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gridSpan="4">
                  <a:txBody>
                    <a:bodyPr/>
                    <a:lstStyle/>
                    <a:p>
                      <a:pPr algn="ctr"/>
                      <a:r>
                        <a:rPr lang="en-US" dirty="0" err="1"/>
                        <a:t>StudentRecord</a:t>
                      </a:r>
                      <a:endParaRPr lang="en-US"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370840">
                <a:tc gridSpan="4">
                  <a:txBody>
                    <a:bodyPr/>
                    <a:lstStyle/>
                    <a:p>
                      <a:pPr algn="ctr"/>
                      <a:r>
                        <a:rPr lang="en-US" dirty="0"/>
                        <a:t>name</a:t>
                      </a:r>
                      <a:endParaRPr lang="en-CA"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370840">
                <a:tc>
                  <a:txBody>
                    <a:bodyPr/>
                    <a:lstStyle/>
                    <a:p>
                      <a:pPr algn="ctr"/>
                      <a:r>
                        <a:rPr lang="en-US" dirty="0"/>
                        <a:t>hw[0]</a:t>
                      </a:r>
                      <a:endParaRPr lang="en-CA"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hw[1]</a:t>
                      </a:r>
                      <a:endParaRPr lang="en-CA" dirty="0"/>
                    </a:p>
                  </a:txBody>
                  <a:tcPr/>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hw[2]</a:t>
                      </a:r>
                      <a:endParaRPr lang="en-CA" dirty="0"/>
                    </a:p>
                  </a:txBody>
                  <a:tcPr/>
                </a:tc>
                <a:extLst>
                  <a:ext uri="{0D108BD9-81ED-4DB2-BD59-A6C34878D82A}">
                    <a16:rowId xmlns:a16="http://schemas.microsoft.com/office/drawing/2014/main" val="10002"/>
                  </a:ext>
                </a:extLst>
              </a:tr>
              <a:tr h="370840">
                <a:tc gridSpan="2">
                  <a:txBody>
                    <a:bodyPr/>
                    <a:lstStyle/>
                    <a:p>
                      <a:pPr algn="ctr"/>
                      <a:r>
                        <a:rPr lang="en-US" dirty="0"/>
                        <a:t>test[0]</a:t>
                      </a:r>
                      <a:endParaRPr lang="en-CA" dirty="0"/>
                    </a:p>
                  </a:txBody>
                  <a:tcPr/>
                </a:tc>
                <a:tc hMerge="1">
                  <a:txBody>
                    <a:bodyPr/>
                    <a:lstStyle/>
                    <a:p>
                      <a:endParaRPr lang="en-CA"/>
                    </a:p>
                  </a:txBody>
                  <a:tcPr/>
                </a:tc>
                <a:tc gridSpan="2">
                  <a:txBody>
                    <a:bodyPr/>
                    <a:lstStyle/>
                    <a:p>
                      <a:pPr algn="ctr"/>
                      <a:r>
                        <a:rPr lang="en-US" dirty="0"/>
                        <a:t>test[1]</a:t>
                      </a:r>
                      <a:endParaRPr lang="en-CA" dirty="0"/>
                    </a:p>
                  </a:txBody>
                  <a:tcPr/>
                </a:tc>
                <a:tc hMerge="1">
                  <a:txBody>
                    <a:bodyPr/>
                    <a:lstStyle/>
                    <a:p>
                      <a:endParaRPr lang="en-CA"/>
                    </a:p>
                  </a:txBody>
                  <a:tcPr/>
                </a:tc>
                <a:extLst>
                  <a:ext uri="{0D108BD9-81ED-4DB2-BD59-A6C34878D82A}">
                    <a16:rowId xmlns:a16="http://schemas.microsoft.com/office/drawing/2014/main" val="10003"/>
                  </a:ext>
                </a:extLst>
              </a:tr>
              <a:tr h="370840">
                <a:tc gridSpan="4">
                  <a:txBody>
                    <a:bodyPr/>
                    <a:lstStyle/>
                    <a:p>
                      <a:pPr algn="ctr"/>
                      <a:r>
                        <a:rPr lang="en-US" dirty="0" err="1"/>
                        <a:t>ave</a:t>
                      </a:r>
                      <a:endParaRPr lang="en-CA" dirty="0"/>
                    </a:p>
                  </a:txBody>
                  <a:tcPr/>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609807-0C61-1441-7136-E9943C7FB46A}"/>
              </a:ext>
            </a:extLst>
          </p:cNvPr>
          <p:cNvGraphicFramePr>
            <a:graphicFrameLocks noGrp="1"/>
          </p:cNvGraphicFramePr>
          <p:nvPr/>
        </p:nvGraphicFramePr>
        <p:xfrm>
          <a:off x="1331913" y="3284538"/>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gridSpan="4">
                  <a:txBody>
                    <a:bodyPr/>
                    <a:lstStyle/>
                    <a:p>
                      <a:pPr algn="ctr"/>
                      <a:r>
                        <a:rPr lang="en-US" dirty="0" err="1"/>
                        <a:t>StudentRecord</a:t>
                      </a:r>
                      <a:endParaRPr lang="en-US"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370840">
                <a:tc gridSpan="4">
                  <a:txBody>
                    <a:bodyPr/>
                    <a:lstStyle/>
                    <a:p>
                      <a:pPr algn="ctr"/>
                      <a:r>
                        <a:rPr lang="en-US" dirty="0"/>
                        <a:t>name</a:t>
                      </a:r>
                      <a:endParaRPr lang="en-CA"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370840">
                <a:tc>
                  <a:txBody>
                    <a:bodyPr/>
                    <a:lstStyle/>
                    <a:p>
                      <a:pPr algn="ctr"/>
                      <a:r>
                        <a:rPr lang="en-US" dirty="0"/>
                        <a:t>hw[0]</a:t>
                      </a:r>
                      <a:endParaRPr lang="en-CA"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hw[1]</a:t>
                      </a:r>
                      <a:endParaRPr lang="en-CA" dirty="0"/>
                    </a:p>
                  </a:txBody>
                  <a:tcPr/>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hw[2]</a:t>
                      </a:r>
                      <a:endParaRPr lang="en-CA" dirty="0"/>
                    </a:p>
                  </a:txBody>
                  <a:tcPr/>
                </a:tc>
                <a:extLst>
                  <a:ext uri="{0D108BD9-81ED-4DB2-BD59-A6C34878D82A}">
                    <a16:rowId xmlns:a16="http://schemas.microsoft.com/office/drawing/2014/main" val="10002"/>
                  </a:ext>
                </a:extLst>
              </a:tr>
              <a:tr h="370840">
                <a:tc gridSpan="2">
                  <a:txBody>
                    <a:bodyPr/>
                    <a:lstStyle/>
                    <a:p>
                      <a:pPr algn="ctr"/>
                      <a:r>
                        <a:rPr lang="en-US" dirty="0"/>
                        <a:t>test[0]</a:t>
                      </a:r>
                      <a:endParaRPr lang="en-CA" dirty="0"/>
                    </a:p>
                  </a:txBody>
                  <a:tcPr/>
                </a:tc>
                <a:tc hMerge="1">
                  <a:txBody>
                    <a:bodyPr/>
                    <a:lstStyle/>
                    <a:p>
                      <a:endParaRPr lang="en-CA"/>
                    </a:p>
                  </a:txBody>
                  <a:tcPr/>
                </a:tc>
                <a:tc gridSpan="2">
                  <a:txBody>
                    <a:bodyPr/>
                    <a:lstStyle/>
                    <a:p>
                      <a:pPr algn="ctr"/>
                      <a:r>
                        <a:rPr lang="en-US" dirty="0"/>
                        <a:t>test[1]</a:t>
                      </a:r>
                      <a:endParaRPr lang="en-CA" dirty="0"/>
                    </a:p>
                  </a:txBody>
                  <a:tcPr/>
                </a:tc>
                <a:tc hMerge="1">
                  <a:txBody>
                    <a:bodyPr/>
                    <a:lstStyle/>
                    <a:p>
                      <a:endParaRPr lang="en-CA"/>
                    </a:p>
                  </a:txBody>
                  <a:tcPr/>
                </a:tc>
                <a:extLst>
                  <a:ext uri="{0D108BD9-81ED-4DB2-BD59-A6C34878D82A}">
                    <a16:rowId xmlns:a16="http://schemas.microsoft.com/office/drawing/2014/main" val="10003"/>
                  </a:ext>
                </a:extLst>
              </a:tr>
              <a:tr h="370840">
                <a:tc gridSpan="4">
                  <a:txBody>
                    <a:bodyPr/>
                    <a:lstStyle/>
                    <a:p>
                      <a:pPr algn="ctr"/>
                      <a:r>
                        <a:rPr lang="en-US" dirty="0" err="1"/>
                        <a:t>ave</a:t>
                      </a:r>
                      <a:endParaRPr lang="en-CA" dirty="0"/>
                    </a:p>
                  </a:txBody>
                  <a:tcPr/>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6979A91F-CB95-F88B-8A74-7918B16E861F}"/>
              </a:ext>
            </a:extLst>
          </p:cNvPr>
          <p:cNvSpPr txBox="1">
            <a:spLocks noChangeArrowheads="1"/>
          </p:cNvSpPr>
          <p:nvPr/>
        </p:nvSpPr>
        <p:spPr bwMode="auto">
          <a:xfrm>
            <a:off x="457200" y="457200"/>
            <a:ext cx="8229600" cy="706437"/>
          </a:xfrm>
          <a:prstGeom prst="rect">
            <a:avLst/>
          </a:prstGeom>
          <a:noFill/>
          <a:ln w="9525">
            <a:noFill/>
            <a:miter lim="800000"/>
            <a:headEnd/>
            <a:tailEnd/>
          </a:ln>
        </p:spPr>
        <p:txBody>
          <a:bodyPr lIns="91430" tIns="45715" rIns="91430" bIns="45715" anchor="ctr"/>
          <a:lstStyle/>
          <a:p>
            <a:pPr algn="ctr">
              <a:defRPr/>
            </a:pPr>
            <a:r>
              <a:rPr lang="en-US" sz="4400" kern="0" dirty="0">
                <a:solidFill>
                  <a:schemeClr val="tx2"/>
                </a:solidFill>
                <a:latin typeface="+mj-lt"/>
                <a:ea typeface="+mj-ea"/>
                <a:cs typeface="+mj-cs"/>
              </a:rPr>
              <a:t>Exercise</a:t>
            </a:r>
          </a:p>
        </p:txBody>
      </p:sp>
      <p:sp>
        <p:nvSpPr>
          <p:cNvPr id="17431" name="TextBox 3">
            <a:extLst>
              <a:ext uri="{FF2B5EF4-FFF2-40B4-BE49-F238E27FC236}">
                <a16:creationId xmlns:a16="http://schemas.microsoft.com/office/drawing/2014/main" id="{F097D552-7153-789B-A2CD-89F82FC94B40}"/>
              </a:ext>
            </a:extLst>
          </p:cNvPr>
          <p:cNvSpPr txBox="1">
            <a:spLocks noChangeArrowheads="1"/>
          </p:cNvSpPr>
          <p:nvPr/>
        </p:nvSpPr>
        <p:spPr bwMode="auto">
          <a:xfrm>
            <a:off x="1258888" y="1196975"/>
            <a:ext cx="557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Declare a variable </a:t>
            </a:r>
            <a:r>
              <a:rPr lang="en-US" altLang="en-US" b="1"/>
              <a:t>studentlist </a:t>
            </a:r>
            <a:r>
              <a:rPr lang="en-US" altLang="en-US"/>
              <a:t>from</a:t>
            </a:r>
            <a:r>
              <a:rPr lang="en-US" altLang="en-US" b="1"/>
              <a:t> StudentRecord</a:t>
            </a:r>
            <a:endParaRPr lang="en-CA" altLang="en-US" b="1"/>
          </a:p>
        </p:txBody>
      </p:sp>
      <p:sp>
        <p:nvSpPr>
          <p:cNvPr id="17432" name="TextBox 4">
            <a:extLst>
              <a:ext uri="{FF2B5EF4-FFF2-40B4-BE49-F238E27FC236}">
                <a16:creationId xmlns:a16="http://schemas.microsoft.com/office/drawing/2014/main" id="{D8724790-1107-2E79-64A9-756661FE8A1A}"/>
              </a:ext>
            </a:extLst>
          </p:cNvPr>
          <p:cNvSpPr txBox="1">
            <a:spLocks noChangeArrowheads="1"/>
          </p:cNvSpPr>
          <p:nvPr/>
        </p:nvSpPr>
        <p:spPr bwMode="auto">
          <a:xfrm>
            <a:off x="1042988" y="2276475"/>
            <a:ext cx="709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Enter name, homework marks, test marks, and ave into the variable</a:t>
            </a:r>
            <a:endParaRPr lang="en-CA" alt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3CB694CC-4F28-4151-E48A-90B1B065CDD7}"/>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C8C7DB79-0FC6-46EB-ADD0-179874AE9856}" type="slidenum">
              <a:rPr lang="en-US" altLang="en-US"/>
              <a:pPr algn="ctr" eaLnBrk="1" hangingPunct="1"/>
              <a:t>17</a:t>
            </a:fld>
            <a:endParaRPr lang="en-US" altLang="en-US"/>
          </a:p>
        </p:txBody>
      </p:sp>
      <p:sp>
        <p:nvSpPr>
          <p:cNvPr id="18435" name="Rectangle 2">
            <a:extLst>
              <a:ext uri="{FF2B5EF4-FFF2-40B4-BE49-F238E27FC236}">
                <a16:creationId xmlns:a16="http://schemas.microsoft.com/office/drawing/2014/main" id="{48DDA202-DF98-5C94-AB46-127461E5C345}"/>
              </a:ext>
            </a:extLst>
          </p:cNvPr>
          <p:cNvSpPr>
            <a:spLocks noGrp="1" noChangeArrowheads="1"/>
          </p:cNvSpPr>
          <p:nvPr>
            <p:ph type="title"/>
          </p:nvPr>
        </p:nvSpPr>
        <p:spPr>
          <a:xfrm>
            <a:off x="457200" y="152400"/>
            <a:ext cx="8229600" cy="1371600"/>
          </a:xfrm>
          <a:noFill/>
        </p:spPr>
        <p:txBody>
          <a:bodyPr/>
          <a:lstStyle/>
          <a:p>
            <a:r>
              <a:rPr lang="en-US" altLang="en-US" dirty="0"/>
              <a:t>Arrays of structures</a:t>
            </a:r>
          </a:p>
        </p:txBody>
      </p:sp>
      <p:sp>
        <p:nvSpPr>
          <p:cNvPr id="18436" name="Rectangle 3">
            <a:extLst>
              <a:ext uri="{FF2B5EF4-FFF2-40B4-BE49-F238E27FC236}">
                <a16:creationId xmlns:a16="http://schemas.microsoft.com/office/drawing/2014/main" id="{1AD1A198-D824-7A95-F043-B2DCE9456CE7}"/>
              </a:ext>
            </a:extLst>
          </p:cNvPr>
          <p:cNvSpPr>
            <a:spLocks noGrp="1" noChangeArrowheads="1"/>
          </p:cNvSpPr>
          <p:nvPr>
            <p:ph type="body" idx="1"/>
          </p:nvPr>
        </p:nvSpPr>
        <p:spPr>
          <a:xfrm>
            <a:off x="457200" y="1600200"/>
            <a:ext cx="8382000" cy="4800600"/>
          </a:xfrm>
          <a:noFill/>
        </p:spPr>
        <p:txBody>
          <a:bodyPr/>
          <a:lstStyle/>
          <a:p>
            <a:pPr>
              <a:lnSpc>
                <a:spcPct val="90000"/>
              </a:lnSpc>
            </a:pPr>
            <a:r>
              <a:rPr lang="en-US" altLang="en-US"/>
              <a:t>An ordinary array: One type of data</a:t>
            </a:r>
          </a:p>
          <a:p>
            <a:pPr>
              <a:lnSpc>
                <a:spcPct val="90000"/>
              </a:lnSpc>
            </a:pPr>
            <a:endParaRPr lang="en-US" altLang="en-US"/>
          </a:p>
          <a:p>
            <a:pPr>
              <a:lnSpc>
                <a:spcPct val="90000"/>
              </a:lnSpc>
            </a:pPr>
            <a:endParaRPr lang="en-US" altLang="en-US"/>
          </a:p>
          <a:p>
            <a:pPr>
              <a:buFontTx/>
              <a:buNone/>
            </a:pPr>
            <a:endParaRPr lang="en-US" altLang="en-US"/>
          </a:p>
          <a:p>
            <a:r>
              <a:rPr lang="en-US" altLang="en-US"/>
              <a:t>An array of structs: Multiple types of data in each array element.</a:t>
            </a:r>
            <a:endParaRPr lang="en-US" altLang="en-US" sz="2000" b="1">
              <a:latin typeface="Courier New" panose="02070309020205020404" pitchFamily="49" charset="0"/>
            </a:endParaRPr>
          </a:p>
        </p:txBody>
      </p:sp>
      <p:grpSp>
        <p:nvGrpSpPr>
          <p:cNvPr id="18437" name="Group 14">
            <a:extLst>
              <a:ext uri="{FF2B5EF4-FFF2-40B4-BE49-F238E27FC236}">
                <a16:creationId xmlns:a16="http://schemas.microsoft.com/office/drawing/2014/main" id="{E9D45A7B-D780-8AE7-E08F-E606489546BE}"/>
              </a:ext>
            </a:extLst>
          </p:cNvPr>
          <p:cNvGrpSpPr>
            <a:grpSpLocks/>
          </p:cNvGrpSpPr>
          <p:nvPr/>
        </p:nvGrpSpPr>
        <p:grpSpPr bwMode="auto">
          <a:xfrm>
            <a:off x="1676400" y="2286000"/>
            <a:ext cx="5715000" cy="1433513"/>
            <a:chOff x="1056" y="1392"/>
            <a:chExt cx="3600" cy="903"/>
          </a:xfrm>
        </p:grpSpPr>
        <p:sp>
          <p:nvSpPr>
            <p:cNvPr id="18496" name="Rectangle 15">
              <a:extLst>
                <a:ext uri="{FF2B5EF4-FFF2-40B4-BE49-F238E27FC236}">
                  <a16:creationId xmlns:a16="http://schemas.microsoft.com/office/drawing/2014/main" id="{7777B79A-8C72-6355-BBC2-6AF8AE9D376C}"/>
                </a:ext>
              </a:extLst>
            </p:cNvPr>
            <p:cNvSpPr>
              <a:spLocks noChangeArrowheads="1"/>
            </p:cNvSpPr>
            <p:nvPr/>
          </p:nvSpPr>
          <p:spPr bwMode="auto">
            <a:xfrm>
              <a:off x="1056" y="1392"/>
              <a:ext cx="3600" cy="624"/>
            </a:xfrm>
            <a:prstGeom prst="rect">
              <a:avLst/>
            </a:prstGeom>
            <a:noFill/>
            <a:ln w="38100">
              <a:solidFill>
                <a:srgbClr val="FAFD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497" name="Line 16">
              <a:extLst>
                <a:ext uri="{FF2B5EF4-FFF2-40B4-BE49-F238E27FC236}">
                  <a16:creationId xmlns:a16="http://schemas.microsoft.com/office/drawing/2014/main" id="{80F4D6EA-199B-FBBA-13D7-70D680106874}"/>
                </a:ext>
              </a:extLst>
            </p:cNvPr>
            <p:cNvSpPr>
              <a:spLocks noChangeShapeType="1"/>
            </p:cNvSpPr>
            <p:nvPr/>
          </p:nvSpPr>
          <p:spPr bwMode="auto">
            <a:xfrm>
              <a:off x="1680" y="1392"/>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8" name="Line 17">
              <a:extLst>
                <a:ext uri="{FF2B5EF4-FFF2-40B4-BE49-F238E27FC236}">
                  <a16:creationId xmlns:a16="http://schemas.microsoft.com/office/drawing/2014/main" id="{6B714164-9D6B-13C4-E1AF-FF5280DCB5C3}"/>
                </a:ext>
              </a:extLst>
            </p:cNvPr>
            <p:cNvSpPr>
              <a:spLocks noChangeShapeType="1"/>
            </p:cNvSpPr>
            <p:nvPr/>
          </p:nvSpPr>
          <p:spPr bwMode="auto">
            <a:xfrm>
              <a:off x="2304" y="1392"/>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9" name="Line 18">
              <a:extLst>
                <a:ext uri="{FF2B5EF4-FFF2-40B4-BE49-F238E27FC236}">
                  <a16:creationId xmlns:a16="http://schemas.microsoft.com/office/drawing/2014/main" id="{634C7EE5-8A39-40CF-ECFA-98D8D2043006}"/>
                </a:ext>
              </a:extLst>
            </p:cNvPr>
            <p:cNvSpPr>
              <a:spLocks noChangeShapeType="1"/>
            </p:cNvSpPr>
            <p:nvPr/>
          </p:nvSpPr>
          <p:spPr bwMode="auto">
            <a:xfrm>
              <a:off x="2928" y="1392"/>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19">
              <a:extLst>
                <a:ext uri="{FF2B5EF4-FFF2-40B4-BE49-F238E27FC236}">
                  <a16:creationId xmlns:a16="http://schemas.microsoft.com/office/drawing/2014/main" id="{6CB6FA11-1EF4-833B-4FFA-A57A96BB1FFD}"/>
                </a:ext>
              </a:extLst>
            </p:cNvPr>
            <p:cNvSpPr>
              <a:spLocks noChangeShapeType="1"/>
            </p:cNvSpPr>
            <p:nvPr/>
          </p:nvSpPr>
          <p:spPr bwMode="auto">
            <a:xfrm>
              <a:off x="4032" y="1392"/>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01" name="Line 20">
              <a:extLst>
                <a:ext uri="{FF2B5EF4-FFF2-40B4-BE49-F238E27FC236}">
                  <a16:creationId xmlns:a16="http://schemas.microsoft.com/office/drawing/2014/main" id="{9CA5BBEA-94FF-C735-805F-D05AFA3E865D}"/>
                </a:ext>
              </a:extLst>
            </p:cNvPr>
            <p:cNvSpPr>
              <a:spLocks noChangeShapeType="1"/>
            </p:cNvSpPr>
            <p:nvPr/>
          </p:nvSpPr>
          <p:spPr bwMode="auto">
            <a:xfrm>
              <a:off x="3408" y="1392"/>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02" name="Text Box 21">
              <a:extLst>
                <a:ext uri="{FF2B5EF4-FFF2-40B4-BE49-F238E27FC236}">
                  <a16:creationId xmlns:a16="http://schemas.microsoft.com/office/drawing/2014/main" id="{61099B2D-6637-9082-C475-ACE7FCD08179}"/>
                </a:ext>
              </a:extLst>
            </p:cNvPr>
            <p:cNvSpPr txBox="1">
              <a:spLocks noChangeArrowheads="1"/>
            </p:cNvSpPr>
            <p:nvPr/>
          </p:nvSpPr>
          <p:spPr bwMode="auto">
            <a:xfrm>
              <a:off x="1276" y="1968"/>
              <a:ext cx="32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a:latin typeface="Courier New" panose="02070309020205020404" pitchFamily="49" charset="0"/>
                </a:rPr>
                <a:t>0      1     2    </a:t>
              </a:r>
              <a:r>
                <a:rPr lang="en-US" altLang="en-US" sz="2800">
                  <a:latin typeface="Courier New" panose="02070309020205020404" pitchFamily="49" charset="0"/>
                </a:rPr>
                <a:t>…</a:t>
              </a:r>
              <a:r>
                <a:rPr lang="en-US" altLang="en-US">
                  <a:latin typeface="Courier New" panose="02070309020205020404" pitchFamily="49" charset="0"/>
                </a:rPr>
                <a:t>    98     99</a:t>
              </a:r>
            </a:p>
          </p:txBody>
        </p:sp>
        <p:sp>
          <p:nvSpPr>
            <p:cNvPr id="18503" name="Rectangle 22">
              <a:extLst>
                <a:ext uri="{FF2B5EF4-FFF2-40B4-BE49-F238E27FC236}">
                  <a16:creationId xmlns:a16="http://schemas.microsoft.com/office/drawing/2014/main" id="{5CAD0175-B79E-D92B-B739-146928F5FCA1}"/>
                </a:ext>
              </a:extLst>
            </p:cNvPr>
            <p:cNvSpPr>
              <a:spLocks noChangeArrowheads="1"/>
            </p:cNvSpPr>
            <p:nvPr/>
          </p:nvSpPr>
          <p:spPr bwMode="auto">
            <a:xfrm>
              <a:off x="1056" y="1392"/>
              <a:ext cx="624" cy="624"/>
            </a:xfrm>
            <a:prstGeom prst="rect">
              <a:avLst/>
            </a:prstGeom>
            <a:solidFill>
              <a:schemeClr val="accent1"/>
            </a:solidFill>
            <a:ln w="38100">
              <a:solidFill>
                <a:schemeClr val="accent2"/>
              </a:solidFill>
              <a:miter lim="800000"/>
              <a:headEnd type="none" w="sm" len="sm"/>
              <a:tailEnd type="none" w="sm" len="sm"/>
            </a:ln>
          </p:spPr>
          <p:txBody>
            <a:bodyPr wrap="none"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chemeClr val="accent2"/>
                </a:solidFill>
              </a:endParaRPr>
            </a:p>
          </p:txBody>
        </p:sp>
        <p:sp>
          <p:nvSpPr>
            <p:cNvPr id="18504" name="Rectangle 23">
              <a:extLst>
                <a:ext uri="{FF2B5EF4-FFF2-40B4-BE49-F238E27FC236}">
                  <a16:creationId xmlns:a16="http://schemas.microsoft.com/office/drawing/2014/main" id="{E1308B60-9971-4AF8-8F8C-E374B853C62B}"/>
                </a:ext>
              </a:extLst>
            </p:cNvPr>
            <p:cNvSpPr>
              <a:spLocks noChangeArrowheads="1"/>
            </p:cNvSpPr>
            <p:nvPr/>
          </p:nvSpPr>
          <p:spPr bwMode="auto">
            <a:xfrm>
              <a:off x="1680" y="1392"/>
              <a:ext cx="624" cy="624"/>
            </a:xfrm>
            <a:prstGeom prst="rect">
              <a:avLst/>
            </a:prstGeom>
            <a:solidFill>
              <a:schemeClr val="accent1"/>
            </a:solidFill>
            <a:ln w="381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05" name="Rectangle 24">
              <a:extLst>
                <a:ext uri="{FF2B5EF4-FFF2-40B4-BE49-F238E27FC236}">
                  <a16:creationId xmlns:a16="http://schemas.microsoft.com/office/drawing/2014/main" id="{54E19046-DC5C-5B73-0BD4-4CAD510038B8}"/>
                </a:ext>
              </a:extLst>
            </p:cNvPr>
            <p:cNvSpPr>
              <a:spLocks noChangeArrowheads="1"/>
            </p:cNvSpPr>
            <p:nvPr/>
          </p:nvSpPr>
          <p:spPr bwMode="auto">
            <a:xfrm>
              <a:off x="2304" y="1392"/>
              <a:ext cx="624" cy="624"/>
            </a:xfrm>
            <a:prstGeom prst="rect">
              <a:avLst/>
            </a:prstGeom>
            <a:solidFill>
              <a:schemeClr val="accent1"/>
            </a:solidFill>
            <a:ln w="38100">
              <a:solidFill>
                <a:schemeClr val="accent2"/>
              </a:solidFill>
              <a:miter lim="800000"/>
              <a:headEnd type="none" w="sm" len="sm"/>
              <a:tailEnd type="none" w="sm" len="sm"/>
            </a:ln>
          </p:spPr>
          <p:txBody>
            <a:bodyPr wrap="none"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chemeClr val="accent2"/>
                </a:solidFill>
              </a:endParaRPr>
            </a:p>
          </p:txBody>
        </p:sp>
        <p:sp>
          <p:nvSpPr>
            <p:cNvPr id="18506" name="Rectangle 25">
              <a:extLst>
                <a:ext uri="{FF2B5EF4-FFF2-40B4-BE49-F238E27FC236}">
                  <a16:creationId xmlns:a16="http://schemas.microsoft.com/office/drawing/2014/main" id="{FC385B4B-6FBD-976D-F119-2F43FAD6D077}"/>
                </a:ext>
              </a:extLst>
            </p:cNvPr>
            <p:cNvSpPr>
              <a:spLocks noChangeArrowheads="1"/>
            </p:cNvSpPr>
            <p:nvPr/>
          </p:nvSpPr>
          <p:spPr bwMode="auto">
            <a:xfrm>
              <a:off x="3408" y="1392"/>
              <a:ext cx="624" cy="624"/>
            </a:xfrm>
            <a:prstGeom prst="rect">
              <a:avLst/>
            </a:prstGeom>
            <a:solidFill>
              <a:schemeClr val="accent1"/>
            </a:solidFill>
            <a:ln w="381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07" name="Rectangle 26">
              <a:extLst>
                <a:ext uri="{FF2B5EF4-FFF2-40B4-BE49-F238E27FC236}">
                  <a16:creationId xmlns:a16="http://schemas.microsoft.com/office/drawing/2014/main" id="{50A969F7-682D-6728-7381-C973A2AAC631}"/>
                </a:ext>
              </a:extLst>
            </p:cNvPr>
            <p:cNvSpPr>
              <a:spLocks noChangeArrowheads="1"/>
            </p:cNvSpPr>
            <p:nvPr/>
          </p:nvSpPr>
          <p:spPr bwMode="auto">
            <a:xfrm>
              <a:off x="4032" y="1392"/>
              <a:ext cx="624" cy="624"/>
            </a:xfrm>
            <a:prstGeom prst="rect">
              <a:avLst/>
            </a:prstGeom>
            <a:solidFill>
              <a:schemeClr val="accent1"/>
            </a:solidFill>
            <a:ln w="381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38" name="Group 27">
            <a:extLst>
              <a:ext uri="{FF2B5EF4-FFF2-40B4-BE49-F238E27FC236}">
                <a16:creationId xmlns:a16="http://schemas.microsoft.com/office/drawing/2014/main" id="{38C3C6DA-CFDD-F8C3-F4B5-85F8C8B971BA}"/>
              </a:ext>
            </a:extLst>
          </p:cNvPr>
          <p:cNvGrpSpPr>
            <a:grpSpLocks/>
          </p:cNvGrpSpPr>
          <p:nvPr/>
        </p:nvGrpSpPr>
        <p:grpSpPr bwMode="auto">
          <a:xfrm>
            <a:off x="1692275" y="5229225"/>
            <a:ext cx="5715000" cy="1433513"/>
            <a:chOff x="1056" y="2928"/>
            <a:chExt cx="3600" cy="903"/>
          </a:xfrm>
        </p:grpSpPr>
        <p:sp>
          <p:nvSpPr>
            <p:cNvPr id="18439" name="Rectangle 28">
              <a:extLst>
                <a:ext uri="{FF2B5EF4-FFF2-40B4-BE49-F238E27FC236}">
                  <a16:creationId xmlns:a16="http://schemas.microsoft.com/office/drawing/2014/main" id="{88EC1FA1-DB9E-9FCC-38CB-DB4143FE27CD}"/>
                </a:ext>
              </a:extLst>
            </p:cNvPr>
            <p:cNvSpPr>
              <a:spLocks noChangeArrowheads="1"/>
            </p:cNvSpPr>
            <p:nvPr/>
          </p:nvSpPr>
          <p:spPr bwMode="auto">
            <a:xfrm>
              <a:off x="1056" y="2928"/>
              <a:ext cx="3600" cy="624"/>
            </a:xfrm>
            <a:prstGeom prst="rect">
              <a:avLst/>
            </a:prstGeom>
            <a:noFill/>
            <a:ln w="38100">
              <a:solidFill>
                <a:srgbClr val="FAFD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440" name="Line 29">
              <a:extLst>
                <a:ext uri="{FF2B5EF4-FFF2-40B4-BE49-F238E27FC236}">
                  <a16:creationId xmlns:a16="http://schemas.microsoft.com/office/drawing/2014/main" id="{503FB032-359C-8AA2-A40B-390FEF34E5D5}"/>
                </a:ext>
              </a:extLst>
            </p:cNvPr>
            <p:cNvSpPr>
              <a:spLocks noChangeShapeType="1"/>
            </p:cNvSpPr>
            <p:nvPr/>
          </p:nvSpPr>
          <p:spPr bwMode="auto">
            <a:xfrm>
              <a:off x="1680" y="2928"/>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1" name="Line 30">
              <a:extLst>
                <a:ext uri="{FF2B5EF4-FFF2-40B4-BE49-F238E27FC236}">
                  <a16:creationId xmlns:a16="http://schemas.microsoft.com/office/drawing/2014/main" id="{18923A8A-712A-65BA-8BB6-E555704CA5D9}"/>
                </a:ext>
              </a:extLst>
            </p:cNvPr>
            <p:cNvSpPr>
              <a:spLocks noChangeShapeType="1"/>
            </p:cNvSpPr>
            <p:nvPr/>
          </p:nvSpPr>
          <p:spPr bwMode="auto">
            <a:xfrm>
              <a:off x="2304" y="2928"/>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2" name="Line 31">
              <a:extLst>
                <a:ext uri="{FF2B5EF4-FFF2-40B4-BE49-F238E27FC236}">
                  <a16:creationId xmlns:a16="http://schemas.microsoft.com/office/drawing/2014/main" id="{725C0F1F-04A9-2A3E-103B-31DA89BD5A09}"/>
                </a:ext>
              </a:extLst>
            </p:cNvPr>
            <p:cNvSpPr>
              <a:spLocks noChangeShapeType="1"/>
            </p:cNvSpPr>
            <p:nvPr/>
          </p:nvSpPr>
          <p:spPr bwMode="auto">
            <a:xfrm>
              <a:off x="2928" y="2928"/>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32">
              <a:extLst>
                <a:ext uri="{FF2B5EF4-FFF2-40B4-BE49-F238E27FC236}">
                  <a16:creationId xmlns:a16="http://schemas.microsoft.com/office/drawing/2014/main" id="{66CF9786-5398-32F8-1662-CB1009136440}"/>
                </a:ext>
              </a:extLst>
            </p:cNvPr>
            <p:cNvSpPr>
              <a:spLocks noChangeShapeType="1"/>
            </p:cNvSpPr>
            <p:nvPr/>
          </p:nvSpPr>
          <p:spPr bwMode="auto">
            <a:xfrm>
              <a:off x="4032" y="2928"/>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33">
              <a:extLst>
                <a:ext uri="{FF2B5EF4-FFF2-40B4-BE49-F238E27FC236}">
                  <a16:creationId xmlns:a16="http://schemas.microsoft.com/office/drawing/2014/main" id="{9BB46DB0-4814-DC86-7094-FFBD01CD469C}"/>
                </a:ext>
              </a:extLst>
            </p:cNvPr>
            <p:cNvSpPr>
              <a:spLocks noChangeShapeType="1"/>
            </p:cNvSpPr>
            <p:nvPr/>
          </p:nvSpPr>
          <p:spPr bwMode="auto">
            <a:xfrm>
              <a:off x="3408" y="2928"/>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5" name="Text Box 34">
              <a:extLst>
                <a:ext uri="{FF2B5EF4-FFF2-40B4-BE49-F238E27FC236}">
                  <a16:creationId xmlns:a16="http://schemas.microsoft.com/office/drawing/2014/main" id="{63368FC2-2EEA-0268-5D0A-5482CFCAAE9A}"/>
                </a:ext>
              </a:extLst>
            </p:cNvPr>
            <p:cNvSpPr txBox="1">
              <a:spLocks noChangeArrowheads="1"/>
            </p:cNvSpPr>
            <p:nvPr/>
          </p:nvSpPr>
          <p:spPr bwMode="auto">
            <a:xfrm>
              <a:off x="1276" y="3504"/>
              <a:ext cx="32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a:latin typeface="Courier New" panose="02070309020205020404" pitchFamily="49" charset="0"/>
                </a:rPr>
                <a:t>0      1     2    </a:t>
              </a:r>
              <a:r>
                <a:rPr lang="en-US" altLang="en-US" sz="2800">
                  <a:latin typeface="Courier New" panose="02070309020205020404" pitchFamily="49" charset="0"/>
                </a:rPr>
                <a:t>…</a:t>
              </a:r>
              <a:r>
                <a:rPr lang="en-US" altLang="en-US">
                  <a:latin typeface="Courier New" panose="02070309020205020404" pitchFamily="49" charset="0"/>
                </a:rPr>
                <a:t>    98     99</a:t>
              </a:r>
            </a:p>
          </p:txBody>
        </p:sp>
        <p:grpSp>
          <p:nvGrpSpPr>
            <p:cNvPr id="18446" name="Group 35">
              <a:extLst>
                <a:ext uri="{FF2B5EF4-FFF2-40B4-BE49-F238E27FC236}">
                  <a16:creationId xmlns:a16="http://schemas.microsoft.com/office/drawing/2014/main" id="{EDCF1ADB-8816-8795-0EA2-35DE1DA4E4FF}"/>
                </a:ext>
              </a:extLst>
            </p:cNvPr>
            <p:cNvGrpSpPr>
              <a:grpSpLocks/>
            </p:cNvGrpSpPr>
            <p:nvPr/>
          </p:nvGrpSpPr>
          <p:grpSpPr bwMode="auto">
            <a:xfrm>
              <a:off x="1680" y="3024"/>
              <a:ext cx="624" cy="480"/>
              <a:chOff x="624" y="2496"/>
              <a:chExt cx="2688" cy="1632"/>
            </a:xfrm>
          </p:grpSpPr>
          <p:sp>
            <p:nvSpPr>
              <p:cNvPr id="18487" name="Rectangle 36">
                <a:extLst>
                  <a:ext uri="{FF2B5EF4-FFF2-40B4-BE49-F238E27FC236}">
                    <a16:creationId xmlns:a16="http://schemas.microsoft.com/office/drawing/2014/main" id="{474CAF7B-EF49-2099-3EED-BD697C07E1BB}"/>
                  </a:ext>
                </a:extLst>
              </p:cNvPr>
              <p:cNvSpPr>
                <a:spLocks noChangeArrowheads="1"/>
              </p:cNvSpPr>
              <p:nvPr/>
            </p:nvSpPr>
            <p:spPr bwMode="auto">
              <a:xfrm>
                <a:off x="624" y="2496"/>
                <a:ext cx="2688" cy="408"/>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8" name="Rectangle 37">
                <a:extLst>
                  <a:ext uri="{FF2B5EF4-FFF2-40B4-BE49-F238E27FC236}">
                    <a16:creationId xmlns:a16="http://schemas.microsoft.com/office/drawing/2014/main" id="{5F82378A-6B0B-C699-4FC1-B6D51A58C214}"/>
                  </a:ext>
                </a:extLst>
              </p:cNvPr>
              <p:cNvSpPr>
                <a:spLocks noChangeArrowheads="1"/>
              </p:cNvSpPr>
              <p:nvPr/>
            </p:nvSpPr>
            <p:spPr bwMode="auto">
              <a:xfrm>
                <a:off x="624" y="3040"/>
                <a:ext cx="818" cy="1088"/>
              </a:xfrm>
              <a:prstGeom prst="rect">
                <a:avLst/>
              </a:prstGeom>
              <a:solidFill>
                <a:srgbClr val="99FF33"/>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9" name="Rectangle 38">
                <a:extLst>
                  <a:ext uri="{FF2B5EF4-FFF2-40B4-BE49-F238E27FC236}">
                    <a16:creationId xmlns:a16="http://schemas.microsoft.com/office/drawing/2014/main" id="{5FF00D41-4A5C-9628-E5E2-FE47722D65E6}"/>
                  </a:ext>
                </a:extLst>
              </p:cNvPr>
              <p:cNvSpPr>
                <a:spLocks noChangeArrowheads="1"/>
              </p:cNvSpPr>
              <p:nvPr/>
            </p:nvSpPr>
            <p:spPr bwMode="auto">
              <a:xfrm>
                <a:off x="1559"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0" name="Rectangle 39">
                <a:extLst>
                  <a:ext uri="{FF2B5EF4-FFF2-40B4-BE49-F238E27FC236}">
                    <a16:creationId xmlns:a16="http://schemas.microsoft.com/office/drawing/2014/main" id="{178175F3-C00C-8502-EF43-E06291630CB1}"/>
                  </a:ext>
                </a:extLst>
              </p:cNvPr>
              <p:cNvSpPr>
                <a:spLocks noChangeArrowheads="1"/>
              </p:cNvSpPr>
              <p:nvPr/>
            </p:nvSpPr>
            <p:spPr bwMode="auto">
              <a:xfrm>
                <a:off x="2026"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1" name="Rectangle 40">
                <a:extLst>
                  <a:ext uri="{FF2B5EF4-FFF2-40B4-BE49-F238E27FC236}">
                    <a16:creationId xmlns:a16="http://schemas.microsoft.com/office/drawing/2014/main" id="{62D321AB-7FFF-41A9-C327-26F2F4B85F18}"/>
                  </a:ext>
                </a:extLst>
              </p:cNvPr>
              <p:cNvSpPr>
                <a:spLocks noChangeArrowheads="1"/>
              </p:cNvSpPr>
              <p:nvPr/>
            </p:nvSpPr>
            <p:spPr bwMode="auto">
              <a:xfrm>
                <a:off x="2494"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2" name="Rectangle 41">
                <a:extLst>
                  <a:ext uri="{FF2B5EF4-FFF2-40B4-BE49-F238E27FC236}">
                    <a16:creationId xmlns:a16="http://schemas.microsoft.com/office/drawing/2014/main" id="{00998A84-E202-F4C6-BD8E-64CFA508A8D5}"/>
                  </a:ext>
                </a:extLst>
              </p:cNvPr>
              <p:cNvSpPr>
                <a:spLocks noChangeArrowheads="1"/>
              </p:cNvSpPr>
              <p:nvPr/>
            </p:nvSpPr>
            <p:spPr bwMode="auto">
              <a:xfrm>
                <a:off x="2961"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3" name="Rectangle 42">
                <a:extLst>
                  <a:ext uri="{FF2B5EF4-FFF2-40B4-BE49-F238E27FC236}">
                    <a16:creationId xmlns:a16="http://schemas.microsoft.com/office/drawing/2014/main" id="{C0B39B49-AB7F-1D44-C1E5-4652776416D5}"/>
                  </a:ext>
                </a:extLst>
              </p:cNvPr>
              <p:cNvSpPr>
                <a:spLocks noChangeArrowheads="1"/>
              </p:cNvSpPr>
              <p:nvPr/>
            </p:nvSpPr>
            <p:spPr bwMode="auto">
              <a:xfrm>
                <a:off x="1559" y="3516"/>
                <a:ext cx="1753" cy="204"/>
              </a:xfrm>
              <a:prstGeom prst="rect">
                <a:avLst/>
              </a:prstGeom>
              <a:solidFill>
                <a:srgbClr val="063DE8"/>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4" name="Rectangle 43">
                <a:extLst>
                  <a:ext uri="{FF2B5EF4-FFF2-40B4-BE49-F238E27FC236}">
                    <a16:creationId xmlns:a16="http://schemas.microsoft.com/office/drawing/2014/main" id="{55EF9DC9-F8DB-012A-2CC0-B80CB14ACFCF}"/>
                  </a:ext>
                </a:extLst>
              </p:cNvPr>
              <p:cNvSpPr>
                <a:spLocks noChangeArrowheads="1"/>
              </p:cNvSpPr>
              <p:nvPr/>
            </p:nvSpPr>
            <p:spPr bwMode="auto">
              <a:xfrm>
                <a:off x="1559"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5" name="Rectangle 44">
                <a:extLst>
                  <a:ext uri="{FF2B5EF4-FFF2-40B4-BE49-F238E27FC236}">
                    <a16:creationId xmlns:a16="http://schemas.microsoft.com/office/drawing/2014/main" id="{658A2A52-CC7E-BD41-11F9-A53DE32C955E}"/>
                  </a:ext>
                </a:extLst>
              </p:cNvPr>
              <p:cNvSpPr>
                <a:spLocks noChangeArrowheads="1"/>
              </p:cNvSpPr>
              <p:nvPr/>
            </p:nvSpPr>
            <p:spPr bwMode="auto">
              <a:xfrm>
                <a:off x="2494"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47" name="Group 45">
              <a:extLst>
                <a:ext uri="{FF2B5EF4-FFF2-40B4-BE49-F238E27FC236}">
                  <a16:creationId xmlns:a16="http://schemas.microsoft.com/office/drawing/2014/main" id="{ADEDD107-C9B7-E697-97B0-E233096B6BC6}"/>
                </a:ext>
              </a:extLst>
            </p:cNvPr>
            <p:cNvGrpSpPr>
              <a:grpSpLocks/>
            </p:cNvGrpSpPr>
            <p:nvPr/>
          </p:nvGrpSpPr>
          <p:grpSpPr bwMode="auto">
            <a:xfrm>
              <a:off x="2304" y="3024"/>
              <a:ext cx="624" cy="480"/>
              <a:chOff x="624" y="2496"/>
              <a:chExt cx="2688" cy="1632"/>
            </a:xfrm>
          </p:grpSpPr>
          <p:sp>
            <p:nvSpPr>
              <p:cNvPr id="18478" name="Rectangle 46">
                <a:extLst>
                  <a:ext uri="{FF2B5EF4-FFF2-40B4-BE49-F238E27FC236}">
                    <a16:creationId xmlns:a16="http://schemas.microsoft.com/office/drawing/2014/main" id="{9085C141-B931-2424-E246-25076EC26476}"/>
                  </a:ext>
                </a:extLst>
              </p:cNvPr>
              <p:cNvSpPr>
                <a:spLocks noChangeArrowheads="1"/>
              </p:cNvSpPr>
              <p:nvPr/>
            </p:nvSpPr>
            <p:spPr bwMode="auto">
              <a:xfrm>
                <a:off x="624" y="2496"/>
                <a:ext cx="2688" cy="408"/>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9" name="Rectangle 47">
                <a:extLst>
                  <a:ext uri="{FF2B5EF4-FFF2-40B4-BE49-F238E27FC236}">
                    <a16:creationId xmlns:a16="http://schemas.microsoft.com/office/drawing/2014/main" id="{39F55D88-81FF-49E8-5656-582D49C6D531}"/>
                  </a:ext>
                </a:extLst>
              </p:cNvPr>
              <p:cNvSpPr>
                <a:spLocks noChangeArrowheads="1"/>
              </p:cNvSpPr>
              <p:nvPr/>
            </p:nvSpPr>
            <p:spPr bwMode="auto">
              <a:xfrm>
                <a:off x="624" y="3040"/>
                <a:ext cx="818" cy="1088"/>
              </a:xfrm>
              <a:prstGeom prst="rect">
                <a:avLst/>
              </a:prstGeom>
              <a:solidFill>
                <a:srgbClr val="99FF33"/>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0" name="Rectangle 48">
                <a:extLst>
                  <a:ext uri="{FF2B5EF4-FFF2-40B4-BE49-F238E27FC236}">
                    <a16:creationId xmlns:a16="http://schemas.microsoft.com/office/drawing/2014/main" id="{AAF80A54-E7DA-DEB4-EF4A-DCD14F7FA6D0}"/>
                  </a:ext>
                </a:extLst>
              </p:cNvPr>
              <p:cNvSpPr>
                <a:spLocks noChangeArrowheads="1"/>
              </p:cNvSpPr>
              <p:nvPr/>
            </p:nvSpPr>
            <p:spPr bwMode="auto">
              <a:xfrm>
                <a:off x="1559"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1" name="Rectangle 49">
                <a:extLst>
                  <a:ext uri="{FF2B5EF4-FFF2-40B4-BE49-F238E27FC236}">
                    <a16:creationId xmlns:a16="http://schemas.microsoft.com/office/drawing/2014/main" id="{94134BDB-54D1-9AB7-6EDA-BD335235BA97}"/>
                  </a:ext>
                </a:extLst>
              </p:cNvPr>
              <p:cNvSpPr>
                <a:spLocks noChangeArrowheads="1"/>
              </p:cNvSpPr>
              <p:nvPr/>
            </p:nvSpPr>
            <p:spPr bwMode="auto">
              <a:xfrm>
                <a:off x="2026"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2" name="Rectangle 50">
                <a:extLst>
                  <a:ext uri="{FF2B5EF4-FFF2-40B4-BE49-F238E27FC236}">
                    <a16:creationId xmlns:a16="http://schemas.microsoft.com/office/drawing/2014/main" id="{58BB7CF8-E152-DB23-A6F3-C101678E20E2}"/>
                  </a:ext>
                </a:extLst>
              </p:cNvPr>
              <p:cNvSpPr>
                <a:spLocks noChangeArrowheads="1"/>
              </p:cNvSpPr>
              <p:nvPr/>
            </p:nvSpPr>
            <p:spPr bwMode="auto">
              <a:xfrm>
                <a:off x="2494"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3" name="Rectangle 51">
                <a:extLst>
                  <a:ext uri="{FF2B5EF4-FFF2-40B4-BE49-F238E27FC236}">
                    <a16:creationId xmlns:a16="http://schemas.microsoft.com/office/drawing/2014/main" id="{FF2A7F06-8559-2400-2F7C-4F97EDE50F39}"/>
                  </a:ext>
                </a:extLst>
              </p:cNvPr>
              <p:cNvSpPr>
                <a:spLocks noChangeArrowheads="1"/>
              </p:cNvSpPr>
              <p:nvPr/>
            </p:nvSpPr>
            <p:spPr bwMode="auto">
              <a:xfrm>
                <a:off x="2961"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4" name="Rectangle 52">
                <a:extLst>
                  <a:ext uri="{FF2B5EF4-FFF2-40B4-BE49-F238E27FC236}">
                    <a16:creationId xmlns:a16="http://schemas.microsoft.com/office/drawing/2014/main" id="{7FF62226-9D33-9120-FAA4-EF6451CEF81D}"/>
                  </a:ext>
                </a:extLst>
              </p:cNvPr>
              <p:cNvSpPr>
                <a:spLocks noChangeArrowheads="1"/>
              </p:cNvSpPr>
              <p:nvPr/>
            </p:nvSpPr>
            <p:spPr bwMode="auto">
              <a:xfrm>
                <a:off x="1559" y="3516"/>
                <a:ext cx="1753" cy="204"/>
              </a:xfrm>
              <a:prstGeom prst="rect">
                <a:avLst/>
              </a:prstGeom>
              <a:solidFill>
                <a:srgbClr val="063DE8"/>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5" name="Rectangle 53">
                <a:extLst>
                  <a:ext uri="{FF2B5EF4-FFF2-40B4-BE49-F238E27FC236}">
                    <a16:creationId xmlns:a16="http://schemas.microsoft.com/office/drawing/2014/main" id="{656F725D-FCE9-44EC-188C-7AC6922F99C6}"/>
                  </a:ext>
                </a:extLst>
              </p:cNvPr>
              <p:cNvSpPr>
                <a:spLocks noChangeArrowheads="1"/>
              </p:cNvSpPr>
              <p:nvPr/>
            </p:nvSpPr>
            <p:spPr bwMode="auto">
              <a:xfrm>
                <a:off x="1559"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6" name="Rectangle 54">
                <a:extLst>
                  <a:ext uri="{FF2B5EF4-FFF2-40B4-BE49-F238E27FC236}">
                    <a16:creationId xmlns:a16="http://schemas.microsoft.com/office/drawing/2014/main" id="{7AE52C09-FEAC-F1A4-9A5B-AD22C1B7F937}"/>
                  </a:ext>
                </a:extLst>
              </p:cNvPr>
              <p:cNvSpPr>
                <a:spLocks noChangeArrowheads="1"/>
              </p:cNvSpPr>
              <p:nvPr/>
            </p:nvSpPr>
            <p:spPr bwMode="auto">
              <a:xfrm>
                <a:off x="2494"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48" name="Group 55">
              <a:extLst>
                <a:ext uri="{FF2B5EF4-FFF2-40B4-BE49-F238E27FC236}">
                  <a16:creationId xmlns:a16="http://schemas.microsoft.com/office/drawing/2014/main" id="{7389CE15-E6E1-16FB-8AA7-2FCE40258E69}"/>
                </a:ext>
              </a:extLst>
            </p:cNvPr>
            <p:cNvGrpSpPr>
              <a:grpSpLocks/>
            </p:cNvGrpSpPr>
            <p:nvPr/>
          </p:nvGrpSpPr>
          <p:grpSpPr bwMode="auto">
            <a:xfrm>
              <a:off x="1056" y="3024"/>
              <a:ext cx="624" cy="480"/>
              <a:chOff x="624" y="2496"/>
              <a:chExt cx="2688" cy="1632"/>
            </a:xfrm>
          </p:grpSpPr>
          <p:sp>
            <p:nvSpPr>
              <p:cNvPr id="18469" name="Rectangle 56">
                <a:extLst>
                  <a:ext uri="{FF2B5EF4-FFF2-40B4-BE49-F238E27FC236}">
                    <a16:creationId xmlns:a16="http://schemas.microsoft.com/office/drawing/2014/main" id="{DD96467B-5626-4F95-983B-27C3DDB3740F}"/>
                  </a:ext>
                </a:extLst>
              </p:cNvPr>
              <p:cNvSpPr>
                <a:spLocks noChangeArrowheads="1"/>
              </p:cNvSpPr>
              <p:nvPr/>
            </p:nvSpPr>
            <p:spPr bwMode="auto">
              <a:xfrm>
                <a:off x="624" y="2496"/>
                <a:ext cx="2688" cy="408"/>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0" name="Rectangle 57">
                <a:extLst>
                  <a:ext uri="{FF2B5EF4-FFF2-40B4-BE49-F238E27FC236}">
                    <a16:creationId xmlns:a16="http://schemas.microsoft.com/office/drawing/2014/main" id="{07614062-51ED-5FF7-1896-AE71BA1778F8}"/>
                  </a:ext>
                </a:extLst>
              </p:cNvPr>
              <p:cNvSpPr>
                <a:spLocks noChangeArrowheads="1"/>
              </p:cNvSpPr>
              <p:nvPr/>
            </p:nvSpPr>
            <p:spPr bwMode="auto">
              <a:xfrm>
                <a:off x="624" y="3040"/>
                <a:ext cx="818" cy="1088"/>
              </a:xfrm>
              <a:prstGeom prst="rect">
                <a:avLst/>
              </a:prstGeom>
              <a:solidFill>
                <a:srgbClr val="99FF33"/>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1" name="Rectangle 58">
                <a:extLst>
                  <a:ext uri="{FF2B5EF4-FFF2-40B4-BE49-F238E27FC236}">
                    <a16:creationId xmlns:a16="http://schemas.microsoft.com/office/drawing/2014/main" id="{C5804160-41F7-2E10-8DE2-F707D69C7B77}"/>
                  </a:ext>
                </a:extLst>
              </p:cNvPr>
              <p:cNvSpPr>
                <a:spLocks noChangeArrowheads="1"/>
              </p:cNvSpPr>
              <p:nvPr/>
            </p:nvSpPr>
            <p:spPr bwMode="auto">
              <a:xfrm>
                <a:off x="1559"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2" name="Rectangle 59">
                <a:extLst>
                  <a:ext uri="{FF2B5EF4-FFF2-40B4-BE49-F238E27FC236}">
                    <a16:creationId xmlns:a16="http://schemas.microsoft.com/office/drawing/2014/main" id="{A7A2E783-B046-9C96-41E5-43905AE0F564}"/>
                  </a:ext>
                </a:extLst>
              </p:cNvPr>
              <p:cNvSpPr>
                <a:spLocks noChangeArrowheads="1"/>
              </p:cNvSpPr>
              <p:nvPr/>
            </p:nvSpPr>
            <p:spPr bwMode="auto">
              <a:xfrm>
                <a:off x="2026"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3" name="Rectangle 60">
                <a:extLst>
                  <a:ext uri="{FF2B5EF4-FFF2-40B4-BE49-F238E27FC236}">
                    <a16:creationId xmlns:a16="http://schemas.microsoft.com/office/drawing/2014/main" id="{D3F65313-C8FA-812E-C73F-A6BF0017D83F}"/>
                  </a:ext>
                </a:extLst>
              </p:cNvPr>
              <p:cNvSpPr>
                <a:spLocks noChangeArrowheads="1"/>
              </p:cNvSpPr>
              <p:nvPr/>
            </p:nvSpPr>
            <p:spPr bwMode="auto">
              <a:xfrm>
                <a:off x="2494"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4" name="Rectangle 61">
                <a:extLst>
                  <a:ext uri="{FF2B5EF4-FFF2-40B4-BE49-F238E27FC236}">
                    <a16:creationId xmlns:a16="http://schemas.microsoft.com/office/drawing/2014/main" id="{C4C4B1D1-FCF6-C26E-4E61-04D35C478E85}"/>
                  </a:ext>
                </a:extLst>
              </p:cNvPr>
              <p:cNvSpPr>
                <a:spLocks noChangeArrowheads="1"/>
              </p:cNvSpPr>
              <p:nvPr/>
            </p:nvSpPr>
            <p:spPr bwMode="auto">
              <a:xfrm>
                <a:off x="2961"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5" name="Rectangle 62">
                <a:extLst>
                  <a:ext uri="{FF2B5EF4-FFF2-40B4-BE49-F238E27FC236}">
                    <a16:creationId xmlns:a16="http://schemas.microsoft.com/office/drawing/2014/main" id="{91D1D39E-0D65-A425-C88A-9056E576446D}"/>
                  </a:ext>
                </a:extLst>
              </p:cNvPr>
              <p:cNvSpPr>
                <a:spLocks noChangeArrowheads="1"/>
              </p:cNvSpPr>
              <p:nvPr/>
            </p:nvSpPr>
            <p:spPr bwMode="auto">
              <a:xfrm>
                <a:off x="1559" y="3516"/>
                <a:ext cx="1753" cy="204"/>
              </a:xfrm>
              <a:prstGeom prst="rect">
                <a:avLst/>
              </a:prstGeom>
              <a:solidFill>
                <a:srgbClr val="063DE8"/>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6" name="Rectangle 63">
                <a:extLst>
                  <a:ext uri="{FF2B5EF4-FFF2-40B4-BE49-F238E27FC236}">
                    <a16:creationId xmlns:a16="http://schemas.microsoft.com/office/drawing/2014/main" id="{152BDDA6-A79B-5029-045E-780DCCC18818}"/>
                  </a:ext>
                </a:extLst>
              </p:cNvPr>
              <p:cNvSpPr>
                <a:spLocks noChangeArrowheads="1"/>
              </p:cNvSpPr>
              <p:nvPr/>
            </p:nvSpPr>
            <p:spPr bwMode="auto">
              <a:xfrm>
                <a:off x="1559"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7" name="Rectangle 64">
                <a:extLst>
                  <a:ext uri="{FF2B5EF4-FFF2-40B4-BE49-F238E27FC236}">
                    <a16:creationId xmlns:a16="http://schemas.microsoft.com/office/drawing/2014/main" id="{C4BA0E63-F62D-8958-B318-658BDCB2528A}"/>
                  </a:ext>
                </a:extLst>
              </p:cNvPr>
              <p:cNvSpPr>
                <a:spLocks noChangeArrowheads="1"/>
              </p:cNvSpPr>
              <p:nvPr/>
            </p:nvSpPr>
            <p:spPr bwMode="auto">
              <a:xfrm>
                <a:off x="2494"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49" name="Group 65">
              <a:extLst>
                <a:ext uri="{FF2B5EF4-FFF2-40B4-BE49-F238E27FC236}">
                  <a16:creationId xmlns:a16="http://schemas.microsoft.com/office/drawing/2014/main" id="{562736FB-2A18-DE14-8703-667D091F8752}"/>
                </a:ext>
              </a:extLst>
            </p:cNvPr>
            <p:cNvGrpSpPr>
              <a:grpSpLocks/>
            </p:cNvGrpSpPr>
            <p:nvPr/>
          </p:nvGrpSpPr>
          <p:grpSpPr bwMode="auto">
            <a:xfrm>
              <a:off x="3408" y="3024"/>
              <a:ext cx="624" cy="480"/>
              <a:chOff x="624" y="2496"/>
              <a:chExt cx="2688" cy="1632"/>
            </a:xfrm>
          </p:grpSpPr>
          <p:sp>
            <p:nvSpPr>
              <p:cNvPr id="18460" name="Rectangle 66">
                <a:extLst>
                  <a:ext uri="{FF2B5EF4-FFF2-40B4-BE49-F238E27FC236}">
                    <a16:creationId xmlns:a16="http://schemas.microsoft.com/office/drawing/2014/main" id="{82C36ABC-02B1-7349-087C-58D2DA66EC50}"/>
                  </a:ext>
                </a:extLst>
              </p:cNvPr>
              <p:cNvSpPr>
                <a:spLocks noChangeArrowheads="1"/>
              </p:cNvSpPr>
              <p:nvPr/>
            </p:nvSpPr>
            <p:spPr bwMode="auto">
              <a:xfrm>
                <a:off x="624" y="2496"/>
                <a:ext cx="2688" cy="408"/>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1" name="Rectangle 67">
                <a:extLst>
                  <a:ext uri="{FF2B5EF4-FFF2-40B4-BE49-F238E27FC236}">
                    <a16:creationId xmlns:a16="http://schemas.microsoft.com/office/drawing/2014/main" id="{F57D5BB3-3114-046E-6CDE-43D51B0D0B13}"/>
                  </a:ext>
                </a:extLst>
              </p:cNvPr>
              <p:cNvSpPr>
                <a:spLocks noChangeArrowheads="1"/>
              </p:cNvSpPr>
              <p:nvPr/>
            </p:nvSpPr>
            <p:spPr bwMode="auto">
              <a:xfrm>
                <a:off x="624" y="3040"/>
                <a:ext cx="818" cy="1088"/>
              </a:xfrm>
              <a:prstGeom prst="rect">
                <a:avLst/>
              </a:prstGeom>
              <a:solidFill>
                <a:srgbClr val="99FF33"/>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2" name="Rectangle 68">
                <a:extLst>
                  <a:ext uri="{FF2B5EF4-FFF2-40B4-BE49-F238E27FC236}">
                    <a16:creationId xmlns:a16="http://schemas.microsoft.com/office/drawing/2014/main" id="{435C4081-EE3F-B95D-8780-0AA11E86C345}"/>
                  </a:ext>
                </a:extLst>
              </p:cNvPr>
              <p:cNvSpPr>
                <a:spLocks noChangeArrowheads="1"/>
              </p:cNvSpPr>
              <p:nvPr/>
            </p:nvSpPr>
            <p:spPr bwMode="auto">
              <a:xfrm>
                <a:off x="1559"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3" name="Rectangle 69">
                <a:extLst>
                  <a:ext uri="{FF2B5EF4-FFF2-40B4-BE49-F238E27FC236}">
                    <a16:creationId xmlns:a16="http://schemas.microsoft.com/office/drawing/2014/main" id="{E9EC463B-5C5E-80CB-6F2B-F84FF9362EEA}"/>
                  </a:ext>
                </a:extLst>
              </p:cNvPr>
              <p:cNvSpPr>
                <a:spLocks noChangeArrowheads="1"/>
              </p:cNvSpPr>
              <p:nvPr/>
            </p:nvSpPr>
            <p:spPr bwMode="auto">
              <a:xfrm>
                <a:off x="2026"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4" name="Rectangle 70">
                <a:extLst>
                  <a:ext uri="{FF2B5EF4-FFF2-40B4-BE49-F238E27FC236}">
                    <a16:creationId xmlns:a16="http://schemas.microsoft.com/office/drawing/2014/main" id="{12FDDD0B-E3F2-AA29-9702-8EB5EBB70939}"/>
                  </a:ext>
                </a:extLst>
              </p:cNvPr>
              <p:cNvSpPr>
                <a:spLocks noChangeArrowheads="1"/>
              </p:cNvSpPr>
              <p:nvPr/>
            </p:nvSpPr>
            <p:spPr bwMode="auto">
              <a:xfrm>
                <a:off x="2494"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5" name="Rectangle 71">
                <a:extLst>
                  <a:ext uri="{FF2B5EF4-FFF2-40B4-BE49-F238E27FC236}">
                    <a16:creationId xmlns:a16="http://schemas.microsoft.com/office/drawing/2014/main" id="{866A350F-A467-BF5A-EB78-14E26F9DFB05}"/>
                  </a:ext>
                </a:extLst>
              </p:cNvPr>
              <p:cNvSpPr>
                <a:spLocks noChangeArrowheads="1"/>
              </p:cNvSpPr>
              <p:nvPr/>
            </p:nvSpPr>
            <p:spPr bwMode="auto">
              <a:xfrm>
                <a:off x="2961"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6" name="Rectangle 72">
                <a:extLst>
                  <a:ext uri="{FF2B5EF4-FFF2-40B4-BE49-F238E27FC236}">
                    <a16:creationId xmlns:a16="http://schemas.microsoft.com/office/drawing/2014/main" id="{A3A60E4B-EF5E-1CFE-3D7C-5E6BFF2C2150}"/>
                  </a:ext>
                </a:extLst>
              </p:cNvPr>
              <p:cNvSpPr>
                <a:spLocks noChangeArrowheads="1"/>
              </p:cNvSpPr>
              <p:nvPr/>
            </p:nvSpPr>
            <p:spPr bwMode="auto">
              <a:xfrm>
                <a:off x="1559" y="3516"/>
                <a:ext cx="1753" cy="204"/>
              </a:xfrm>
              <a:prstGeom prst="rect">
                <a:avLst/>
              </a:prstGeom>
              <a:solidFill>
                <a:srgbClr val="063DE8"/>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7" name="Rectangle 73">
                <a:extLst>
                  <a:ext uri="{FF2B5EF4-FFF2-40B4-BE49-F238E27FC236}">
                    <a16:creationId xmlns:a16="http://schemas.microsoft.com/office/drawing/2014/main" id="{A483D942-7BA4-90EE-EB06-DB6A80A85077}"/>
                  </a:ext>
                </a:extLst>
              </p:cNvPr>
              <p:cNvSpPr>
                <a:spLocks noChangeArrowheads="1"/>
              </p:cNvSpPr>
              <p:nvPr/>
            </p:nvSpPr>
            <p:spPr bwMode="auto">
              <a:xfrm>
                <a:off x="1559"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8" name="Rectangle 74">
                <a:extLst>
                  <a:ext uri="{FF2B5EF4-FFF2-40B4-BE49-F238E27FC236}">
                    <a16:creationId xmlns:a16="http://schemas.microsoft.com/office/drawing/2014/main" id="{BFD2C955-D8EE-2272-48D8-A2D491909EB3}"/>
                  </a:ext>
                </a:extLst>
              </p:cNvPr>
              <p:cNvSpPr>
                <a:spLocks noChangeArrowheads="1"/>
              </p:cNvSpPr>
              <p:nvPr/>
            </p:nvSpPr>
            <p:spPr bwMode="auto">
              <a:xfrm>
                <a:off x="2494"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50" name="Group 75">
              <a:extLst>
                <a:ext uri="{FF2B5EF4-FFF2-40B4-BE49-F238E27FC236}">
                  <a16:creationId xmlns:a16="http://schemas.microsoft.com/office/drawing/2014/main" id="{D961A22C-40BD-5697-3F94-AF5F2100C3C1}"/>
                </a:ext>
              </a:extLst>
            </p:cNvPr>
            <p:cNvGrpSpPr>
              <a:grpSpLocks/>
            </p:cNvGrpSpPr>
            <p:nvPr/>
          </p:nvGrpSpPr>
          <p:grpSpPr bwMode="auto">
            <a:xfrm>
              <a:off x="4032" y="3024"/>
              <a:ext cx="624" cy="480"/>
              <a:chOff x="624" y="2496"/>
              <a:chExt cx="2688" cy="1632"/>
            </a:xfrm>
          </p:grpSpPr>
          <p:sp>
            <p:nvSpPr>
              <p:cNvPr id="18451" name="Rectangle 76">
                <a:extLst>
                  <a:ext uri="{FF2B5EF4-FFF2-40B4-BE49-F238E27FC236}">
                    <a16:creationId xmlns:a16="http://schemas.microsoft.com/office/drawing/2014/main" id="{FFD38302-7F01-18DE-A853-E9B54E813FC3}"/>
                  </a:ext>
                </a:extLst>
              </p:cNvPr>
              <p:cNvSpPr>
                <a:spLocks noChangeArrowheads="1"/>
              </p:cNvSpPr>
              <p:nvPr/>
            </p:nvSpPr>
            <p:spPr bwMode="auto">
              <a:xfrm>
                <a:off x="624" y="2496"/>
                <a:ext cx="2688" cy="408"/>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2" name="Rectangle 77">
                <a:extLst>
                  <a:ext uri="{FF2B5EF4-FFF2-40B4-BE49-F238E27FC236}">
                    <a16:creationId xmlns:a16="http://schemas.microsoft.com/office/drawing/2014/main" id="{BACF57D8-622F-436D-14C1-4C2C4693FA97}"/>
                  </a:ext>
                </a:extLst>
              </p:cNvPr>
              <p:cNvSpPr>
                <a:spLocks noChangeArrowheads="1"/>
              </p:cNvSpPr>
              <p:nvPr/>
            </p:nvSpPr>
            <p:spPr bwMode="auto">
              <a:xfrm>
                <a:off x="624" y="3040"/>
                <a:ext cx="818" cy="1088"/>
              </a:xfrm>
              <a:prstGeom prst="rect">
                <a:avLst/>
              </a:prstGeom>
              <a:solidFill>
                <a:srgbClr val="99FF33"/>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3" name="Rectangle 78">
                <a:extLst>
                  <a:ext uri="{FF2B5EF4-FFF2-40B4-BE49-F238E27FC236}">
                    <a16:creationId xmlns:a16="http://schemas.microsoft.com/office/drawing/2014/main" id="{93C84FA0-2E16-A4AE-1B77-C4AAAA765B9A}"/>
                  </a:ext>
                </a:extLst>
              </p:cNvPr>
              <p:cNvSpPr>
                <a:spLocks noChangeArrowheads="1"/>
              </p:cNvSpPr>
              <p:nvPr/>
            </p:nvSpPr>
            <p:spPr bwMode="auto">
              <a:xfrm>
                <a:off x="1559"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4" name="Rectangle 79">
                <a:extLst>
                  <a:ext uri="{FF2B5EF4-FFF2-40B4-BE49-F238E27FC236}">
                    <a16:creationId xmlns:a16="http://schemas.microsoft.com/office/drawing/2014/main" id="{3CEC0F1F-9265-4F4B-CBFD-00DBBC9BF1A2}"/>
                  </a:ext>
                </a:extLst>
              </p:cNvPr>
              <p:cNvSpPr>
                <a:spLocks noChangeArrowheads="1"/>
              </p:cNvSpPr>
              <p:nvPr/>
            </p:nvSpPr>
            <p:spPr bwMode="auto">
              <a:xfrm>
                <a:off x="2026"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5" name="Rectangle 80">
                <a:extLst>
                  <a:ext uri="{FF2B5EF4-FFF2-40B4-BE49-F238E27FC236}">
                    <a16:creationId xmlns:a16="http://schemas.microsoft.com/office/drawing/2014/main" id="{B00E40FC-A548-397B-98DB-A3CE2C33A407}"/>
                  </a:ext>
                </a:extLst>
              </p:cNvPr>
              <p:cNvSpPr>
                <a:spLocks noChangeArrowheads="1"/>
              </p:cNvSpPr>
              <p:nvPr/>
            </p:nvSpPr>
            <p:spPr bwMode="auto">
              <a:xfrm>
                <a:off x="2494"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6" name="Rectangle 81">
                <a:extLst>
                  <a:ext uri="{FF2B5EF4-FFF2-40B4-BE49-F238E27FC236}">
                    <a16:creationId xmlns:a16="http://schemas.microsoft.com/office/drawing/2014/main" id="{583C0D82-E87C-71DB-48E4-56F3326244FD}"/>
                  </a:ext>
                </a:extLst>
              </p:cNvPr>
              <p:cNvSpPr>
                <a:spLocks noChangeArrowheads="1"/>
              </p:cNvSpPr>
              <p:nvPr/>
            </p:nvSpPr>
            <p:spPr bwMode="auto">
              <a:xfrm>
                <a:off x="2961"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7" name="Rectangle 82">
                <a:extLst>
                  <a:ext uri="{FF2B5EF4-FFF2-40B4-BE49-F238E27FC236}">
                    <a16:creationId xmlns:a16="http://schemas.microsoft.com/office/drawing/2014/main" id="{88470C05-0D70-CF2F-1ADA-8609F5FAA0D3}"/>
                  </a:ext>
                </a:extLst>
              </p:cNvPr>
              <p:cNvSpPr>
                <a:spLocks noChangeArrowheads="1"/>
              </p:cNvSpPr>
              <p:nvPr/>
            </p:nvSpPr>
            <p:spPr bwMode="auto">
              <a:xfrm>
                <a:off x="1559" y="3516"/>
                <a:ext cx="1753" cy="204"/>
              </a:xfrm>
              <a:prstGeom prst="rect">
                <a:avLst/>
              </a:prstGeom>
              <a:solidFill>
                <a:srgbClr val="063DE8"/>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8" name="Rectangle 83">
                <a:extLst>
                  <a:ext uri="{FF2B5EF4-FFF2-40B4-BE49-F238E27FC236}">
                    <a16:creationId xmlns:a16="http://schemas.microsoft.com/office/drawing/2014/main" id="{F7D8CD4D-16E3-F69D-CB17-D252F52CC53C}"/>
                  </a:ext>
                </a:extLst>
              </p:cNvPr>
              <p:cNvSpPr>
                <a:spLocks noChangeArrowheads="1"/>
              </p:cNvSpPr>
              <p:nvPr/>
            </p:nvSpPr>
            <p:spPr bwMode="auto">
              <a:xfrm>
                <a:off x="1559"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9" name="Rectangle 84">
                <a:extLst>
                  <a:ext uri="{FF2B5EF4-FFF2-40B4-BE49-F238E27FC236}">
                    <a16:creationId xmlns:a16="http://schemas.microsoft.com/office/drawing/2014/main" id="{AF26DD80-9EA1-83B5-D8A1-D7D0AD1AE589}"/>
                  </a:ext>
                </a:extLst>
              </p:cNvPr>
              <p:cNvSpPr>
                <a:spLocks noChangeArrowheads="1"/>
              </p:cNvSpPr>
              <p:nvPr/>
            </p:nvSpPr>
            <p:spPr bwMode="auto">
              <a:xfrm>
                <a:off x="2494"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65C07E6-7F93-868F-846B-29EA9FFDC8D0}"/>
              </a:ext>
            </a:extLst>
          </p:cNvPr>
          <p:cNvSpPr>
            <a:spLocks noGrp="1"/>
          </p:cNvSpPr>
          <p:nvPr>
            <p:ph type="title"/>
          </p:nvPr>
        </p:nvSpPr>
        <p:spPr>
          <a:xfrm>
            <a:off x="457200" y="76200"/>
            <a:ext cx="8229600" cy="1371600"/>
          </a:xfrm>
        </p:spPr>
        <p:txBody>
          <a:bodyPr/>
          <a:lstStyle/>
          <a:p>
            <a:r>
              <a:rPr lang="en-US" altLang="en-US" dirty="0"/>
              <a:t>Declare Array of Struct</a:t>
            </a:r>
            <a:endParaRPr lang="en-CA" altLang="en-US" dirty="0"/>
          </a:p>
        </p:txBody>
      </p:sp>
      <p:sp>
        <p:nvSpPr>
          <p:cNvPr id="4" name="Rectangle 3">
            <a:extLst>
              <a:ext uri="{FF2B5EF4-FFF2-40B4-BE49-F238E27FC236}">
                <a16:creationId xmlns:a16="http://schemas.microsoft.com/office/drawing/2014/main" id="{8C4E5DDA-B71A-47F7-24F5-44F585562962}"/>
              </a:ext>
            </a:extLst>
          </p:cNvPr>
          <p:cNvSpPr txBox="1">
            <a:spLocks noChangeArrowheads="1"/>
          </p:cNvSpPr>
          <p:nvPr/>
        </p:nvSpPr>
        <p:spPr bwMode="auto">
          <a:xfrm>
            <a:off x="250825" y="1341438"/>
            <a:ext cx="6121400" cy="2087562"/>
          </a:xfrm>
          <a:prstGeom prst="rect">
            <a:avLst/>
          </a:prstGeom>
          <a:noFill/>
          <a:ln w="9525">
            <a:noFill/>
            <a:miter lim="800000"/>
            <a:headEnd/>
            <a:tailEnd/>
          </a:ln>
        </p:spPr>
        <p:txBody>
          <a:bodyPr lIns="91430" tIns="45715" rIns="91430" bIns="45715"/>
          <a:lstStyle/>
          <a:p>
            <a:pPr marL="342900" indent="-342900">
              <a:spcBef>
                <a:spcPct val="20000"/>
              </a:spcBef>
              <a:defRPr/>
            </a:pPr>
            <a:r>
              <a:rPr lang="en-US" b="1" kern="0" dirty="0" err="1">
                <a:latin typeface="Courier New" pitchFamily="49" charset="0"/>
                <a:cs typeface="+mn-cs"/>
              </a:rPr>
              <a:t>struct</a:t>
            </a:r>
            <a:r>
              <a:rPr lang="en-US" b="1" kern="0" dirty="0">
                <a:latin typeface="Courier New" pitchFamily="49" charset="0"/>
                <a:cs typeface="+mn-cs"/>
              </a:rPr>
              <a:t> </a:t>
            </a:r>
            <a:r>
              <a:rPr lang="en-US" b="1" kern="0" dirty="0" err="1">
                <a:latin typeface="Courier New" pitchFamily="49" charset="0"/>
                <a:cs typeface="+mn-cs"/>
              </a:rPr>
              <a:t>StudentRecord</a:t>
            </a:r>
            <a:r>
              <a:rPr lang="en-US" b="1" kern="0" dirty="0">
                <a:latin typeface="Courier New" pitchFamily="49" charset="0"/>
                <a:cs typeface="+mn-cs"/>
              </a:rPr>
              <a:t> {</a:t>
            </a:r>
          </a:p>
          <a:p>
            <a:pPr marL="342900" indent="-342900">
              <a:spcBef>
                <a:spcPct val="20000"/>
              </a:spcBef>
              <a:defRPr/>
            </a:pPr>
            <a:r>
              <a:rPr lang="en-US" b="1" kern="0" dirty="0">
                <a:latin typeface="Courier New" pitchFamily="49" charset="0"/>
                <a:cs typeface="+mn-cs"/>
              </a:rPr>
              <a:t>	char name;		// student name</a:t>
            </a:r>
          </a:p>
          <a:p>
            <a:pPr marL="342900" indent="-342900">
              <a:spcBef>
                <a:spcPct val="20000"/>
              </a:spcBef>
              <a:defRPr/>
            </a:pPr>
            <a:r>
              <a:rPr lang="en-US" b="1" kern="0" dirty="0">
                <a:latin typeface="Courier New" pitchFamily="49" charset="0"/>
                <a:cs typeface="+mn-cs"/>
              </a:rPr>
              <a:t>	double hw[3];	// homework grades</a:t>
            </a:r>
          </a:p>
          <a:p>
            <a:pPr marL="342900" indent="-342900">
              <a:spcBef>
                <a:spcPct val="20000"/>
              </a:spcBef>
              <a:defRPr/>
            </a:pPr>
            <a:r>
              <a:rPr lang="en-US" b="1" kern="0" dirty="0">
                <a:latin typeface="Courier New" pitchFamily="49" charset="0"/>
                <a:cs typeface="+mn-cs"/>
              </a:rPr>
              <a:t>	double test[2];	// test grades</a:t>
            </a:r>
          </a:p>
          <a:p>
            <a:pPr marL="342900" indent="-342900">
              <a:spcBef>
                <a:spcPct val="20000"/>
              </a:spcBef>
              <a:defRPr/>
            </a:pPr>
            <a:r>
              <a:rPr lang="en-US" b="1" kern="0" dirty="0">
                <a:latin typeface="Courier New" pitchFamily="49" charset="0"/>
                <a:cs typeface="+mn-cs"/>
              </a:rPr>
              <a:t>	double </a:t>
            </a:r>
            <a:r>
              <a:rPr lang="en-US" b="1" kern="0" dirty="0" err="1">
                <a:latin typeface="Courier New" pitchFamily="49" charset="0"/>
                <a:cs typeface="+mn-cs"/>
              </a:rPr>
              <a:t>ave</a:t>
            </a:r>
            <a:r>
              <a:rPr lang="en-US" b="1" kern="0" dirty="0">
                <a:latin typeface="Courier New" pitchFamily="49" charset="0"/>
                <a:cs typeface="+mn-cs"/>
              </a:rPr>
              <a:t>;		// final average</a:t>
            </a:r>
          </a:p>
          <a:p>
            <a:pPr marL="342900" indent="-342900">
              <a:spcBef>
                <a:spcPct val="20000"/>
              </a:spcBef>
              <a:defRPr/>
            </a:pPr>
            <a:r>
              <a:rPr lang="en-US" b="1" kern="0" dirty="0">
                <a:latin typeface="Courier New" pitchFamily="49" charset="0"/>
                <a:cs typeface="+mn-cs"/>
              </a:rPr>
              <a:t>};</a:t>
            </a:r>
          </a:p>
        </p:txBody>
      </p:sp>
      <p:graphicFrame>
        <p:nvGraphicFramePr>
          <p:cNvPr id="5" name="Table 4">
            <a:extLst>
              <a:ext uri="{FF2B5EF4-FFF2-40B4-BE49-F238E27FC236}">
                <a16:creationId xmlns:a16="http://schemas.microsoft.com/office/drawing/2014/main" id="{E585985F-716B-52DE-D3CF-07F90C4CDBC8}"/>
              </a:ext>
            </a:extLst>
          </p:cNvPr>
          <p:cNvGraphicFramePr>
            <a:graphicFrameLocks noGrp="1"/>
          </p:cNvGraphicFramePr>
          <p:nvPr/>
        </p:nvGraphicFramePr>
        <p:xfrm>
          <a:off x="1547813" y="3357563"/>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gridSpan="4">
                  <a:txBody>
                    <a:bodyPr/>
                    <a:lstStyle/>
                    <a:p>
                      <a:pPr algn="ctr"/>
                      <a:r>
                        <a:rPr lang="en-US" dirty="0" err="1"/>
                        <a:t>StudentRecord</a:t>
                      </a:r>
                      <a:endParaRPr lang="en-US"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370840">
                <a:tc gridSpan="4">
                  <a:txBody>
                    <a:bodyPr/>
                    <a:lstStyle/>
                    <a:p>
                      <a:pPr algn="ctr"/>
                      <a:r>
                        <a:rPr lang="en-US" dirty="0"/>
                        <a:t>name</a:t>
                      </a:r>
                      <a:endParaRPr lang="en-CA"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370840">
                <a:tc>
                  <a:txBody>
                    <a:bodyPr/>
                    <a:lstStyle/>
                    <a:p>
                      <a:pPr algn="ctr"/>
                      <a:r>
                        <a:rPr lang="en-US" dirty="0"/>
                        <a:t>hw[0]</a:t>
                      </a:r>
                      <a:endParaRPr lang="en-CA"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hw[1]</a:t>
                      </a:r>
                      <a:endParaRPr lang="en-CA" dirty="0"/>
                    </a:p>
                  </a:txBody>
                  <a:tcPr/>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hw[2]</a:t>
                      </a:r>
                      <a:endParaRPr lang="en-CA" dirty="0"/>
                    </a:p>
                  </a:txBody>
                  <a:tcPr/>
                </a:tc>
                <a:extLst>
                  <a:ext uri="{0D108BD9-81ED-4DB2-BD59-A6C34878D82A}">
                    <a16:rowId xmlns:a16="http://schemas.microsoft.com/office/drawing/2014/main" val="10002"/>
                  </a:ext>
                </a:extLst>
              </a:tr>
              <a:tr h="370840">
                <a:tc gridSpan="2">
                  <a:txBody>
                    <a:bodyPr/>
                    <a:lstStyle/>
                    <a:p>
                      <a:pPr algn="ctr"/>
                      <a:r>
                        <a:rPr lang="en-US" dirty="0"/>
                        <a:t>test[0]</a:t>
                      </a:r>
                      <a:endParaRPr lang="en-CA" dirty="0"/>
                    </a:p>
                  </a:txBody>
                  <a:tcPr/>
                </a:tc>
                <a:tc hMerge="1">
                  <a:txBody>
                    <a:bodyPr/>
                    <a:lstStyle/>
                    <a:p>
                      <a:endParaRPr lang="en-CA"/>
                    </a:p>
                  </a:txBody>
                  <a:tcPr/>
                </a:tc>
                <a:tc gridSpan="2">
                  <a:txBody>
                    <a:bodyPr/>
                    <a:lstStyle/>
                    <a:p>
                      <a:pPr algn="ctr"/>
                      <a:r>
                        <a:rPr lang="en-US" dirty="0"/>
                        <a:t>test[1]</a:t>
                      </a:r>
                      <a:endParaRPr lang="en-CA" dirty="0"/>
                    </a:p>
                  </a:txBody>
                  <a:tcPr/>
                </a:tc>
                <a:tc hMerge="1">
                  <a:txBody>
                    <a:bodyPr/>
                    <a:lstStyle/>
                    <a:p>
                      <a:endParaRPr lang="en-CA"/>
                    </a:p>
                  </a:txBody>
                  <a:tcPr/>
                </a:tc>
                <a:extLst>
                  <a:ext uri="{0D108BD9-81ED-4DB2-BD59-A6C34878D82A}">
                    <a16:rowId xmlns:a16="http://schemas.microsoft.com/office/drawing/2014/main" val="10003"/>
                  </a:ext>
                </a:extLst>
              </a:tr>
              <a:tr h="370840">
                <a:tc gridSpan="4">
                  <a:txBody>
                    <a:bodyPr/>
                    <a:lstStyle/>
                    <a:p>
                      <a:pPr algn="ctr"/>
                      <a:r>
                        <a:rPr lang="en-US" dirty="0" err="1"/>
                        <a:t>ave</a:t>
                      </a:r>
                      <a:endParaRPr lang="en-CA" dirty="0"/>
                    </a:p>
                  </a:txBody>
                  <a:tcPr/>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sp>
        <p:nvSpPr>
          <p:cNvPr id="19480" name="TextBox 5">
            <a:extLst>
              <a:ext uri="{FF2B5EF4-FFF2-40B4-BE49-F238E27FC236}">
                <a16:creationId xmlns:a16="http://schemas.microsoft.com/office/drawing/2014/main" id="{31086F8F-7A44-D4EA-E3E8-A2F428BBAC86}"/>
              </a:ext>
            </a:extLst>
          </p:cNvPr>
          <p:cNvSpPr txBox="1">
            <a:spLocks noChangeArrowheads="1"/>
          </p:cNvSpPr>
          <p:nvPr/>
        </p:nvSpPr>
        <p:spPr bwMode="auto">
          <a:xfrm>
            <a:off x="2627313" y="5445125"/>
            <a:ext cx="366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StudentList StudentRecord[10];</a:t>
            </a:r>
            <a:endParaRPr lang="en-CA" altLang="en-US" b="1"/>
          </a:p>
        </p:txBody>
      </p:sp>
      <p:graphicFrame>
        <p:nvGraphicFramePr>
          <p:cNvPr id="9" name="Table 8">
            <a:extLst>
              <a:ext uri="{FF2B5EF4-FFF2-40B4-BE49-F238E27FC236}">
                <a16:creationId xmlns:a16="http://schemas.microsoft.com/office/drawing/2014/main" id="{ECD11248-E812-BE60-2A34-5C41290241E9}"/>
              </a:ext>
            </a:extLst>
          </p:cNvPr>
          <p:cNvGraphicFramePr>
            <a:graphicFrameLocks noGrp="1"/>
          </p:cNvGraphicFramePr>
          <p:nvPr/>
        </p:nvGraphicFramePr>
        <p:xfrm>
          <a:off x="1187450" y="5876925"/>
          <a:ext cx="928688" cy="784225"/>
        </p:xfrm>
        <a:graphic>
          <a:graphicData uri="http://schemas.openxmlformats.org/drawingml/2006/table">
            <a:tbl>
              <a:tblPr firstRow="1" bandRow="1">
                <a:tableStyleId>{073A0DAA-6AF3-43AB-8588-CEC1D06C72B9}</a:tableStyleId>
              </a:tblPr>
              <a:tblGrid>
                <a:gridCol w="309563">
                  <a:extLst>
                    <a:ext uri="{9D8B030D-6E8A-4147-A177-3AD203B41FA5}">
                      <a16:colId xmlns:a16="http://schemas.microsoft.com/office/drawing/2014/main" val="20000"/>
                    </a:ext>
                  </a:extLst>
                </a:gridCol>
                <a:gridCol w="154781">
                  <a:extLst>
                    <a:ext uri="{9D8B030D-6E8A-4147-A177-3AD203B41FA5}">
                      <a16:colId xmlns:a16="http://schemas.microsoft.com/office/drawing/2014/main" val="20001"/>
                    </a:ext>
                  </a:extLst>
                </a:gridCol>
                <a:gridCol w="154781">
                  <a:extLst>
                    <a:ext uri="{9D8B030D-6E8A-4147-A177-3AD203B41FA5}">
                      <a16:colId xmlns:a16="http://schemas.microsoft.com/office/drawing/2014/main" val="20002"/>
                    </a:ext>
                  </a:extLst>
                </a:gridCol>
                <a:gridCol w="30956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535" marR="91535"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535" marR="91535"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535" marR="91535"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535" marR="91535" marT="45750" marB="45750"/>
                </a:tc>
                <a:tc hMerge="1">
                  <a:txBody>
                    <a:bodyPr/>
                    <a:lstStyle/>
                    <a:p>
                      <a:endParaRPr lang="en-CA"/>
                    </a:p>
                  </a:txBody>
                  <a:tcPr/>
                </a:tc>
                <a:tc gridSpan="2">
                  <a:txBody>
                    <a:bodyPr/>
                    <a:lstStyle/>
                    <a:p>
                      <a:pPr algn="ctr"/>
                      <a:r>
                        <a:rPr lang="en-US" sz="200" dirty="0"/>
                        <a:t>test[1]</a:t>
                      </a:r>
                      <a:endParaRPr lang="en-CA" sz="200" dirty="0"/>
                    </a:p>
                  </a:txBody>
                  <a:tcPr marL="91535" marR="91535"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535" marR="91535"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C5065A4-CB98-B6DA-53FB-2C3E6668D574}"/>
              </a:ext>
            </a:extLst>
          </p:cNvPr>
          <p:cNvGraphicFramePr>
            <a:graphicFrameLocks noGrp="1"/>
          </p:cNvGraphicFramePr>
          <p:nvPr/>
        </p:nvGraphicFramePr>
        <p:xfrm>
          <a:off x="2195513" y="5876925"/>
          <a:ext cx="928686" cy="784225"/>
        </p:xfrm>
        <a:graphic>
          <a:graphicData uri="http://schemas.openxmlformats.org/drawingml/2006/table">
            <a:tbl>
              <a:tblPr firstRow="1" bandRow="1">
                <a:tableStyleId>{073A0DAA-6AF3-43AB-8588-CEC1D06C72B9}</a:tableStyleId>
              </a:tblPr>
              <a:tblGrid>
                <a:gridCol w="309562">
                  <a:extLst>
                    <a:ext uri="{9D8B030D-6E8A-4147-A177-3AD203B41FA5}">
                      <a16:colId xmlns:a16="http://schemas.microsoft.com/office/drawing/2014/main" val="20000"/>
                    </a:ext>
                  </a:extLst>
                </a:gridCol>
                <a:gridCol w="154781">
                  <a:extLst>
                    <a:ext uri="{9D8B030D-6E8A-4147-A177-3AD203B41FA5}">
                      <a16:colId xmlns:a16="http://schemas.microsoft.com/office/drawing/2014/main" val="20001"/>
                    </a:ext>
                  </a:extLst>
                </a:gridCol>
                <a:gridCol w="154781">
                  <a:extLst>
                    <a:ext uri="{9D8B030D-6E8A-4147-A177-3AD203B41FA5}">
                      <a16:colId xmlns:a16="http://schemas.microsoft.com/office/drawing/2014/main" val="20002"/>
                    </a:ext>
                  </a:extLst>
                </a:gridCol>
                <a:gridCol w="309562">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535" marR="91535"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535" marR="91535"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535" marR="91535"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535" marR="91535" marT="45750" marB="45750"/>
                </a:tc>
                <a:tc hMerge="1">
                  <a:txBody>
                    <a:bodyPr/>
                    <a:lstStyle/>
                    <a:p>
                      <a:endParaRPr lang="en-CA"/>
                    </a:p>
                  </a:txBody>
                  <a:tcPr/>
                </a:tc>
                <a:tc gridSpan="2">
                  <a:txBody>
                    <a:bodyPr/>
                    <a:lstStyle/>
                    <a:p>
                      <a:pPr algn="ctr"/>
                      <a:r>
                        <a:rPr lang="en-US" sz="200" dirty="0"/>
                        <a:t>test[1]</a:t>
                      </a:r>
                      <a:endParaRPr lang="en-CA" sz="200" dirty="0"/>
                    </a:p>
                  </a:txBody>
                  <a:tcPr marL="91535" marR="91535"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535" marR="91535"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1" name="Table 10">
            <a:extLst>
              <a:ext uri="{FF2B5EF4-FFF2-40B4-BE49-F238E27FC236}">
                <a16:creationId xmlns:a16="http://schemas.microsoft.com/office/drawing/2014/main" id="{84AE8435-88D7-B52D-34A9-9AB1A2E143B8}"/>
              </a:ext>
            </a:extLst>
          </p:cNvPr>
          <p:cNvGraphicFramePr>
            <a:graphicFrameLocks noGrp="1"/>
          </p:cNvGraphicFramePr>
          <p:nvPr/>
        </p:nvGraphicFramePr>
        <p:xfrm>
          <a:off x="3203575" y="5876925"/>
          <a:ext cx="928688" cy="784225"/>
        </p:xfrm>
        <a:graphic>
          <a:graphicData uri="http://schemas.openxmlformats.org/drawingml/2006/table">
            <a:tbl>
              <a:tblPr firstRow="1" bandRow="1">
                <a:tableStyleId>{073A0DAA-6AF3-43AB-8588-CEC1D06C72B9}</a:tableStyleId>
              </a:tblPr>
              <a:tblGrid>
                <a:gridCol w="309563">
                  <a:extLst>
                    <a:ext uri="{9D8B030D-6E8A-4147-A177-3AD203B41FA5}">
                      <a16:colId xmlns:a16="http://schemas.microsoft.com/office/drawing/2014/main" val="20000"/>
                    </a:ext>
                  </a:extLst>
                </a:gridCol>
                <a:gridCol w="154781">
                  <a:extLst>
                    <a:ext uri="{9D8B030D-6E8A-4147-A177-3AD203B41FA5}">
                      <a16:colId xmlns:a16="http://schemas.microsoft.com/office/drawing/2014/main" val="20001"/>
                    </a:ext>
                  </a:extLst>
                </a:gridCol>
                <a:gridCol w="154781">
                  <a:extLst>
                    <a:ext uri="{9D8B030D-6E8A-4147-A177-3AD203B41FA5}">
                      <a16:colId xmlns:a16="http://schemas.microsoft.com/office/drawing/2014/main" val="20002"/>
                    </a:ext>
                  </a:extLst>
                </a:gridCol>
                <a:gridCol w="30956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535" marR="91535"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535" marR="91535"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535" marR="91535"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535" marR="91535" marT="45750" marB="45750"/>
                </a:tc>
                <a:tc hMerge="1">
                  <a:txBody>
                    <a:bodyPr/>
                    <a:lstStyle/>
                    <a:p>
                      <a:endParaRPr lang="en-CA"/>
                    </a:p>
                  </a:txBody>
                  <a:tcPr/>
                </a:tc>
                <a:tc gridSpan="2">
                  <a:txBody>
                    <a:bodyPr/>
                    <a:lstStyle/>
                    <a:p>
                      <a:pPr algn="ctr"/>
                      <a:r>
                        <a:rPr lang="en-US" sz="200" dirty="0"/>
                        <a:t>test[1]</a:t>
                      </a:r>
                      <a:endParaRPr lang="en-CA" sz="200" dirty="0"/>
                    </a:p>
                  </a:txBody>
                  <a:tcPr marL="91535" marR="91535"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535" marR="91535"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2" name="Table 11">
            <a:extLst>
              <a:ext uri="{FF2B5EF4-FFF2-40B4-BE49-F238E27FC236}">
                <a16:creationId xmlns:a16="http://schemas.microsoft.com/office/drawing/2014/main" id="{3A2BFF92-3EC4-1F7D-EEFE-2C84B80742FF}"/>
              </a:ext>
            </a:extLst>
          </p:cNvPr>
          <p:cNvGraphicFramePr>
            <a:graphicFrameLocks noGrp="1"/>
          </p:cNvGraphicFramePr>
          <p:nvPr/>
        </p:nvGraphicFramePr>
        <p:xfrm>
          <a:off x="4211638" y="5876925"/>
          <a:ext cx="928686" cy="784225"/>
        </p:xfrm>
        <a:graphic>
          <a:graphicData uri="http://schemas.openxmlformats.org/drawingml/2006/table">
            <a:tbl>
              <a:tblPr firstRow="1" bandRow="1">
                <a:tableStyleId>{073A0DAA-6AF3-43AB-8588-CEC1D06C72B9}</a:tableStyleId>
              </a:tblPr>
              <a:tblGrid>
                <a:gridCol w="309562">
                  <a:extLst>
                    <a:ext uri="{9D8B030D-6E8A-4147-A177-3AD203B41FA5}">
                      <a16:colId xmlns:a16="http://schemas.microsoft.com/office/drawing/2014/main" val="20000"/>
                    </a:ext>
                  </a:extLst>
                </a:gridCol>
                <a:gridCol w="154781">
                  <a:extLst>
                    <a:ext uri="{9D8B030D-6E8A-4147-A177-3AD203B41FA5}">
                      <a16:colId xmlns:a16="http://schemas.microsoft.com/office/drawing/2014/main" val="20001"/>
                    </a:ext>
                  </a:extLst>
                </a:gridCol>
                <a:gridCol w="154781">
                  <a:extLst>
                    <a:ext uri="{9D8B030D-6E8A-4147-A177-3AD203B41FA5}">
                      <a16:colId xmlns:a16="http://schemas.microsoft.com/office/drawing/2014/main" val="20002"/>
                    </a:ext>
                  </a:extLst>
                </a:gridCol>
                <a:gridCol w="309562">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535" marR="91535"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535" marR="91535"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535" marR="91535"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535" marR="91535" marT="45750" marB="45750"/>
                </a:tc>
                <a:tc hMerge="1">
                  <a:txBody>
                    <a:bodyPr/>
                    <a:lstStyle/>
                    <a:p>
                      <a:endParaRPr lang="en-CA"/>
                    </a:p>
                  </a:txBody>
                  <a:tcPr/>
                </a:tc>
                <a:tc gridSpan="2">
                  <a:txBody>
                    <a:bodyPr/>
                    <a:lstStyle/>
                    <a:p>
                      <a:pPr algn="ctr"/>
                      <a:r>
                        <a:rPr lang="en-US" sz="200" dirty="0"/>
                        <a:t>test[1]</a:t>
                      </a:r>
                      <a:endParaRPr lang="en-CA" sz="200" dirty="0"/>
                    </a:p>
                  </a:txBody>
                  <a:tcPr marL="91535" marR="91535"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535" marR="91535"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3" name="Table 12">
            <a:extLst>
              <a:ext uri="{FF2B5EF4-FFF2-40B4-BE49-F238E27FC236}">
                <a16:creationId xmlns:a16="http://schemas.microsoft.com/office/drawing/2014/main" id="{AA82CA71-1731-5F32-F281-51DAE1634616}"/>
              </a:ext>
            </a:extLst>
          </p:cNvPr>
          <p:cNvGraphicFramePr>
            <a:graphicFrameLocks noGrp="1"/>
          </p:cNvGraphicFramePr>
          <p:nvPr/>
        </p:nvGraphicFramePr>
        <p:xfrm>
          <a:off x="6588125" y="5876925"/>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912F2B3-84EC-A7D0-3917-C68578C85776}"/>
              </a:ext>
            </a:extLst>
          </p:cNvPr>
          <p:cNvSpPr>
            <a:spLocks noGrp="1"/>
          </p:cNvSpPr>
          <p:nvPr>
            <p:ph type="title"/>
          </p:nvPr>
        </p:nvSpPr>
        <p:spPr>
          <a:xfrm>
            <a:off x="457200" y="76200"/>
            <a:ext cx="8229600" cy="1371600"/>
          </a:xfrm>
        </p:spPr>
        <p:txBody>
          <a:bodyPr/>
          <a:lstStyle/>
          <a:p>
            <a:r>
              <a:rPr lang="en-US" altLang="en-US" dirty="0"/>
              <a:t>Array of Struct</a:t>
            </a:r>
            <a:endParaRPr lang="en-CA" altLang="en-US" dirty="0"/>
          </a:p>
        </p:txBody>
      </p:sp>
      <p:sp>
        <p:nvSpPr>
          <p:cNvPr id="20483" name="TextBox 5">
            <a:extLst>
              <a:ext uri="{FF2B5EF4-FFF2-40B4-BE49-F238E27FC236}">
                <a16:creationId xmlns:a16="http://schemas.microsoft.com/office/drawing/2014/main" id="{B31C8F97-7F24-57A5-E7FD-367E38E8C9EC}"/>
              </a:ext>
            </a:extLst>
          </p:cNvPr>
          <p:cNvSpPr txBox="1">
            <a:spLocks noChangeArrowheads="1"/>
          </p:cNvSpPr>
          <p:nvPr/>
        </p:nvSpPr>
        <p:spPr bwMode="auto">
          <a:xfrm>
            <a:off x="2339975" y="1628775"/>
            <a:ext cx="365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StudentList StudentRecord[10];</a:t>
            </a:r>
            <a:endParaRPr lang="en-CA" altLang="en-US" b="1"/>
          </a:p>
        </p:txBody>
      </p:sp>
      <p:graphicFrame>
        <p:nvGraphicFramePr>
          <p:cNvPr id="9" name="Table 8">
            <a:extLst>
              <a:ext uri="{FF2B5EF4-FFF2-40B4-BE49-F238E27FC236}">
                <a16:creationId xmlns:a16="http://schemas.microsoft.com/office/drawing/2014/main" id="{C5EA8652-9A73-EC7E-7584-7BD29D1738D5}"/>
              </a:ext>
            </a:extLst>
          </p:cNvPr>
          <p:cNvGraphicFramePr>
            <a:graphicFrameLocks noGrp="1"/>
          </p:cNvGraphicFramePr>
          <p:nvPr/>
        </p:nvGraphicFramePr>
        <p:xfrm>
          <a:off x="900113" y="2636838"/>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314D5CA1-0090-2E0B-EC4B-C47D704ED372}"/>
              </a:ext>
            </a:extLst>
          </p:cNvPr>
          <p:cNvGraphicFramePr>
            <a:graphicFrameLocks noGrp="1"/>
          </p:cNvGraphicFramePr>
          <p:nvPr/>
        </p:nvGraphicFramePr>
        <p:xfrm>
          <a:off x="1908175" y="2636838"/>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1" name="Table 10">
            <a:extLst>
              <a:ext uri="{FF2B5EF4-FFF2-40B4-BE49-F238E27FC236}">
                <a16:creationId xmlns:a16="http://schemas.microsoft.com/office/drawing/2014/main" id="{E6FAA25C-619B-6FAE-5931-B3B99616B05F}"/>
              </a:ext>
            </a:extLst>
          </p:cNvPr>
          <p:cNvGraphicFramePr>
            <a:graphicFrameLocks noGrp="1"/>
          </p:cNvGraphicFramePr>
          <p:nvPr/>
        </p:nvGraphicFramePr>
        <p:xfrm>
          <a:off x="2916238" y="2636838"/>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2" name="Table 11">
            <a:extLst>
              <a:ext uri="{FF2B5EF4-FFF2-40B4-BE49-F238E27FC236}">
                <a16:creationId xmlns:a16="http://schemas.microsoft.com/office/drawing/2014/main" id="{FBD2CFCF-7700-193B-33BC-A04D4B245F6B}"/>
              </a:ext>
            </a:extLst>
          </p:cNvPr>
          <p:cNvGraphicFramePr>
            <a:graphicFrameLocks noGrp="1"/>
          </p:cNvGraphicFramePr>
          <p:nvPr/>
        </p:nvGraphicFramePr>
        <p:xfrm>
          <a:off x="3924300" y="2636838"/>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3" name="Table 12">
            <a:extLst>
              <a:ext uri="{FF2B5EF4-FFF2-40B4-BE49-F238E27FC236}">
                <a16:creationId xmlns:a16="http://schemas.microsoft.com/office/drawing/2014/main" id="{E5B216C3-8E40-6CB4-5E98-46A931C8B752}"/>
              </a:ext>
            </a:extLst>
          </p:cNvPr>
          <p:cNvGraphicFramePr>
            <a:graphicFrameLocks noGrp="1"/>
          </p:cNvGraphicFramePr>
          <p:nvPr/>
        </p:nvGraphicFramePr>
        <p:xfrm>
          <a:off x="6300788" y="2636838"/>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sp>
        <p:nvSpPr>
          <p:cNvPr id="20584" name="TextBox 13">
            <a:extLst>
              <a:ext uri="{FF2B5EF4-FFF2-40B4-BE49-F238E27FC236}">
                <a16:creationId xmlns:a16="http://schemas.microsoft.com/office/drawing/2014/main" id="{6D154BD5-11EA-A92C-7213-888CF34FFAF3}"/>
              </a:ext>
            </a:extLst>
          </p:cNvPr>
          <p:cNvSpPr txBox="1">
            <a:spLocks noChangeArrowheads="1"/>
          </p:cNvSpPr>
          <p:nvPr/>
        </p:nvSpPr>
        <p:spPr bwMode="auto">
          <a:xfrm>
            <a:off x="2124075" y="4365625"/>
            <a:ext cx="4017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Enter values to the second student</a:t>
            </a:r>
            <a:endParaRPr lang="en-CA" altLang="en-US" b="1"/>
          </a:p>
        </p:txBody>
      </p:sp>
      <p:cxnSp>
        <p:nvCxnSpPr>
          <p:cNvPr id="16" name="Straight Arrow Connector 15">
            <a:extLst>
              <a:ext uri="{FF2B5EF4-FFF2-40B4-BE49-F238E27FC236}">
                <a16:creationId xmlns:a16="http://schemas.microsoft.com/office/drawing/2014/main" id="{43426FAD-EE1B-2038-F791-0D37CAD60410}"/>
              </a:ext>
            </a:extLst>
          </p:cNvPr>
          <p:cNvCxnSpPr/>
          <p:nvPr/>
        </p:nvCxnSpPr>
        <p:spPr>
          <a:xfrm flipH="1" flipV="1">
            <a:off x="2484438" y="3429000"/>
            <a:ext cx="503237" cy="863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2197E1E-CEDD-0A2B-C609-46ED8D471CC5}"/>
              </a:ext>
            </a:extLst>
          </p:cNvPr>
          <p:cNvSpPr>
            <a:spLocks noGrp="1" noChangeArrowheads="1"/>
          </p:cNvSpPr>
          <p:nvPr>
            <p:ph type="title" idx="4294967295"/>
          </p:nvPr>
        </p:nvSpPr>
        <p:spPr>
          <a:xfrm>
            <a:off x="457200" y="228600"/>
            <a:ext cx="8229600" cy="1371600"/>
          </a:xfrm>
        </p:spPr>
        <p:txBody>
          <a:bodyPr lIns="91430" tIns="45715" rIns="91430" bIns="45715"/>
          <a:lstStyle/>
          <a:p>
            <a:pPr eaLnBrk="1" hangingPunct="1"/>
            <a:r>
              <a:rPr lang="en-US" altLang="en-US" dirty="0"/>
              <a:t>Structure (</a:t>
            </a:r>
            <a:r>
              <a:rPr lang="en-US" altLang="en-US" dirty="0">
                <a:solidFill>
                  <a:srgbClr val="FF0066"/>
                </a:solidFill>
              </a:rPr>
              <a:t>struct</a:t>
            </a:r>
            <a:r>
              <a:rPr lang="en-US" altLang="en-US" dirty="0"/>
              <a:t>) Definition</a:t>
            </a:r>
          </a:p>
        </p:txBody>
      </p:sp>
      <p:sp>
        <p:nvSpPr>
          <p:cNvPr id="3075" name="Rectangle 3">
            <a:extLst>
              <a:ext uri="{FF2B5EF4-FFF2-40B4-BE49-F238E27FC236}">
                <a16:creationId xmlns:a16="http://schemas.microsoft.com/office/drawing/2014/main" id="{CB13FE49-7BA3-7979-7FFF-C3C0419CF93F}"/>
              </a:ext>
            </a:extLst>
          </p:cNvPr>
          <p:cNvSpPr>
            <a:spLocks noGrp="1" noChangeArrowheads="1"/>
          </p:cNvSpPr>
          <p:nvPr>
            <p:ph type="body" idx="4294967295"/>
          </p:nvPr>
        </p:nvSpPr>
        <p:spPr/>
        <p:txBody>
          <a:bodyPr lIns="91430" tIns="45715" rIns="91430" bIns="45715"/>
          <a:lstStyle/>
          <a:p>
            <a:pPr eaLnBrk="1" hangingPunct="1"/>
            <a:r>
              <a:rPr lang="en-US" altLang="en-US" dirty="0"/>
              <a:t>A Structure is a container, it can hold a bunch of </a:t>
            </a:r>
            <a:r>
              <a:rPr lang="en-US" altLang="en-US" i="1" dirty="0"/>
              <a:t>things</a:t>
            </a:r>
            <a:r>
              <a:rPr lang="en-US" altLang="en-US" dirty="0"/>
              <a:t>.</a:t>
            </a:r>
          </a:p>
          <a:p>
            <a:pPr lvl="1" eaLnBrk="1" hangingPunct="1"/>
            <a:r>
              <a:rPr lang="en-US" altLang="en-US" dirty="0"/>
              <a:t>These things can be of any type.</a:t>
            </a:r>
          </a:p>
          <a:p>
            <a:pPr eaLnBrk="1" hangingPunct="1"/>
            <a:endParaRPr lang="en-US" altLang="en-US" dirty="0"/>
          </a:p>
          <a:p>
            <a:pPr eaLnBrk="1" hangingPunct="1"/>
            <a:r>
              <a:rPr lang="en-US" altLang="en-US" dirty="0"/>
              <a:t>Structures are used to organize related data (variables) into a nice package.</a:t>
            </a:r>
          </a:p>
        </p:txBody>
      </p:sp>
      <p:sp>
        <p:nvSpPr>
          <p:cNvPr id="3076" name="Text Box 5">
            <a:extLst>
              <a:ext uri="{FF2B5EF4-FFF2-40B4-BE49-F238E27FC236}">
                <a16:creationId xmlns:a16="http://schemas.microsoft.com/office/drawing/2014/main" id="{A3A4A96B-FD79-91E0-A9A7-C211547B27B7}"/>
              </a:ext>
            </a:extLst>
          </p:cNvPr>
          <p:cNvSpPr txBox="1">
            <a:spLocks noChangeArrowheads="1"/>
          </p:cNvSpPr>
          <p:nvPr/>
        </p:nvSpPr>
        <p:spPr bwMode="auto">
          <a:xfrm>
            <a:off x="8275638" y="6554788"/>
            <a:ext cx="18415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8675" eaLnBrk="0" hangingPunct="0">
              <a:defRPr>
                <a:solidFill>
                  <a:schemeClr val="tx1"/>
                </a:solidFill>
                <a:latin typeface="Arial" panose="020B0604020202020204" pitchFamily="34" charset="0"/>
                <a:cs typeface="Arial" panose="020B0604020202020204" pitchFamily="34" charset="0"/>
              </a:defRPr>
            </a:lvl1pPr>
            <a:lvl2pPr marL="742950" indent="-285750" defTabSz="828675" eaLnBrk="0" hangingPunct="0">
              <a:defRPr>
                <a:solidFill>
                  <a:schemeClr val="tx1"/>
                </a:solidFill>
                <a:latin typeface="Arial" panose="020B0604020202020204" pitchFamily="34" charset="0"/>
                <a:cs typeface="Arial" panose="020B0604020202020204" pitchFamily="34" charset="0"/>
              </a:defRPr>
            </a:lvl2pPr>
            <a:lvl3pPr marL="1143000" indent="-228600" defTabSz="828675" eaLnBrk="0" hangingPunct="0">
              <a:defRPr>
                <a:solidFill>
                  <a:schemeClr val="tx1"/>
                </a:solidFill>
                <a:latin typeface="Arial" panose="020B0604020202020204" pitchFamily="34" charset="0"/>
                <a:cs typeface="Arial" panose="020B0604020202020204" pitchFamily="34" charset="0"/>
              </a:defRPr>
            </a:lvl3pPr>
            <a:lvl4pPr marL="1600200" indent="-228600" defTabSz="828675" eaLnBrk="0" hangingPunct="0">
              <a:defRPr>
                <a:solidFill>
                  <a:schemeClr val="tx1"/>
                </a:solidFill>
                <a:latin typeface="Arial" panose="020B0604020202020204" pitchFamily="34" charset="0"/>
                <a:cs typeface="Arial" panose="020B0604020202020204" pitchFamily="34" charset="0"/>
              </a:defRPr>
            </a:lvl4pPr>
            <a:lvl5pPr marL="2057400" indent="-228600" defTabSz="828675" eaLnBrk="0" hangingPunct="0">
              <a:defRPr>
                <a:solidFill>
                  <a:schemeClr val="tx1"/>
                </a:solidFill>
                <a:latin typeface="Arial" panose="020B0604020202020204" pitchFamily="34" charset="0"/>
                <a:cs typeface="Arial" panose="020B0604020202020204" pitchFamily="34" charset="0"/>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lnSpc>
                <a:spcPts val="1625"/>
              </a:lnSpc>
            </a:pPr>
            <a:r>
              <a:rPr lang="en-US" altLang="en-US" sz="1500" b="1">
                <a:solidFill>
                  <a:srgbClr val="4C4C4C"/>
                </a:solidFill>
                <a:latin typeface="Times New Roman" panose="02020603050405020304" pitchFamily="18" charset="0"/>
                <a:cs typeface="Times New Roman" panose="02020603050405020304" pitchFamily="18" charset="0"/>
              </a:rPr>
              <a:t>46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71DA7366-C668-106E-D6B1-4B43B9DE3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6734"/>
            <a:ext cx="6553200" cy="507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a:extLst>
              <a:ext uri="{FF2B5EF4-FFF2-40B4-BE49-F238E27FC236}">
                <a16:creationId xmlns:a16="http://schemas.microsoft.com/office/drawing/2014/main" id="{E117EB65-5428-812D-AA5E-63D4A3E1367C}"/>
              </a:ext>
            </a:extLst>
          </p:cNvPr>
          <p:cNvSpPr>
            <a:spLocks noChangeArrowheads="1"/>
          </p:cNvSpPr>
          <p:nvPr/>
        </p:nvSpPr>
        <p:spPr bwMode="auto">
          <a:xfrm>
            <a:off x="1476375" y="528637"/>
            <a:ext cx="621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Copy values of a Structure to Another</a:t>
            </a:r>
          </a:p>
        </p:txBody>
      </p:sp>
      <p:pic>
        <p:nvPicPr>
          <p:cNvPr id="21508" name="Picture 4">
            <a:extLst>
              <a:ext uri="{FF2B5EF4-FFF2-40B4-BE49-F238E27FC236}">
                <a16:creationId xmlns:a16="http://schemas.microsoft.com/office/drawing/2014/main" id="{68D1AA94-EAD5-B88A-BE5A-EB88F8B5A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5386387"/>
            <a:ext cx="3990975" cy="9810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18F357B-AFAB-5FFD-2FBE-5CFD0BCAC657}"/>
              </a:ext>
            </a:extLst>
          </p:cNvPr>
          <p:cNvSpPr>
            <a:spLocks noGrp="1" noChangeArrowheads="1"/>
          </p:cNvSpPr>
          <p:nvPr>
            <p:ph type="title"/>
          </p:nvPr>
        </p:nvSpPr>
        <p:spPr>
          <a:xfrm>
            <a:off x="457200" y="76200"/>
            <a:ext cx="8229600" cy="1371600"/>
          </a:xfrm>
        </p:spPr>
        <p:txBody>
          <a:bodyPr/>
          <a:lstStyle/>
          <a:p>
            <a:pPr eaLnBrk="1" hangingPunct="1"/>
            <a:r>
              <a:rPr lang="en-US" altLang="en-US" dirty="0"/>
              <a:t>Nested Structure</a:t>
            </a:r>
          </a:p>
        </p:txBody>
      </p:sp>
      <p:pic>
        <p:nvPicPr>
          <p:cNvPr id="22531" name="Picture 3">
            <a:extLst>
              <a:ext uri="{FF2B5EF4-FFF2-40B4-BE49-F238E27FC236}">
                <a16:creationId xmlns:a16="http://schemas.microsoft.com/office/drawing/2014/main" id="{CAD4C35A-14BF-8489-B76C-FE887E4E0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268413"/>
            <a:ext cx="7056437"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45B0114-6063-0483-3F08-D89672D2193F}"/>
              </a:ext>
            </a:extLst>
          </p:cNvPr>
          <p:cNvSpPr>
            <a:spLocks noGrp="1" noChangeArrowheads="1"/>
          </p:cNvSpPr>
          <p:nvPr>
            <p:ph type="title"/>
          </p:nvPr>
        </p:nvSpPr>
        <p:spPr>
          <a:xfrm>
            <a:off x="304800" y="381000"/>
            <a:ext cx="8229600" cy="609600"/>
          </a:xfrm>
        </p:spPr>
        <p:txBody>
          <a:bodyPr/>
          <a:lstStyle/>
          <a:p>
            <a:pPr eaLnBrk="1" hangingPunct="1"/>
            <a:r>
              <a:rPr lang="en-US" altLang="en-US" sz="3200" dirty="0"/>
              <a:t>A Drawing Example</a:t>
            </a:r>
          </a:p>
        </p:txBody>
      </p:sp>
      <p:pic>
        <p:nvPicPr>
          <p:cNvPr id="23555" name="Picture 3">
            <a:extLst>
              <a:ext uri="{FF2B5EF4-FFF2-40B4-BE49-F238E27FC236}">
                <a16:creationId xmlns:a16="http://schemas.microsoft.com/office/drawing/2014/main" id="{AF3D876B-79DD-9EB7-8828-75954222B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3938" y="698500"/>
            <a:ext cx="4233862"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a:extLst>
              <a:ext uri="{FF2B5EF4-FFF2-40B4-BE49-F238E27FC236}">
                <a16:creationId xmlns:a16="http://schemas.microsoft.com/office/drawing/2014/main" id="{2625D1DA-E9E5-6D7F-EA7D-93824B389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981075"/>
            <a:ext cx="22288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a:extLst>
              <a:ext uri="{FF2B5EF4-FFF2-40B4-BE49-F238E27FC236}">
                <a16:creationId xmlns:a16="http://schemas.microsoft.com/office/drawing/2014/main" id="{DF691623-846E-9963-4CF3-5A336DEFD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833688"/>
            <a:ext cx="3276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a:extLst>
              <a:ext uri="{FF2B5EF4-FFF2-40B4-BE49-F238E27FC236}">
                <a16:creationId xmlns:a16="http://schemas.microsoft.com/office/drawing/2014/main" id="{6D516DDD-F055-EA67-92E9-42F699A74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724400"/>
            <a:ext cx="3695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11">
            <a:extLst>
              <a:ext uri="{FF2B5EF4-FFF2-40B4-BE49-F238E27FC236}">
                <a16:creationId xmlns:a16="http://schemas.microsoft.com/office/drawing/2014/main" id="{EB3B4B70-4AAC-B64C-E205-4A4C91BD72B2}"/>
              </a:ext>
            </a:extLst>
          </p:cNvPr>
          <p:cNvSpPr>
            <a:spLocks noChangeArrowheads="1"/>
          </p:cNvSpPr>
          <p:nvPr/>
        </p:nvSpPr>
        <p:spPr bwMode="auto">
          <a:xfrm>
            <a:off x="5257800" y="2133600"/>
            <a:ext cx="3505200" cy="3048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 name="TextBox 11">
            <a:extLst>
              <a:ext uri="{FF2B5EF4-FFF2-40B4-BE49-F238E27FC236}">
                <a16:creationId xmlns:a16="http://schemas.microsoft.com/office/drawing/2014/main" id="{C931DB06-F1C0-9484-CDA3-0AC822A1B925}"/>
              </a:ext>
            </a:extLst>
          </p:cNvPr>
          <p:cNvSpPr txBox="1">
            <a:spLocks noChangeArrowheads="1"/>
          </p:cNvSpPr>
          <p:nvPr/>
        </p:nvSpPr>
        <p:spPr bwMode="auto">
          <a:xfrm>
            <a:off x="395288" y="5084763"/>
            <a:ext cx="2633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d3.feet=d2.feet+d1.feet;</a:t>
            </a:r>
          </a:p>
          <a:p>
            <a:pPr eaLnBrk="1" hangingPunct="1"/>
            <a:r>
              <a:rPr lang="en-US" altLang="en-US"/>
              <a:t>}</a:t>
            </a:r>
            <a:endParaRPr lang="en-CA" altLang="en-US"/>
          </a:p>
        </p:txBody>
      </p:sp>
      <p:sp>
        <p:nvSpPr>
          <p:cNvPr id="13" name="TextBox 12">
            <a:extLst>
              <a:ext uri="{FF2B5EF4-FFF2-40B4-BE49-F238E27FC236}">
                <a16:creationId xmlns:a16="http://schemas.microsoft.com/office/drawing/2014/main" id="{034EC46C-4D5A-541C-092D-87FEF1C62777}"/>
              </a:ext>
            </a:extLst>
          </p:cNvPr>
          <p:cNvSpPr txBox="1">
            <a:spLocks noChangeArrowheads="1"/>
          </p:cNvSpPr>
          <p:nvPr/>
        </p:nvSpPr>
        <p:spPr bwMode="auto">
          <a:xfrm>
            <a:off x="468313" y="4005263"/>
            <a:ext cx="2524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Distance d1={10, 6.75}</a:t>
            </a:r>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31"/>
                                        </p:tgtEl>
                                        <p:attrNameLst>
                                          <p:attrName>style.visibility</p:attrName>
                                        </p:attrNameLst>
                                      </p:cBhvr>
                                      <p:to>
                                        <p:strVal val="visible"/>
                                      </p:to>
                                    </p:set>
                                    <p:animEffect transition="in" filter="blinds(horizontal)">
                                      <p:cBhvr>
                                        <p:cTn id="17" dur="500"/>
                                        <p:tgtEl>
                                          <p:spTgt spid="2663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174F616-DB13-1AF9-CF34-38B0DD02B1DA}"/>
              </a:ext>
            </a:extLst>
          </p:cNvPr>
          <p:cNvSpPr>
            <a:spLocks noGrp="1" noChangeArrowheads="1"/>
          </p:cNvSpPr>
          <p:nvPr>
            <p:ph type="title"/>
          </p:nvPr>
        </p:nvSpPr>
        <p:spPr>
          <a:xfrm>
            <a:off x="304800" y="381000"/>
            <a:ext cx="8229600" cy="609600"/>
          </a:xfrm>
        </p:spPr>
        <p:txBody>
          <a:bodyPr/>
          <a:lstStyle/>
          <a:p>
            <a:pPr eaLnBrk="1" hangingPunct="1"/>
            <a:r>
              <a:rPr lang="en-US" altLang="en-US" sz="3200" dirty="0"/>
              <a:t>A Drawing Example</a:t>
            </a:r>
          </a:p>
        </p:txBody>
      </p:sp>
      <p:pic>
        <p:nvPicPr>
          <p:cNvPr id="24579" name="Picture 3">
            <a:extLst>
              <a:ext uri="{FF2B5EF4-FFF2-40B4-BE49-F238E27FC236}">
                <a16:creationId xmlns:a16="http://schemas.microsoft.com/office/drawing/2014/main" id="{FE996984-9879-4D8F-949F-609A940E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3938" y="698500"/>
            <a:ext cx="4233862"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a:extLst>
              <a:ext uri="{FF2B5EF4-FFF2-40B4-BE49-F238E27FC236}">
                <a16:creationId xmlns:a16="http://schemas.microsoft.com/office/drawing/2014/main" id="{437640DA-3E42-4141-1BA8-3325AA5DE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22288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a:extLst>
              <a:ext uri="{FF2B5EF4-FFF2-40B4-BE49-F238E27FC236}">
                <a16:creationId xmlns:a16="http://schemas.microsoft.com/office/drawing/2014/main" id="{69EE331E-542D-3A8D-F6FE-B28BF2C045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590800"/>
            <a:ext cx="27051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a:extLst>
              <a:ext uri="{FF2B5EF4-FFF2-40B4-BE49-F238E27FC236}">
                <a16:creationId xmlns:a16="http://schemas.microsoft.com/office/drawing/2014/main" id="{0E87D409-2881-B6AE-99BA-F9C572D391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4343400"/>
            <a:ext cx="19145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a:extLst>
              <a:ext uri="{FF2B5EF4-FFF2-40B4-BE49-F238E27FC236}">
                <a16:creationId xmlns:a16="http://schemas.microsoft.com/office/drawing/2014/main" id="{18C4D395-404A-4F33-ED72-6B9AC96F9D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5105400"/>
            <a:ext cx="30765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Box 8">
            <a:extLst>
              <a:ext uri="{FF2B5EF4-FFF2-40B4-BE49-F238E27FC236}">
                <a16:creationId xmlns:a16="http://schemas.microsoft.com/office/drawing/2014/main" id="{ADB3F5BB-5528-F598-D33B-2B9FCABF9535}"/>
              </a:ext>
            </a:extLst>
          </p:cNvPr>
          <p:cNvSpPr txBox="1">
            <a:spLocks noChangeArrowheads="1"/>
          </p:cNvSpPr>
          <p:nvPr/>
        </p:nvSpPr>
        <p:spPr bwMode="auto">
          <a:xfrm>
            <a:off x="395288" y="6165850"/>
            <a:ext cx="261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t>
            </a:r>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linds(horizontal)">
                                      <p:cBhvr>
                                        <p:cTn id="12" dur="500"/>
                                        <p:tgtEl>
                                          <p:spTgt spid="21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blinds(horizontal)">
                                      <p:cBhvr>
                                        <p:cTn id="1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CF74639-1B87-DDB3-4D18-B5A141B9FA74}"/>
              </a:ext>
            </a:extLst>
          </p:cNvPr>
          <p:cNvSpPr>
            <a:spLocks noGrp="1"/>
          </p:cNvSpPr>
          <p:nvPr>
            <p:ph type="title"/>
          </p:nvPr>
        </p:nvSpPr>
        <p:spPr>
          <a:xfrm>
            <a:off x="323850" y="369887"/>
            <a:ext cx="8229600" cy="849313"/>
          </a:xfrm>
        </p:spPr>
        <p:txBody>
          <a:bodyPr/>
          <a:lstStyle/>
          <a:p>
            <a:r>
              <a:rPr lang="en-US" altLang="en-US" dirty="0"/>
              <a:t>Exercise</a:t>
            </a:r>
            <a:endParaRPr lang="en-CA" altLang="en-US" dirty="0"/>
          </a:p>
        </p:txBody>
      </p:sp>
      <p:sp>
        <p:nvSpPr>
          <p:cNvPr id="25603" name="Content Placeholder 2">
            <a:extLst>
              <a:ext uri="{FF2B5EF4-FFF2-40B4-BE49-F238E27FC236}">
                <a16:creationId xmlns:a16="http://schemas.microsoft.com/office/drawing/2014/main" id="{34D6CE76-BAF1-39C4-81FB-031CD6E5F43F}"/>
              </a:ext>
            </a:extLst>
          </p:cNvPr>
          <p:cNvSpPr>
            <a:spLocks noGrp="1"/>
          </p:cNvSpPr>
          <p:nvPr>
            <p:ph idx="1"/>
          </p:nvPr>
        </p:nvSpPr>
        <p:spPr>
          <a:xfrm>
            <a:off x="468313" y="1039813"/>
            <a:ext cx="8229600" cy="5589587"/>
          </a:xfrm>
        </p:spPr>
        <p:txBody>
          <a:bodyPr/>
          <a:lstStyle/>
          <a:p>
            <a:r>
              <a:rPr lang="en-CA" altLang="en-US" sz="2000" dirty="0"/>
              <a:t>A phone number, such as (212) 767-8900, can be thought of as having three parts: the area code (212), the exchange (767), and the number (8900). Write a program that uses a structure to store these three parts of a phone number separately. Call the structure phone. </a:t>
            </a:r>
          </a:p>
          <a:p>
            <a:endParaRPr lang="en-CA" altLang="en-US" sz="2000" dirty="0"/>
          </a:p>
          <a:p>
            <a:r>
              <a:rPr lang="en-CA" altLang="en-US" sz="2000" dirty="0"/>
              <a:t>Create two structure variables of type phone. Initialize one, and have the user input a number for the other one. Then display both numbers. </a:t>
            </a:r>
          </a:p>
          <a:p>
            <a:endParaRPr lang="en-CA" altLang="en-US" sz="2000" dirty="0"/>
          </a:p>
          <a:p>
            <a:pPr>
              <a:buFontTx/>
              <a:buNone/>
            </a:pPr>
            <a:r>
              <a:rPr lang="en-CA" altLang="en-US" sz="2000" dirty="0"/>
              <a:t>The interchange might look like this:</a:t>
            </a:r>
          </a:p>
          <a:p>
            <a:pPr>
              <a:buFontTx/>
              <a:buNone/>
            </a:pPr>
            <a:r>
              <a:rPr lang="en-CA" altLang="en-US" sz="2000" dirty="0"/>
              <a:t>Enter area code: </a:t>
            </a:r>
          </a:p>
          <a:p>
            <a:pPr>
              <a:buFontTx/>
              <a:buNone/>
            </a:pPr>
            <a:r>
              <a:rPr lang="en-CA" altLang="en-US" sz="2000" dirty="0"/>
              <a:t>Enter exchange, </a:t>
            </a:r>
          </a:p>
          <a:p>
            <a:pPr>
              <a:buFontTx/>
              <a:buNone/>
            </a:pPr>
            <a:r>
              <a:rPr lang="en-CA" altLang="en-US" sz="2000" dirty="0"/>
              <a:t>Enter number: 415 555 1212</a:t>
            </a:r>
          </a:p>
          <a:p>
            <a:pPr>
              <a:buFontTx/>
              <a:buNone/>
            </a:pPr>
            <a:r>
              <a:rPr lang="en-US" altLang="en-US" sz="2000" dirty="0"/>
              <a:t>Then display like below:</a:t>
            </a:r>
            <a:endParaRPr lang="en-CA" altLang="en-US" sz="2000" dirty="0"/>
          </a:p>
          <a:p>
            <a:r>
              <a:rPr lang="en-CA" altLang="en-US" sz="2000" dirty="0"/>
              <a:t>My number is (212) 767-8900</a:t>
            </a:r>
          </a:p>
          <a:p>
            <a:r>
              <a:rPr lang="en-CA" altLang="en-US" sz="2000" dirty="0"/>
              <a:t>Your number is (415) 555-1212</a:t>
            </a:r>
          </a:p>
          <a:p>
            <a:pPr>
              <a:buFontTx/>
              <a:buNone/>
            </a:pPr>
            <a:r>
              <a:rPr lang="en-US" altLang="en-US" sz="2000" dirty="0"/>
              <a:t> </a:t>
            </a:r>
            <a:endParaRPr lang="en-CA"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BBD60DB-8986-0F9F-4A23-ED8153C4EFD1}"/>
              </a:ext>
            </a:extLst>
          </p:cNvPr>
          <p:cNvSpPr>
            <a:spLocks noGrp="1"/>
          </p:cNvSpPr>
          <p:nvPr>
            <p:ph type="title"/>
          </p:nvPr>
        </p:nvSpPr>
        <p:spPr/>
        <p:txBody>
          <a:bodyPr/>
          <a:lstStyle/>
          <a:p>
            <a:r>
              <a:rPr lang="en-US" altLang="en-US"/>
              <a:t>Continue</a:t>
            </a:r>
            <a:endParaRPr lang="en-CA" altLang="en-US"/>
          </a:p>
        </p:txBody>
      </p:sp>
      <p:sp>
        <p:nvSpPr>
          <p:cNvPr id="26627" name="Content Placeholder 2">
            <a:extLst>
              <a:ext uri="{FF2B5EF4-FFF2-40B4-BE49-F238E27FC236}">
                <a16:creationId xmlns:a16="http://schemas.microsoft.com/office/drawing/2014/main" id="{A109D73D-7A10-320B-86DE-495384F39516}"/>
              </a:ext>
            </a:extLst>
          </p:cNvPr>
          <p:cNvSpPr>
            <a:spLocks noGrp="1"/>
          </p:cNvSpPr>
          <p:nvPr>
            <p:ph idx="1"/>
          </p:nvPr>
        </p:nvSpPr>
        <p:spPr/>
        <p:txBody>
          <a:bodyPr/>
          <a:lstStyle/>
          <a:p>
            <a:r>
              <a:rPr lang="en-US" altLang="en-US"/>
              <a:t>Modify the program so that the program asks names of 10 persons and also phone numbers. Use the phone structure in the previous exercise and create another structure that includes names of persons and phone structure.</a:t>
            </a:r>
            <a:endParaRPr lang="en-CA"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71139337-EA1B-F5C1-9D03-E48C3CFD6047}"/>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701BA1B-D733-4C65-B0F2-2A55EC157628}" type="slidenum">
              <a:rPr lang="en-US" altLang="en-US"/>
              <a:pPr algn="ctr" eaLnBrk="1" hangingPunct="1"/>
              <a:t>3</a:t>
            </a:fld>
            <a:endParaRPr lang="en-US" altLang="en-US"/>
          </a:p>
        </p:txBody>
      </p:sp>
      <p:sp>
        <p:nvSpPr>
          <p:cNvPr id="4099" name="Rectangle 2">
            <a:extLst>
              <a:ext uri="{FF2B5EF4-FFF2-40B4-BE49-F238E27FC236}">
                <a16:creationId xmlns:a16="http://schemas.microsoft.com/office/drawing/2014/main" id="{C2AFBDDC-3CF7-0E27-1639-A829E59CAD0B}"/>
              </a:ext>
            </a:extLst>
          </p:cNvPr>
          <p:cNvSpPr>
            <a:spLocks noGrp="1" noChangeArrowheads="1"/>
          </p:cNvSpPr>
          <p:nvPr>
            <p:ph type="title"/>
          </p:nvPr>
        </p:nvSpPr>
        <p:spPr>
          <a:xfrm>
            <a:off x="457200" y="304800"/>
            <a:ext cx="8229600" cy="922337"/>
          </a:xfrm>
          <a:noFill/>
        </p:spPr>
        <p:txBody>
          <a:bodyPr/>
          <a:lstStyle/>
          <a:p>
            <a:r>
              <a:rPr lang="en-US" altLang="en-US" dirty="0"/>
              <a:t>Structures</a:t>
            </a:r>
          </a:p>
        </p:txBody>
      </p:sp>
      <p:sp>
        <p:nvSpPr>
          <p:cNvPr id="4100" name="Rectangle 3">
            <a:extLst>
              <a:ext uri="{FF2B5EF4-FFF2-40B4-BE49-F238E27FC236}">
                <a16:creationId xmlns:a16="http://schemas.microsoft.com/office/drawing/2014/main" id="{A8BC9E5D-27A9-D707-36FB-F2A2E61C43A5}"/>
              </a:ext>
            </a:extLst>
          </p:cNvPr>
          <p:cNvSpPr>
            <a:spLocks noGrp="1" noChangeArrowheads="1"/>
          </p:cNvSpPr>
          <p:nvPr>
            <p:ph type="body" idx="1"/>
          </p:nvPr>
        </p:nvSpPr>
        <p:spPr>
          <a:xfrm>
            <a:off x="250825" y="1341438"/>
            <a:ext cx="8588375" cy="5211762"/>
          </a:xfrm>
          <a:noFill/>
        </p:spPr>
        <p:txBody>
          <a:bodyPr/>
          <a:lstStyle/>
          <a:p>
            <a:pPr>
              <a:lnSpc>
                <a:spcPct val="90000"/>
              </a:lnSpc>
            </a:pPr>
            <a:r>
              <a:rPr lang="en-US" altLang="en-US" dirty="0"/>
              <a:t>Examples:</a:t>
            </a:r>
          </a:p>
          <a:p>
            <a:pPr lvl="1">
              <a:lnSpc>
                <a:spcPct val="90000"/>
              </a:lnSpc>
            </a:pPr>
            <a:r>
              <a:rPr lang="en-US" altLang="en-US" b="1" dirty="0"/>
              <a:t> Student record: </a:t>
            </a:r>
            <a:r>
              <a:rPr lang="en-US" altLang="en-US" dirty="0"/>
              <a:t>student id, name, major, gender, start year, …</a:t>
            </a:r>
          </a:p>
          <a:p>
            <a:pPr lvl="1">
              <a:lnSpc>
                <a:spcPct val="90000"/>
              </a:lnSpc>
            </a:pPr>
            <a:r>
              <a:rPr lang="en-US" altLang="en-US" b="1" dirty="0"/>
              <a:t> Bank account: </a:t>
            </a:r>
            <a:r>
              <a:rPr lang="en-US" altLang="en-US" dirty="0"/>
              <a:t>account number, name, currency, balance, …</a:t>
            </a:r>
          </a:p>
          <a:p>
            <a:pPr lvl="1">
              <a:lnSpc>
                <a:spcPct val="90000"/>
              </a:lnSpc>
            </a:pPr>
            <a:r>
              <a:rPr lang="en-US" altLang="en-US" b="1" dirty="0"/>
              <a:t> Address book: </a:t>
            </a:r>
            <a:r>
              <a:rPr lang="en-US" altLang="en-US" dirty="0"/>
              <a:t>name, address, telephone number, …</a:t>
            </a:r>
          </a:p>
          <a:p>
            <a:pPr>
              <a:lnSpc>
                <a:spcPct val="90000"/>
              </a:lnSpc>
            </a:pPr>
            <a:r>
              <a:rPr lang="en-US" altLang="en-US" dirty="0"/>
              <a:t>In database applications, structures are called records.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2080CD9B-0A49-C88A-6AF7-43AFAE35B73B}"/>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D46BD533-EF94-47DA-8ED3-D0C74824ECED}" type="slidenum">
              <a:rPr lang="en-US" altLang="en-US"/>
              <a:pPr algn="ctr" eaLnBrk="1" hangingPunct="1"/>
              <a:t>4</a:t>
            </a:fld>
            <a:endParaRPr lang="en-US" altLang="en-US"/>
          </a:p>
        </p:txBody>
      </p:sp>
      <p:sp>
        <p:nvSpPr>
          <p:cNvPr id="5123" name="Rectangle 2">
            <a:extLst>
              <a:ext uri="{FF2B5EF4-FFF2-40B4-BE49-F238E27FC236}">
                <a16:creationId xmlns:a16="http://schemas.microsoft.com/office/drawing/2014/main" id="{E90BC168-6739-820D-A70F-3414E98771CA}"/>
              </a:ext>
            </a:extLst>
          </p:cNvPr>
          <p:cNvSpPr>
            <a:spLocks noGrp="1" noChangeArrowheads="1"/>
          </p:cNvSpPr>
          <p:nvPr>
            <p:ph type="title"/>
          </p:nvPr>
        </p:nvSpPr>
        <p:spPr>
          <a:xfrm>
            <a:off x="457200" y="441325"/>
            <a:ext cx="8229600" cy="777875"/>
          </a:xfrm>
          <a:noFill/>
        </p:spPr>
        <p:txBody>
          <a:bodyPr/>
          <a:lstStyle/>
          <a:p>
            <a:r>
              <a:rPr lang="en-US" altLang="en-US" dirty="0"/>
              <a:t>Structures</a:t>
            </a:r>
          </a:p>
        </p:txBody>
      </p:sp>
      <p:sp>
        <p:nvSpPr>
          <p:cNvPr id="5124" name="Rectangle 3">
            <a:extLst>
              <a:ext uri="{FF2B5EF4-FFF2-40B4-BE49-F238E27FC236}">
                <a16:creationId xmlns:a16="http://schemas.microsoft.com/office/drawing/2014/main" id="{47A83258-2510-95ED-F8F3-237D2EB8522E}"/>
              </a:ext>
            </a:extLst>
          </p:cNvPr>
          <p:cNvSpPr>
            <a:spLocks noGrp="1" noChangeArrowheads="1"/>
          </p:cNvSpPr>
          <p:nvPr>
            <p:ph type="body" idx="1"/>
          </p:nvPr>
        </p:nvSpPr>
        <p:spPr>
          <a:xfrm>
            <a:off x="395288" y="1196975"/>
            <a:ext cx="8367712" cy="5356225"/>
          </a:xfrm>
          <a:noFill/>
        </p:spPr>
        <p:txBody>
          <a:bodyPr/>
          <a:lstStyle/>
          <a:p>
            <a:pPr>
              <a:lnSpc>
                <a:spcPct val="110000"/>
              </a:lnSpc>
            </a:pPr>
            <a:r>
              <a:rPr lang="en-US" altLang="en-US" dirty="0"/>
              <a:t>Individual components of a struct type are called </a:t>
            </a:r>
            <a:r>
              <a:rPr lang="en-US" altLang="en-US" b="1" dirty="0"/>
              <a:t>members (or fields).</a:t>
            </a:r>
          </a:p>
          <a:p>
            <a:pPr>
              <a:lnSpc>
                <a:spcPct val="110000"/>
              </a:lnSpc>
            </a:pPr>
            <a:r>
              <a:rPr lang="en-US" altLang="en-US" dirty="0"/>
              <a:t>Members can be of different types (</a:t>
            </a:r>
            <a:r>
              <a:rPr lang="en-US" altLang="en-US" b="1" dirty="0"/>
              <a:t>simple, array or struct</a:t>
            </a:r>
            <a:r>
              <a:rPr lang="en-US" altLang="en-US" dirty="0"/>
              <a:t>).</a:t>
            </a:r>
          </a:p>
          <a:p>
            <a:pPr>
              <a:lnSpc>
                <a:spcPct val="110000"/>
              </a:lnSpc>
            </a:pPr>
            <a:r>
              <a:rPr lang="en-US" altLang="en-US" dirty="0"/>
              <a:t>A struct is named as a whole while individual members are named using field identifiers.</a:t>
            </a:r>
          </a:p>
          <a:p>
            <a:pPr>
              <a:lnSpc>
                <a:spcPct val="110000"/>
              </a:lnSpc>
            </a:pPr>
            <a:r>
              <a:rPr lang="en-US" altLang="en-US" dirty="0"/>
              <a:t>Complex data structures can be formed by defining arrays of structs.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B5E6D5A-08E5-724D-E038-774F24A438BB}"/>
              </a:ext>
            </a:extLst>
          </p:cNvPr>
          <p:cNvSpPr>
            <a:spLocks noGrp="1" noChangeArrowheads="1"/>
          </p:cNvSpPr>
          <p:nvPr>
            <p:ph type="title"/>
          </p:nvPr>
        </p:nvSpPr>
        <p:spPr>
          <a:xfrm>
            <a:off x="457200" y="228600"/>
            <a:ext cx="8229600" cy="1371600"/>
          </a:xfrm>
        </p:spPr>
        <p:txBody>
          <a:bodyPr/>
          <a:lstStyle/>
          <a:p>
            <a:pPr eaLnBrk="1" hangingPunct="1"/>
            <a:r>
              <a:rPr lang="en-US" altLang="en-US" dirty="0">
                <a:cs typeface="Times New Roman" panose="02020603050405020304" pitchFamily="18" charset="0"/>
              </a:rPr>
              <a:t>Declaring Structures (struct)</a:t>
            </a:r>
            <a:endParaRPr lang="en-US" altLang="en-US" dirty="0"/>
          </a:p>
        </p:txBody>
      </p:sp>
      <p:sp>
        <p:nvSpPr>
          <p:cNvPr id="6147" name="Rectangle 4">
            <a:extLst>
              <a:ext uri="{FF2B5EF4-FFF2-40B4-BE49-F238E27FC236}">
                <a16:creationId xmlns:a16="http://schemas.microsoft.com/office/drawing/2014/main" id="{F3DE7DFC-F0B6-3B79-6232-B1AE98F26E07}"/>
              </a:ext>
            </a:extLst>
          </p:cNvPr>
          <p:cNvSpPr>
            <a:spLocks noChangeArrowheads="1"/>
          </p:cNvSpPr>
          <p:nvPr/>
        </p:nvSpPr>
        <p:spPr bwMode="auto">
          <a:xfrm>
            <a:off x="685800" y="1574800"/>
            <a:ext cx="4027488" cy="473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endParaRPr lang="en-US" altLang="en-US" sz="2400" b="1">
              <a:cs typeface="Times New Roman" panose="02020603050405020304" pitchFamily="18" charset="0"/>
            </a:endParaRPr>
          </a:p>
          <a:p>
            <a:pPr>
              <a:spcBef>
                <a:spcPct val="20000"/>
              </a:spcBef>
            </a:pPr>
            <a:r>
              <a:rPr lang="en-US" altLang="en-US" sz="2400" b="1">
                <a:cs typeface="Times New Roman" panose="02020603050405020304" pitchFamily="18" charset="0"/>
              </a:rPr>
              <a:t>struct</a:t>
            </a:r>
            <a:r>
              <a:rPr lang="en-US" altLang="en-US" sz="2400">
                <a:cs typeface="Times New Roman" panose="02020603050405020304" pitchFamily="18" charset="0"/>
              </a:rPr>
              <a:t> my_example	</a:t>
            </a:r>
          </a:p>
          <a:p>
            <a:pPr>
              <a:spcBef>
                <a:spcPct val="20000"/>
              </a:spcBef>
            </a:pPr>
            <a:r>
              <a:rPr lang="en-US" altLang="en-US" sz="2400" b="1">
                <a:cs typeface="Times New Roman" panose="02020603050405020304" pitchFamily="18" charset="0"/>
              </a:rPr>
              <a:t>{</a:t>
            </a:r>
            <a:r>
              <a:rPr lang="en-US" altLang="en-US" sz="2400">
                <a:cs typeface="Times New Roman" panose="02020603050405020304" pitchFamily="18" charset="0"/>
              </a:rPr>
              <a:t>				 </a:t>
            </a:r>
          </a:p>
          <a:p>
            <a:pPr>
              <a:spcBef>
                <a:spcPct val="20000"/>
              </a:spcBef>
            </a:pPr>
            <a:r>
              <a:rPr lang="en-US" altLang="en-US" sz="2400">
                <a:cs typeface="Times New Roman" panose="02020603050405020304" pitchFamily="18" charset="0"/>
              </a:rPr>
              <a:t>	</a:t>
            </a:r>
            <a:r>
              <a:rPr lang="en-US" altLang="en-US" sz="2400" b="1">
                <a:cs typeface="Times New Roman" panose="02020603050405020304" pitchFamily="18" charset="0"/>
              </a:rPr>
              <a:t>int</a:t>
            </a:r>
            <a:r>
              <a:rPr lang="en-US" altLang="en-US" sz="2400">
                <a:cs typeface="Times New Roman" panose="02020603050405020304" pitchFamily="18" charset="0"/>
              </a:rPr>
              <a:t> label</a:t>
            </a:r>
            <a:r>
              <a:rPr lang="en-US" altLang="en-US" sz="2400" b="1">
                <a:cs typeface="Times New Roman" panose="02020603050405020304" pitchFamily="18" charset="0"/>
              </a:rPr>
              <a:t>;</a:t>
            </a:r>
          </a:p>
          <a:p>
            <a:pPr>
              <a:spcBef>
                <a:spcPct val="20000"/>
              </a:spcBef>
            </a:pPr>
            <a:r>
              <a:rPr lang="en-US" altLang="en-US" sz="2400">
                <a:cs typeface="Times New Roman" panose="02020603050405020304" pitchFamily="18" charset="0"/>
              </a:rPr>
              <a:t>    </a:t>
            </a:r>
            <a:r>
              <a:rPr lang="en-US" altLang="en-US" sz="2400" b="1">
                <a:cs typeface="Times New Roman" panose="02020603050405020304" pitchFamily="18" charset="0"/>
              </a:rPr>
              <a:t>char</a:t>
            </a:r>
            <a:r>
              <a:rPr lang="en-US" altLang="en-US" sz="2400">
                <a:cs typeface="Times New Roman" panose="02020603050405020304" pitchFamily="18" charset="0"/>
              </a:rPr>
              <a:t> letter</a:t>
            </a:r>
            <a:r>
              <a:rPr lang="en-US" altLang="en-US" sz="2400" b="1">
                <a:cs typeface="Times New Roman" panose="02020603050405020304" pitchFamily="18" charset="0"/>
              </a:rPr>
              <a:t>;</a:t>
            </a:r>
          </a:p>
          <a:p>
            <a:pPr>
              <a:spcBef>
                <a:spcPct val="20000"/>
              </a:spcBef>
            </a:pPr>
            <a:r>
              <a:rPr lang="en-US" altLang="en-US" sz="2400">
                <a:cs typeface="Times New Roman" panose="02020603050405020304" pitchFamily="18" charset="0"/>
              </a:rPr>
              <a:t>	</a:t>
            </a:r>
            <a:r>
              <a:rPr lang="en-US" altLang="en-US" sz="2400" b="1">
                <a:cs typeface="Times New Roman" panose="02020603050405020304" pitchFamily="18" charset="0"/>
              </a:rPr>
              <a:t>char</a:t>
            </a:r>
            <a:r>
              <a:rPr lang="en-US" altLang="en-US" sz="2400">
                <a:cs typeface="Times New Roman" panose="02020603050405020304" pitchFamily="18" charset="0"/>
              </a:rPr>
              <a:t> name[20]</a:t>
            </a:r>
            <a:r>
              <a:rPr lang="en-US" altLang="en-US" sz="2400" b="1">
                <a:cs typeface="Times New Roman" panose="02020603050405020304" pitchFamily="18" charset="0"/>
              </a:rPr>
              <a:t>;</a:t>
            </a:r>
          </a:p>
          <a:p>
            <a:pPr>
              <a:spcBef>
                <a:spcPct val="20000"/>
              </a:spcBef>
            </a:pPr>
            <a:r>
              <a:rPr lang="en-US" altLang="en-US" sz="2400" b="1">
                <a:cs typeface="Times New Roman" panose="02020603050405020304" pitchFamily="18" charset="0"/>
              </a:rPr>
              <a:t>}</a:t>
            </a:r>
            <a:r>
              <a:rPr lang="en-US" altLang="en-US" sz="2400">
                <a:cs typeface="Times New Roman" panose="02020603050405020304" pitchFamily="18" charset="0"/>
              </a:rPr>
              <a:t> </a:t>
            </a:r>
            <a:r>
              <a:rPr lang="en-US" altLang="en-US" sz="2400" b="1">
                <a:cs typeface="Times New Roman" panose="02020603050405020304" pitchFamily="18" charset="0"/>
              </a:rPr>
              <a:t>;</a:t>
            </a:r>
            <a:r>
              <a:rPr lang="en-US" altLang="en-US" sz="2400">
                <a:cs typeface="Times New Roman" panose="02020603050405020304" pitchFamily="18" charset="0"/>
              </a:rPr>
              <a:t>	</a:t>
            </a:r>
            <a:r>
              <a:rPr lang="en-US" altLang="en-US" sz="2000">
                <a:cs typeface="Times New Roman" panose="02020603050405020304" pitchFamily="18" charset="0"/>
              </a:rPr>
              <a:t>	</a:t>
            </a:r>
          </a:p>
          <a:p>
            <a:pPr>
              <a:lnSpc>
                <a:spcPct val="130000"/>
              </a:lnSpc>
              <a:spcBef>
                <a:spcPct val="20000"/>
              </a:spcBef>
            </a:pPr>
            <a:r>
              <a:rPr lang="en-US" altLang="en-US" sz="2000">
                <a:cs typeface="Times New Roman" panose="02020603050405020304" pitchFamily="18" charset="0"/>
              </a:rPr>
              <a:t>/* The name "my_example" is structure name */</a:t>
            </a:r>
            <a:r>
              <a:rPr lang="en-US" altLang="en-US" sz="2000" b="1">
                <a:cs typeface="Times New Roman" panose="02020603050405020304" pitchFamily="18" charset="0"/>
              </a:rPr>
              <a:t>	</a:t>
            </a:r>
          </a:p>
        </p:txBody>
      </p:sp>
      <p:sp>
        <p:nvSpPr>
          <p:cNvPr id="6148" name="Rectangle 5">
            <a:extLst>
              <a:ext uri="{FF2B5EF4-FFF2-40B4-BE49-F238E27FC236}">
                <a16:creationId xmlns:a16="http://schemas.microsoft.com/office/drawing/2014/main" id="{310312C4-A368-B9E4-6E1E-0A1719BD5522}"/>
              </a:ext>
            </a:extLst>
          </p:cNvPr>
          <p:cNvSpPr>
            <a:spLocks noChangeArrowheads="1"/>
          </p:cNvSpPr>
          <p:nvPr/>
        </p:nvSpPr>
        <p:spPr bwMode="auto">
          <a:xfrm>
            <a:off x="685800" y="1574800"/>
            <a:ext cx="7772400" cy="4476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3644F784-E535-DEBB-DD4F-55B0E5017450}"/>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189EEA1-32FF-48DF-BA34-023E715B8149}" type="slidenum">
              <a:rPr lang="en-US" altLang="en-US"/>
              <a:pPr algn="ctr" eaLnBrk="1" hangingPunct="1"/>
              <a:t>6</a:t>
            </a:fld>
            <a:endParaRPr lang="en-US" altLang="en-US"/>
          </a:p>
        </p:txBody>
      </p:sp>
      <p:sp>
        <p:nvSpPr>
          <p:cNvPr id="7171" name="Rectangle 3">
            <a:extLst>
              <a:ext uri="{FF2B5EF4-FFF2-40B4-BE49-F238E27FC236}">
                <a16:creationId xmlns:a16="http://schemas.microsoft.com/office/drawing/2014/main" id="{0A097670-B691-7CFF-F5DC-B90D516293DC}"/>
              </a:ext>
            </a:extLst>
          </p:cNvPr>
          <p:cNvSpPr>
            <a:spLocks noGrp="1" noChangeArrowheads="1"/>
          </p:cNvSpPr>
          <p:nvPr>
            <p:ph type="body" idx="1"/>
          </p:nvPr>
        </p:nvSpPr>
        <p:spPr>
          <a:xfrm>
            <a:off x="611188" y="1412875"/>
            <a:ext cx="5791200" cy="4724400"/>
          </a:xfrm>
          <a:noFill/>
        </p:spPr>
        <p:txBody>
          <a:bodyPr/>
          <a:lstStyle/>
          <a:p>
            <a:pPr>
              <a:lnSpc>
                <a:spcPct val="90000"/>
              </a:lnSpc>
            </a:pPr>
            <a:r>
              <a:rPr lang="en-US" altLang="en-US"/>
              <a:t>Definition of a structure:</a:t>
            </a:r>
            <a:endParaRPr lang="en-US" altLang="en-US" sz="2400"/>
          </a:p>
          <a:p>
            <a:pPr>
              <a:lnSpc>
                <a:spcPct val="90000"/>
              </a:lnSpc>
              <a:buFont typeface="Monotype Sorts"/>
              <a:buNone/>
            </a:pPr>
            <a:r>
              <a:rPr lang="en-US" altLang="en-US" sz="2400">
                <a:latin typeface="Courier" pitchFamily="49" charset="0"/>
              </a:rPr>
              <a:t>	</a:t>
            </a:r>
            <a:r>
              <a:rPr lang="en-US" altLang="en-US" sz="2000" b="1">
                <a:solidFill>
                  <a:srgbClr val="3F8CFD"/>
                </a:solidFill>
                <a:latin typeface="Courier New" panose="02070309020205020404" pitchFamily="49" charset="0"/>
              </a:rPr>
              <a:t>struct</a:t>
            </a:r>
            <a:r>
              <a:rPr lang="en-US" altLang="en-US" sz="2000" b="1">
                <a:latin typeface="Courier New" panose="02070309020205020404" pitchFamily="49" charset="0"/>
              </a:rPr>
              <a:t> &lt;struct-type&gt;{</a:t>
            </a:r>
          </a:p>
          <a:p>
            <a:pPr>
              <a:lnSpc>
                <a:spcPct val="90000"/>
              </a:lnSpc>
              <a:buFont typeface="Monotype Sorts"/>
              <a:buNone/>
            </a:pPr>
            <a:r>
              <a:rPr lang="en-US" altLang="en-US" sz="2000" b="1">
                <a:latin typeface="Courier New" panose="02070309020205020404" pitchFamily="49" charset="0"/>
              </a:rPr>
              <a:t>		&lt;type&gt; &lt;identifier_list&gt;;</a:t>
            </a:r>
          </a:p>
          <a:p>
            <a:pPr>
              <a:lnSpc>
                <a:spcPct val="90000"/>
              </a:lnSpc>
              <a:buFont typeface="Monotype Sorts"/>
              <a:buNone/>
            </a:pPr>
            <a:r>
              <a:rPr lang="en-US" altLang="en-US" sz="2000" b="1">
                <a:latin typeface="Courier New" panose="02070309020205020404" pitchFamily="49" charset="0"/>
              </a:rPr>
              <a:t>		&lt;type&gt; &lt;identifier_list&gt;;</a:t>
            </a:r>
          </a:p>
          <a:p>
            <a:pPr>
              <a:lnSpc>
                <a:spcPct val="70000"/>
              </a:lnSpc>
              <a:buFont typeface="Monotype Sorts"/>
              <a:buNone/>
            </a:pPr>
            <a:r>
              <a:rPr lang="en-US" altLang="en-US" sz="2000" b="1">
                <a:latin typeface="Courier New" panose="02070309020205020404" pitchFamily="49" charset="0"/>
              </a:rPr>
              <a:t>		...</a:t>
            </a:r>
          </a:p>
          <a:p>
            <a:pPr>
              <a:lnSpc>
                <a:spcPct val="90000"/>
              </a:lnSpc>
              <a:buFont typeface="Monotype Sorts"/>
              <a:buNone/>
            </a:pPr>
            <a:r>
              <a:rPr lang="en-US" altLang="en-US" sz="2000" b="1">
                <a:latin typeface="Courier New" panose="02070309020205020404" pitchFamily="49" charset="0"/>
              </a:rPr>
              <a:t>	} ;</a:t>
            </a:r>
          </a:p>
          <a:p>
            <a:pPr>
              <a:lnSpc>
                <a:spcPct val="90000"/>
              </a:lnSpc>
            </a:pPr>
            <a:endParaRPr lang="en-US" altLang="en-US"/>
          </a:p>
          <a:p>
            <a:pPr>
              <a:lnSpc>
                <a:spcPct val="90000"/>
              </a:lnSpc>
            </a:pPr>
            <a:r>
              <a:rPr lang="en-US" altLang="en-US"/>
              <a:t>Example:</a:t>
            </a:r>
            <a:endParaRPr lang="en-US" altLang="en-US" sz="2400"/>
          </a:p>
          <a:p>
            <a:pPr>
              <a:lnSpc>
                <a:spcPct val="90000"/>
              </a:lnSpc>
              <a:buFont typeface="Monotype Sorts"/>
              <a:buNone/>
            </a:pPr>
            <a:r>
              <a:rPr lang="en-US" altLang="en-US" sz="2400" b="1">
                <a:solidFill>
                  <a:srgbClr val="3BB3F5"/>
                </a:solidFill>
                <a:latin typeface="Courier New" panose="02070309020205020404" pitchFamily="49" charset="0"/>
              </a:rPr>
              <a:t>	</a:t>
            </a:r>
            <a:r>
              <a:rPr lang="en-US" altLang="en-US" sz="2000" b="1">
                <a:solidFill>
                  <a:srgbClr val="3F8CFD"/>
                </a:solidFill>
                <a:latin typeface="Courier New" panose="02070309020205020404" pitchFamily="49" charset="0"/>
              </a:rPr>
              <a:t>struct</a:t>
            </a:r>
            <a:r>
              <a:rPr lang="en-US" altLang="en-US" sz="2000" b="1">
                <a:latin typeface="Courier New" panose="02070309020205020404" pitchFamily="49" charset="0"/>
              </a:rPr>
              <a:t> Date {</a:t>
            </a:r>
          </a:p>
          <a:p>
            <a:pPr>
              <a:lnSpc>
                <a:spcPct val="70000"/>
              </a:lnSpc>
              <a:buFont typeface="Monotype Sorts"/>
              <a:buNone/>
            </a:pPr>
            <a:r>
              <a:rPr lang="en-US" altLang="en-US" sz="2000" b="1">
                <a:latin typeface="Courier New" panose="02070309020205020404" pitchFamily="49" charset="0"/>
              </a:rPr>
              <a:t>		</a:t>
            </a:r>
            <a:r>
              <a:rPr lang="en-US" altLang="en-US" sz="2000" b="1">
                <a:solidFill>
                  <a:srgbClr val="3F8CFD"/>
                </a:solidFill>
                <a:latin typeface="Courier New" panose="02070309020205020404" pitchFamily="49" charset="0"/>
              </a:rPr>
              <a:t>int</a:t>
            </a:r>
            <a:r>
              <a:rPr lang="en-US" altLang="en-US" sz="2000" b="1">
                <a:latin typeface="Courier New" panose="02070309020205020404" pitchFamily="49" charset="0"/>
              </a:rPr>
              <a:t> day;</a:t>
            </a:r>
          </a:p>
          <a:p>
            <a:pPr>
              <a:lnSpc>
                <a:spcPct val="70000"/>
              </a:lnSpc>
              <a:buFont typeface="Monotype Sorts"/>
              <a:buNone/>
            </a:pPr>
            <a:r>
              <a:rPr lang="en-US" altLang="en-US" sz="2000" b="1">
                <a:latin typeface="Courier New" panose="02070309020205020404" pitchFamily="49" charset="0"/>
              </a:rPr>
              <a:t>		</a:t>
            </a:r>
            <a:r>
              <a:rPr lang="en-US" altLang="en-US" sz="2000" b="1">
                <a:solidFill>
                  <a:srgbClr val="3F8CFD"/>
                </a:solidFill>
                <a:latin typeface="Courier New" panose="02070309020205020404" pitchFamily="49" charset="0"/>
              </a:rPr>
              <a:t>int</a:t>
            </a:r>
            <a:r>
              <a:rPr lang="en-US" altLang="en-US" sz="2000" b="1">
                <a:latin typeface="Courier New" panose="02070309020205020404" pitchFamily="49" charset="0"/>
              </a:rPr>
              <a:t> month;</a:t>
            </a:r>
          </a:p>
          <a:p>
            <a:pPr>
              <a:lnSpc>
                <a:spcPct val="70000"/>
              </a:lnSpc>
              <a:buFont typeface="Monotype Sorts"/>
              <a:buNone/>
            </a:pPr>
            <a:r>
              <a:rPr lang="en-US" altLang="en-US" sz="2000" b="1">
                <a:latin typeface="Courier New" panose="02070309020205020404" pitchFamily="49" charset="0"/>
              </a:rPr>
              <a:t>		</a:t>
            </a:r>
            <a:r>
              <a:rPr lang="en-US" altLang="en-US" sz="2000" b="1">
                <a:solidFill>
                  <a:srgbClr val="3F8CFD"/>
                </a:solidFill>
                <a:latin typeface="Courier New" panose="02070309020205020404" pitchFamily="49" charset="0"/>
              </a:rPr>
              <a:t>int </a:t>
            </a:r>
            <a:r>
              <a:rPr lang="en-US" altLang="en-US" sz="2000" b="1">
                <a:latin typeface="Courier New" panose="02070309020205020404" pitchFamily="49" charset="0"/>
              </a:rPr>
              <a:t>year;</a:t>
            </a:r>
          </a:p>
          <a:p>
            <a:pPr>
              <a:lnSpc>
                <a:spcPct val="90000"/>
              </a:lnSpc>
              <a:buFont typeface="Monotype Sorts"/>
              <a:buNone/>
            </a:pPr>
            <a:r>
              <a:rPr lang="en-US" altLang="en-US" sz="2000" b="1">
                <a:latin typeface="Courier New" panose="02070309020205020404" pitchFamily="49" charset="0"/>
              </a:rPr>
              <a:t>	} ;</a:t>
            </a:r>
            <a:endParaRPr lang="en-US" altLang="en-US" sz="2400" b="1">
              <a:latin typeface="Courier New" panose="02070309020205020404" pitchFamily="49" charset="0"/>
            </a:endParaRPr>
          </a:p>
        </p:txBody>
      </p:sp>
      <p:sp>
        <p:nvSpPr>
          <p:cNvPr id="7172" name="AutoShape 5">
            <a:extLst>
              <a:ext uri="{FF2B5EF4-FFF2-40B4-BE49-F238E27FC236}">
                <a16:creationId xmlns:a16="http://schemas.microsoft.com/office/drawing/2014/main" id="{05B1AADC-DC76-8AB8-DAF1-83EC469AA3D3}"/>
              </a:ext>
            </a:extLst>
          </p:cNvPr>
          <p:cNvSpPr>
            <a:spLocks/>
          </p:cNvSpPr>
          <p:nvPr/>
        </p:nvSpPr>
        <p:spPr bwMode="auto">
          <a:xfrm>
            <a:off x="3924300" y="4724400"/>
            <a:ext cx="304800" cy="1295400"/>
          </a:xfrm>
          <a:prstGeom prst="rightBrace">
            <a:avLst>
              <a:gd name="adj1" fmla="val 35417"/>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173" name="Text Box 6">
            <a:extLst>
              <a:ext uri="{FF2B5EF4-FFF2-40B4-BE49-F238E27FC236}">
                <a16:creationId xmlns:a16="http://schemas.microsoft.com/office/drawing/2014/main" id="{BA7541E6-659B-B84F-51C2-423007048BEE}"/>
              </a:ext>
            </a:extLst>
          </p:cNvPr>
          <p:cNvSpPr txBox="1">
            <a:spLocks noChangeArrowheads="1"/>
          </p:cNvSpPr>
          <p:nvPr/>
        </p:nvSpPr>
        <p:spPr bwMode="auto">
          <a:xfrm>
            <a:off x="4572000" y="4652963"/>
            <a:ext cx="3422650"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sz="2800"/>
              <a:t>	</a:t>
            </a:r>
            <a:r>
              <a:rPr lang="en-US" altLang="en-US" sz="2400"/>
              <a:t>The “Date”  structure </a:t>
            </a:r>
          </a:p>
          <a:p>
            <a:pPr eaLnBrk="1" hangingPunct="1">
              <a:buFont typeface="Monotype Sorts"/>
              <a:buNone/>
            </a:pPr>
            <a:r>
              <a:rPr lang="en-US" altLang="en-US" sz="2400"/>
              <a:t>	has 3 members, </a:t>
            </a:r>
          </a:p>
          <a:p>
            <a:pPr eaLnBrk="1" hangingPunct="1">
              <a:buFont typeface="Monotype Sorts"/>
              <a:buNone/>
            </a:pPr>
            <a:r>
              <a:rPr lang="en-US" altLang="en-US" sz="2400"/>
              <a:t>	day, month &amp; year.</a:t>
            </a:r>
            <a:endParaRPr lang="en-US" altLang="en-US" sz="2800"/>
          </a:p>
        </p:txBody>
      </p:sp>
      <p:sp>
        <p:nvSpPr>
          <p:cNvPr id="7174" name="Text Box 7">
            <a:extLst>
              <a:ext uri="{FF2B5EF4-FFF2-40B4-BE49-F238E27FC236}">
                <a16:creationId xmlns:a16="http://schemas.microsoft.com/office/drawing/2014/main" id="{9B9A18A8-11BE-C1D9-F426-687863F0F19D}"/>
              </a:ext>
            </a:extLst>
          </p:cNvPr>
          <p:cNvSpPr txBox="1">
            <a:spLocks noChangeArrowheads="1"/>
          </p:cNvSpPr>
          <p:nvPr/>
        </p:nvSpPr>
        <p:spPr bwMode="auto">
          <a:xfrm>
            <a:off x="5651500" y="2205038"/>
            <a:ext cx="29686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sz="2400"/>
              <a:t>	Each identifier</a:t>
            </a:r>
            <a:br>
              <a:rPr lang="en-US" altLang="en-US" sz="2400"/>
            </a:br>
            <a:r>
              <a:rPr lang="en-US" altLang="en-US" sz="2400"/>
              <a:t>defines a </a:t>
            </a:r>
            <a:r>
              <a:rPr lang="en-US" altLang="en-US" sz="2400" u="sng"/>
              <a:t>member</a:t>
            </a:r>
            <a:br>
              <a:rPr lang="en-US" altLang="en-US" sz="2400"/>
            </a:br>
            <a:r>
              <a:rPr lang="en-US" altLang="en-US" sz="2400"/>
              <a:t>of the structure.</a:t>
            </a:r>
          </a:p>
        </p:txBody>
      </p:sp>
      <p:sp>
        <p:nvSpPr>
          <p:cNvPr id="7175" name="AutoShape 8">
            <a:extLst>
              <a:ext uri="{FF2B5EF4-FFF2-40B4-BE49-F238E27FC236}">
                <a16:creationId xmlns:a16="http://schemas.microsoft.com/office/drawing/2014/main" id="{F1F10AF5-8A65-6D1D-659B-B01C52CC8AEB}"/>
              </a:ext>
            </a:extLst>
          </p:cNvPr>
          <p:cNvSpPr>
            <a:spLocks/>
          </p:cNvSpPr>
          <p:nvPr/>
        </p:nvSpPr>
        <p:spPr bwMode="auto">
          <a:xfrm>
            <a:off x="5508625" y="2133600"/>
            <a:ext cx="304800" cy="1143000"/>
          </a:xfrm>
          <a:prstGeom prst="rightBrace">
            <a:avLst>
              <a:gd name="adj1" fmla="val 3125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17812" name="Rectangle 20">
            <a:extLst>
              <a:ext uri="{FF2B5EF4-FFF2-40B4-BE49-F238E27FC236}">
                <a16:creationId xmlns:a16="http://schemas.microsoft.com/office/drawing/2014/main" id="{2FB97787-0691-CBA0-A8BA-4D4DEAFB5DC1}"/>
              </a:ext>
            </a:extLst>
          </p:cNvPr>
          <p:cNvSpPr>
            <a:spLocks noChangeArrowheads="1"/>
          </p:cNvSpPr>
          <p:nvPr/>
        </p:nvSpPr>
        <p:spPr bwMode="auto">
          <a:xfrm>
            <a:off x="1258888" y="3284538"/>
            <a:ext cx="304800" cy="381000"/>
          </a:xfrm>
          <a:prstGeom prst="rect">
            <a:avLst/>
          </a:prstGeom>
          <a:noFill/>
          <a:ln w="38100">
            <a:solidFill>
              <a:srgbClr val="FAFD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 name="Rectangle 2">
            <a:extLst>
              <a:ext uri="{FF2B5EF4-FFF2-40B4-BE49-F238E27FC236}">
                <a16:creationId xmlns:a16="http://schemas.microsoft.com/office/drawing/2014/main" id="{8F2A10F3-CF7B-D408-547E-C11861C1A837}"/>
              </a:ext>
            </a:extLst>
          </p:cNvPr>
          <p:cNvSpPr txBox="1">
            <a:spLocks noChangeArrowheads="1"/>
          </p:cNvSpPr>
          <p:nvPr/>
        </p:nvSpPr>
        <p:spPr bwMode="auto">
          <a:xfrm>
            <a:off x="395288" y="304800"/>
            <a:ext cx="8229600" cy="1143000"/>
          </a:xfrm>
          <a:prstGeom prst="rect">
            <a:avLst/>
          </a:prstGeom>
          <a:noFill/>
          <a:ln w="9525">
            <a:noFill/>
            <a:miter lim="800000"/>
            <a:headEnd/>
            <a:tailEnd/>
          </a:ln>
        </p:spPr>
        <p:txBody>
          <a:bodyPr anchor="ctr"/>
          <a:lstStyle/>
          <a:p>
            <a:pPr algn="ctr">
              <a:defRPr/>
            </a:pPr>
            <a:r>
              <a:rPr lang="en-US" sz="4400" kern="0" dirty="0">
                <a:solidFill>
                  <a:schemeClr val="tx2"/>
                </a:solidFill>
                <a:latin typeface="+mj-lt"/>
                <a:ea typeface="+mj-ea"/>
                <a:cs typeface="Times New Roman" pitchFamily="18" charset="0"/>
              </a:rPr>
              <a:t>Declaring Structures (</a:t>
            </a:r>
            <a:r>
              <a:rPr lang="en-US" sz="4400" kern="0" dirty="0" err="1">
                <a:solidFill>
                  <a:schemeClr val="tx2"/>
                </a:solidFill>
                <a:latin typeface="+mj-lt"/>
                <a:ea typeface="+mj-ea"/>
                <a:cs typeface="Times New Roman" pitchFamily="18" charset="0"/>
              </a:rPr>
              <a:t>struct</a:t>
            </a:r>
            <a:r>
              <a:rPr lang="en-US" sz="4400" kern="0" dirty="0">
                <a:solidFill>
                  <a:schemeClr val="tx2"/>
                </a:solidFill>
                <a:latin typeface="+mj-lt"/>
                <a:ea typeface="+mj-ea"/>
                <a:cs typeface="Times New Roman" pitchFamily="18" charset="0"/>
              </a:rPr>
              <a:t>)</a:t>
            </a:r>
            <a:endParaRPr lang="en-US" sz="4400" kern="0" dirty="0">
              <a:solidFill>
                <a:schemeClr val="tx2"/>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17812"/>
                                        </p:tgtEl>
                                        <p:attrNameLst>
                                          <p:attrName>style.visibility</p:attrName>
                                        </p:attrNameLst>
                                      </p:cBhvr>
                                      <p:to>
                                        <p:strVal val="visible"/>
                                      </p:to>
                                    </p:set>
                                    <p:anim calcmode="lin" valueType="num">
                                      <p:cBhvr additive="base">
                                        <p:cTn id="7" dur="500" fill="hold"/>
                                        <p:tgtEl>
                                          <p:spTgt spid="417812"/>
                                        </p:tgtEl>
                                        <p:attrNameLst>
                                          <p:attrName>ppt_x</p:attrName>
                                        </p:attrNameLst>
                                      </p:cBhvr>
                                      <p:tavLst>
                                        <p:tav tm="0">
                                          <p:val>
                                            <p:strVal val="0-#ppt_w/2"/>
                                          </p:val>
                                        </p:tav>
                                        <p:tav tm="100000">
                                          <p:val>
                                            <p:strVal val="#ppt_x"/>
                                          </p:val>
                                        </p:tav>
                                      </p:tavLst>
                                    </p:anim>
                                    <p:anim calcmode="lin" valueType="num">
                                      <p:cBhvr additive="base">
                                        <p:cTn id="8" dur="500" fill="hold"/>
                                        <p:tgtEl>
                                          <p:spTgt spid="4178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0CA19D5D-4411-00D3-E47E-739ED8B2A92C}"/>
              </a:ext>
            </a:extLst>
          </p:cNvPr>
          <p:cNvSpPr>
            <a:spLocks noGrp="1"/>
          </p:cNvSpPr>
          <p:nvPr>
            <p:ph type="sldNum" sz="quarter" idx="12"/>
          </p:nvPr>
        </p:nvSpPr>
        <p:spPr>
          <a:xfrm>
            <a:off x="3124200" y="59404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182C619F-A377-4A32-86FD-DF0395AFF4F6}" type="slidenum">
              <a:rPr lang="en-US" altLang="en-US"/>
              <a:pPr algn="ctr" eaLnBrk="1" hangingPunct="1"/>
              <a:t>7</a:t>
            </a:fld>
            <a:endParaRPr lang="en-US" altLang="en-US"/>
          </a:p>
        </p:txBody>
      </p:sp>
      <p:sp>
        <p:nvSpPr>
          <p:cNvPr id="8195" name="Rectangle 2">
            <a:extLst>
              <a:ext uri="{FF2B5EF4-FFF2-40B4-BE49-F238E27FC236}">
                <a16:creationId xmlns:a16="http://schemas.microsoft.com/office/drawing/2014/main" id="{0EAB5686-A301-840C-1C29-6C8C8BD0319B}"/>
              </a:ext>
            </a:extLst>
          </p:cNvPr>
          <p:cNvSpPr>
            <a:spLocks noGrp="1" noChangeArrowheads="1"/>
          </p:cNvSpPr>
          <p:nvPr>
            <p:ph type="title"/>
          </p:nvPr>
        </p:nvSpPr>
        <p:spPr>
          <a:xfrm>
            <a:off x="457200" y="152400"/>
            <a:ext cx="8229600" cy="1371600"/>
          </a:xfrm>
          <a:noFill/>
        </p:spPr>
        <p:txBody>
          <a:bodyPr/>
          <a:lstStyle/>
          <a:p>
            <a:r>
              <a:rPr lang="en-US" altLang="en-US" dirty="0"/>
              <a:t>struct examples</a:t>
            </a:r>
          </a:p>
        </p:txBody>
      </p:sp>
      <p:sp>
        <p:nvSpPr>
          <p:cNvPr id="8196" name="Rectangle 3">
            <a:extLst>
              <a:ext uri="{FF2B5EF4-FFF2-40B4-BE49-F238E27FC236}">
                <a16:creationId xmlns:a16="http://schemas.microsoft.com/office/drawing/2014/main" id="{6B1856F6-6DF0-4AD1-C713-D7FFD1B10C87}"/>
              </a:ext>
            </a:extLst>
          </p:cNvPr>
          <p:cNvSpPr>
            <a:spLocks noGrp="1" noChangeArrowheads="1"/>
          </p:cNvSpPr>
          <p:nvPr>
            <p:ph type="body" idx="1"/>
          </p:nvPr>
        </p:nvSpPr>
        <p:spPr>
          <a:xfrm>
            <a:off x="609600" y="1371600"/>
            <a:ext cx="5791200" cy="4724400"/>
          </a:xfrm>
          <a:noFill/>
        </p:spPr>
        <p:txBody>
          <a:bodyPr/>
          <a:lstStyle/>
          <a:p>
            <a:pPr>
              <a:lnSpc>
                <a:spcPct val="90000"/>
              </a:lnSpc>
            </a:pPr>
            <a:r>
              <a:rPr lang="en-US" altLang="en-US" dirty="0"/>
              <a:t>Example:</a:t>
            </a:r>
            <a:endParaRPr lang="en-US" altLang="en-US" sz="2400" dirty="0"/>
          </a:p>
          <a:p>
            <a:pPr>
              <a:lnSpc>
                <a:spcPct val="90000"/>
              </a:lnSpc>
              <a:buFont typeface="Monotype Sorts"/>
              <a:buNone/>
            </a:pPr>
            <a:r>
              <a:rPr lang="en-US" altLang="en-US" sz="2400" dirty="0">
                <a:latin typeface="Courier" pitchFamily="49" charset="0"/>
              </a:rPr>
              <a:t>	</a:t>
            </a:r>
            <a:r>
              <a:rPr lang="en-US" altLang="en-US" sz="2000" b="1" dirty="0">
                <a:solidFill>
                  <a:srgbClr val="3F8CFD"/>
                </a:solidFill>
                <a:latin typeface="Courier New" panose="02070309020205020404" pitchFamily="49" charset="0"/>
              </a:rPr>
              <a:t>struct</a:t>
            </a:r>
            <a:r>
              <a:rPr lang="en-US" altLang="en-US" sz="2000" b="1" dirty="0">
                <a:latin typeface="Courier New" panose="02070309020205020404" pitchFamily="49" charset="0"/>
              </a:rPr>
              <a:t> </a:t>
            </a:r>
            <a:r>
              <a:rPr lang="en-US" altLang="en-US" sz="2000" b="1" dirty="0" err="1">
                <a:latin typeface="Courier New" panose="02070309020205020404" pitchFamily="49" charset="0"/>
              </a:rPr>
              <a:t>StudentInfo</a:t>
            </a:r>
            <a:r>
              <a:rPr lang="en-US" altLang="en-US" sz="2000" b="1" dirty="0">
                <a:latin typeface="Courier New" panose="02070309020205020404" pitchFamily="49" charset="0"/>
              </a:rPr>
              <a:t>{</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int</a:t>
            </a:r>
            <a:r>
              <a:rPr lang="en-US" altLang="en-US" sz="2000" b="1" dirty="0">
                <a:latin typeface="Courier New" panose="02070309020205020404" pitchFamily="49" charset="0"/>
              </a:rPr>
              <a:t> Id;</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int</a:t>
            </a:r>
            <a:r>
              <a:rPr lang="en-US" altLang="en-US" sz="2000" b="1" dirty="0">
                <a:latin typeface="Courier New" panose="02070309020205020404" pitchFamily="49" charset="0"/>
              </a:rPr>
              <a:t> age;</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char</a:t>
            </a:r>
            <a:r>
              <a:rPr lang="en-US" altLang="en-US" sz="2000" b="1" dirty="0">
                <a:latin typeface="Courier New" panose="02070309020205020404" pitchFamily="49" charset="0"/>
              </a:rPr>
              <a:t> Gender;</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double</a:t>
            </a:r>
            <a:r>
              <a:rPr lang="en-US" altLang="en-US" sz="2000" b="1" dirty="0">
                <a:latin typeface="Courier New" panose="02070309020205020404" pitchFamily="49" charset="0"/>
              </a:rPr>
              <a:t> CGA; </a:t>
            </a:r>
          </a:p>
          <a:p>
            <a:pPr>
              <a:lnSpc>
                <a:spcPct val="70000"/>
              </a:lnSpc>
              <a:buFont typeface="Monotype Sorts"/>
              <a:buNone/>
            </a:pPr>
            <a:r>
              <a:rPr lang="en-US" altLang="en-US" sz="2000" b="1" dirty="0">
                <a:latin typeface="Courier New" panose="02070309020205020404" pitchFamily="49" charset="0"/>
              </a:rPr>
              <a:t>	};</a:t>
            </a:r>
          </a:p>
          <a:p>
            <a:pPr>
              <a:lnSpc>
                <a:spcPct val="70000"/>
              </a:lnSpc>
              <a:buFont typeface="Monotype Sorts"/>
              <a:buNone/>
            </a:pPr>
            <a:endParaRPr lang="en-US" altLang="en-US" sz="2000" b="1" dirty="0">
              <a:latin typeface="Courier New" panose="02070309020205020404" pitchFamily="49" charset="0"/>
            </a:endParaRPr>
          </a:p>
          <a:p>
            <a:pPr>
              <a:lnSpc>
                <a:spcPct val="90000"/>
              </a:lnSpc>
            </a:pPr>
            <a:r>
              <a:rPr lang="en-US" altLang="en-US" dirty="0"/>
              <a:t>Example:</a:t>
            </a:r>
            <a:endParaRPr lang="en-US" altLang="en-US" sz="2400" dirty="0"/>
          </a:p>
          <a:p>
            <a:pPr>
              <a:lnSpc>
                <a:spcPct val="90000"/>
              </a:lnSpc>
              <a:buFont typeface="Monotype Sorts"/>
              <a:buNone/>
            </a:pPr>
            <a:r>
              <a:rPr lang="en-US" altLang="en-US" sz="2400" b="1" dirty="0">
                <a:solidFill>
                  <a:srgbClr val="3BB3F5"/>
                </a:solidFill>
                <a:latin typeface="Courier New" panose="02070309020205020404" pitchFamily="49" charset="0"/>
              </a:rPr>
              <a:t>	</a:t>
            </a:r>
            <a:r>
              <a:rPr lang="en-US" altLang="en-US" sz="2000" b="1" dirty="0">
                <a:solidFill>
                  <a:srgbClr val="3F8CFD"/>
                </a:solidFill>
                <a:latin typeface="Courier New" panose="02070309020205020404" pitchFamily="49" charset="0"/>
              </a:rPr>
              <a:t>struct</a:t>
            </a:r>
            <a:r>
              <a:rPr lang="en-US" altLang="en-US" sz="2000" b="1" dirty="0">
                <a:latin typeface="Courier New" panose="02070309020205020404" pitchFamily="49" charset="0"/>
              </a:rPr>
              <a:t> </a:t>
            </a:r>
            <a:r>
              <a:rPr lang="en-US" altLang="en-US" sz="2000" b="1" dirty="0" err="1">
                <a:latin typeface="Courier New" panose="02070309020205020404" pitchFamily="49" charset="0"/>
              </a:rPr>
              <a:t>StudentGrade</a:t>
            </a:r>
            <a:r>
              <a:rPr lang="en-US" altLang="en-US" sz="2000" b="1" dirty="0">
                <a:latin typeface="Courier New" panose="02070309020205020404" pitchFamily="49" charset="0"/>
              </a:rPr>
              <a:t>{</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char</a:t>
            </a:r>
            <a:r>
              <a:rPr lang="en-US" altLang="en-US" sz="2000" b="1" dirty="0">
                <a:latin typeface="Courier New" panose="02070309020205020404" pitchFamily="49" charset="0"/>
              </a:rPr>
              <a:t> Name[15];</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char</a:t>
            </a:r>
            <a:r>
              <a:rPr lang="en-US" altLang="en-US" sz="2000" b="1" dirty="0">
                <a:latin typeface="Courier New" panose="02070309020205020404" pitchFamily="49" charset="0"/>
              </a:rPr>
              <a:t> Course[9];</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int</a:t>
            </a:r>
            <a:r>
              <a:rPr lang="en-US" altLang="en-US" sz="2000" b="1" dirty="0">
                <a:latin typeface="Courier New" panose="02070309020205020404" pitchFamily="49" charset="0"/>
              </a:rPr>
              <a:t> Lab[5];</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int</a:t>
            </a:r>
            <a:r>
              <a:rPr lang="en-US" altLang="en-US" sz="2000" b="1" dirty="0">
                <a:latin typeface="Courier New" panose="02070309020205020404" pitchFamily="49" charset="0"/>
              </a:rPr>
              <a:t> Homework[3];</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int</a:t>
            </a:r>
            <a:r>
              <a:rPr lang="en-US" altLang="en-US" sz="2000" b="1" dirty="0">
                <a:latin typeface="Courier New" panose="02070309020205020404" pitchFamily="49" charset="0"/>
              </a:rPr>
              <a:t> Exam[2];</a:t>
            </a:r>
          </a:p>
          <a:p>
            <a:pPr>
              <a:lnSpc>
                <a:spcPct val="90000"/>
              </a:lnSpc>
              <a:buFont typeface="Monotype Sorts"/>
              <a:buNone/>
            </a:pPr>
            <a:r>
              <a:rPr lang="en-US" altLang="en-US" sz="2000" b="1" dirty="0">
                <a:latin typeface="Courier New" panose="02070309020205020404" pitchFamily="49" charset="0"/>
              </a:rPr>
              <a:t>	};</a:t>
            </a:r>
          </a:p>
        </p:txBody>
      </p:sp>
      <p:sp>
        <p:nvSpPr>
          <p:cNvPr id="8197" name="AutoShape 4">
            <a:extLst>
              <a:ext uri="{FF2B5EF4-FFF2-40B4-BE49-F238E27FC236}">
                <a16:creationId xmlns:a16="http://schemas.microsoft.com/office/drawing/2014/main" id="{71BDA2EB-B976-7656-B0CF-51D684A36EDD}"/>
              </a:ext>
            </a:extLst>
          </p:cNvPr>
          <p:cNvSpPr>
            <a:spLocks/>
          </p:cNvSpPr>
          <p:nvPr/>
        </p:nvSpPr>
        <p:spPr bwMode="auto">
          <a:xfrm>
            <a:off x="4419600" y="4495800"/>
            <a:ext cx="304800" cy="1676400"/>
          </a:xfrm>
          <a:prstGeom prst="rightBrace">
            <a:avLst>
              <a:gd name="adj1" fmla="val 45833"/>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198" name="Text Box 5">
            <a:extLst>
              <a:ext uri="{FF2B5EF4-FFF2-40B4-BE49-F238E27FC236}">
                <a16:creationId xmlns:a16="http://schemas.microsoft.com/office/drawing/2014/main" id="{49DB9876-E8B9-7C35-FECD-BBEDB8E14F3A}"/>
              </a:ext>
            </a:extLst>
          </p:cNvPr>
          <p:cNvSpPr txBox="1">
            <a:spLocks noChangeArrowheads="1"/>
          </p:cNvSpPr>
          <p:nvPr/>
        </p:nvSpPr>
        <p:spPr bwMode="auto">
          <a:xfrm>
            <a:off x="4953000" y="4419600"/>
            <a:ext cx="33226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sz="2800"/>
              <a:t>	</a:t>
            </a:r>
            <a:r>
              <a:rPr lang="en-US" altLang="en-US" sz="2400"/>
              <a:t>The “StudentGrade” </a:t>
            </a:r>
            <a:br>
              <a:rPr lang="en-US" altLang="en-US" sz="2400"/>
            </a:br>
            <a:r>
              <a:rPr lang="en-US" altLang="en-US" sz="2400"/>
              <a:t>structure has 5 </a:t>
            </a:r>
            <a:br>
              <a:rPr lang="en-US" altLang="en-US" sz="2400"/>
            </a:br>
            <a:r>
              <a:rPr lang="en-US" altLang="en-US" sz="2400"/>
              <a:t>members of</a:t>
            </a:r>
          </a:p>
          <a:p>
            <a:pPr eaLnBrk="1" hangingPunct="1">
              <a:buFont typeface="Monotype Sorts"/>
              <a:buNone/>
            </a:pPr>
            <a:r>
              <a:rPr lang="en-US" altLang="en-US" sz="2400"/>
              <a:t>	different array types.</a:t>
            </a:r>
          </a:p>
        </p:txBody>
      </p:sp>
      <p:sp>
        <p:nvSpPr>
          <p:cNvPr id="8199" name="Text Box 6">
            <a:extLst>
              <a:ext uri="{FF2B5EF4-FFF2-40B4-BE49-F238E27FC236}">
                <a16:creationId xmlns:a16="http://schemas.microsoft.com/office/drawing/2014/main" id="{81A4FA64-932C-5C04-EDAF-6EB8819D91D4}"/>
              </a:ext>
            </a:extLst>
          </p:cNvPr>
          <p:cNvSpPr txBox="1">
            <a:spLocks noChangeArrowheads="1"/>
          </p:cNvSpPr>
          <p:nvPr/>
        </p:nvSpPr>
        <p:spPr bwMode="auto">
          <a:xfrm>
            <a:off x="4953000" y="2057400"/>
            <a:ext cx="38989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sz="2400"/>
              <a:t>	The “StudentInfo” </a:t>
            </a:r>
            <a:br>
              <a:rPr lang="en-US" altLang="en-US" sz="2400"/>
            </a:br>
            <a:r>
              <a:rPr lang="en-US" altLang="en-US" sz="2400"/>
              <a:t>structure has 4 members</a:t>
            </a:r>
          </a:p>
          <a:p>
            <a:pPr eaLnBrk="1" hangingPunct="1">
              <a:buFont typeface="Monotype Sorts"/>
              <a:buNone/>
            </a:pPr>
            <a:r>
              <a:rPr lang="en-US" altLang="en-US" sz="2400"/>
              <a:t>	of different types.</a:t>
            </a:r>
          </a:p>
        </p:txBody>
      </p:sp>
      <p:sp>
        <p:nvSpPr>
          <p:cNvPr id="8200" name="AutoShape 7">
            <a:extLst>
              <a:ext uri="{FF2B5EF4-FFF2-40B4-BE49-F238E27FC236}">
                <a16:creationId xmlns:a16="http://schemas.microsoft.com/office/drawing/2014/main" id="{9D84C301-28DC-9BB4-0AFB-04B9F71D7A51}"/>
              </a:ext>
            </a:extLst>
          </p:cNvPr>
          <p:cNvSpPr>
            <a:spLocks/>
          </p:cNvSpPr>
          <p:nvPr/>
        </p:nvSpPr>
        <p:spPr bwMode="auto">
          <a:xfrm>
            <a:off x="4495800" y="1905000"/>
            <a:ext cx="304800" cy="1447800"/>
          </a:xfrm>
          <a:prstGeom prst="rightBrace">
            <a:avLst>
              <a:gd name="adj1" fmla="val 39583"/>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2F5074DB-30DF-BEDC-A2E4-A4AC640635F6}"/>
              </a:ext>
            </a:extLst>
          </p:cNvPr>
          <p:cNvSpPr txBox="1">
            <a:spLocks noGrp="1"/>
          </p:cNvSpPr>
          <p:nvPr/>
        </p:nvSpPr>
        <p:spPr bwMode="auto">
          <a:xfrm>
            <a:off x="6553200" y="64008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77B430CB-6A63-48A0-9D42-3E472803134D}" type="slidenum">
              <a:rPr lang="ar-SA" altLang="en-US" sz="1400">
                <a:latin typeface="Times New Roman" panose="02020603050405020304" pitchFamily="18" charset="0"/>
                <a:cs typeface="Times New Roman" panose="02020603050405020304" pitchFamily="18" charset="0"/>
              </a:rPr>
              <a:pPr algn="r"/>
              <a:t>8</a:t>
            </a:fld>
            <a:endParaRPr lang="en-US" altLang="en-US" sz="1400">
              <a:latin typeface="Times New Roman" panose="02020603050405020304" pitchFamily="18" charset="0"/>
              <a:cs typeface="Times New Roman" panose="02020603050405020304" pitchFamily="18" charset="0"/>
            </a:endParaRPr>
          </a:p>
        </p:txBody>
      </p:sp>
      <p:sp>
        <p:nvSpPr>
          <p:cNvPr id="9219" name="Rectangle 2">
            <a:extLst>
              <a:ext uri="{FF2B5EF4-FFF2-40B4-BE49-F238E27FC236}">
                <a16:creationId xmlns:a16="http://schemas.microsoft.com/office/drawing/2014/main" id="{B6A7AD63-EA4B-F558-E6AD-65001FD9962C}"/>
              </a:ext>
            </a:extLst>
          </p:cNvPr>
          <p:cNvSpPr>
            <a:spLocks noGrp="1" noChangeArrowheads="1"/>
          </p:cNvSpPr>
          <p:nvPr>
            <p:ph type="title" idx="4294967295"/>
          </p:nvPr>
        </p:nvSpPr>
        <p:spPr>
          <a:xfrm>
            <a:off x="468313" y="260350"/>
            <a:ext cx="8229600" cy="1143000"/>
          </a:xfrm>
        </p:spPr>
        <p:txBody>
          <a:bodyPr lIns="91430" tIns="45715" rIns="91430" bIns="45715"/>
          <a:lstStyle/>
          <a:p>
            <a:pPr eaLnBrk="1" hangingPunct="1"/>
            <a:r>
              <a:rPr lang="en-US" altLang="en-US"/>
              <a:t>Structure Members</a:t>
            </a:r>
          </a:p>
        </p:txBody>
      </p:sp>
      <p:sp>
        <p:nvSpPr>
          <p:cNvPr id="9220" name="Rectangle 3">
            <a:extLst>
              <a:ext uri="{FF2B5EF4-FFF2-40B4-BE49-F238E27FC236}">
                <a16:creationId xmlns:a16="http://schemas.microsoft.com/office/drawing/2014/main" id="{6E479B43-CB2B-782B-F594-D4ED38D51434}"/>
              </a:ext>
            </a:extLst>
          </p:cNvPr>
          <p:cNvSpPr>
            <a:spLocks noGrp="1" noChangeArrowheads="1"/>
          </p:cNvSpPr>
          <p:nvPr>
            <p:ph type="body" idx="4294967295"/>
          </p:nvPr>
        </p:nvSpPr>
        <p:spPr>
          <a:xfrm>
            <a:off x="555625" y="1484313"/>
            <a:ext cx="8077200" cy="4473575"/>
          </a:xfrm>
        </p:spPr>
        <p:txBody>
          <a:bodyPr lIns="91430" tIns="45715" rIns="91430" bIns="45715"/>
          <a:lstStyle/>
          <a:p>
            <a:pPr eaLnBrk="1" hangingPunct="1">
              <a:lnSpc>
                <a:spcPct val="180000"/>
              </a:lnSpc>
            </a:pPr>
            <a:r>
              <a:rPr lang="en-US" altLang="en-US" sz="2800"/>
              <a:t>Each </a:t>
            </a:r>
            <a:r>
              <a:rPr lang="en-US" altLang="en-US" sz="2800" i="1"/>
              <a:t>thing</a:t>
            </a:r>
            <a:r>
              <a:rPr lang="en-US" altLang="en-US" sz="2800"/>
              <a:t> in a structure is called </a:t>
            </a:r>
            <a:r>
              <a:rPr lang="en-US" altLang="en-US" sz="2800" i="1"/>
              <a:t>member.</a:t>
            </a:r>
          </a:p>
          <a:p>
            <a:pPr eaLnBrk="1" hangingPunct="1">
              <a:lnSpc>
                <a:spcPct val="180000"/>
              </a:lnSpc>
            </a:pPr>
            <a:r>
              <a:rPr lang="en-US" altLang="en-US" sz="2800"/>
              <a:t>Each </a:t>
            </a:r>
            <a:r>
              <a:rPr lang="en-US" altLang="en-US" sz="2800" i="1"/>
              <a:t>member </a:t>
            </a:r>
            <a:r>
              <a:rPr lang="en-US" altLang="en-US" sz="2800"/>
              <a:t>has a name, a type and a value.</a:t>
            </a:r>
          </a:p>
          <a:p>
            <a:pPr eaLnBrk="1" hangingPunct="1">
              <a:lnSpc>
                <a:spcPct val="180000"/>
              </a:lnSpc>
            </a:pPr>
            <a:r>
              <a:rPr lang="en-US" altLang="en-US" sz="2800"/>
              <a:t>Names follow the rules for variable names.</a:t>
            </a:r>
          </a:p>
          <a:p>
            <a:pPr eaLnBrk="1" hangingPunct="1">
              <a:lnSpc>
                <a:spcPct val="180000"/>
              </a:lnSpc>
            </a:pPr>
            <a:r>
              <a:rPr lang="en-US" altLang="en-US" sz="2800"/>
              <a:t>Types can be any defined 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D2ED3DF-77FA-E1AF-919D-BBEADF1EC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79057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3">
            <a:extLst>
              <a:ext uri="{FF2B5EF4-FFF2-40B4-BE49-F238E27FC236}">
                <a16:creationId xmlns:a16="http://schemas.microsoft.com/office/drawing/2014/main" id="{1466D729-5A7A-2AE3-660E-AFB1C8A6C9DE}"/>
              </a:ext>
            </a:extLst>
          </p:cNvPr>
          <p:cNvSpPr txBox="1">
            <a:spLocks noChangeArrowheads="1"/>
          </p:cNvSpPr>
          <p:nvPr/>
        </p:nvSpPr>
        <p:spPr bwMode="auto">
          <a:xfrm>
            <a:off x="2533650" y="654050"/>
            <a:ext cx="356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dirty="0"/>
              <a:t>Structure Details</a:t>
            </a:r>
          </a:p>
        </p:txBody>
      </p:sp>
      <p:sp>
        <p:nvSpPr>
          <p:cNvPr id="10244" name="Rectangle 6">
            <a:extLst>
              <a:ext uri="{FF2B5EF4-FFF2-40B4-BE49-F238E27FC236}">
                <a16:creationId xmlns:a16="http://schemas.microsoft.com/office/drawing/2014/main" id="{A0375D73-3B92-7D04-680D-2FF1A8D6D941}"/>
              </a:ext>
            </a:extLst>
          </p:cNvPr>
          <p:cNvSpPr>
            <a:spLocks noChangeArrowheads="1"/>
          </p:cNvSpPr>
          <p:nvPr/>
        </p:nvSpPr>
        <p:spPr bwMode="auto">
          <a:xfrm>
            <a:off x="323850" y="4508500"/>
            <a:ext cx="3384550"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e824-lecture3 (1)" id="{AF9327B6-CF3E-6F4C-A2B0-7FEF8BD0A690}" vid="{644D94DE-3798-774F-A090-5AD2B12CE1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4565</TotalTime>
  <Words>1492</Words>
  <Application>Microsoft Macintosh PowerPoint</Application>
  <PresentationFormat>On-screen Show (4:3)</PresentationFormat>
  <Paragraphs>306</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Courier</vt:lpstr>
      <vt:lpstr>Courier New</vt:lpstr>
      <vt:lpstr>Monotype Sorts</vt:lpstr>
      <vt:lpstr>Times New Roman</vt:lpstr>
      <vt:lpstr>Wingdings</vt:lpstr>
      <vt:lpstr>Pixel</vt:lpstr>
      <vt:lpstr>PowerPoint Presentation</vt:lpstr>
      <vt:lpstr>Structure (struct) Definition</vt:lpstr>
      <vt:lpstr>Structures</vt:lpstr>
      <vt:lpstr>Structures</vt:lpstr>
      <vt:lpstr>Declaring Structures (struct)</vt:lpstr>
      <vt:lpstr>PowerPoint Presentation</vt:lpstr>
      <vt:lpstr>struct examples</vt:lpstr>
      <vt:lpstr>Structure Members</vt:lpstr>
      <vt:lpstr>PowerPoint Presentation</vt:lpstr>
      <vt:lpstr>Exercise</vt:lpstr>
      <vt:lpstr>Making a structure variable</vt:lpstr>
      <vt:lpstr>More about struct</vt:lpstr>
      <vt:lpstr>PowerPoint Presentation</vt:lpstr>
      <vt:lpstr>PowerPoint Presentation</vt:lpstr>
      <vt:lpstr>Array in Structure</vt:lpstr>
      <vt:lpstr>PowerPoint Presentation</vt:lpstr>
      <vt:lpstr>Arrays of structures</vt:lpstr>
      <vt:lpstr>Declare Array of Struct</vt:lpstr>
      <vt:lpstr>Array of Struct</vt:lpstr>
      <vt:lpstr>PowerPoint Presentation</vt:lpstr>
      <vt:lpstr>Nested Structure</vt:lpstr>
      <vt:lpstr>A Drawing Example</vt:lpstr>
      <vt:lpstr>A Drawing Example</vt:lpstr>
      <vt:lpstr>Exercise</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ALSUWAT, EMAD</dc:creator>
  <cp:lastModifiedBy>ALSUWAT, EMAD</cp:lastModifiedBy>
  <cp:revision>74</cp:revision>
  <cp:lastPrinted>2022-02-20T14:00:32Z</cp:lastPrinted>
  <dcterms:created xsi:type="dcterms:W3CDTF">2020-02-13T19:25:53Z</dcterms:created>
  <dcterms:modified xsi:type="dcterms:W3CDTF">2022-09-13T15:06:32Z</dcterms:modified>
</cp:coreProperties>
</file>