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548" r:id="rId2"/>
    <p:sldId id="578" r:id="rId3"/>
    <p:sldId id="406" r:id="rId4"/>
    <p:sldId id="407" r:id="rId5"/>
    <p:sldId id="270" r:id="rId6"/>
    <p:sldId id="408" r:id="rId7"/>
    <p:sldId id="415" r:id="rId8"/>
    <p:sldId id="416" r:id="rId9"/>
    <p:sldId id="417" r:id="rId10"/>
    <p:sldId id="418" r:id="rId11"/>
    <p:sldId id="409" r:id="rId12"/>
    <p:sldId id="410" r:id="rId13"/>
    <p:sldId id="411" r:id="rId14"/>
    <p:sldId id="412" r:id="rId15"/>
    <p:sldId id="271" r:id="rId16"/>
    <p:sldId id="272" r:id="rId17"/>
    <p:sldId id="273" r:id="rId18"/>
    <p:sldId id="413" r:id="rId19"/>
    <p:sldId id="414" r:id="rId20"/>
    <p:sldId id="57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72517"/>
  </p:normalViewPr>
  <p:slideViewPr>
    <p:cSldViewPr>
      <p:cViewPr varScale="1">
        <p:scale>
          <a:sx n="91" d="100"/>
          <a:sy n="91" d="100"/>
        </p:scale>
        <p:origin x="32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39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software projects produce at least one artifact: source code.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code level, the focus is on implementation bugs, especially those that static analysis tools that scan source code for common vulnerabilities can discover.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review is a necessary practice, but not sufficient for achieving secure software.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Security bugs (especially in C and C++) are a real problem, but architectural flaws cause just as much damage.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6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11B1D115-FBBD-E549-AFDC-8E7F1F2667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E652FF38-EAF3-EC43-80A0-0D49E5FBD5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3A68A213-845D-A442-9828-B85EE7DE8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E46D46-AA09-824D-A7E9-7562006BC21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0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6330050B-980D-FD4E-BCBA-198FADFAB6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9A74F540-3B85-5147-B93F-95CEBF2377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An application programming interface (API) 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A5052D7F-0351-104C-B425-F2AF617B7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57B3B0-0699-534F-83FC-27CECC86973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0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62E28F7C-B192-914B-BE66-6189156C08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F24A68EA-DE7D-6B4A-9ABE-2920951015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E4BFA06-8905-6041-9F4B-DEF497FEB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29BA17-A8C7-CA41-AA8D-F390CADD1DE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6DA22E02-E027-0A44-8DBE-7132836E3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EC30BD16-D7D8-A14D-B2AD-30F33178B2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A1546CA5-8886-9E47-949A-46C0FCB58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DF083E-23FF-1347-86E2-4310DC8F731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6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89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45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2235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altLang="en-US" sz="6000" dirty="0">
                <a:solidFill>
                  <a:schemeClr val="bg1"/>
                </a:solidFill>
              </a:rPr>
              <a:t>Code Review with a Tool</a:t>
            </a:r>
            <a:br>
              <a:rPr lang="en-US" altLang="en-US" sz="6000" dirty="0">
                <a:solidFill>
                  <a:schemeClr val="bg1"/>
                </a:solidFill>
              </a:rPr>
            </a:br>
            <a:endParaRPr lang="en-US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48CF6F40-E8FA-EA40-9762-50FA78EC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ABBD4D-0920-414B-9A30-4740DDC26546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7A1FA27F-A406-2F42-87FF-FB163EDCB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Best Practices Recommendations 3.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25B2CAA-2A9A-2F4D-A18A-38216FBA7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 startAt="9"/>
            </a:pPr>
            <a:r>
              <a:rPr lang="en-US" altLang="en-US" sz="2800"/>
              <a:t>Beware of the “Big Brother” effect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/>
              <a:t>Use of metrics – role of manager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 startAt="9"/>
            </a:pPr>
            <a:r>
              <a:rPr lang="en-US" altLang="en-US" sz="2800"/>
              <a:t>The Ego effect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/>
              <a:t>User code review to encourage developers for good coding habits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/>
              <a:t>Review at least 20-33% of code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 startAt="9"/>
            </a:pPr>
            <a:r>
              <a:rPr lang="en-US" altLang="en-US" sz="2800"/>
              <a:t>Light weight style of review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/>
              <a:t>Tool assisted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/>
              <a:t>Just as efficient as formal, heavy weight review but 1/5 less time required</a:t>
            </a:r>
          </a:p>
        </p:txBody>
      </p:sp>
    </p:spTree>
    <p:extLst>
      <p:ext uri="{BB962C8B-B14F-4D97-AF65-F5344CB8AC3E}">
        <p14:creationId xmlns:p14="http://schemas.microsoft.com/office/powerpoint/2010/main" val="7519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34F12764-89E8-8840-955A-89E0EC2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5A95B0-B37B-A644-91C6-B0DDB1FD929C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5146FF65-2F54-914D-BAFB-71DAC03CA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/>
              <a:t>Source Code vs. Binary Code Check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4095C59E-B585-7042-A043-F4E100E85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3999"/>
            <a:ext cx="7772400" cy="4721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What to check?  Source Code or Binary Code?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Source Code: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See the logic, control, and data 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See explicit code lines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Fixes can be carried out on the source 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Compiled Code: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May need reverse engineering (disassemble, decompile)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Finding a few vulnerabilities is easy.  Finding all is difficult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Fixes may be incorporated as binary modules or external filters</a:t>
            </a:r>
          </a:p>
        </p:txBody>
      </p:sp>
    </p:spTree>
    <p:extLst>
      <p:ext uri="{BB962C8B-B14F-4D97-AF65-F5344CB8AC3E}">
        <p14:creationId xmlns:p14="http://schemas.microsoft.com/office/powerpoint/2010/main" val="60220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87BD913E-4217-9F41-8ED1-049F67BE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822AEE-6C8D-8647-B557-D30C355A6EB6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D3E0C380-F9CE-0749-88B1-BEAAEE19E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How Static Analysis Works?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C25EE08-313D-4749-B6E1-18EDC366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Look for fixed set of patterns or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Syntactic matches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Lexical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Flow analysis (control flow, call chains, data flow)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False negatives</a:t>
            </a:r>
            <a:r>
              <a:rPr lang="en-US" altLang="en-US" dirty="0"/>
              <a:t>(wrong sense of security)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sound tool does not generate false negatives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False positives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Sound tool: given a set of assumptions, the static analysis tool does not produce false negatives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Commercial tools:  unsound</a:t>
            </a:r>
          </a:p>
        </p:txBody>
      </p:sp>
    </p:spTree>
    <p:extLst>
      <p:ext uri="{BB962C8B-B14F-4D97-AF65-F5344CB8AC3E}">
        <p14:creationId xmlns:p14="http://schemas.microsoft.com/office/powerpoint/2010/main" val="379339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3C7FF3D7-2236-364B-A18E-E42D08B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29A078-8A34-594B-A27E-CF2AB2CC6D77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94518C1D-0C80-C945-ADB9-E1A68E7A5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Static Analysis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A652F04F-A934-5A4C-A305-D74FDAAF5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Identify vulnerable constructs</a:t>
            </a:r>
          </a:p>
          <a:p>
            <a:pPr eaLnBrk="1" hangingPunct="1"/>
            <a:r>
              <a:rPr lang="en-US" altLang="en-US" sz="2800" dirty="0"/>
              <a:t>Similar to compiler – preprocess source file and evaluates against known vulnerabilities</a:t>
            </a:r>
          </a:p>
          <a:p>
            <a:pPr eaLnBrk="1" hangingPunct="1"/>
            <a:r>
              <a:rPr lang="en-US" altLang="en-US" sz="2800" dirty="0"/>
              <a:t>Scope of analysis</a:t>
            </a:r>
          </a:p>
          <a:p>
            <a:pPr lvl="1" eaLnBrk="1" hangingPunct="1"/>
            <a:r>
              <a:rPr lang="en-US" altLang="en-US" sz="2400" dirty="0"/>
              <a:t>Local: one function at a time</a:t>
            </a:r>
          </a:p>
          <a:p>
            <a:pPr lvl="1" eaLnBrk="1" hangingPunct="1"/>
            <a:r>
              <a:rPr lang="en-US" altLang="en-US" sz="2400" dirty="0"/>
              <a:t>Module-level: one class (or compilation unit) at a time – incorporates relationships between functions</a:t>
            </a:r>
          </a:p>
          <a:p>
            <a:pPr lvl="1" eaLnBrk="1" hangingPunct="1"/>
            <a:r>
              <a:rPr lang="en-US" altLang="en-US" sz="2400" dirty="0"/>
              <a:t>Global: entire program – all relationships between functions</a:t>
            </a:r>
          </a:p>
        </p:txBody>
      </p:sp>
    </p:spTree>
    <p:extLst>
      <p:ext uri="{BB962C8B-B14F-4D97-AF65-F5344CB8AC3E}">
        <p14:creationId xmlns:p14="http://schemas.microsoft.com/office/powerpoint/2010/main" val="212561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5C52169B-134E-E540-ACCF-F251EEF2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799D49-FF57-DC44-AD02-97C6B6B24035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922164BF-99A0-D644-981A-F47D44A4B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Rule Coverage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7B4E957A-2E79-FA4C-A4A6-04F87EDEE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Taxonomy of coding errors:</a:t>
            </a:r>
          </a:p>
          <a:p>
            <a:pPr lvl="1" eaLnBrk="1" hangingPunct="1"/>
            <a:r>
              <a:rPr lang="en-US" altLang="en-US" dirty="0"/>
              <a:t>Language specific (e.g., C/C++, Java, etc.)</a:t>
            </a:r>
          </a:p>
          <a:p>
            <a:pPr lvl="1" eaLnBrk="1" hangingPunct="1"/>
            <a:r>
              <a:rPr lang="en-US" altLang="en-US" dirty="0"/>
              <a:t>Functions or APIs</a:t>
            </a:r>
          </a:p>
        </p:txBody>
      </p:sp>
    </p:spTree>
    <p:extLst>
      <p:ext uri="{BB962C8B-B14F-4D97-AF65-F5344CB8AC3E}">
        <p14:creationId xmlns:p14="http://schemas.microsoft.com/office/powerpoint/2010/main" val="253048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8509086-FF85-3645-A609-D8025A997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Taxonomy of coding errors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93E6CB9-D0D9-E849-B0B8-8771456B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Taxonomy of coding errors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Input validation and representation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dirty="0"/>
              <a:t>Some source of problems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 dirty="0"/>
              <a:t>Metacharacters, alternate encodings, numeric representations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 dirty="0"/>
              <a:t>Forgetting input validation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 dirty="0"/>
              <a:t>Trusting input too much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 dirty="0"/>
              <a:t>Example: buffer overflow; integer overflow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API abuse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dirty="0"/>
              <a:t>API represents contract between caller and </a:t>
            </a:r>
            <a:r>
              <a:rPr lang="en-US" altLang="en-US" sz="2100" dirty="0" err="1"/>
              <a:t>callee</a:t>
            </a:r>
            <a:endParaRPr lang="en-US" altLang="en-US" sz="21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dirty="0"/>
              <a:t>E.g., failure to enforce principle of least privilege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Security features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dirty="0"/>
              <a:t>Getting right security features is difficult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100" dirty="0"/>
              <a:t>E.g., insecure randomness, password management, authentication, access control, cryptography, privilege management, etc.</a:t>
            </a:r>
          </a:p>
        </p:txBody>
      </p:sp>
    </p:spTree>
    <p:extLst>
      <p:ext uri="{BB962C8B-B14F-4D97-AF65-F5344CB8AC3E}">
        <p14:creationId xmlns:p14="http://schemas.microsoft.com/office/powerpoint/2010/main" val="150562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E493757-40A4-2A4F-AF9D-CABE7A779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Taxonomy of coding errors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3E896C1D-BC1B-E946-A762-471DC6FB1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Taxonomy of coding errors</a:t>
            </a:r>
          </a:p>
          <a:p>
            <a:pPr lvl="1" eaLnBrk="1" hangingPunct="1"/>
            <a:r>
              <a:rPr lang="en-US" altLang="en-US" sz="2200" dirty="0"/>
              <a:t>Time and state</a:t>
            </a:r>
          </a:p>
          <a:p>
            <a:pPr lvl="2" eaLnBrk="1" hangingPunct="1"/>
            <a:r>
              <a:rPr lang="en-US" altLang="en-US" sz="2100" dirty="0"/>
              <a:t>Typical race condition issues</a:t>
            </a:r>
          </a:p>
          <a:p>
            <a:pPr lvl="2" eaLnBrk="1" hangingPunct="1"/>
            <a:r>
              <a:rPr lang="en-US" altLang="en-US" sz="2100" dirty="0"/>
              <a:t>E.g., deadlock</a:t>
            </a:r>
          </a:p>
          <a:p>
            <a:pPr lvl="1" eaLnBrk="1" hangingPunct="1"/>
            <a:r>
              <a:rPr lang="en-US" altLang="en-US" sz="2200" dirty="0"/>
              <a:t>Error handling</a:t>
            </a:r>
          </a:p>
          <a:p>
            <a:pPr lvl="2" eaLnBrk="1" hangingPunct="1"/>
            <a:r>
              <a:rPr lang="en-US" altLang="en-US" sz="2100" dirty="0"/>
              <a:t>Security defects related to error handling are very common</a:t>
            </a:r>
          </a:p>
          <a:p>
            <a:pPr lvl="2" eaLnBrk="1" hangingPunct="1"/>
            <a:r>
              <a:rPr lang="en-US" altLang="en-US" sz="2100" dirty="0"/>
              <a:t>Two ways</a:t>
            </a:r>
          </a:p>
          <a:p>
            <a:pPr lvl="3" eaLnBrk="1" hangingPunct="1"/>
            <a:r>
              <a:rPr lang="en-US" altLang="en-US" sz="1800" dirty="0"/>
              <a:t>Forget to handle errors or handling them roughly</a:t>
            </a:r>
          </a:p>
          <a:p>
            <a:pPr lvl="3"/>
            <a:r>
              <a:rPr lang="en-US" altLang="en-US" sz="1800" dirty="0"/>
              <a:t>Produce errors that either give out way too much information or so dangerous no one wants to handle them</a:t>
            </a:r>
          </a:p>
          <a:p>
            <a:pPr lvl="2" eaLnBrk="1" hangingPunct="1"/>
            <a:r>
              <a:rPr lang="en-US" altLang="en-US" sz="2100" dirty="0"/>
              <a:t>E.g., unchecked error value; empty catch block</a:t>
            </a:r>
          </a:p>
        </p:txBody>
      </p:sp>
    </p:spTree>
    <p:extLst>
      <p:ext uri="{BB962C8B-B14F-4D97-AF65-F5344CB8AC3E}">
        <p14:creationId xmlns:p14="http://schemas.microsoft.com/office/powerpoint/2010/main" val="341381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54017AA-A0F6-B04E-B6A5-729384DC6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Taxonomy of coding errors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C8FF7BEC-A1E0-6B4E-95DD-A46622343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Taxonomy of coding errors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Code quality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Poor code quality leads to unpredictable behavior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Poor usability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Allows attacker to stress the system in unexpected ways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E.g., Double free; memory leak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Encapsulation	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Object oriented approach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Include boundaries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E.g., comparing classes by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Environment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Everything outside of the code but is important for the security of the software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E.g., password in configuration file (hardwired)</a:t>
            </a:r>
          </a:p>
        </p:txBody>
      </p:sp>
    </p:spTree>
    <p:extLst>
      <p:ext uri="{BB962C8B-B14F-4D97-AF65-F5344CB8AC3E}">
        <p14:creationId xmlns:p14="http://schemas.microsoft.com/office/powerpoint/2010/main" val="421742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B7D1AC92-AFB0-F74E-A19A-E982BB44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F9887B-5D5E-344C-8A69-BD6D5F45EB2C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6D515421-9FB5-6E45-8E7A-EF29B837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Commercial Tools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1D2B96C9-80D2-4248-B5FB-921B4754D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Easy to use – still need expert knowledge</a:t>
            </a:r>
          </a:p>
          <a:p>
            <a:pPr eaLnBrk="1" hangingPunct="1"/>
            <a:r>
              <a:rPr lang="en-US" altLang="en-US" dirty="0"/>
              <a:t>Can process large code (millions of lines) efficiently</a:t>
            </a:r>
          </a:p>
          <a:p>
            <a:r>
              <a:rPr lang="en-US" altLang="en-US" dirty="0"/>
              <a:t>Need specialization of reviewer of results</a:t>
            </a:r>
          </a:p>
          <a:p>
            <a:pPr eaLnBrk="1" hangingPunct="1"/>
            <a:r>
              <a:rPr lang="en-US" altLang="en-US" dirty="0"/>
              <a:t>Encapsulates knowledge (known vulnerabilities) and efficient flow analysis</a:t>
            </a:r>
          </a:p>
          <a:p>
            <a:pPr eaLnBrk="1" hangingPunct="1"/>
            <a:r>
              <a:rPr lang="en-US" altLang="en-US" dirty="0"/>
              <a:t>Encourages efficient and secure coding</a:t>
            </a:r>
          </a:p>
        </p:txBody>
      </p:sp>
    </p:spTree>
    <p:extLst>
      <p:ext uri="{BB962C8B-B14F-4D97-AF65-F5344CB8AC3E}">
        <p14:creationId xmlns:p14="http://schemas.microsoft.com/office/powerpoint/2010/main" val="404263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805FE76A-1742-604C-B7DD-BEC66659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DC65B0-2043-0045-877F-5A227E7FB794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4B60FB53-150A-124F-9289-3B01391D6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Tool Characteristics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C33A8EFA-1DB0-554D-B255-81C8222FD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Be designed for security</a:t>
            </a:r>
          </a:p>
          <a:p>
            <a:pPr eaLnBrk="1" hangingPunct="1"/>
            <a:r>
              <a:rPr lang="en-US" altLang="en-US" dirty="0"/>
              <a:t>Support multiple tires</a:t>
            </a:r>
          </a:p>
          <a:p>
            <a:r>
              <a:rPr lang="en-US" altLang="en-US" dirty="0"/>
              <a:t>Be extendable</a:t>
            </a:r>
          </a:p>
          <a:p>
            <a:pPr eaLnBrk="1" hangingPunct="1"/>
            <a:r>
              <a:rPr lang="en-US" altLang="en-US" dirty="0"/>
              <a:t>Be useful for both security analyst and developer</a:t>
            </a:r>
          </a:p>
          <a:p>
            <a:pPr eaLnBrk="1" hangingPunct="1"/>
            <a:r>
              <a:rPr lang="en-US" altLang="en-US" dirty="0"/>
              <a:t>Support existing development process</a:t>
            </a:r>
          </a:p>
          <a:p>
            <a:pPr eaLnBrk="1" hangingPunct="1"/>
            <a:r>
              <a:rPr lang="en-US" altLang="en-US" dirty="0"/>
              <a:t>Make sense for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18465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5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9547-2490-734F-969D-488D44AE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1619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2060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8765-80F3-AA4D-9CD8-9012FB07C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4525C-1EAE-864F-AD60-33FDDCC0F78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2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7C52C4DC-99A9-8F44-ACC2-34ABB8E4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9A81519-5C20-734C-9A47-0A044AAC8F98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91C25BCB-74A5-2047-9160-FC285CD3C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Review (Tool)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EB51DF7-8F48-4349-88B6-AAA624150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 u="sng"/>
              <a:t>Artifact: Code</a:t>
            </a:r>
          </a:p>
          <a:p>
            <a:pPr eaLnBrk="1" hangingPunct="1"/>
            <a:r>
              <a:rPr lang="en-US" altLang="en-US"/>
              <a:t>Implementation bugs</a:t>
            </a:r>
          </a:p>
          <a:p>
            <a:pPr eaLnBrk="1" hangingPunct="1"/>
            <a:r>
              <a:rPr lang="en-US" altLang="en-US"/>
              <a:t>Static Analysis tools</a:t>
            </a:r>
          </a:p>
          <a:p>
            <a:pPr eaLnBrk="1" hangingPunct="1"/>
            <a:r>
              <a:rPr lang="en-US" altLang="en-US"/>
              <a:t>White Hat activity</a:t>
            </a:r>
          </a:p>
        </p:txBody>
      </p:sp>
    </p:spTree>
    <p:extLst>
      <p:ext uri="{BB962C8B-B14F-4D97-AF65-F5344CB8AC3E}">
        <p14:creationId xmlns:p14="http://schemas.microsoft.com/office/powerpoint/2010/main" val="303223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85AFD506-2D45-4940-84E2-AAC9055F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320CC1-BFE2-244F-8171-3AC23B2C9B64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C8313DF5-1DAA-4F4A-ACF8-8EF5C789E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Software Bugs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9CD27B0-1B69-B748-A754-174A20F50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Programming bugs:  </a:t>
            </a:r>
          </a:p>
          <a:p>
            <a:pPr lvl="1" eaLnBrk="1" hangingPunct="1"/>
            <a:r>
              <a:rPr lang="en-US" altLang="en-US" sz="2400" dirty="0"/>
              <a:t>Compiler catches error, developer corrects bug, continue development</a:t>
            </a:r>
          </a:p>
          <a:p>
            <a:pPr eaLnBrk="1" hangingPunct="1"/>
            <a:r>
              <a:rPr lang="en-US" altLang="en-US" sz="2800" dirty="0"/>
              <a:t>Security relevant bug: </a:t>
            </a:r>
          </a:p>
          <a:p>
            <a:pPr lvl="1" eaLnBrk="1" hangingPunct="1"/>
            <a:r>
              <a:rPr lang="en-US" altLang="en-US" sz="2400" dirty="0"/>
              <a:t>May be dormant for years</a:t>
            </a:r>
          </a:p>
          <a:p>
            <a:pPr lvl="1" eaLnBrk="1" hangingPunct="1"/>
            <a:r>
              <a:rPr lang="en-US" altLang="en-US" sz="2400" dirty="0"/>
              <a:t>Potentially higher cost than programming error</a:t>
            </a:r>
          </a:p>
          <a:p>
            <a:pPr eaLnBrk="1" hangingPunct="1"/>
            <a:r>
              <a:rPr lang="en-US" altLang="en-US" sz="2800" dirty="0"/>
              <a:t>Who should be responsible for security bug?</a:t>
            </a:r>
          </a:p>
          <a:p>
            <a:pPr lvl="1" eaLnBrk="1" hangingPunct="1"/>
            <a:r>
              <a:rPr lang="en-US" altLang="en-US" sz="2400" dirty="0"/>
              <a:t>Software developer?</a:t>
            </a:r>
          </a:p>
          <a:p>
            <a:pPr lvl="1" eaLnBrk="1" hangingPunct="1"/>
            <a:r>
              <a:rPr lang="en-US" altLang="en-US" sz="2400" dirty="0"/>
              <a:t>Security expert?</a:t>
            </a:r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03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2989EDC-A4CD-8D47-9DA8-DA21E5C4D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bugs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213F174A-5767-1544-9DBE-CE480E8ED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r>
              <a:rPr lang="en-US" altLang="en-US" sz="2800" dirty="0"/>
              <a:t>Code review’s </a:t>
            </a:r>
            <a:r>
              <a:rPr lang="en-US" altLang="en-US" sz="2600" dirty="0"/>
              <a:t>focus is on implementation bugs</a:t>
            </a:r>
          </a:p>
          <a:p>
            <a:pPr lvl="1" eaLnBrk="1" hangingPunct="1"/>
            <a:r>
              <a:rPr lang="en-US" altLang="en-US" sz="2200" dirty="0"/>
              <a:t>Essentially those that static analysis can find</a:t>
            </a:r>
          </a:p>
          <a:p>
            <a:pPr lvl="1" eaLnBrk="1" hangingPunct="1"/>
            <a:r>
              <a:rPr lang="en-US" altLang="en-US" sz="2200" dirty="0"/>
              <a:t>Security bugs are real problems – but architectural flaws are just as big a problem</a:t>
            </a:r>
          </a:p>
          <a:p>
            <a:pPr lvl="2" eaLnBrk="1" hangingPunct="1"/>
            <a:r>
              <a:rPr lang="en-US" altLang="en-US" sz="2100" dirty="0"/>
              <a:t>Code review can capture only half of the problems</a:t>
            </a:r>
          </a:p>
          <a:p>
            <a:pPr lvl="1" eaLnBrk="1" hangingPunct="1"/>
            <a:r>
              <a:rPr lang="en-US" altLang="en-US" sz="2200" dirty="0"/>
              <a:t>E.g. </a:t>
            </a:r>
          </a:p>
          <a:p>
            <a:pPr lvl="2" eaLnBrk="1" hangingPunct="1"/>
            <a:r>
              <a:rPr lang="en-US" altLang="en-US" sz="2100" dirty="0"/>
              <a:t>Buffer overflow bug in a particular line of code</a:t>
            </a:r>
          </a:p>
          <a:p>
            <a:pPr lvl="1" eaLnBrk="1" hangingPunct="1"/>
            <a:r>
              <a:rPr lang="en-US" altLang="en-US" sz="2200" dirty="0"/>
              <a:t>Architectural problems are very difficult to find by looking at the code</a:t>
            </a:r>
          </a:p>
          <a:p>
            <a:pPr lvl="2" eaLnBrk="1" hangingPunct="1"/>
            <a:r>
              <a:rPr lang="en-US" altLang="en-US" sz="2100" dirty="0"/>
              <a:t>Specially true for today’s large software</a:t>
            </a:r>
          </a:p>
        </p:txBody>
      </p:sp>
    </p:spTree>
    <p:extLst>
      <p:ext uri="{BB962C8B-B14F-4D97-AF65-F5344CB8AC3E}">
        <p14:creationId xmlns:p14="http://schemas.microsoft.com/office/powerpoint/2010/main" val="273717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2F2F555C-875C-0E40-A8D9-117A9ABC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6594EF-1096-164A-8F95-D6DB460A8C14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7CC70714-6482-E347-8982-636329C20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Manual vs. Automated Code Review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D1E953FA-A0CA-E64F-A853-532A381A1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Manual Code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Tedious, error prone, exhausting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expert with the mindset of an attacker!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Static analysis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Identify many common coding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Faster than manual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developer with basic understanding of security problems and how to fix detected ones </a:t>
            </a:r>
          </a:p>
        </p:txBody>
      </p:sp>
    </p:spTree>
    <p:extLst>
      <p:ext uri="{BB962C8B-B14F-4D97-AF65-F5344CB8AC3E}">
        <p14:creationId xmlns:p14="http://schemas.microsoft.com/office/powerpoint/2010/main" val="25003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2094FFB0-E98A-184F-BB96-59B5BFA3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FE0F51-0E92-0B47-8227-F3D87641E00A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C1892CC1-BF95-FF4B-B48B-4AFADB73B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Best Practices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F067F80-1198-7B47-AA9A-29D6D176E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Peer Code Review recommendations from SmartBear Software</a:t>
            </a:r>
          </a:p>
          <a:p>
            <a:pPr eaLnBrk="1" hangingPunct="1"/>
            <a:r>
              <a:rPr lang="en-US" altLang="en-US"/>
              <a:t>Based on Cisco code review study</a:t>
            </a:r>
          </a:p>
          <a:p>
            <a:pPr lvl="1" eaLnBrk="1" hangingPunct="1"/>
            <a:r>
              <a:rPr lang="en-US" altLang="en-US"/>
              <a:t>Over 6000 programmers and 100 companies “lessons learned” results</a:t>
            </a:r>
          </a:p>
          <a:p>
            <a:pPr lvl="1" eaLnBrk="1" hangingPunct="1"/>
            <a:r>
              <a:rPr lang="en-US" altLang="en-US"/>
              <a:t>Light weight code review</a:t>
            </a:r>
          </a:p>
        </p:txBody>
      </p:sp>
    </p:spTree>
    <p:extLst>
      <p:ext uri="{BB962C8B-B14F-4D97-AF65-F5344CB8AC3E}">
        <p14:creationId xmlns:p14="http://schemas.microsoft.com/office/powerpoint/2010/main" val="290978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59853740-AED1-014B-93F9-3F5B7808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4F5E7C-7138-E245-8717-408E482BE1E5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9BF48E6D-A0FE-B14D-99D6-B5E197F44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Best Practices Recommendations 1.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457DB6E-3A3A-5340-8840-9C0625B64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en-US" sz="2400"/>
              <a:t>Review fewer that 200-400 lines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/>
              <a:t>Optimizes number of detected vulnerabilities (70-90 %)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en-US" sz="2400"/>
              <a:t>Aim for an inspection rate of less than 300-500 line of code/hour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/>
              <a:t>Faster is not better!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/>
              <a:t>Based on number of detected vulnerabilities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en-US" sz="2400"/>
              <a:t>Do not spend more than 60-90  mins on review at a time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/>
              <a:t>Efficiency drops after about an hour of intense work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en-US" sz="2400"/>
              <a:t>Make developers annotate their code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/>
              <a:t>Encourage developers to “double-check” their work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000"/>
              <a:t>Reduce the number of vulnerabilities in the code</a:t>
            </a:r>
          </a:p>
        </p:txBody>
      </p:sp>
    </p:spTree>
    <p:extLst>
      <p:ext uri="{BB962C8B-B14F-4D97-AF65-F5344CB8AC3E}">
        <p14:creationId xmlns:p14="http://schemas.microsoft.com/office/powerpoint/2010/main" val="338569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DC9E47EF-37EA-474D-B675-59037A5B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30939A-EB3C-2942-B8C0-4B0772F09ADE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62E6FB1E-5E0C-AC42-BA97-1E5CA2BA8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Best Practices Recommendations 2.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A71D2EE-9DAA-9840-B820-C4DEA0DC5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 startAt="5"/>
            </a:pPr>
            <a:r>
              <a:rPr lang="en-US" altLang="en-US" sz="2800" dirty="0"/>
              <a:t>Establish quantifiable goals for code review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 dirty="0"/>
              <a:t>External metrics: e.g., reduced # of support calls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 dirty="0"/>
              <a:t>Internal metrics: e.g., defect rate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 startAt="5"/>
            </a:pPr>
            <a:r>
              <a:rPr lang="en-US" altLang="en-US" sz="2800" dirty="0"/>
              <a:t>Maintain checklist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 dirty="0"/>
              <a:t>Prevent omissions of important security components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 startAt="5"/>
            </a:pPr>
            <a:r>
              <a:rPr lang="en-US" altLang="en-US" sz="2800" dirty="0"/>
              <a:t>Verify that defects are actually fixed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 dirty="0"/>
              <a:t>Need good collaborative review of software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AutoNum type="arabicPeriod" startAt="8"/>
            </a:pPr>
            <a:r>
              <a:rPr lang="en-US" altLang="en-US" sz="2800" dirty="0"/>
              <a:t>Managers must support code review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en-US" sz="2400" dirty="0"/>
              <a:t>Support team building and acceptance of process</a:t>
            </a:r>
          </a:p>
        </p:txBody>
      </p:sp>
    </p:spTree>
    <p:extLst>
      <p:ext uri="{BB962C8B-B14F-4D97-AF65-F5344CB8AC3E}">
        <p14:creationId xmlns:p14="http://schemas.microsoft.com/office/powerpoint/2010/main" val="240243907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1776</TotalTime>
  <Words>1129</Words>
  <Application>Microsoft Macintosh PowerPoint</Application>
  <PresentationFormat>On-screen Show (4:3)</PresentationFormat>
  <Paragraphs>205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Times New Roman</vt:lpstr>
      <vt:lpstr>Wingdings</vt:lpstr>
      <vt:lpstr>Pixel</vt:lpstr>
      <vt:lpstr>PowerPoint Presentation</vt:lpstr>
      <vt:lpstr>Application of Touchpoints</vt:lpstr>
      <vt:lpstr>Code Review (Tool)</vt:lpstr>
      <vt:lpstr>Software Bugs</vt:lpstr>
      <vt:lpstr>Implementation bugs </vt:lpstr>
      <vt:lpstr>Manual vs. Automated Code Review</vt:lpstr>
      <vt:lpstr>Best Practices</vt:lpstr>
      <vt:lpstr>Best Practices Recommendations 1.</vt:lpstr>
      <vt:lpstr>Best Practices Recommendations 2.</vt:lpstr>
      <vt:lpstr>Best Practices Recommendations 3.</vt:lpstr>
      <vt:lpstr>Source Code vs. Binary Code Check</vt:lpstr>
      <vt:lpstr>How Static Analysis Works?</vt:lpstr>
      <vt:lpstr>Static Analysis</vt:lpstr>
      <vt:lpstr>Rule Coverage</vt:lpstr>
      <vt:lpstr>Taxonomy of coding errors</vt:lpstr>
      <vt:lpstr>Taxonomy of coding errors</vt:lpstr>
      <vt:lpstr>Taxonomy of coding errors</vt:lpstr>
      <vt:lpstr>Commercial Tools</vt:lpstr>
      <vt:lpstr>Tool Characteristics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62</cp:revision>
  <dcterms:created xsi:type="dcterms:W3CDTF">2020-02-13T19:25:53Z</dcterms:created>
  <dcterms:modified xsi:type="dcterms:W3CDTF">2022-02-28T14:12:27Z</dcterms:modified>
</cp:coreProperties>
</file>