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286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55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>
      <p:cViewPr varScale="1">
        <p:scale>
          <a:sx n="93" d="100"/>
          <a:sy n="93" d="100"/>
        </p:scale>
        <p:origin x="784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43566D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43566D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43566D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79525"/>
            <a:ext cx="711200" cy="228600"/>
          </a:xfrm>
          <a:custGeom>
            <a:avLst/>
            <a:gdLst/>
            <a:ahLst/>
            <a:cxnLst/>
            <a:rect l="l" t="t" r="r" b="b"/>
            <a:pathLst>
              <a:path w="711200" h="228600">
                <a:moveTo>
                  <a:pt x="0" y="0"/>
                </a:moveTo>
                <a:lnTo>
                  <a:pt x="711200" y="0"/>
                </a:lnTo>
                <a:lnTo>
                  <a:pt x="711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87400" y="1279525"/>
            <a:ext cx="11404600" cy="228600"/>
          </a:xfrm>
          <a:custGeom>
            <a:avLst/>
            <a:gdLst/>
            <a:ahLst/>
            <a:cxnLst/>
            <a:rect l="l" t="t" r="r" b="b"/>
            <a:pathLst>
              <a:path w="11404600" h="228600">
                <a:moveTo>
                  <a:pt x="0" y="0"/>
                </a:moveTo>
                <a:lnTo>
                  <a:pt x="11404600" y="0"/>
                </a:lnTo>
                <a:lnTo>
                  <a:pt x="11404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6D94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71469" y="2447035"/>
            <a:ext cx="5449061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43566D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2867" y="1993899"/>
            <a:ext cx="10454005" cy="3804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970905"/>
          </a:xfrm>
          <a:custGeom>
            <a:avLst/>
            <a:gdLst/>
            <a:ahLst/>
            <a:cxnLst/>
            <a:rect l="l" t="t" r="r" b="b"/>
            <a:pathLst>
              <a:path w="12192000" h="5970905">
                <a:moveTo>
                  <a:pt x="0" y="5970587"/>
                </a:moveTo>
                <a:lnTo>
                  <a:pt x="12192000" y="5970587"/>
                </a:lnTo>
                <a:lnTo>
                  <a:pt x="12192000" y="0"/>
                </a:lnTo>
                <a:lnTo>
                  <a:pt x="0" y="0"/>
                </a:lnTo>
                <a:lnTo>
                  <a:pt x="0" y="5970587"/>
                </a:lnTo>
                <a:close/>
              </a:path>
            </a:pathLst>
          </a:custGeom>
          <a:solidFill>
            <a:srgbClr val="4356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970587"/>
            <a:ext cx="12192000" cy="887730"/>
          </a:xfrm>
          <a:custGeom>
            <a:avLst/>
            <a:gdLst/>
            <a:ahLst/>
            <a:cxnLst/>
            <a:rect l="l" t="t" r="r" b="b"/>
            <a:pathLst>
              <a:path w="12192000" h="887729">
                <a:moveTo>
                  <a:pt x="0" y="0"/>
                </a:moveTo>
                <a:lnTo>
                  <a:pt x="12192000" y="0"/>
                </a:lnTo>
                <a:lnTo>
                  <a:pt x="12192000" y="887411"/>
                </a:lnTo>
                <a:lnTo>
                  <a:pt x="0" y="8874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053138"/>
            <a:ext cx="2987040" cy="713105"/>
          </a:xfrm>
          <a:custGeom>
            <a:avLst/>
            <a:gdLst/>
            <a:ahLst/>
            <a:cxnLst/>
            <a:rect l="l" t="t" r="r" b="b"/>
            <a:pathLst>
              <a:path w="2987040" h="713104">
                <a:moveTo>
                  <a:pt x="0" y="712786"/>
                </a:moveTo>
                <a:lnTo>
                  <a:pt x="0" y="0"/>
                </a:lnTo>
                <a:lnTo>
                  <a:pt x="2986617" y="0"/>
                </a:lnTo>
                <a:lnTo>
                  <a:pt x="2986617" y="712786"/>
                </a:lnTo>
                <a:lnTo>
                  <a:pt x="0" y="712786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368" y="6043613"/>
            <a:ext cx="9046845" cy="714375"/>
          </a:xfrm>
          <a:custGeom>
            <a:avLst/>
            <a:gdLst/>
            <a:ahLst/>
            <a:cxnLst/>
            <a:rect l="l" t="t" r="r" b="b"/>
            <a:pathLst>
              <a:path w="9046845" h="714375">
                <a:moveTo>
                  <a:pt x="0" y="0"/>
                </a:moveTo>
                <a:lnTo>
                  <a:pt x="9046632" y="0"/>
                </a:lnTo>
                <a:lnTo>
                  <a:pt x="9046632" y="714375"/>
                </a:lnTo>
                <a:lnTo>
                  <a:pt x="0" y="714375"/>
                </a:lnTo>
                <a:lnTo>
                  <a:pt x="0" y="0"/>
                </a:lnTo>
                <a:close/>
              </a:path>
            </a:pathLst>
          </a:custGeom>
          <a:solidFill>
            <a:srgbClr val="6D94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28339" y="4442460"/>
            <a:ext cx="5728335" cy="1357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245"/>
              </a:lnSpc>
              <a:spcBef>
                <a:spcPts val="100"/>
              </a:spcBef>
            </a:pPr>
            <a:r>
              <a:rPr sz="4400" b="1" spc="-5" dirty="0">
                <a:solidFill>
                  <a:srgbClr val="DBEFF9"/>
                </a:solidFill>
                <a:latin typeface="Tw Cen MT"/>
                <a:cs typeface="Tw Cen MT"/>
              </a:rPr>
              <a:t>SCIENTIFIC</a:t>
            </a:r>
            <a:r>
              <a:rPr sz="4400" b="1" spc="-45" dirty="0">
                <a:solidFill>
                  <a:srgbClr val="DBEFF9"/>
                </a:solidFill>
                <a:latin typeface="Tw Cen MT"/>
                <a:cs typeface="Tw Cen MT"/>
              </a:rPr>
              <a:t> </a:t>
            </a:r>
            <a:r>
              <a:rPr sz="4400" b="1" spc="-5" dirty="0">
                <a:solidFill>
                  <a:srgbClr val="DBEFF9"/>
                </a:solidFill>
                <a:latin typeface="Tw Cen MT"/>
                <a:cs typeface="Tw Cen MT"/>
              </a:rPr>
              <a:t>COMPUTING</a:t>
            </a:r>
            <a:endParaRPr sz="4400" dirty="0">
              <a:latin typeface="Tw Cen MT"/>
              <a:cs typeface="Tw Cen MT"/>
            </a:endParaRPr>
          </a:p>
          <a:p>
            <a:pPr marL="12700">
              <a:lnSpc>
                <a:spcPts val="5245"/>
              </a:lnSpc>
            </a:pPr>
            <a:r>
              <a:rPr sz="4400" spc="-5" dirty="0">
                <a:solidFill>
                  <a:srgbClr val="DBEFF9"/>
                </a:solidFill>
              </a:rPr>
              <a:t>LECTURE </a:t>
            </a:r>
            <a:r>
              <a:rPr sz="4400" dirty="0">
                <a:solidFill>
                  <a:srgbClr val="DBEFF9"/>
                </a:solidFill>
              </a:rPr>
              <a:t>#</a:t>
            </a:r>
            <a:r>
              <a:rPr sz="4400" spc="-15" dirty="0">
                <a:solidFill>
                  <a:srgbClr val="DBEFF9"/>
                </a:solidFill>
              </a:rPr>
              <a:t> </a:t>
            </a:r>
            <a:r>
              <a:rPr lang="en-US" sz="4400" spc="-15" dirty="0">
                <a:solidFill>
                  <a:srgbClr val="DBEFF9"/>
                </a:solidFill>
              </a:rPr>
              <a:t>5</a:t>
            </a:r>
            <a:endParaRPr sz="4400" dirty="0"/>
          </a:p>
        </p:txBody>
      </p:sp>
      <p:sp>
        <p:nvSpPr>
          <p:cNvPr id="7" name="object 7"/>
          <p:cNvSpPr txBox="1"/>
          <p:nvPr/>
        </p:nvSpPr>
        <p:spPr>
          <a:xfrm>
            <a:off x="11167268" y="288035"/>
            <a:ext cx="12001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DBEFF9"/>
                </a:solidFill>
                <a:latin typeface="Tw Cen MT"/>
                <a:cs typeface="Tw Cen MT"/>
              </a:rPr>
              <a:t>1</a:t>
            </a:r>
            <a:endParaRPr sz="1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B915E8CD-AEA0-C84D-83A0-FC58B798693E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5FBE27-A964-5E4E-B889-357FF369583A}" type="slidenum">
              <a:rPr lang="en-US" smtClean="0">
                <a:solidFill>
                  <a:srgbClr val="045C75"/>
                </a:solidFill>
                <a:latin typeface="Constantia" charset="0"/>
              </a:rPr>
              <a:pPr eaLnBrk="1" hangingPunct="1"/>
              <a:t>10</a:t>
            </a:fld>
            <a:endParaRPr lang="en-US">
              <a:solidFill>
                <a:srgbClr val="045C75"/>
              </a:solidFill>
              <a:latin typeface="Constantia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A1A19F-75B2-2844-BF6C-11BDAAF53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0500"/>
            <a:ext cx="10896600" cy="76200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Line Specification Options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F2BF02-0C11-184B-B3F8-81525682950C}"/>
              </a:ext>
            </a:extLst>
          </p:cNvPr>
          <p:cNvSpPr txBox="1">
            <a:spLocks/>
          </p:cNvSpPr>
          <p:nvPr/>
        </p:nvSpPr>
        <p:spPr>
          <a:xfrm>
            <a:off x="606425" y="1662113"/>
            <a:ext cx="9375775" cy="36009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charset="0"/>
              <a:buNone/>
            </a:pPr>
            <a:r>
              <a:rPr lang="en-US" sz="2000" b="1" kern="0" dirty="0">
                <a:latin typeface="Constantia" charset="0"/>
                <a:cs typeface="Courier New" charset="0"/>
              </a:rPr>
              <a:t>    </a:t>
            </a:r>
            <a:r>
              <a:rPr lang="en-US" sz="1800" b="1" kern="0" dirty="0">
                <a:latin typeface="Courier New" charset="0"/>
                <a:cs typeface="Courier New" charset="0"/>
              </a:rPr>
              <a:t>b     blue		.     point		       -     solid</a:t>
            </a:r>
          </a:p>
          <a:p>
            <a:pPr>
              <a:buFont typeface="Wingdings 2" charset="0"/>
              <a:buNone/>
            </a:pPr>
            <a:r>
              <a:rPr lang="en-US" sz="1800" b="1" kern="0" dirty="0">
                <a:latin typeface="Courier New" charset="0"/>
                <a:cs typeface="Courier New" charset="0"/>
              </a:rPr>
              <a:t>  g     green		o     circle         	:     dotted</a:t>
            </a:r>
          </a:p>
          <a:p>
            <a:pPr>
              <a:buFont typeface="Wingdings 2" charset="0"/>
              <a:buNone/>
            </a:pPr>
            <a:r>
              <a:rPr lang="en-US" sz="1800" b="1" kern="0" dirty="0">
                <a:latin typeface="Courier New" charset="0"/>
                <a:cs typeface="Courier New" charset="0"/>
              </a:rPr>
              <a:t>  r     red		x     x-mark               -.    </a:t>
            </a:r>
            <a:r>
              <a:rPr lang="en-US" sz="1800" b="1" kern="0" dirty="0" err="1">
                <a:latin typeface="Courier New" charset="0"/>
                <a:cs typeface="Courier New" charset="0"/>
              </a:rPr>
              <a:t>dashdot</a:t>
            </a:r>
            <a:r>
              <a:rPr lang="en-US" sz="1800" b="1" kern="0" dirty="0">
                <a:latin typeface="Courier New" charset="0"/>
                <a:cs typeface="Courier New" charset="0"/>
              </a:rPr>
              <a:t> </a:t>
            </a:r>
          </a:p>
          <a:p>
            <a:pPr>
              <a:buFont typeface="Wingdings 2" charset="0"/>
              <a:buNone/>
            </a:pPr>
            <a:r>
              <a:rPr lang="en-US" sz="1800" b="1" kern="0" dirty="0">
                <a:latin typeface="Courier New" charset="0"/>
                <a:cs typeface="Courier New" charset="0"/>
              </a:rPr>
              <a:t>  c     cyan		+     plus            	--    dashed   </a:t>
            </a:r>
          </a:p>
          <a:p>
            <a:pPr>
              <a:buFont typeface="Wingdings 2" charset="0"/>
              <a:buNone/>
            </a:pPr>
            <a:r>
              <a:rPr lang="en-US" sz="1800" b="1" kern="0" dirty="0">
                <a:latin typeface="Courier New" charset="0"/>
                <a:cs typeface="Courier New" charset="0"/>
              </a:rPr>
              <a:t>  m     magenta	*     star                (none)  no line</a:t>
            </a:r>
          </a:p>
          <a:p>
            <a:pPr>
              <a:buFont typeface="Wingdings 2" charset="0"/>
              <a:buNone/>
            </a:pPr>
            <a:r>
              <a:rPr lang="en-US" sz="1800" b="1" kern="0" dirty="0">
                <a:latin typeface="Courier New" charset="0"/>
                <a:cs typeface="Courier New" charset="0"/>
              </a:rPr>
              <a:t>  y     yellow      s     square</a:t>
            </a:r>
          </a:p>
          <a:p>
            <a:pPr>
              <a:buFont typeface="Wingdings 2" charset="0"/>
              <a:buNone/>
            </a:pPr>
            <a:r>
              <a:rPr lang="en-US" sz="1800" b="1" kern="0" dirty="0">
                <a:latin typeface="Courier New" charset="0"/>
                <a:cs typeface="Courier New" charset="0"/>
              </a:rPr>
              <a:t>  k     black		d     diamond</a:t>
            </a:r>
          </a:p>
          <a:p>
            <a:pPr>
              <a:buFont typeface="Wingdings 2" charset="0"/>
              <a:buNone/>
            </a:pPr>
            <a:r>
              <a:rPr lang="en-US" sz="1800" b="1" kern="0" dirty="0">
                <a:latin typeface="Courier New" charset="0"/>
                <a:cs typeface="Courier New" charset="0"/>
              </a:rPr>
              <a:t>  w     white		v     triangle (down)</a:t>
            </a:r>
          </a:p>
          <a:p>
            <a:pPr>
              <a:buFont typeface="Wingdings 2" charset="0"/>
              <a:buNone/>
            </a:pPr>
            <a:r>
              <a:rPr lang="en-US" sz="1800" b="1" kern="0" dirty="0">
                <a:latin typeface="Courier New" charset="0"/>
                <a:cs typeface="Courier New" charset="0"/>
              </a:rPr>
              <a:t>              	^     triangle (up)</a:t>
            </a:r>
          </a:p>
          <a:p>
            <a:pPr>
              <a:buFont typeface="Wingdings 2" charset="0"/>
              <a:buNone/>
            </a:pPr>
            <a:r>
              <a:rPr lang="en-US" sz="1800" b="1" kern="0" dirty="0">
                <a:latin typeface="Courier New" charset="0"/>
                <a:cs typeface="Courier New" charset="0"/>
              </a:rPr>
              <a:t>		   		&lt;     triangle (left)</a:t>
            </a:r>
          </a:p>
          <a:p>
            <a:pPr>
              <a:buFont typeface="Wingdings 2" charset="0"/>
              <a:buNone/>
            </a:pPr>
            <a:r>
              <a:rPr lang="en-US" sz="1800" b="1" kern="0" dirty="0">
                <a:latin typeface="Courier New" charset="0"/>
                <a:cs typeface="Courier New" charset="0"/>
              </a:rPr>
              <a:t>				&gt;     triangle (right)</a:t>
            </a:r>
          </a:p>
          <a:p>
            <a:pPr>
              <a:buFont typeface="Wingdings 2" charset="0"/>
              <a:buNone/>
            </a:pPr>
            <a:r>
              <a:rPr lang="en-US" sz="1800" b="1" kern="0" dirty="0">
                <a:latin typeface="Courier New" charset="0"/>
                <a:cs typeface="Courier New" charset="0"/>
              </a:rPr>
              <a:t>				p     pentagram</a:t>
            </a:r>
          </a:p>
          <a:p>
            <a:pPr>
              <a:buFont typeface="Wingdings 2" charset="0"/>
              <a:buNone/>
            </a:pPr>
            <a:r>
              <a:rPr lang="en-US" sz="1800" b="1" kern="0" dirty="0">
                <a:latin typeface="Courier New" charset="0"/>
                <a:cs typeface="Courier New" charset="0"/>
              </a:rPr>
              <a:t>				h     hexagram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E831C48-9EE5-EF43-897C-5727E87B9B2E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25663" cy="46831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buFont typeface="Times New Roman" charset="0"/>
              <a:buNone/>
            </a:pPr>
            <a:fld id="{21A9F929-BAC8-3E41-BAC4-6FD8B7189385}" type="slidenum">
              <a:rPr lang="en-US" sz="1400">
                <a:solidFill>
                  <a:srgbClr val="FFFF00"/>
                </a:solidFill>
                <a:latin typeface="Constantia" charset="0"/>
              </a:rPr>
              <a:pPr algn="r" eaLnBrk="1" hangingPunct="1">
                <a:buFont typeface="Times New Roman" charset="0"/>
                <a:buNone/>
              </a:pPr>
              <a:t>10</a:t>
            </a:fld>
            <a:endParaRPr lang="en-US" sz="1400">
              <a:solidFill>
                <a:srgbClr val="FFFF00"/>
              </a:solidFill>
              <a:latin typeface="Constantia" charset="0"/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B48C558D-9123-D540-960B-D481F5B06B93}"/>
              </a:ext>
            </a:extLst>
          </p:cNvPr>
          <p:cNvSpPr/>
          <p:nvPr/>
        </p:nvSpPr>
        <p:spPr bwMode="auto">
          <a:xfrm>
            <a:off x="8382000" y="4494213"/>
            <a:ext cx="1754187" cy="688975"/>
          </a:xfrm>
          <a:prstGeom prst="wedgeRoundRectCallout">
            <a:avLst>
              <a:gd name="adj1" fmla="val -76167"/>
              <a:gd name="adj2" fmla="val -184679"/>
              <a:gd name="adj3" fmla="val 16667"/>
            </a:avLst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2400" dirty="0">
                <a:solidFill>
                  <a:schemeClr val="bg1"/>
                </a:solidFill>
              </a:rPr>
              <a:t>Line type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9F8419E8-3063-7541-96D3-5EF6C49CC90F}"/>
              </a:ext>
            </a:extLst>
          </p:cNvPr>
          <p:cNvSpPr/>
          <p:nvPr/>
        </p:nvSpPr>
        <p:spPr bwMode="auto">
          <a:xfrm>
            <a:off x="824345" y="4919405"/>
            <a:ext cx="1752600" cy="687388"/>
          </a:xfrm>
          <a:prstGeom prst="wedgeRoundRectCallout">
            <a:avLst>
              <a:gd name="adj1" fmla="val 28091"/>
              <a:gd name="adj2" fmla="val -154665"/>
              <a:gd name="adj3" fmla="val 16667"/>
            </a:avLst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2400" dirty="0">
                <a:solidFill>
                  <a:schemeClr val="bg1"/>
                </a:solidFill>
              </a:rPr>
              <a:t>Line color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D5072F2F-423D-0A4A-A41C-29362D337C43}"/>
              </a:ext>
            </a:extLst>
          </p:cNvPr>
          <p:cNvSpPr/>
          <p:nvPr/>
        </p:nvSpPr>
        <p:spPr bwMode="auto">
          <a:xfrm>
            <a:off x="5683250" y="5908675"/>
            <a:ext cx="1752600" cy="687388"/>
          </a:xfrm>
          <a:prstGeom prst="wedgeRoundRectCallout">
            <a:avLst>
              <a:gd name="adj1" fmla="val -52368"/>
              <a:gd name="adj2" fmla="val -124075"/>
              <a:gd name="adj3" fmla="val 16667"/>
            </a:avLst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2400" dirty="0">
                <a:solidFill>
                  <a:schemeClr val="bg1"/>
                </a:solidFill>
              </a:rPr>
              <a:t>Marker</a:t>
            </a:r>
          </a:p>
        </p:txBody>
      </p:sp>
    </p:spTree>
    <p:extLst>
      <p:ext uri="{BB962C8B-B14F-4D97-AF65-F5344CB8AC3E}">
        <p14:creationId xmlns:p14="http://schemas.microsoft.com/office/powerpoint/2010/main" val="851204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1B7E064E-3098-6C49-83A3-22757053F442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330FEA-F658-5543-8BD0-7140143D9AC3}" type="slidenum">
              <a:rPr lang="en-US" smtClean="0">
                <a:solidFill>
                  <a:srgbClr val="045C75"/>
                </a:solidFill>
                <a:latin typeface="Constantia" charset="0"/>
              </a:rPr>
              <a:pPr eaLnBrk="1" hangingPunct="1"/>
              <a:t>11</a:t>
            </a:fld>
            <a:endParaRPr lang="en-US">
              <a:solidFill>
                <a:srgbClr val="045C75"/>
              </a:solidFill>
              <a:latin typeface="Constantia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E58530-26C8-D343-A875-979358A94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5775"/>
            <a:ext cx="8221663" cy="7334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charset="0"/>
              </a:rPr>
              <a:t>Combining two graphs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8DA25B4-9B69-514B-8BF4-6BE14EC3DA6A}"/>
              </a:ext>
            </a:extLst>
          </p:cNvPr>
          <p:cNvSpPr txBox="1">
            <a:spLocks/>
          </p:cNvSpPr>
          <p:nvPr/>
        </p:nvSpPr>
        <p:spPr>
          <a:xfrm>
            <a:off x="457200" y="1631950"/>
            <a:ext cx="8763000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time = 0:0.5:5;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height1 = (2.13 * time .^ 2 - 0.13 * time .^ 4 + 0.000034 * time .^ 4.752);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 height2 = 2.13 * time .^ 1.7 - 0.13 * time .^ 4 + 0.000034 * time .^ 4.752;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plot(time,height1,time,height2);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title('Rocket Trajectory');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('Time');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('Height');</a:t>
            </a:r>
          </a:p>
          <a:p>
            <a:pPr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3C8121-3644-734F-A418-6EBD3B4612EC}"/>
              </a:ext>
            </a:extLst>
          </p:cNvPr>
          <p:cNvGrpSpPr/>
          <p:nvPr/>
        </p:nvGrpSpPr>
        <p:grpSpPr>
          <a:xfrm>
            <a:off x="7239000" y="3124200"/>
            <a:ext cx="4038600" cy="3429000"/>
            <a:chOff x="8217409" y="1066800"/>
            <a:chExt cx="4126991" cy="3668436"/>
          </a:xfrm>
        </p:grpSpPr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F1822908-9030-344D-90C4-6186728048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7409" y="1066800"/>
              <a:ext cx="4126991" cy="3668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5AF4945E-7FC9-754A-9CF5-9278DAB9AF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885" y="1856305"/>
              <a:ext cx="3364706" cy="2650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57FB2B02-9BF9-E34F-9264-34A8CAA8BDA2}"/>
              </a:ext>
            </a:extLst>
          </p:cNvPr>
          <p:cNvSpPr/>
          <p:nvPr/>
        </p:nvSpPr>
        <p:spPr>
          <a:xfrm>
            <a:off x="4166618" y="4784238"/>
            <a:ext cx="2590800" cy="1676400"/>
          </a:xfrm>
          <a:prstGeom prst="wedgeRectCallout">
            <a:avLst>
              <a:gd name="adj1" fmla="val 1092"/>
              <a:gd name="adj2" fmla="val -116426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plot(x1,y1,x2,y2,….)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Every pair of parameters represents a graph.</a:t>
            </a:r>
          </a:p>
        </p:txBody>
      </p:sp>
    </p:spTree>
    <p:extLst>
      <p:ext uri="{BB962C8B-B14F-4D97-AF65-F5344CB8AC3E}">
        <p14:creationId xmlns:p14="http://schemas.microsoft.com/office/powerpoint/2010/main" val="3104382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9424C877-9A01-5445-857E-98194986A017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330FEA-F658-5543-8BD0-7140143D9AC3}" type="slidenum">
              <a:rPr lang="en-US" smtClean="0">
                <a:solidFill>
                  <a:srgbClr val="045C75"/>
                </a:solidFill>
                <a:latin typeface="Constantia" charset="0"/>
              </a:rPr>
              <a:pPr eaLnBrk="1" hangingPunct="1"/>
              <a:t>12</a:t>
            </a:fld>
            <a:endParaRPr lang="en-US">
              <a:solidFill>
                <a:srgbClr val="045C75"/>
              </a:solidFill>
              <a:latin typeface="Constantia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5BFFE3F-F3B5-B048-93C5-0BC45649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61975"/>
            <a:ext cx="8221663" cy="73342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charset="0"/>
              </a:rPr>
              <a:t>Another way to combine graphs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1B4C6EB-0B08-ED42-B1D1-B0B8AD8DE248}"/>
              </a:ext>
            </a:extLst>
          </p:cNvPr>
          <p:cNvSpPr txBox="1">
            <a:spLocks/>
          </p:cNvSpPr>
          <p:nvPr/>
        </p:nvSpPr>
        <p:spPr>
          <a:xfrm>
            <a:off x="186531" y="1752600"/>
            <a:ext cx="8763000" cy="472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time = 0:0.5:5;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height1 = (2.13 * time .^ 2 - 0.13 * time .^ 4 + 0.000034 * time .^ 4.752);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 height2 = 2.13 * time .^ 1.7 - 0.13 * time .^ 4 + 0.000034 * time .^ 4.752;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TwoHeights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[height1; height2];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time,TwoHeights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title('Rocket Trajectory');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('Time');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('Height');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legend('rocket1','rocket2');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grid</a:t>
            </a:r>
          </a:p>
          <a:p>
            <a:pPr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A6A4B6-7D9E-0F41-BAD9-DF88AD2ED686}"/>
              </a:ext>
            </a:extLst>
          </p:cNvPr>
          <p:cNvGrpSpPr/>
          <p:nvPr/>
        </p:nvGrpSpPr>
        <p:grpSpPr>
          <a:xfrm>
            <a:off x="7295363" y="3039184"/>
            <a:ext cx="4126991" cy="3668436"/>
            <a:chOff x="5334000" y="3200400"/>
            <a:chExt cx="4126991" cy="366843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DCA5C69-CD63-2F44-A1FF-093BB6257F17}"/>
                </a:ext>
              </a:extLst>
            </p:cNvPr>
            <p:cNvGrpSpPr/>
            <p:nvPr/>
          </p:nvGrpSpPr>
          <p:grpSpPr>
            <a:xfrm>
              <a:off x="5334000" y="3200400"/>
              <a:ext cx="4126991" cy="3668436"/>
              <a:chOff x="8217409" y="1066800"/>
              <a:chExt cx="4126991" cy="3668436"/>
            </a:xfrm>
          </p:grpSpPr>
          <p:pic>
            <p:nvPicPr>
              <p:cNvPr id="8" name="Picture 3">
                <a:extLst>
                  <a:ext uri="{FF2B5EF4-FFF2-40B4-BE49-F238E27FC236}">
                    <a16:creationId xmlns:a16="http://schemas.microsoft.com/office/drawing/2014/main" id="{854564CB-5F1A-8E44-A213-4C86CF03F9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17409" y="1066800"/>
                <a:ext cx="4126991" cy="3668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2">
                <a:extLst>
                  <a:ext uri="{FF2B5EF4-FFF2-40B4-BE49-F238E27FC236}">
                    <a16:creationId xmlns:a16="http://schemas.microsoft.com/office/drawing/2014/main" id="{3D92FF3C-C01A-1B48-9F4C-5358BF5B83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10885" y="1856305"/>
                <a:ext cx="3364706" cy="2650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" name="Picture 3">
              <a:extLst>
                <a:ext uri="{FF2B5EF4-FFF2-40B4-BE49-F238E27FC236}">
                  <a16:creationId xmlns:a16="http://schemas.microsoft.com/office/drawing/2014/main" id="{F1389A5B-7B02-6142-AD15-70B7D145FD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5312" y="4005262"/>
              <a:ext cx="3121819" cy="2471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85B600C9-60DD-2C48-91D7-629AD683CC66}"/>
              </a:ext>
            </a:extLst>
          </p:cNvPr>
          <p:cNvSpPr/>
          <p:nvPr/>
        </p:nvSpPr>
        <p:spPr>
          <a:xfrm>
            <a:off x="5236399" y="4149436"/>
            <a:ext cx="1983595" cy="1413164"/>
          </a:xfrm>
          <a:prstGeom prst="wedgeRectCallout">
            <a:avLst>
              <a:gd name="adj1" fmla="val -59045"/>
              <a:gd name="adj2" fmla="val -74774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Combine 2 vectors for y and send them to be plotted against the same x</a:t>
            </a:r>
          </a:p>
        </p:txBody>
      </p:sp>
    </p:spTree>
    <p:extLst>
      <p:ext uri="{BB962C8B-B14F-4D97-AF65-F5344CB8AC3E}">
        <p14:creationId xmlns:p14="http://schemas.microsoft.com/office/powerpoint/2010/main" val="4030848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33052D-FFDF-D44E-A126-77802E959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The figure window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73027F-A42B-9B47-82A3-3165AB59AFCB}"/>
              </a:ext>
            </a:extLst>
          </p:cNvPr>
          <p:cNvSpPr txBox="1">
            <a:spLocks/>
          </p:cNvSpPr>
          <p:nvPr/>
        </p:nvSpPr>
        <p:spPr>
          <a:xfrm>
            <a:off x="381000" y="1939779"/>
            <a:ext cx="8229600" cy="4525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/>
              <a:t>You can save  the graph as an image (to insert in any document) through the figure window that pops up when you execute a graph command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1BD89F4-501E-974D-8D30-3C8E6D3BA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971800"/>
            <a:ext cx="4054515" cy="3626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7662B90-077B-EE46-98AB-B006848C9934}"/>
              </a:ext>
            </a:extLst>
          </p:cNvPr>
          <p:cNvSpPr/>
          <p:nvPr/>
        </p:nvSpPr>
        <p:spPr>
          <a:xfrm>
            <a:off x="6553200" y="3276600"/>
            <a:ext cx="304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BCE1388-AD06-704E-B151-98F24F068A2A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330FEA-F658-5543-8BD0-7140143D9AC3}" type="slidenum">
              <a:rPr lang="en-US" smtClean="0">
                <a:solidFill>
                  <a:srgbClr val="045C75"/>
                </a:solidFill>
                <a:latin typeface="Constantia" charset="0"/>
              </a:rPr>
              <a:pPr eaLnBrk="1" hangingPunct="1"/>
              <a:t>13</a:t>
            </a:fld>
            <a:endParaRPr lang="en-US">
              <a:solidFill>
                <a:srgbClr val="045C75"/>
              </a:solidFill>
              <a:latin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00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648140E-7785-8942-894C-46ACCFCA2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655" y="76200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The figure window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FD9458-6D2A-A94C-A498-EC607D023717}"/>
              </a:ext>
            </a:extLst>
          </p:cNvPr>
          <p:cNvSpPr txBox="1">
            <a:spLocks/>
          </p:cNvSpPr>
          <p:nvPr/>
        </p:nvSpPr>
        <p:spPr>
          <a:xfrm>
            <a:off x="685800" y="2438400"/>
            <a:ext cx="8229600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kern="0" dirty="0"/>
              <a:t>You can also manipulate the </a:t>
            </a:r>
          </a:p>
          <a:p>
            <a:r>
              <a:rPr lang="en-US" sz="3200" kern="0" dirty="0"/>
              <a:t>graph through the menus </a:t>
            </a:r>
          </a:p>
          <a:p>
            <a:r>
              <a:rPr lang="en-US" sz="3200" kern="0" dirty="0"/>
              <a:t>provided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0B98F83-070C-B346-A9C2-369BF8800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905000"/>
            <a:ext cx="4938832" cy="439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54F40BF-30C7-A042-B16C-21F53F600B51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330FEA-F658-5543-8BD0-7140143D9AC3}" type="slidenum">
              <a:rPr lang="en-US" smtClean="0">
                <a:solidFill>
                  <a:srgbClr val="045C75"/>
                </a:solidFill>
                <a:latin typeface="Constantia" charset="0"/>
              </a:rPr>
              <a:pPr eaLnBrk="1" hangingPunct="1"/>
              <a:t>14</a:t>
            </a:fld>
            <a:endParaRPr lang="en-US">
              <a:solidFill>
                <a:srgbClr val="045C75"/>
              </a:solidFill>
              <a:latin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143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E895DD-3586-524D-8FE0-6B6828A19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The figure window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7EEE3D-6E8B-9B47-8A4C-B9304C16F4EB}"/>
              </a:ext>
            </a:extLst>
          </p:cNvPr>
          <p:cNvSpPr txBox="1">
            <a:spLocks/>
          </p:cNvSpPr>
          <p:nvPr/>
        </p:nvSpPr>
        <p:spPr>
          <a:xfrm>
            <a:off x="457200" y="2514600"/>
            <a:ext cx="5437909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kern="0" dirty="0"/>
              <a:t>You can also manipulate the graph through the menus provided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0DD9D80-06BA-1042-8894-7333F71B4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593" y="1752600"/>
            <a:ext cx="4850413" cy="434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FC97D06F-4F16-3349-92E5-56CFBB837E7D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330FEA-F658-5543-8BD0-7140143D9AC3}" type="slidenum">
              <a:rPr lang="en-US" smtClean="0">
                <a:solidFill>
                  <a:srgbClr val="045C75"/>
                </a:solidFill>
                <a:latin typeface="Constantia" charset="0"/>
              </a:rPr>
              <a:pPr eaLnBrk="1" hangingPunct="1"/>
              <a:t>15</a:t>
            </a:fld>
            <a:endParaRPr lang="en-US">
              <a:solidFill>
                <a:srgbClr val="045C75"/>
              </a:solidFill>
              <a:latin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803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Any </a:t>
            </a:r>
            <a:r>
              <a:rPr spc="-5" dirty="0"/>
              <a:t>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881BC-D4BE-C344-8F3E-50FAA98E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5449061" cy="1122679"/>
          </a:xfrm>
        </p:spPr>
        <p:txBody>
          <a:bodyPr/>
          <a:lstStyle/>
          <a:p>
            <a:r>
              <a:rPr lang="en-US" dirty="0"/>
              <a:t>Plotting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77CFD-C99F-6847-AA66-97D10F87300E}"/>
              </a:ext>
            </a:extLst>
          </p:cNvPr>
          <p:cNvSpPr txBox="1"/>
          <p:nvPr/>
        </p:nvSpPr>
        <p:spPr>
          <a:xfrm>
            <a:off x="457200" y="1905000"/>
            <a:ext cx="478432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kern="0" dirty="0">
                <a:latin typeface="Calibri" charset="0"/>
              </a:rPr>
              <a:t>Basic X-Y Plotting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charset="0"/>
              </a:rPr>
              <a:t>Line Specification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charset="0"/>
              </a:rPr>
              <a:t>Combining two graphs</a:t>
            </a:r>
            <a:r>
              <a:rPr lang="en-US" sz="3200" kern="0" dirty="0">
                <a:latin typeface="Calibri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figure window</a:t>
            </a:r>
            <a:endParaRPr lang="en-US" sz="3200" kern="0" dirty="0">
              <a:latin typeface="Calibri" charset="0"/>
            </a:endParaRPr>
          </a:p>
          <a:p>
            <a:endParaRPr lang="en-US" sz="3200" kern="0" dirty="0">
              <a:latin typeface="Calibri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kern="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8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37611E31-648D-A140-AFDC-CD58984E7B7F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330FEA-F658-5543-8BD0-7140143D9AC3}" type="slidenum">
              <a:rPr lang="en-US" smtClean="0">
                <a:solidFill>
                  <a:srgbClr val="045C75"/>
                </a:solidFill>
                <a:latin typeface="Constantia" charset="0"/>
              </a:rPr>
              <a:pPr eaLnBrk="1" hangingPunct="1"/>
              <a:t>3</a:t>
            </a:fld>
            <a:endParaRPr lang="en-US" dirty="0">
              <a:solidFill>
                <a:srgbClr val="045C75"/>
              </a:solidFill>
              <a:latin typeface="Constantia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B2F4E88-4809-C741-969B-4C5D7D63C175}"/>
              </a:ext>
            </a:extLst>
          </p:cNvPr>
          <p:cNvSpPr txBox="1">
            <a:spLocks/>
          </p:cNvSpPr>
          <p:nvPr/>
        </p:nvSpPr>
        <p:spPr>
          <a:xfrm>
            <a:off x="457200" y="485775"/>
            <a:ext cx="8221663" cy="733425"/>
          </a:xfrm>
          <a:prstGeom prst="rect">
            <a:avLst/>
          </a:prstGeom>
        </p:spPr>
        <p:txBody>
          <a:bodyPr wrap="square" lIns="0" tIns="0" rIns="0" bIns="0">
            <a:normAutofit fontScale="75000" lnSpcReduction="20000"/>
          </a:bodyPr>
          <a:lstStyle>
            <a:lvl1pPr>
              <a:defRPr sz="7200" b="0" i="0">
                <a:solidFill>
                  <a:srgbClr val="43566D"/>
                </a:solidFill>
                <a:latin typeface="Tw Cen MT"/>
                <a:ea typeface="+mj-ea"/>
                <a:cs typeface="Tw Cen MT"/>
              </a:defRPr>
            </a:lvl1pPr>
          </a:lstStyle>
          <a:p>
            <a:r>
              <a:rPr lang="en-US" kern="0" dirty="0">
                <a:latin typeface="Calibri" charset="0"/>
              </a:rPr>
              <a:t>Basic X-Y Plotting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F11F895E-0F04-EB45-A2C7-90BCF9E8078C}"/>
              </a:ext>
            </a:extLst>
          </p:cNvPr>
          <p:cNvSpPr txBox="1">
            <a:spLocks/>
          </p:cNvSpPr>
          <p:nvPr/>
        </p:nvSpPr>
        <p:spPr>
          <a:xfrm>
            <a:off x="481012" y="1631950"/>
            <a:ext cx="8763000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time = 0:0.5:5;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height = (2.13 * time .^ 2 - 0.13 * time .^ 4 + 0.000034 * time .^ 4.752);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plot(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time,height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None/>
            </a:pPr>
            <a:endParaRPr lang="en-US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Neat!  But not very readable.</a:t>
            </a:r>
          </a:p>
          <a:p>
            <a:pPr>
              <a:buNone/>
            </a:pPr>
            <a:endParaRPr lang="en-US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3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3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E7D785C-115A-184B-9A10-BFB526950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12" y="3131344"/>
            <a:ext cx="4129088" cy="365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CFFC336B-5C83-8140-8873-CBBA9817D452}"/>
              </a:ext>
            </a:extLst>
          </p:cNvPr>
          <p:cNvSpPr/>
          <p:nvPr/>
        </p:nvSpPr>
        <p:spPr>
          <a:xfrm>
            <a:off x="2362200" y="4800600"/>
            <a:ext cx="2095500" cy="1371600"/>
          </a:xfrm>
          <a:prstGeom prst="wedgeRectCallout">
            <a:avLst>
              <a:gd name="adj1" fmla="val 81712"/>
              <a:gd name="adj2" fmla="val -54167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window pops up with the graph is 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FA3660-9CE6-C946-B897-E9DD81ECD2B9}"/>
              </a:ext>
            </a:extLst>
          </p:cNvPr>
          <p:cNvSpPr txBox="1"/>
          <p:nvPr/>
        </p:nvSpPr>
        <p:spPr>
          <a:xfrm>
            <a:off x="2521527" y="5126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2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578EF38-FA81-1244-A6A8-6D8F3B7EB060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330FEA-F658-5543-8BD0-7140143D9AC3}" type="slidenum">
              <a:rPr lang="en-US" smtClean="0">
                <a:solidFill>
                  <a:srgbClr val="045C75"/>
                </a:solidFill>
                <a:latin typeface="Constantia" charset="0"/>
              </a:rPr>
              <a:pPr eaLnBrk="1" hangingPunct="1"/>
              <a:t>4</a:t>
            </a:fld>
            <a:endParaRPr lang="en-US">
              <a:solidFill>
                <a:srgbClr val="045C75"/>
              </a:solidFill>
              <a:latin typeface="Constantia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12ACC7-5106-6F47-A76E-D937FECDA1C2}"/>
              </a:ext>
            </a:extLst>
          </p:cNvPr>
          <p:cNvSpPr txBox="1">
            <a:spLocks/>
          </p:cNvSpPr>
          <p:nvPr/>
        </p:nvSpPr>
        <p:spPr>
          <a:xfrm>
            <a:off x="477982" y="412833"/>
            <a:ext cx="8221663" cy="733425"/>
          </a:xfrm>
          <a:prstGeom prst="rect">
            <a:avLst/>
          </a:prstGeom>
        </p:spPr>
        <p:txBody>
          <a:bodyPr wrap="square" lIns="0" tIns="0" rIns="0" bIns="0">
            <a:normAutofit fontScale="75000" lnSpcReduction="20000"/>
          </a:bodyPr>
          <a:lstStyle>
            <a:lvl1pPr>
              <a:defRPr sz="7200" b="0" i="0">
                <a:solidFill>
                  <a:srgbClr val="43566D"/>
                </a:solidFill>
                <a:latin typeface="Tw Cen MT"/>
                <a:ea typeface="+mj-ea"/>
                <a:cs typeface="Tw Cen MT"/>
              </a:defRPr>
            </a:lvl1pPr>
          </a:lstStyle>
          <a:p>
            <a:r>
              <a:rPr lang="en-US" kern="0" dirty="0"/>
              <a:t>Give it a name</a:t>
            </a:r>
            <a:endParaRPr lang="en-US" kern="0" dirty="0">
              <a:latin typeface="Calibri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9A192EC-7CF0-B24C-BD4F-D9CA21162446}"/>
              </a:ext>
            </a:extLst>
          </p:cNvPr>
          <p:cNvSpPr txBox="1">
            <a:spLocks/>
          </p:cNvSpPr>
          <p:nvPr/>
        </p:nvSpPr>
        <p:spPr>
          <a:xfrm>
            <a:off x="477982" y="1814512"/>
            <a:ext cx="8763000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time = 0:0.5:5;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height = (2.13 * time .^ 2 - 0.13 * time .^ 4 + 0.000034 * time .^ 4.752);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plot(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time,height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title('Rocket Trajectory');</a:t>
            </a:r>
          </a:p>
          <a:p>
            <a:pPr>
              <a:buNone/>
            </a:pPr>
            <a:endParaRPr lang="en-US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3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3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70CC7DC3-C609-514B-B62B-AED480E05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186325"/>
            <a:ext cx="3962400" cy="35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B8F7299-5983-C445-A0B2-0F3B1FD15284}"/>
              </a:ext>
            </a:extLst>
          </p:cNvPr>
          <p:cNvSpPr/>
          <p:nvPr/>
        </p:nvSpPr>
        <p:spPr>
          <a:xfrm rot="5400000">
            <a:off x="8267700" y="3467100"/>
            <a:ext cx="3048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1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D1417D27-AFB0-D145-8A09-7B3EAAB44124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330FEA-F658-5543-8BD0-7140143D9AC3}" type="slidenum">
              <a:rPr lang="en-US" smtClean="0">
                <a:solidFill>
                  <a:srgbClr val="045C75"/>
                </a:solidFill>
                <a:latin typeface="Constantia" charset="0"/>
              </a:rPr>
              <a:pPr eaLnBrk="1" hangingPunct="1"/>
              <a:t>5</a:t>
            </a:fld>
            <a:endParaRPr lang="en-US">
              <a:solidFill>
                <a:srgbClr val="045C75"/>
              </a:solidFill>
              <a:latin typeface="Constantia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F6FD61-1E0B-3F41-B6B1-19519DEC6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7175"/>
            <a:ext cx="8221663" cy="733425"/>
          </a:xfrm>
        </p:spPr>
        <p:txBody>
          <a:bodyPr>
            <a:normAutofit fontScale="90000"/>
          </a:bodyPr>
          <a:lstStyle/>
          <a:p>
            <a:r>
              <a:rPr lang="en-US" dirty="0"/>
              <a:t>And make it readable</a:t>
            </a:r>
            <a:endParaRPr lang="en-US" dirty="0">
              <a:latin typeface="Calibri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DBE15F9-631B-CB4C-ACDD-C371AF61F466}"/>
              </a:ext>
            </a:extLst>
          </p:cNvPr>
          <p:cNvSpPr txBox="1">
            <a:spLocks/>
          </p:cNvSpPr>
          <p:nvPr/>
        </p:nvSpPr>
        <p:spPr>
          <a:xfrm>
            <a:off x="304800" y="1645805"/>
            <a:ext cx="8763000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time = 0:0.5:5;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height = (2.13 * time .^ 2 - 0.13 *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plot(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time,height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time .^ 4 + 0.000034 * time .^ 4.752);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title('Rocket Trajectory');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('Time');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('Height');</a:t>
            </a:r>
          </a:p>
          <a:p>
            <a:pPr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3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3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B04A83C-6036-5445-85AD-A71549F73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037645"/>
            <a:ext cx="4136230" cy="3683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EF7ECC3-914F-6B4F-888E-2475877B202E}"/>
              </a:ext>
            </a:extLst>
          </p:cNvPr>
          <p:cNvSpPr/>
          <p:nvPr/>
        </p:nvSpPr>
        <p:spPr>
          <a:xfrm rot="5400000">
            <a:off x="8382000" y="6248400"/>
            <a:ext cx="3048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1564A0D-6410-0146-94D8-E2AE7A0E6D4A}"/>
              </a:ext>
            </a:extLst>
          </p:cNvPr>
          <p:cNvSpPr/>
          <p:nvPr/>
        </p:nvSpPr>
        <p:spPr>
          <a:xfrm rot="10800000">
            <a:off x="6553201" y="4800599"/>
            <a:ext cx="3048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39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BAAC70F9-14F8-8C41-A3A8-998B964E3D0E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330FEA-F658-5543-8BD0-7140143D9AC3}" type="slidenum">
              <a:rPr lang="en-US" smtClean="0">
                <a:solidFill>
                  <a:srgbClr val="045C75"/>
                </a:solidFill>
                <a:latin typeface="Constantia" charset="0"/>
              </a:rPr>
              <a:pPr eaLnBrk="1" hangingPunct="1"/>
              <a:t>6</a:t>
            </a:fld>
            <a:endParaRPr lang="en-US">
              <a:solidFill>
                <a:srgbClr val="045C75"/>
              </a:solidFill>
              <a:latin typeface="Constantia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7EA19C1-C0A6-B54A-A0AD-AD1CDCC6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3375"/>
            <a:ext cx="11734800" cy="733425"/>
          </a:xfrm>
        </p:spPr>
        <p:txBody>
          <a:bodyPr>
            <a:noAutofit/>
          </a:bodyPr>
          <a:lstStyle/>
          <a:p>
            <a:r>
              <a:rPr lang="en-US" sz="5400" dirty="0"/>
              <a:t>Add a grid to trace x and y coordinates</a:t>
            </a:r>
            <a:endParaRPr lang="en-US" sz="5400" dirty="0">
              <a:latin typeface="Calibri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B410F2-40C3-A843-834C-E9895696CC51}"/>
              </a:ext>
            </a:extLst>
          </p:cNvPr>
          <p:cNvSpPr txBox="1">
            <a:spLocks/>
          </p:cNvSpPr>
          <p:nvPr/>
        </p:nvSpPr>
        <p:spPr>
          <a:xfrm>
            <a:off x="266700" y="1969366"/>
            <a:ext cx="8763000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time = 0:0.5:5;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height = (2.13 * time .^ 2 - 0.13 * time .^ 4 + 0.000034 * time .^ 4.752);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plot(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time,height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title('Rocket Trajectory');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('Time');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('Height');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</a:p>
          <a:p>
            <a:pPr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656A2F-7DC8-E148-A46A-E4D197E2DB48}"/>
              </a:ext>
            </a:extLst>
          </p:cNvPr>
          <p:cNvGrpSpPr/>
          <p:nvPr/>
        </p:nvGrpSpPr>
        <p:grpSpPr>
          <a:xfrm>
            <a:off x="4800600" y="2884331"/>
            <a:ext cx="6477000" cy="3668436"/>
            <a:chOff x="2514600" y="3113364"/>
            <a:chExt cx="6477000" cy="3668436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DA706215-2B2E-464F-B68D-F31ECC330D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4609" y="3113364"/>
              <a:ext cx="4126991" cy="3668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8A41422-1711-0F41-8DB1-E0839DCC7DCD}"/>
                </a:ext>
              </a:extLst>
            </p:cNvPr>
            <p:cNvSpPr/>
            <p:nvPr/>
          </p:nvSpPr>
          <p:spPr>
            <a:xfrm rot="10800000">
              <a:off x="7772401" y="4419600"/>
              <a:ext cx="304799" cy="30480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5099C44-EC5D-EF43-AE52-853B304B6595}"/>
                </a:ext>
              </a:extLst>
            </p:cNvPr>
            <p:cNvCxnSpPr/>
            <p:nvPr/>
          </p:nvCxnSpPr>
          <p:spPr>
            <a:xfrm flipH="1">
              <a:off x="5486400" y="4544568"/>
              <a:ext cx="24384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F23542-E249-0B41-AC2B-2C2309454B87}"/>
                </a:ext>
              </a:extLst>
            </p:cNvPr>
            <p:cNvCxnSpPr/>
            <p:nvPr/>
          </p:nvCxnSpPr>
          <p:spPr>
            <a:xfrm flipV="1">
              <a:off x="7946136" y="4572000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ular Callout 10">
              <a:extLst>
                <a:ext uri="{FF2B5EF4-FFF2-40B4-BE49-F238E27FC236}">
                  <a16:creationId xmlns:a16="http://schemas.microsoft.com/office/drawing/2014/main" id="{5391ABAF-3DFA-5F4C-8FD0-599F6C51003E}"/>
                </a:ext>
              </a:extLst>
            </p:cNvPr>
            <p:cNvSpPr/>
            <p:nvPr/>
          </p:nvSpPr>
          <p:spPr>
            <a:xfrm>
              <a:off x="2514600" y="4544568"/>
              <a:ext cx="2133600" cy="1322832"/>
            </a:xfrm>
            <a:prstGeom prst="wedgeRectCallout">
              <a:avLst>
                <a:gd name="adj1" fmla="val 201930"/>
                <a:gd name="adj2" fmla="val -46884"/>
              </a:avLst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Rocket hits the ground (height = 0) approximately at time = 4 seconds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7948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8B59A572-2FA3-0948-83C7-260C11ED8749}"/>
              </a:ext>
            </a:extLst>
          </p:cNvPr>
          <p:cNvSpPr txBox="1">
            <a:spLocks/>
          </p:cNvSpPr>
          <p:nvPr/>
        </p:nvSpPr>
        <p:spPr>
          <a:xfrm>
            <a:off x="857318" y="624840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330FEA-F658-5543-8BD0-7140143D9AC3}" type="slidenum">
              <a:rPr lang="en-US" smtClean="0">
                <a:solidFill>
                  <a:srgbClr val="045C75"/>
                </a:solidFill>
                <a:latin typeface="Constantia" charset="0"/>
              </a:rPr>
              <a:pPr eaLnBrk="1" hangingPunct="1"/>
              <a:t>7</a:t>
            </a:fld>
            <a:endParaRPr lang="en-US" dirty="0">
              <a:solidFill>
                <a:srgbClr val="045C75"/>
              </a:solidFill>
              <a:latin typeface="Constantia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C53E8C5-9B28-4341-9DC9-5DF7D408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1" y="239436"/>
            <a:ext cx="10579609" cy="7334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charset="0"/>
              </a:rPr>
              <a:t>Change the look of the graph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F6FE0985-A93B-1A44-973B-45022BE4FCC2}"/>
              </a:ext>
            </a:extLst>
          </p:cNvPr>
          <p:cNvSpPr txBox="1">
            <a:spLocks/>
          </p:cNvSpPr>
          <p:nvPr/>
        </p:nvSpPr>
        <p:spPr>
          <a:xfrm>
            <a:off x="579722" y="1905000"/>
            <a:ext cx="8763000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time = 0:0.5:5;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height = (2.13 * time .^ 2 - 0.13 * time .^ 4 + 0.000034 * time .^ 4.752);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time,height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,’--’);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title('Rocket Trajectory');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('Time');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('Height');</a:t>
            </a:r>
          </a:p>
          <a:p>
            <a:pPr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C0864337-12ED-334E-918B-97088D4DFC54}"/>
              </a:ext>
            </a:extLst>
          </p:cNvPr>
          <p:cNvSpPr/>
          <p:nvPr/>
        </p:nvSpPr>
        <p:spPr>
          <a:xfrm>
            <a:off x="4485989" y="4876800"/>
            <a:ext cx="2133600" cy="990600"/>
          </a:xfrm>
          <a:prstGeom prst="wedgeRectCallout">
            <a:avLst>
              <a:gd name="adj1" fmla="val -37379"/>
              <a:gd name="adj2" fmla="val -187399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Added a format field. ‘- -‘means dashed line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A6C93-DC7E-BB4D-A4E8-FC858A6124AF}"/>
              </a:ext>
            </a:extLst>
          </p:cNvPr>
          <p:cNvGrpSpPr/>
          <p:nvPr/>
        </p:nvGrpSpPr>
        <p:grpSpPr>
          <a:xfrm>
            <a:off x="7467600" y="2819400"/>
            <a:ext cx="4126991" cy="3668436"/>
            <a:chOff x="5257800" y="3352800"/>
            <a:chExt cx="4126991" cy="3668436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FDBD9CA2-613E-E248-ACF8-170513347F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3352800"/>
              <a:ext cx="4126991" cy="3668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73762522-96E6-1842-B21C-34B0CA8AA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5583" y="4175642"/>
              <a:ext cx="3121819" cy="2464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329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E47234E6-E848-644F-A67D-D5F59C9F7B9D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330FEA-F658-5543-8BD0-7140143D9AC3}" type="slidenum">
              <a:rPr lang="en-US" smtClean="0">
                <a:solidFill>
                  <a:srgbClr val="045C75"/>
                </a:solidFill>
                <a:latin typeface="Constantia" charset="0"/>
              </a:rPr>
              <a:pPr eaLnBrk="1" hangingPunct="1"/>
              <a:t>8</a:t>
            </a:fld>
            <a:endParaRPr lang="en-US">
              <a:solidFill>
                <a:srgbClr val="045C75"/>
              </a:solidFill>
              <a:latin typeface="Constantia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0917F5-9D87-A84A-8155-DA67CA0F0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0975"/>
            <a:ext cx="10058400" cy="7334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charset="0"/>
              </a:rPr>
              <a:t>Change the look of the graph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5D45B6A9-80C2-C44A-ABE4-E9AF5FC26C12}"/>
              </a:ext>
            </a:extLst>
          </p:cNvPr>
          <p:cNvSpPr txBox="1">
            <a:spLocks/>
          </p:cNvSpPr>
          <p:nvPr/>
        </p:nvSpPr>
        <p:spPr>
          <a:xfrm>
            <a:off x="304800" y="1676400"/>
            <a:ext cx="8763000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time = 0:0.5:5;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height = (2.13 * time .^ 2 - 0.13 * time .^ 4 + 0.000034 * time .^ 4.752);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plot(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time,height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,’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*-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title('Rocket Trajectory');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('Time');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('Height');</a:t>
            </a:r>
          </a:p>
          <a:p>
            <a:pPr>
              <a:buNone/>
            </a:pPr>
            <a:endParaRPr lang="en-US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3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3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83EAA1E-9C36-AE4C-86A6-C114588894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1"/>
          <a:stretch/>
        </p:blipFill>
        <p:spPr bwMode="auto">
          <a:xfrm>
            <a:off x="7543800" y="3336350"/>
            <a:ext cx="3357563" cy="2634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A1CB1C1A-3AEC-AF4D-94B7-C606141D4559}"/>
              </a:ext>
            </a:extLst>
          </p:cNvPr>
          <p:cNvSpPr/>
          <p:nvPr/>
        </p:nvSpPr>
        <p:spPr>
          <a:xfrm>
            <a:off x="2777586" y="5382768"/>
            <a:ext cx="2133600" cy="1018032"/>
          </a:xfrm>
          <a:prstGeom prst="wedgeRectCallout">
            <a:avLst>
              <a:gd name="adj1" fmla="val 33149"/>
              <a:gd name="adj2" fmla="val -262991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Solid graph line and * to mark data points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FF02FD-1162-A544-8D02-B2F98E83B5D8}"/>
              </a:ext>
            </a:extLst>
          </p:cNvPr>
          <p:cNvGrpSpPr/>
          <p:nvPr/>
        </p:nvGrpSpPr>
        <p:grpSpPr>
          <a:xfrm>
            <a:off x="7231572" y="2710350"/>
            <a:ext cx="4126991" cy="3668436"/>
            <a:chOff x="4864609" y="3113364"/>
            <a:chExt cx="4126991" cy="3668436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F78D4A86-F2A0-7B4C-8636-06E3E5650E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4609" y="3113364"/>
              <a:ext cx="4126991" cy="3668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3">
              <a:extLst>
                <a:ext uri="{FF2B5EF4-FFF2-40B4-BE49-F238E27FC236}">
                  <a16:creationId xmlns:a16="http://schemas.microsoft.com/office/drawing/2014/main" id="{FDFCC8DE-D8EE-CB41-A728-3FBB08E64F8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24"/>
            <a:stretch/>
          </p:blipFill>
          <p:spPr bwMode="auto">
            <a:xfrm>
              <a:off x="5219700" y="3872485"/>
              <a:ext cx="3314700" cy="2680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27799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D4C3C7DB-5583-9347-9099-2279365CADBF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330FEA-F658-5543-8BD0-7140143D9AC3}" type="slidenum">
              <a:rPr lang="en-US" smtClean="0">
                <a:solidFill>
                  <a:srgbClr val="045C75"/>
                </a:solidFill>
                <a:latin typeface="Constantia" charset="0"/>
              </a:rPr>
              <a:pPr eaLnBrk="1" hangingPunct="1"/>
              <a:t>9</a:t>
            </a:fld>
            <a:endParaRPr lang="en-US">
              <a:solidFill>
                <a:srgbClr val="045C75"/>
              </a:solidFill>
              <a:latin typeface="Constantia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2C346A-F1DA-B64D-B1C4-E3489ABD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7175"/>
            <a:ext cx="10363200" cy="7334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charset="0"/>
              </a:rPr>
              <a:t>Change the look of the graph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52AB360-B329-5B4A-B380-87612FC7B2D6}"/>
              </a:ext>
            </a:extLst>
          </p:cNvPr>
          <p:cNvSpPr txBox="1">
            <a:spLocks/>
          </p:cNvSpPr>
          <p:nvPr/>
        </p:nvSpPr>
        <p:spPr>
          <a:xfrm>
            <a:off x="266700" y="1631950"/>
            <a:ext cx="8763000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time = 0:0.5:5;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height = (2.13 * time .^ 2 - 0.13 * time .^ 4 + 0.000034 * time .^ 4.752);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plot(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time,height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,’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title('Rocket Trajectory');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('Time');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('Height');</a:t>
            </a:r>
          </a:p>
          <a:p>
            <a:pPr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628B3A3A-C20D-D740-9C63-8D694F5068C6}"/>
              </a:ext>
            </a:extLst>
          </p:cNvPr>
          <p:cNvSpPr/>
          <p:nvPr/>
        </p:nvSpPr>
        <p:spPr>
          <a:xfrm>
            <a:off x="3183731" y="4939794"/>
            <a:ext cx="2133600" cy="1322832"/>
          </a:xfrm>
          <a:prstGeom prst="wedgeRectCallout">
            <a:avLst>
              <a:gd name="adj1" fmla="val 7467"/>
              <a:gd name="adj2" fmla="val -183234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 to mark </a:t>
            </a:r>
            <a:r>
              <a:rPr lang="en-US" dirty="0" err="1">
                <a:solidFill>
                  <a:schemeClr val="tx1"/>
                </a:solidFill>
              </a:rPr>
              <a:t>datapoints</a:t>
            </a:r>
            <a:r>
              <a:rPr lang="en-US" dirty="0">
                <a:solidFill>
                  <a:schemeClr val="tx1"/>
                </a:solidFill>
              </a:rPr>
              <a:t> – no graph line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EADF6D-20E8-6F4F-9F23-2697C6E70BB5}"/>
              </a:ext>
            </a:extLst>
          </p:cNvPr>
          <p:cNvGrpSpPr/>
          <p:nvPr/>
        </p:nvGrpSpPr>
        <p:grpSpPr>
          <a:xfrm>
            <a:off x="7772400" y="2835840"/>
            <a:ext cx="4126991" cy="3668436"/>
            <a:chOff x="4864609" y="3113364"/>
            <a:chExt cx="4126991" cy="3668436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122A39A9-7037-8C4D-BC55-EF178DC42B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4609" y="3113364"/>
              <a:ext cx="4126991" cy="3668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1A779ABD-6BC2-F342-A118-B593B7E830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9231" y="3881437"/>
              <a:ext cx="3407569" cy="267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338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729</Words>
  <Application>Microsoft Macintosh PowerPoint</Application>
  <PresentationFormat>Widescreen</PresentationFormat>
  <Paragraphs>156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ＭＳ Ｐゴシック</vt:lpstr>
      <vt:lpstr>Arial</vt:lpstr>
      <vt:lpstr>Calibri</vt:lpstr>
      <vt:lpstr>Constantia</vt:lpstr>
      <vt:lpstr>Courier New</vt:lpstr>
      <vt:lpstr>Times New Roman</vt:lpstr>
      <vt:lpstr>Tw Cen MT</vt:lpstr>
      <vt:lpstr>Wingdings 2</vt:lpstr>
      <vt:lpstr>Wingdings 3</vt:lpstr>
      <vt:lpstr>Office Theme</vt:lpstr>
      <vt:lpstr>SCIENTIFIC COMPUTING LECTURE # 5</vt:lpstr>
      <vt:lpstr>Plotting</vt:lpstr>
      <vt:lpstr>PowerPoint Presentation</vt:lpstr>
      <vt:lpstr>PowerPoint Presentation</vt:lpstr>
      <vt:lpstr>And make it readable</vt:lpstr>
      <vt:lpstr>Add a grid to trace x and y coordinates</vt:lpstr>
      <vt:lpstr>Change the look of the graph</vt:lpstr>
      <vt:lpstr>Change the look of the graph</vt:lpstr>
      <vt:lpstr>Change the look of the graph</vt:lpstr>
      <vt:lpstr>Line Specification Options</vt:lpstr>
      <vt:lpstr>Combining two graphs</vt:lpstr>
      <vt:lpstr>Another way to combine graphs</vt:lpstr>
      <vt:lpstr>The figure window</vt:lpstr>
      <vt:lpstr>The figure window</vt:lpstr>
      <vt:lpstr>The figure window</vt:lpstr>
      <vt:lpstr>Any Questions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</dc:title>
  <cp:lastModifiedBy>Alsufyani, Sarah</cp:lastModifiedBy>
  <cp:revision>8</cp:revision>
  <dcterms:created xsi:type="dcterms:W3CDTF">2020-02-15T08:49:55Z</dcterms:created>
  <dcterms:modified xsi:type="dcterms:W3CDTF">2020-02-15T12:42:25Z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2020-02-02T00:00:00Z</vt:filetime>
  </property>
  <property fmtid="{D5CDD505-2E9C-101B-9397-08002B2CF9AE}" pid="3" name="Creator">
    <vt:lpwstr>PowerPoint</vt:lpwstr>
  </property>
  <property fmtid="{D5CDD505-2E9C-101B-9397-08002B2CF9AE}" pid="4" name="LastSaved">
    <vt:filetime>2020-02-15T00:00:00Z</vt:filetime>
  </property>
</Properties>
</file>