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87" r:id="rId4"/>
    <p:sldId id="28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8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79525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711200" h="228600">
                <a:moveTo>
                  <a:pt x="0" y="0"/>
                </a:moveTo>
                <a:lnTo>
                  <a:pt x="711200" y="0"/>
                </a:lnTo>
                <a:lnTo>
                  <a:pt x="711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7400" y="1279525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11404600" h="228600">
                <a:moveTo>
                  <a:pt x="0" y="0"/>
                </a:moveTo>
                <a:lnTo>
                  <a:pt x="11404600" y="0"/>
                </a:lnTo>
                <a:lnTo>
                  <a:pt x="11404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D9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69" y="2447035"/>
            <a:ext cx="5449061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867" y="1993899"/>
            <a:ext cx="10454005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70905"/>
          </a:xfrm>
          <a:custGeom>
            <a:avLst/>
            <a:gdLst/>
            <a:ahLst/>
            <a:cxnLst/>
            <a:rect l="l" t="t" r="r" b="b"/>
            <a:pathLst>
              <a:path w="12192000" h="5970905">
                <a:moveTo>
                  <a:pt x="0" y="5970587"/>
                </a:moveTo>
                <a:lnTo>
                  <a:pt x="12192000" y="5970587"/>
                </a:lnTo>
                <a:lnTo>
                  <a:pt x="12192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435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0587"/>
            <a:ext cx="12192000" cy="887730"/>
          </a:xfrm>
          <a:custGeom>
            <a:avLst/>
            <a:gdLst/>
            <a:ahLst/>
            <a:cxnLst/>
            <a:rect l="l" t="t" r="r" b="b"/>
            <a:pathLst>
              <a:path w="12192000" h="887729">
                <a:moveTo>
                  <a:pt x="0" y="0"/>
                </a:moveTo>
                <a:lnTo>
                  <a:pt x="12192000" y="0"/>
                </a:lnTo>
                <a:lnTo>
                  <a:pt x="12192000" y="887411"/>
                </a:lnTo>
                <a:lnTo>
                  <a:pt x="0" y="887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138"/>
            <a:ext cx="2987040" cy="713105"/>
          </a:xfrm>
          <a:custGeom>
            <a:avLst/>
            <a:gdLst/>
            <a:ahLst/>
            <a:cxnLst/>
            <a:rect l="l" t="t" r="r" b="b"/>
            <a:pathLst>
              <a:path w="2987040" h="713104">
                <a:moveTo>
                  <a:pt x="0" y="712786"/>
                </a:moveTo>
                <a:lnTo>
                  <a:pt x="0" y="0"/>
                </a:lnTo>
                <a:lnTo>
                  <a:pt x="2986617" y="0"/>
                </a:lnTo>
                <a:lnTo>
                  <a:pt x="2986617" y="712786"/>
                </a:lnTo>
                <a:lnTo>
                  <a:pt x="0" y="712786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368" y="6043613"/>
            <a:ext cx="9046845" cy="714375"/>
          </a:xfrm>
          <a:custGeom>
            <a:avLst/>
            <a:gdLst/>
            <a:ahLst/>
            <a:cxnLst/>
            <a:rect l="l" t="t" r="r" b="b"/>
            <a:pathLst>
              <a:path w="9046845" h="714375">
                <a:moveTo>
                  <a:pt x="0" y="0"/>
                </a:moveTo>
                <a:lnTo>
                  <a:pt x="9046632" y="0"/>
                </a:lnTo>
                <a:lnTo>
                  <a:pt x="9046632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solidFill>
            <a:srgbClr val="6D9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8339" y="4442460"/>
            <a:ext cx="572833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45"/>
              </a:lnSpc>
              <a:spcBef>
                <a:spcPts val="100"/>
              </a:spcBef>
            </a:pPr>
            <a:r>
              <a:rPr sz="4400" b="1" spc="-5" dirty="0">
                <a:solidFill>
                  <a:srgbClr val="DBEFF9"/>
                </a:solidFill>
                <a:latin typeface="Tw Cen MT"/>
                <a:cs typeface="Tw Cen MT"/>
              </a:rPr>
              <a:t>SCIENTIFIC</a:t>
            </a:r>
            <a:r>
              <a:rPr sz="4400" b="1" spc="-45" dirty="0">
                <a:solidFill>
                  <a:srgbClr val="DBEFF9"/>
                </a:solidFill>
                <a:latin typeface="Tw Cen MT"/>
                <a:cs typeface="Tw Cen MT"/>
              </a:rPr>
              <a:t> </a:t>
            </a:r>
            <a:r>
              <a:rPr sz="4400" b="1" spc="-5" dirty="0">
                <a:solidFill>
                  <a:srgbClr val="DBEFF9"/>
                </a:solidFill>
                <a:latin typeface="Tw Cen MT"/>
                <a:cs typeface="Tw Cen MT"/>
              </a:rPr>
              <a:t>COMPUTING</a:t>
            </a:r>
            <a:endParaRPr sz="4400" dirty="0">
              <a:latin typeface="Tw Cen MT"/>
              <a:cs typeface="Tw Cen MT"/>
            </a:endParaRPr>
          </a:p>
          <a:p>
            <a:pPr marL="12700">
              <a:lnSpc>
                <a:spcPts val="5245"/>
              </a:lnSpc>
            </a:pPr>
            <a:r>
              <a:rPr sz="4400" spc="-5" dirty="0">
                <a:solidFill>
                  <a:srgbClr val="DBEFF9"/>
                </a:solidFill>
              </a:rPr>
              <a:t>LECTURE </a:t>
            </a:r>
            <a:r>
              <a:rPr sz="4400" dirty="0">
                <a:solidFill>
                  <a:srgbClr val="DBEFF9"/>
                </a:solidFill>
              </a:rPr>
              <a:t>#</a:t>
            </a:r>
            <a:r>
              <a:rPr sz="4400" spc="-15" dirty="0">
                <a:solidFill>
                  <a:srgbClr val="DBEFF9"/>
                </a:solidFill>
              </a:rPr>
              <a:t> </a:t>
            </a:r>
            <a:r>
              <a:rPr lang="en-US" sz="4400" spc="-15" dirty="0">
                <a:solidFill>
                  <a:srgbClr val="DBEFF9"/>
                </a:solidFill>
              </a:rPr>
              <a:t>6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1167268" y="288035"/>
            <a:ext cx="1200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BEFF9"/>
                </a:solidFill>
                <a:latin typeface="Tw Cen MT"/>
                <a:cs typeface="Tw Cen MT"/>
              </a:rPr>
              <a:t>1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10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also accepts  vectors and matrices as input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4, 9])</a:t>
            </a: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Can you guess the answer?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      Try it on MATLAB</a:t>
            </a:r>
          </a:p>
        </p:txBody>
      </p:sp>
    </p:spTree>
    <p:extLst>
      <p:ext uri="{BB962C8B-B14F-4D97-AF65-F5344CB8AC3E}">
        <p14:creationId xmlns:p14="http://schemas.microsoft.com/office/powerpoint/2010/main" val="174366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11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723418" cy="1263567"/>
          </a:xfrm>
          <a:prstGeom prst="rect">
            <a:avLst/>
          </a:prstGeom>
        </p:spPr>
        <p:txBody>
          <a:bodyPr wrap="square" lIns="0" tIns="0" rIns="0" bIns="0">
            <a:normAutofit fontScale="750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Functions that work in a similar manner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log(x)      log10(x)	    abs(x)	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round(x)    floor(x)    ceil(x)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many more …….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Use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help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get help about a specific function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 MATLAB documentation or textbook index to find the function you need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 at the end of Ch3 is a good reference</a:t>
            </a:r>
          </a:p>
        </p:txBody>
      </p:sp>
    </p:spTree>
    <p:extLst>
      <p:ext uri="{BB962C8B-B14F-4D97-AF65-F5344CB8AC3E}">
        <p14:creationId xmlns:p14="http://schemas.microsoft.com/office/powerpoint/2010/main" val="1579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12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4948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Example of functions with two parameters - rem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computes the remainder of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devision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/ y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43000" y="2895600"/>
            <a:ext cx="6629400" cy="3352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fr-FR" dirty="0"/>
              <a:t>&gt;&gt; x = 10;</a:t>
            </a:r>
          </a:p>
          <a:p>
            <a:pPr marL="109728" indent="0" fontAlgn="auto">
              <a:buNone/>
            </a:pPr>
            <a:r>
              <a:rPr lang="fr-FR" dirty="0"/>
              <a:t>&gt;&gt; rem(x,4)</a:t>
            </a:r>
          </a:p>
          <a:p>
            <a:pPr marL="109728" indent="0" fontAlgn="auto">
              <a:buNone/>
            </a:pPr>
            <a:r>
              <a:rPr lang="fr-FR" dirty="0"/>
              <a:t>ans =</a:t>
            </a:r>
          </a:p>
          <a:p>
            <a:pPr marL="109728" indent="0" fontAlgn="auto">
              <a:buNone/>
            </a:pPr>
            <a:r>
              <a:rPr lang="fr-FR" dirty="0"/>
              <a:t>	2</a:t>
            </a:r>
          </a:p>
          <a:p>
            <a:pPr marL="109728" indent="0" fontAlgn="auto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4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13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4948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Example of functions with two parameters - rem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if x is a matrix or vector and y is a scalar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works like matrix by scalar operators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371600" y="2819400"/>
            <a:ext cx="66294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[8, 9, 10, 11, 12];</a:t>
            </a:r>
          </a:p>
          <a:p>
            <a:pPr marL="109728" indent="0" fontAlgn="auto">
              <a:buNone/>
            </a:pPr>
            <a:r>
              <a:rPr lang="en-US" dirty="0"/>
              <a:t>&gt;&gt; rem(x,4)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ans =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0    1    2    3    0</a:t>
            </a:r>
            <a:endParaRPr lang="en-US" dirty="0"/>
          </a:p>
        </p:txBody>
      </p:sp>
      <p:sp>
        <p:nvSpPr>
          <p:cNvPr id="9" name="Rounded Rectangular Callout 4"/>
          <p:cNvSpPr/>
          <p:nvPr/>
        </p:nvSpPr>
        <p:spPr>
          <a:xfrm>
            <a:off x="419100" y="5139813"/>
            <a:ext cx="1905000" cy="838200"/>
          </a:xfrm>
          <a:prstGeom prst="wedgeRoundRectCallout">
            <a:avLst>
              <a:gd name="adj1" fmla="val 50393"/>
              <a:gd name="adj2" fmla="val -95858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rem(8,4)</a:t>
            </a:r>
          </a:p>
        </p:txBody>
      </p:sp>
      <p:sp>
        <p:nvSpPr>
          <p:cNvPr id="10" name="Rounded Rectangular Callout 5"/>
          <p:cNvSpPr/>
          <p:nvPr/>
        </p:nvSpPr>
        <p:spPr>
          <a:xfrm>
            <a:off x="3581400" y="5260258"/>
            <a:ext cx="1905000" cy="838200"/>
          </a:xfrm>
          <a:prstGeom prst="wedgeRoundRectCallout">
            <a:avLst>
              <a:gd name="adj1" fmla="val -59543"/>
              <a:gd name="adj2" fmla="val -9937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rem(9,4)</a:t>
            </a:r>
          </a:p>
        </p:txBody>
      </p:sp>
      <p:sp>
        <p:nvSpPr>
          <p:cNvPr id="11" name="Rounded Rectangular Callout 6"/>
          <p:cNvSpPr/>
          <p:nvPr/>
        </p:nvSpPr>
        <p:spPr>
          <a:xfrm>
            <a:off x="6477000" y="5233219"/>
            <a:ext cx="1905000" cy="838200"/>
          </a:xfrm>
          <a:prstGeom prst="wedgeRoundRectCallout">
            <a:avLst>
              <a:gd name="adj1" fmla="val -59543"/>
              <a:gd name="adj2" fmla="val -9937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rem(12,4)</a:t>
            </a:r>
          </a:p>
        </p:txBody>
      </p:sp>
    </p:spTree>
    <p:extLst>
      <p:ext uri="{BB962C8B-B14F-4D97-AF65-F5344CB8AC3E}">
        <p14:creationId xmlns:p14="http://schemas.microsoft.com/office/powerpoint/2010/main" val="1293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14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4948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Example of functions with two parameters - rem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if x is a matrix or vector and y is a matrix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works like matrix by element by element operators (ex: .*, ./)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371600" y="3048000"/>
            <a:ext cx="66294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[8, 9, 10, 11, 12];</a:t>
            </a:r>
          </a:p>
          <a:p>
            <a:pPr marL="109728" indent="0" fontAlgn="auto">
              <a:buNone/>
            </a:pPr>
            <a:r>
              <a:rPr lang="en-US" dirty="0"/>
              <a:t>&gt;&gt; y = [3, 4, 3, 4, 3];</a:t>
            </a:r>
          </a:p>
          <a:p>
            <a:pPr marL="109728" indent="0" fontAlgn="auto">
              <a:buNone/>
            </a:pPr>
            <a:r>
              <a:rPr lang="en-US" dirty="0"/>
              <a:t>&gt;&gt; rem(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ans =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2    1    1    3    0</a:t>
            </a:r>
            <a:endParaRPr lang="en-US" dirty="0"/>
          </a:p>
        </p:txBody>
      </p:sp>
      <p:sp>
        <p:nvSpPr>
          <p:cNvPr id="13" name="Rounded Rectangular Callout 4"/>
          <p:cNvSpPr/>
          <p:nvPr/>
        </p:nvSpPr>
        <p:spPr>
          <a:xfrm>
            <a:off x="419100" y="5606845"/>
            <a:ext cx="1905000" cy="838200"/>
          </a:xfrm>
          <a:prstGeom prst="wedgeRoundRectCallout">
            <a:avLst>
              <a:gd name="adj1" fmla="val 50393"/>
              <a:gd name="adj2" fmla="val -72984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rem(8,3)</a:t>
            </a:r>
          </a:p>
        </p:txBody>
      </p:sp>
      <p:sp>
        <p:nvSpPr>
          <p:cNvPr id="14" name="Rounded Rectangular Callout 5"/>
          <p:cNvSpPr/>
          <p:nvPr/>
        </p:nvSpPr>
        <p:spPr>
          <a:xfrm>
            <a:off x="3581400" y="5638800"/>
            <a:ext cx="1905000" cy="838200"/>
          </a:xfrm>
          <a:prstGeom prst="wedgeRoundRectCallout">
            <a:avLst>
              <a:gd name="adj1" fmla="val -52575"/>
              <a:gd name="adj2" fmla="val -72984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rem(9,4)</a:t>
            </a:r>
          </a:p>
        </p:txBody>
      </p:sp>
      <p:sp>
        <p:nvSpPr>
          <p:cNvPr id="15" name="Rounded Rectangular Callout 6"/>
          <p:cNvSpPr/>
          <p:nvPr/>
        </p:nvSpPr>
        <p:spPr>
          <a:xfrm>
            <a:off x="4343400" y="3733800"/>
            <a:ext cx="1905000" cy="838200"/>
          </a:xfrm>
          <a:prstGeom prst="wedgeRoundRectCallout">
            <a:avLst>
              <a:gd name="adj1" fmla="val -49478"/>
              <a:gd name="adj2" fmla="val 122323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rem(10,3)</a:t>
            </a:r>
          </a:p>
        </p:txBody>
      </p:sp>
      <p:sp>
        <p:nvSpPr>
          <p:cNvPr id="16" name="Rounded Rectangular Callout 7"/>
          <p:cNvSpPr/>
          <p:nvPr/>
        </p:nvSpPr>
        <p:spPr>
          <a:xfrm>
            <a:off x="7162800" y="4724400"/>
            <a:ext cx="1905000" cy="838200"/>
          </a:xfrm>
          <a:prstGeom prst="wedgeRoundRectCallout">
            <a:avLst>
              <a:gd name="adj1" fmla="val -89736"/>
              <a:gd name="adj2" fmla="val 29068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rem(12,3)</a:t>
            </a:r>
          </a:p>
        </p:txBody>
      </p:sp>
    </p:spTree>
    <p:extLst>
      <p:ext uri="{BB962C8B-B14F-4D97-AF65-F5344CB8AC3E}">
        <p14:creationId xmlns:p14="http://schemas.microsoft.com/office/powerpoint/2010/main" val="39494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15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723418" cy="1263567"/>
          </a:xfrm>
          <a:prstGeom prst="rect">
            <a:avLst/>
          </a:prstGeom>
        </p:spPr>
        <p:txBody>
          <a:bodyPr wrap="square" lIns="0" tIns="0" rIns="0" bIns="0">
            <a:normAutofit fontScale="750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Functions that work in a similar manner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greatest common divisor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lcm(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lowest common multiplier</a:t>
            </a:r>
          </a:p>
        </p:txBody>
      </p:sp>
    </p:spTree>
    <p:extLst>
      <p:ext uri="{BB962C8B-B14F-4D97-AF65-F5344CB8AC3E}">
        <p14:creationId xmlns:p14="http://schemas.microsoft.com/office/powerpoint/2010/main" val="280604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16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14854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dirty="0"/>
              <a:t>Data Analysis Functions - through an example 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94280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sum(x)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is a vector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is the sum of elements in x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2000" y="3200400"/>
            <a:ext cx="6629400" cy="2667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[8, 9, 10];</a:t>
            </a:r>
          </a:p>
          <a:p>
            <a:pPr marL="109728" indent="0" fontAlgn="auto">
              <a:buNone/>
            </a:pPr>
            <a:r>
              <a:rPr lang="en-US" dirty="0"/>
              <a:t> &gt;&gt; y = sum(x)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y =</a:t>
            </a:r>
          </a:p>
          <a:p>
            <a:pPr>
              <a:buNone/>
            </a:pPr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17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14854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dirty="0"/>
              <a:t>Data Analysis Functions - through an example 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104186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sum(x)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is a vector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is the sum of elements in x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is a matrix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is the vector of sums of elements in each column in x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43000" y="3505200"/>
            <a:ext cx="6629400" cy="2667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  9  10  ; 20  20  20];           2 rows</a:t>
            </a:r>
          </a:p>
          <a:p>
            <a:pPr marL="109728" indent="0" fontAlgn="auto">
              <a:buNone/>
            </a:pPr>
            <a:r>
              <a:rPr lang="en-US" dirty="0"/>
              <a:t> &gt;&gt; y = sum(x)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y =</a:t>
            </a:r>
          </a:p>
          <a:p>
            <a:pPr>
              <a:buNone/>
            </a:pPr>
            <a:endParaRPr lang="fr-FR" sz="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28    29    30</a:t>
            </a:r>
            <a:endParaRPr lang="en-US" dirty="0"/>
          </a:p>
        </p:txBody>
      </p:sp>
      <p:sp>
        <p:nvSpPr>
          <p:cNvPr id="9" name="Oval 4"/>
          <p:cNvSpPr/>
          <p:nvPr/>
        </p:nvSpPr>
        <p:spPr>
          <a:xfrm>
            <a:off x="3352800" y="3657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5"/>
          <p:cNvSpPr/>
          <p:nvPr/>
        </p:nvSpPr>
        <p:spPr>
          <a:xfrm>
            <a:off x="381000" y="5562599"/>
            <a:ext cx="1676400" cy="806245"/>
          </a:xfrm>
          <a:prstGeom prst="wedgeRoundRectCallout">
            <a:avLst>
              <a:gd name="adj1" fmla="val 50393"/>
              <a:gd name="adj2" fmla="val -729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8+20</a:t>
            </a:r>
          </a:p>
        </p:txBody>
      </p:sp>
      <p:sp>
        <p:nvSpPr>
          <p:cNvPr id="11" name="Rounded Rectangular Callout 6"/>
          <p:cNvSpPr/>
          <p:nvPr/>
        </p:nvSpPr>
        <p:spPr>
          <a:xfrm>
            <a:off x="3667432" y="4198374"/>
            <a:ext cx="1676400" cy="806245"/>
          </a:xfrm>
          <a:prstGeom prst="wedgeRoundRectCallout">
            <a:avLst>
              <a:gd name="adj1" fmla="val -52574"/>
              <a:gd name="adj2" fmla="val 843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9+20</a:t>
            </a:r>
          </a:p>
        </p:txBody>
      </p:sp>
      <p:sp>
        <p:nvSpPr>
          <p:cNvPr id="12" name="Rounded Rectangular Callout 7"/>
          <p:cNvSpPr/>
          <p:nvPr/>
        </p:nvSpPr>
        <p:spPr>
          <a:xfrm>
            <a:off x="5334000" y="5159476"/>
            <a:ext cx="1676400" cy="806245"/>
          </a:xfrm>
          <a:prstGeom prst="wedgeRoundRectCallout">
            <a:avLst>
              <a:gd name="adj1" fmla="val -79390"/>
              <a:gd name="adj2" fmla="val -221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10+20</a:t>
            </a:r>
          </a:p>
        </p:txBody>
      </p:sp>
      <p:cxnSp>
        <p:nvCxnSpPr>
          <p:cNvPr id="13" name="Straight Arrow Connector 9"/>
          <p:cNvCxnSpPr/>
          <p:nvPr/>
        </p:nvCxnSpPr>
        <p:spPr>
          <a:xfrm flipH="1">
            <a:off x="5257800" y="38100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18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723418" cy="1263567"/>
          </a:xfrm>
          <a:prstGeom prst="rect">
            <a:avLst/>
          </a:prstGeom>
        </p:spPr>
        <p:txBody>
          <a:bodyPr wrap="square" lIns="0" tIns="0" rIns="0" bIns="0">
            <a:normAutofit fontScale="750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Functions that work in a similar manner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87422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    min      median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mode     sum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 and min can be used in other ways</a:t>
            </a:r>
          </a:p>
        </p:txBody>
      </p:sp>
    </p:spTree>
    <p:extLst>
      <p:ext uri="{BB962C8B-B14F-4D97-AF65-F5344CB8AC3E}">
        <p14:creationId xmlns:p14="http://schemas.microsoft.com/office/powerpoint/2010/main" val="313421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19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7234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sz="5400" kern="0" dirty="0"/>
              <a:t>More on max and min </a:t>
            </a:r>
            <a:endParaRPr lang="en-US" sz="5400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100376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max(x)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is a vector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is the largest elements in x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 is the location of a in x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2000" y="3276600"/>
            <a:ext cx="6629400" cy="28956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[8, 9, 10];</a:t>
            </a:r>
          </a:p>
          <a:p>
            <a:pPr marL="109728" indent="0" fontAlgn="auto">
              <a:buNone/>
            </a:pPr>
            <a:r>
              <a:rPr lang="en-US" dirty="0"/>
              <a:t> &gt;&gt; [</a:t>
            </a:r>
            <a:r>
              <a:rPr lang="en-US" dirty="0" err="1"/>
              <a:t>a,b</a:t>
            </a:r>
            <a:r>
              <a:rPr lang="en-US" dirty="0"/>
              <a:t>] = max(x)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a =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10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b=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		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1BC-D4BE-C344-8F3E-50FAA98E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1"/>
            <a:ext cx="9220200" cy="1219200"/>
          </a:xfrm>
        </p:spPr>
        <p:txBody>
          <a:bodyPr/>
          <a:lstStyle/>
          <a:p>
            <a:r>
              <a:rPr lang="en-US" dirty="0"/>
              <a:t>MATLAB built-in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7CFD-C99F-6847-AA66-97D10F87300E}"/>
              </a:ext>
            </a:extLst>
          </p:cNvPr>
          <p:cNvSpPr txBox="1"/>
          <p:nvPr/>
        </p:nvSpPr>
        <p:spPr>
          <a:xfrm>
            <a:off x="457200" y="167640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Mathematical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kern="0" dirty="0">
                <a:latin typeface="Calibri" charset="0"/>
              </a:rPr>
              <a:t>Data Analysis Functions</a:t>
            </a:r>
          </a:p>
        </p:txBody>
      </p:sp>
    </p:spTree>
    <p:extLst>
      <p:ext uri="{BB962C8B-B14F-4D97-AF65-F5344CB8AC3E}">
        <p14:creationId xmlns:p14="http://schemas.microsoft.com/office/powerpoint/2010/main" val="300038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20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7234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sz="5400" kern="0" dirty="0"/>
              <a:t>More on max and min </a:t>
            </a:r>
            <a:endParaRPr lang="en-US" sz="5400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111806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max(x)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is a matrix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is the vector containing largest </a:t>
            </a:r>
          </a:p>
          <a:p>
            <a:pPr marL="109728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of element in each column in x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is the location of each element in a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43000" y="3810000"/>
            <a:ext cx="6629400" cy="27432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  9  11  ; 7  10  5];           2 rows</a:t>
            </a:r>
          </a:p>
          <a:p>
            <a:pPr marL="109728" indent="0" fontAlgn="auto">
              <a:buNone/>
            </a:pPr>
            <a:r>
              <a:rPr lang="en-US" dirty="0"/>
              <a:t> &gt;&gt; [</a:t>
            </a:r>
            <a:r>
              <a:rPr lang="en-US" dirty="0" err="1"/>
              <a:t>a,b</a:t>
            </a:r>
            <a:r>
              <a:rPr lang="en-US" dirty="0"/>
              <a:t>] = max(x)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a =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8    10    11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b =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1     2    1</a:t>
            </a:r>
            <a:endParaRPr lang="en-US" dirty="0"/>
          </a:p>
        </p:txBody>
      </p:sp>
      <p:sp>
        <p:nvSpPr>
          <p:cNvPr id="9" name="Oval 4"/>
          <p:cNvSpPr/>
          <p:nvPr/>
        </p:nvSpPr>
        <p:spPr>
          <a:xfrm>
            <a:off x="3380096" y="394875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53000" y="41148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5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21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10723418" cy="1263567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sz="5400" kern="0" dirty="0"/>
              <a:t>More on max and min </a:t>
            </a:r>
            <a:endParaRPr lang="en-US" sz="5400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111806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max(x)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is a matrix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is the vector containing largest </a:t>
            </a:r>
          </a:p>
          <a:p>
            <a:pPr marL="109728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of element in each column in x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is the location of each element in a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43000" y="3810000"/>
            <a:ext cx="6890984" cy="27432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[8  9  11  ; 7  10  5];           2 rows</a:t>
            </a:r>
          </a:p>
          <a:p>
            <a:pPr marL="109728" indent="0" fontAlgn="auto">
              <a:buNone/>
            </a:pPr>
            <a:r>
              <a:rPr lang="en-US" dirty="0"/>
              <a:t> &gt;&gt; [</a:t>
            </a:r>
            <a:r>
              <a:rPr lang="en-US" dirty="0" err="1"/>
              <a:t>a,b</a:t>
            </a:r>
            <a:r>
              <a:rPr lang="en-US" dirty="0"/>
              <a:t>] = max(x)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a =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8    10    11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b =</a:t>
            </a:r>
          </a:p>
          <a:p>
            <a:pPr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1     2    1</a:t>
            </a:r>
            <a:endParaRPr lang="en-US" dirty="0"/>
          </a:p>
        </p:txBody>
      </p:sp>
      <p:sp>
        <p:nvSpPr>
          <p:cNvPr id="9" name="Oval 4"/>
          <p:cNvSpPr/>
          <p:nvPr/>
        </p:nvSpPr>
        <p:spPr>
          <a:xfrm>
            <a:off x="3380096" y="394875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53000" y="41148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8"/>
          <p:cNvCxnSpPr/>
          <p:nvPr/>
        </p:nvCxnSpPr>
        <p:spPr>
          <a:xfrm flipH="1">
            <a:off x="2243886" y="5715000"/>
            <a:ext cx="6096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/>
          <p:cNvSpPr txBox="1"/>
          <p:nvPr/>
        </p:nvSpPr>
        <p:spPr>
          <a:xfrm>
            <a:off x="1823112" y="5386612"/>
            <a:ext cx="272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is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number in column 1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794099" y="6183868"/>
            <a:ext cx="297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is 2nd number in column 2</a:t>
            </a:r>
          </a:p>
        </p:txBody>
      </p:sp>
      <p:cxnSp>
        <p:nvCxnSpPr>
          <p:cNvPr id="14" name="Straight Arrow Connector 12"/>
          <p:cNvCxnSpPr/>
          <p:nvPr/>
        </p:nvCxnSpPr>
        <p:spPr>
          <a:xfrm flipH="1" flipV="1">
            <a:off x="3442648" y="6210502"/>
            <a:ext cx="304800" cy="15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0600" y="5498068"/>
            <a:ext cx="289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 is 1st number in column 3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4229755" y="5682734"/>
            <a:ext cx="570845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Any </a:t>
            </a:r>
            <a:r>
              <a:rPr spc="-5" dirty="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611E31-648D-A140-AFDC-CD58984E7B7F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3</a:t>
            </a:fld>
            <a:endParaRPr lang="en-US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2F4E88-4809-C741-969B-4C5D7D63C175}"/>
              </a:ext>
            </a:extLst>
          </p:cNvPr>
          <p:cNvSpPr txBox="1">
            <a:spLocks/>
          </p:cNvSpPr>
          <p:nvPr/>
        </p:nvSpPr>
        <p:spPr>
          <a:xfrm>
            <a:off x="457200" y="485775"/>
            <a:ext cx="8221663" cy="733425"/>
          </a:xfrm>
          <a:prstGeom prst="rect">
            <a:avLst/>
          </a:prstGeom>
        </p:spPr>
        <p:txBody>
          <a:bodyPr wrap="square" lIns="0" tIns="0" rIns="0" bIns="0">
            <a:normAutofit fontScale="82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>
                <a:latin typeface="Calibri" charset="0"/>
              </a:rPr>
              <a:t>Introduction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11F895E-0F04-EB45-A2C7-90BCF9E8078C}"/>
              </a:ext>
            </a:extLst>
          </p:cNvPr>
          <p:cNvSpPr txBox="1">
            <a:spLocks/>
          </p:cNvSpPr>
          <p:nvPr/>
        </p:nvSpPr>
        <p:spPr>
          <a:xfrm>
            <a:off x="481012" y="1631950"/>
            <a:ext cx="1094898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MATLAB has a large number useful of built-in functions  </a:t>
            </a: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We already saw some examples : 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like input,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disp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zeros, ones</a:t>
            </a:r>
          </a:p>
          <a:p>
            <a:pPr marL="393192" lvl="1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We will cover some in the lecture (mathematical and statistical)</a:t>
            </a:r>
          </a:p>
          <a:p>
            <a:pPr lvl="2"/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More available in the book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Ch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3).</a:t>
            </a:r>
          </a:p>
          <a:p>
            <a:pPr lvl="2"/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Very important to know what’s available –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READ IT</a:t>
            </a:r>
          </a:p>
          <a:p>
            <a:pPr lvl="2"/>
            <a:endParaRPr lang="en-US" sz="2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We will learn how to write user defined functions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3660-9CE6-C946-B897-E9DD81ECD2B9}"/>
              </a:ext>
            </a:extLst>
          </p:cNvPr>
          <p:cNvSpPr txBox="1"/>
          <p:nvPr/>
        </p:nvSpPr>
        <p:spPr>
          <a:xfrm>
            <a:off x="2521527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4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Understanding a function call through an example…..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66848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Consider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</p:txBody>
      </p:sp>
      <p:sp>
        <p:nvSpPr>
          <p:cNvPr id="9" name="Rounded Rectangular Callout 7"/>
          <p:cNvSpPr/>
          <p:nvPr/>
        </p:nvSpPr>
        <p:spPr>
          <a:xfrm>
            <a:off x="5105400" y="1562100"/>
            <a:ext cx="2514600" cy="1333500"/>
          </a:xfrm>
          <a:prstGeom prst="wedgeRoundRectCallout">
            <a:avLst>
              <a:gd name="adj1" fmla="val -85808"/>
              <a:gd name="adj2" fmla="val -5149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Computes the square toot of a number</a:t>
            </a:r>
          </a:p>
        </p:txBody>
      </p:sp>
    </p:spTree>
    <p:extLst>
      <p:ext uri="{BB962C8B-B14F-4D97-AF65-F5344CB8AC3E}">
        <p14:creationId xmlns:p14="http://schemas.microsoft.com/office/powerpoint/2010/main" val="192561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5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Understanding a function call through an example…..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66848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Consider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function name is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6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Understanding a function call through an example…..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66848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Consider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function name is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give it an argument, 100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7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Understanding a function call through an example…..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79802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Consider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function name is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give it an argument, 100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argument appears between parentheses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8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Understanding a function call through an example…..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84374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argument  can be a variable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 results can be stored in a variable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43000" y="2895600"/>
            <a:ext cx="6629400" cy="3352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9;</a:t>
            </a:r>
          </a:p>
          <a:p>
            <a:pPr marL="109728" indent="0" fontAlgn="auto">
              <a:buNone/>
            </a:pPr>
            <a:r>
              <a:rPr lang="en-US" dirty="0"/>
              <a:t>&gt;&gt; </a:t>
            </a:r>
            <a:r>
              <a:rPr lang="en-US" dirty="0" err="1"/>
              <a:t>sqrt</a:t>
            </a:r>
            <a:r>
              <a:rPr lang="en-US" dirty="0"/>
              <a:t>(x)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3</a:t>
            </a:r>
          </a:p>
          <a:p>
            <a:pPr marL="109728" indent="0" fontAlgn="auto">
              <a:buNone/>
            </a:pPr>
            <a:r>
              <a:rPr lang="es-ES" dirty="0"/>
              <a:t>&gt;&gt; y = </a:t>
            </a:r>
            <a:r>
              <a:rPr lang="es-ES" dirty="0" err="1"/>
              <a:t>sqrt</a:t>
            </a:r>
            <a:r>
              <a:rPr lang="es-ES" dirty="0"/>
              <a:t>(x)</a:t>
            </a:r>
          </a:p>
          <a:p>
            <a:pPr marL="109728" indent="0" fontAlgn="auto">
              <a:buNone/>
            </a:pPr>
            <a:r>
              <a:rPr lang="es-ES" dirty="0"/>
              <a:t>y =</a:t>
            </a:r>
          </a:p>
          <a:p>
            <a:pPr marL="109728" indent="0" fontAlgn="auto">
              <a:buNone/>
            </a:pPr>
            <a:r>
              <a:rPr lang="es-ES" dirty="0"/>
              <a:t>	3</a:t>
            </a:r>
          </a:p>
          <a:p>
            <a:pPr marL="109728" indent="0" fontAlgn="auto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8EF38-FA81-1244-A6A8-6D8F3B7EB060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330FEA-F658-5543-8BD0-7140143D9AC3}" type="slidenum">
              <a:rPr lang="en-US" smtClean="0">
                <a:solidFill>
                  <a:srgbClr val="045C75"/>
                </a:solidFill>
                <a:latin typeface="Constantia" charset="0"/>
              </a:rPr>
              <a:pPr eaLnBrk="1" hangingPunct="1"/>
              <a:t>9</a:t>
            </a:fld>
            <a:endParaRPr lang="en-US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12ACC7-5106-6F47-A76E-D937FECDA1C2}"/>
              </a:ext>
            </a:extLst>
          </p:cNvPr>
          <p:cNvSpPr txBox="1">
            <a:spLocks/>
          </p:cNvSpPr>
          <p:nvPr/>
        </p:nvSpPr>
        <p:spPr>
          <a:xfrm>
            <a:off x="477982" y="76200"/>
            <a:ext cx="9428018" cy="1263567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7200" b="0" i="0">
                <a:solidFill>
                  <a:srgbClr val="43566D"/>
                </a:solidFill>
                <a:latin typeface="Tw Cen MT"/>
                <a:ea typeface="+mj-ea"/>
                <a:cs typeface="Tw Cen MT"/>
              </a:defRPr>
            </a:lvl1pPr>
          </a:lstStyle>
          <a:p>
            <a:r>
              <a:rPr lang="en-US" kern="0" dirty="0"/>
              <a:t>Understanding a function call through an example…..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A192EC-7CF0-B24C-BD4F-D9CA21162446}"/>
              </a:ext>
            </a:extLst>
          </p:cNvPr>
          <p:cNvSpPr txBox="1">
            <a:spLocks/>
          </p:cNvSpPr>
          <p:nvPr/>
        </p:nvSpPr>
        <p:spPr>
          <a:xfrm>
            <a:off x="477982" y="1814512"/>
            <a:ext cx="1034241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output of a function call can be the argument of another function call (nested calls)</a:t>
            </a:r>
          </a:p>
          <a:p>
            <a:pPr>
              <a:buFont typeface="Arial" pitchFamily="34" charset="0"/>
              <a:buChar char="•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19200" y="3352800"/>
            <a:ext cx="71628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dirty="0"/>
              <a:t>&gt;&gt; x = 10000;</a:t>
            </a:r>
          </a:p>
          <a:p>
            <a:pPr marL="109728" indent="0" fontAlgn="auto">
              <a:buNone/>
            </a:pPr>
            <a:r>
              <a:rPr lang="en-US" dirty="0"/>
              <a:t>&gt;&gt;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(x))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10</a:t>
            </a:r>
          </a:p>
          <a:p>
            <a:pPr marL="109728" indent="0" fontAlgn="auto">
              <a:buNone/>
            </a:pPr>
            <a:r>
              <a:rPr lang="es-ES" dirty="0"/>
              <a:t>&gt;&gt; </a:t>
            </a:r>
            <a:r>
              <a:rPr lang="es-ES" dirty="0" err="1"/>
              <a:t>fprintf</a:t>
            </a:r>
            <a:r>
              <a:rPr lang="es-ES" dirty="0"/>
              <a:t>(‘</a:t>
            </a:r>
            <a:r>
              <a:rPr lang="es-ES" dirty="0" err="1"/>
              <a:t>square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of %d </a:t>
            </a:r>
            <a:r>
              <a:rPr lang="es-ES" dirty="0" err="1"/>
              <a:t>is</a:t>
            </a:r>
            <a:r>
              <a:rPr lang="es-ES" dirty="0"/>
              <a:t> %d\n’,</a:t>
            </a:r>
            <a:r>
              <a:rPr lang="es-ES" dirty="0" err="1"/>
              <a:t>x,sqrt</a:t>
            </a:r>
            <a:r>
              <a:rPr lang="es-ES" dirty="0"/>
              <a:t>(x));</a:t>
            </a:r>
          </a:p>
          <a:p>
            <a:pPr marL="109728" indent="0" fontAlgn="auto">
              <a:buNone/>
            </a:pPr>
            <a:r>
              <a:rPr lang="es-ES" dirty="0" err="1"/>
              <a:t>square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of 10000 </a:t>
            </a:r>
            <a:r>
              <a:rPr lang="es-ES" dirty="0" err="1"/>
              <a:t>is</a:t>
            </a:r>
            <a:r>
              <a:rPr lang="es-ES"/>
              <a:t> 100</a:t>
            </a:r>
            <a:endParaRPr lang="en-US" dirty="0"/>
          </a:p>
        </p:txBody>
      </p:sp>
      <p:sp>
        <p:nvSpPr>
          <p:cNvPr id="9" name="Rounded Rectangular Callout 6"/>
          <p:cNvSpPr/>
          <p:nvPr/>
        </p:nvSpPr>
        <p:spPr>
          <a:xfrm>
            <a:off x="3657600" y="3695700"/>
            <a:ext cx="2133600" cy="1289254"/>
          </a:xfrm>
          <a:prstGeom prst="wedgeRoundRectCallout">
            <a:avLst>
              <a:gd name="adj1" fmla="val -106545"/>
              <a:gd name="adj2" fmla="val 73783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Outer function call </a:t>
            </a:r>
          </a:p>
        </p:txBody>
      </p:sp>
      <p:sp>
        <p:nvSpPr>
          <p:cNvPr id="10" name="Rounded Rectangular Callout 7"/>
          <p:cNvSpPr/>
          <p:nvPr/>
        </p:nvSpPr>
        <p:spPr>
          <a:xfrm>
            <a:off x="7010400" y="3360174"/>
            <a:ext cx="2362200" cy="1333500"/>
          </a:xfrm>
          <a:prstGeom prst="wedgeRoundRectCallout">
            <a:avLst>
              <a:gd name="adj1" fmla="val -44128"/>
              <a:gd name="adj2" fmla="val 95496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Inner function call </a:t>
            </a:r>
          </a:p>
        </p:txBody>
      </p:sp>
    </p:spTree>
    <p:extLst>
      <p:ext uri="{BB962C8B-B14F-4D97-AF65-F5344CB8AC3E}">
        <p14:creationId xmlns:p14="http://schemas.microsoft.com/office/powerpoint/2010/main" val="18553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1076</Words>
  <Application>Microsoft Macintosh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Constantia</vt:lpstr>
      <vt:lpstr>Courier New</vt:lpstr>
      <vt:lpstr>Tw Cen MT</vt:lpstr>
      <vt:lpstr>Verdana</vt:lpstr>
      <vt:lpstr>Wingdings 2</vt:lpstr>
      <vt:lpstr>Wingdings 3</vt:lpstr>
      <vt:lpstr>Office Theme</vt:lpstr>
      <vt:lpstr>SCIENTIFIC COMPUTING LECTURE # 6</vt:lpstr>
      <vt:lpstr>MATLAB 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DELL</dc:creator>
  <cp:lastModifiedBy>ALSUWAT, EMAD</cp:lastModifiedBy>
  <cp:revision>16</cp:revision>
  <dcterms:created xsi:type="dcterms:W3CDTF">2020-02-15T08:49:55Z</dcterms:created>
  <dcterms:modified xsi:type="dcterms:W3CDTF">2020-02-22T14:36:48Z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2020-02-15T00:00:00Z</vt:filetime>
  </property>
</Properties>
</file>