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7" r:id="rId1"/>
  </p:sldMasterIdLst>
  <p:notesMasterIdLst>
    <p:notesMasterId r:id="rId21"/>
  </p:notesMasterIdLst>
  <p:sldIdLst>
    <p:sldId id="256" r:id="rId2"/>
    <p:sldId id="349" r:id="rId3"/>
    <p:sldId id="350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65" r:id="rId13"/>
    <p:sldId id="366" r:id="rId14"/>
    <p:sldId id="360" r:id="rId15"/>
    <p:sldId id="361" r:id="rId16"/>
    <p:sldId id="362" r:id="rId17"/>
    <p:sldId id="363" r:id="rId18"/>
    <p:sldId id="364" r:id="rId19"/>
    <p:sldId id="34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331" autoAdjust="0"/>
    <p:restoredTop sz="92895"/>
  </p:normalViewPr>
  <p:slideViewPr>
    <p:cSldViewPr snapToGrid="0" snapToObjects="1">
      <p:cViewPr>
        <p:scale>
          <a:sx n="80" d="100"/>
          <a:sy n="80" d="100"/>
        </p:scale>
        <p:origin x="-426" y="-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1753A-D197-AF44-B1DB-04751CD1F6FE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7B3AB-6280-8745-B79D-01AC864DA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62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95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095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C63C609-E9EB-AF4D-B2FB-07708583A7C1}" type="slidenum">
              <a:rPr lang="en-US" sz="1200">
                <a:latin typeface="Calibri" charset="0"/>
              </a:rPr>
              <a:pPr eaLnBrk="1" hangingPunct="1"/>
              <a:t>3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958D1-77AA-4A70-91D0-A2EECBD0D0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58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958D1-77AA-4A70-91D0-A2EECBD0D0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58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958D1-77AA-4A70-91D0-A2EECBD0D0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58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00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300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DA78BAE-DD94-6245-98BB-EE46943F6F31}" type="slidenum">
              <a:rPr lang="en-US" sz="1200">
                <a:latin typeface="Calibri" charset="0"/>
              </a:rPr>
              <a:pPr eaLnBrk="1" hangingPunct="1"/>
              <a:t>16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20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320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D12120B-7C5F-F640-9C78-AD92E71AAD67}" type="slidenum">
              <a:rPr lang="en-US" sz="1200">
                <a:latin typeface="Calibri" charset="0"/>
              </a:rPr>
              <a:pPr eaLnBrk="1" hangingPunct="1"/>
              <a:t>17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2700" y="6053139"/>
            <a:ext cx="2999317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45368" y="6043614"/>
            <a:ext cx="9046633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9013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54CBD6D-65B4-0F40-B884-2E4117654F38}" type="datetime1">
              <a:rPr lang="en-US" smtClean="0"/>
              <a:t>3/5/2020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1300" y="236539"/>
            <a:ext cx="7823200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708378-1150-224B-9044-2B53BF96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84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75F2C4-5DA5-5948-A8D7-DD4F59A6301D}" type="datetime1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708378-1150-224B-9044-2B53BF96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7223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8128001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1"/>
            <a:ext cx="2946400" cy="365125"/>
          </a:xfrm>
        </p:spPr>
        <p:txBody>
          <a:bodyPr/>
          <a:lstStyle>
            <a:lvl1pPr>
              <a:defRPr/>
            </a:lvl1pPr>
          </a:lstStyle>
          <a:p>
            <a:fld id="{D775F2C4-5DA5-5948-A8D7-DD4F59A6301D}" type="datetime1">
              <a:rPr lang="en-US" smtClean="0"/>
              <a:t>3/5/2020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6248401"/>
            <a:ext cx="7431617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7"/>
            <a:ext cx="533400" cy="325967"/>
          </a:xfrm>
        </p:spPr>
        <p:txBody>
          <a:bodyPr/>
          <a:lstStyle>
            <a:lvl1pPr>
              <a:defRPr/>
            </a:lvl1pPr>
          </a:lstStyle>
          <a:p>
            <a:fld id="{1C708378-1150-224B-9044-2B53BF96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16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D775F2C4-5DA5-5948-A8D7-DD4F59A6301D}" type="datetime1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1C708378-1150-224B-9044-2B53BF96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5475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D775F2C4-5DA5-5948-A8D7-DD4F59A6301D}" type="datetime1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1C708378-1150-224B-9044-2B53BF96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9601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75F2C4-5DA5-5948-A8D7-DD4F59A6301D}" type="datetime1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708378-1150-224B-9044-2B53BF96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4211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88F49E-DF6D-4B48-9B11-673A9DCBC3B6}" type="datetime1">
              <a:rPr lang="en-US" smtClean="0"/>
              <a:t>3/5/2020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1"/>
            <a:ext cx="17272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fld id="{1C708378-1150-224B-9044-2B53BF96369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72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75F2C4-5DA5-5948-A8D7-DD4F59A6301D}" type="datetime1">
              <a:rPr lang="en-US" smtClean="0"/>
              <a:t>3/5/2020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C708378-1150-224B-9044-2B53BF96369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304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75F2C4-5DA5-5948-A8D7-DD4F59A6301D}" type="datetime1">
              <a:rPr lang="en-US" smtClean="0"/>
              <a:t>3/5/2020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C708378-1150-224B-9044-2B53BF96369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1338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646CE3-EB32-2240-8483-91C4F2EBEC07}" type="datetime1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708378-1150-224B-9044-2B53BF96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9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96B2A3-7542-4A49-8688-CB29A15E5D47}" type="datetime1">
              <a:rPr lang="en-US" smtClean="0"/>
              <a:t>3/5/2020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708378-1150-224B-9044-2B53BF96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55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75F2C4-5DA5-5948-A8D7-DD4F59A6301D}" type="datetime1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708378-1150-224B-9044-2B53BF96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3319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12700" y="4572001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2699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930401" y="1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/>
          <a:lstStyle>
            <a:lvl1pPr>
              <a:defRPr/>
            </a:lvl1pPr>
          </a:lstStyle>
          <a:p>
            <a:fld id="{D775F2C4-5DA5-5948-A8D7-DD4F59A6301D}" type="datetime1">
              <a:rPr lang="en-US" smtClean="0"/>
              <a:t>3/5/2020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1"/>
            <a:ext cx="1930400" cy="663575"/>
          </a:xfrm>
        </p:spPr>
        <p:txBody>
          <a:bodyPr/>
          <a:lstStyle>
            <a:lvl1pPr>
              <a:defRPr sz="2800"/>
            </a:lvl1pPr>
          </a:lstStyle>
          <a:p>
            <a:fld id="{1C708378-1150-224B-9044-2B53BF96369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401"/>
            <a:ext cx="6096000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81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817033" y="1600201"/>
            <a:ext cx="10871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</a:defRPr>
            </a:lvl1pPr>
          </a:lstStyle>
          <a:p>
            <a:fld id="{D775F2C4-5DA5-5948-A8D7-DD4F59A6301D}" type="datetime1">
              <a:rPr lang="en-US" smtClean="0"/>
              <a:t>3/5/2020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9"/>
            <a:ext cx="7112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400" b="1">
                <a:solidFill>
                  <a:srgbClr val="FFFFFF"/>
                </a:solidFill>
              </a:defRPr>
            </a:lvl1pPr>
          </a:lstStyle>
          <a:p>
            <a:fld id="{1C708378-1150-224B-9044-2B53BF963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43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8" r:id="rId1"/>
    <p:sldLayoutId id="2147484139" r:id="rId2"/>
    <p:sldLayoutId id="2147484140" r:id="rId3"/>
    <p:sldLayoutId id="2147484141" r:id="rId4"/>
    <p:sldLayoutId id="2147484142" r:id="rId5"/>
    <p:sldLayoutId id="2147484143" r:id="rId6"/>
    <p:sldLayoutId id="2147484144" r:id="rId7"/>
    <p:sldLayoutId id="2147484145" r:id="rId8"/>
    <p:sldLayoutId id="2147484146" r:id="rId9"/>
    <p:sldLayoutId id="2147484147" r:id="rId10"/>
    <p:sldLayoutId id="2147484148" r:id="rId11"/>
    <p:sldLayoutId id="2147484149" r:id="rId12"/>
    <p:sldLayoutId id="2147484150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ＭＳ Ｐゴシック" pitchFamily="-101" charset="-128"/>
          <a:cs typeface="ＭＳ Ｐゴシック" pitchFamily="-101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pitchFamily="-101" charset="-128"/>
          <a:cs typeface="ＭＳ Ｐゴシック" pitchFamily="-10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pitchFamily="-101" charset="-128"/>
          <a:cs typeface="ＭＳ Ｐゴシック" pitchFamily="-10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pitchFamily="-101" charset="-128"/>
          <a:cs typeface="ＭＳ Ｐゴシック" pitchFamily="-10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pitchFamily="-101" charset="-128"/>
          <a:cs typeface="ＭＳ Ｐゴシック" pitchFamily="-10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charset="2"/>
        <a:buChar char=""/>
        <a:defRPr sz="2900" kern="1200">
          <a:solidFill>
            <a:schemeClr val="tx1"/>
          </a:solidFill>
          <a:latin typeface="+mn-lt"/>
          <a:ea typeface="ＭＳ Ｐゴシック" pitchFamily="-101" charset="-128"/>
          <a:cs typeface="ＭＳ Ｐゴシック" pitchFamily="-101" charset="-128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charset="2"/>
        <a:buChar char=""/>
        <a:defRPr sz="2600" kern="120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"/>
        <a:defRPr sz="2300" kern="120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charset="2"/>
        <a:buChar char=""/>
        <a:defRPr sz="2000" kern="120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charset="2"/>
        <a:buChar char=""/>
        <a:defRPr sz="2000" kern="120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9600" y="3124200"/>
            <a:ext cx="8636000" cy="2717800"/>
          </a:xfrm>
        </p:spPr>
        <p:txBody>
          <a:bodyPr>
            <a:normAutofit/>
          </a:bodyPr>
          <a:lstStyle/>
          <a:p>
            <a:r>
              <a:rPr lang="en-US" b="1" dirty="0" smtClean="0"/>
              <a:t>Scientific Computing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lecture # 8</a:t>
            </a:r>
            <a:br>
              <a:rPr lang="en-US" dirty="0" smtClean="0"/>
            </a:br>
            <a:r>
              <a:rPr lang="en-US" dirty="0" smtClean="0"/>
              <a:t>Chapter5 – part3 For Loops (5.3)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4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Editor - C:\Users\Sahar\Documents\MATLAB\tryMax.m*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83" r="73871" b="63931"/>
          <a:stretch/>
        </p:blipFill>
        <p:spPr>
          <a:xfrm>
            <a:off x="-304799" y="1969167"/>
            <a:ext cx="10363201" cy="16312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b="1" dirty="0"/>
              <a:t>for </a:t>
            </a:r>
            <a:r>
              <a:rPr lang="en-US" dirty="0"/>
              <a:t>loop example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203200" y="4183118"/>
            <a:ext cx="7823200" cy="2590801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SimpleForLoop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157720" y="2201917"/>
            <a:ext cx="1229360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>
            <a:off x="2946400" y="1668517"/>
            <a:ext cx="3149600" cy="762000"/>
          </a:xfrm>
          <a:prstGeom prst="arc">
            <a:avLst>
              <a:gd name="adj1" fmla="val 11497680"/>
              <a:gd name="adj2" fmla="val 0"/>
            </a:avLst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" y="1439918"/>
            <a:ext cx="2065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SimpleForLoop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144000" y="4411718"/>
            <a:ext cx="254000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Workspace</a:t>
            </a:r>
          </a:p>
          <a:p>
            <a:r>
              <a:rPr lang="en-US" dirty="0">
                <a:solidFill>
                  <a:schemeClr val="bg1"/>
                </a:solidFill>
              </a:rPr>
              <a:t>index      4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630" y="1250900"/>
            <a:ext cx="687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836898-BD03-416C-8843-33E6D901C67E}" type="slidenum">
              <a:rPr lang="en-US" sz="1200" b="1" smtClean="0">
                <a:solidFill>
                  <a:schemeClr val="bg1"/>
                </a:solidFill>
              </a:rPr>
              <a:pPr algn="ctr"/>
              <a:t>10</a:t>
            </a:fld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345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Editor - C:\Users\Sahar\Documents\MATLAB\tryMax.m*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83" r="73871" b="63931"/>
          <a:stretch/>
        </p:blipFill>
        <p:spPr>
          <a:xfrm>
            <a:off x="-304799" y="1969167"/>
            <a:ext cx="10363201" cy="16312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b="1" dirty="0"/>
              <a:t>for </a:t>
            </a:r>
            <a:r>
              <a:rPr lang="en-US" dirty="0"/>
              <a:t>loop example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203200" y="4183118"/>
            <a:ext cx="7823200" cy="2590801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SimpleForLoop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384800" y="2582917"/>
            <a:ext cx="1229360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" y="1439918"/>
            <a:ext cx="2065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SimpleForLoop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144000" y="4411718"/>
            <a:ext cx="254000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Workspace</a:t>
            </a:r>
          </a:p>
          <a:p>
            <a:r>
              <a:rPr lang="en-US" dirty="0">
                <a:solidFill>
                  <a:schemeClr val="bg1"/>
                </a:solidFill>
              </a:rPr>
              <a:t>index      4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630" y="1250900"/>
            <a:ext cx="687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836898-BD03-416C-8843-33E6D901C67E}" type="slidenum">
              <a:rPr lang="en-US" sz="1200" b="1" smtClean="0">
                <a:solidFill>
                  <a:schemeClr val="bg1"/>
                </a:solidFill>
              </a:rPr>
              <a:pPr algn="ctr"/>
              <a:t>11</a:t>
            </a:fld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828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for loop can be any of the following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4294967295"/>
          </p:nvPr>
        </p:nvSpPr>
        <p:spPr>
          <a:xfrm>
            <a:off x="743282" y="1596686"/>
            <a:ext cx="5486400" cy="546584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Courier New" charset="0"/>
                <a:cs typeface="Courier New" charset="0"/>
              </a:rPr>
              <a:t>for</a:t>
            </a:r>
            <a:r>
              <a:rPr lang="en-US" sz="2400" b="1" dirty="0">
                <a:latin typeface="Courier New" charset="0"/>
                <a:cs typeface="Courier New" charset="0"/>
              </a:rPr>
              <a:t> k= [1,3,7,8,9,11]</a:t>
            </a:r>
          </a:p>
          <a:p>
            <a:pPr marL="0" indent="0"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  </a:t>
            </a:r>
            <a:r>
              <a:rPr lang="en-US" sz="2400" b="1" dirty="0" err="1">
                <a:latin typeface="Courier New" charset="0"/>
                <a:cs typeface="Courier New" charset="0"/>
              </a:rPr>
              <a:t>disp</a:t>
            </a:r>
            <a:r>
              <a:rPr lang="en-US" sz="2400" b="1" dirty="0">
                <a:latin typeface="Courier New" charset="0"/>
                <a:cs typeface="Courier New" charset="0"/>
              </a:rPr>
              <a:t>(k)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Courier New" charset="0"/>
                <a:cs typeface="Courier New" charset="0"/>
              </a:rPr>
              <a:t>end</a:t>
            </a:r>
          </a:p>
          <a:p>
            <a:pPr>
              <a:buFontTx/>
              <a:buNone/>
            </a:pPr>
            <a:endParaRPr lang="en-US" altLang="en-US" sz="2400" b="1" noProof="1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2400" b="1" noProof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sz="2400" b="1" noProof="1">
                <a:latin typeface="Courier New" pitchFamily="49" charset="0"/>
                <a:cs typeface="Courier New" pitchFamily="49" charset="0"/>
              </a:rPr>
              <a:t> k = 1:4 </a:t>
            </a:r>
            <a:endParaRPr lang="en-US" altLang="en-US" sz="2400" noProof="1">
              <a:solidFill>
                <a:srgbClr val="FFFF66"/>
              </a:solidFill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2400" b="1" noProof="1">
                <a:latin typeface="Courier New" pitchFamily="49" charset="0"/>
                <a:cs typeface="Courier New" pitchFamily="49" charset="0"/>
              </a:rPr>
              <a:t>  disp(k)</a:t>
            </a:r>
          </a:p>
          <a:p>
            <a:pPr>
              <a:buFontTx/>
              <a:buNone/>
            </a:pPr>
            <a:r>
              <a:rPr lang="en-US" altLang="en-US" sz="2400" b="1" noProof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end</a:t>
            </a:r>
          </a:p>
          <a:p>
            <a:pPr>
              <a:buFontTx/>
              <a:buNone/>
            </a:pPr>
            <a:endParaRPr lang="en-US" altLang="en-US" sz="2400" b="1" noProof="1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2400" b="1" noProof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sz="2400" b="1" noProof="1">
                <a:latin typeface="Courier New" pitchFamily="49" charset="0"/>
                <a:cs typeface="Courier New" pitchFamily="49" charset="0"/>
              </a:rPr>
              <a:t> k = 2:0.5:3 </a:t>
            </a:r>
          </a:p>
          <a:p>
            <a:pPr>
              <a:buFontTx/>
              <a:buNone/>
            </a:pPr>
            <a:r>
              <a:rPr lang="en-US" altLang="en-US" sz="2400" b="1" noProof="1">
                <a:latin typeface="Courier New" pitchFamily="49" charset="0"/>
                <a:cs typeface="Courier New" pitchFamily="49" charset="0"/>
              </a:rPr>
              <a:t>  disp(k)</a:t>
            </a:r>
          </a:p>
          <a:p>
            <a:pPr>
              <a:buFontTx/>
              <a:buNone/>
            </a:pPr>
            <a:r>
              <a:rPr lang="en-US" altLang="en-US" sz="2400" b="1" noProof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en-US" altLang="en-US" sz="2400" noProof="1">
              <a:solidFill>
                <a:srgbClr val="0070C0"/>
              </a:solidFill>
            </a:endParaRPr>
          </a:p>
          <a:p>
            <a:pPr>
              <a:buFontTx/>
              <a:buNone/>
            </a:pPr>
            <a:endParaRPr lang="en-US" altLang="en-US" sz="2400" b="1" noProof="1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2400" b="1" noProof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altLang="en-US" sz="2400" b="1" noProof="1">
                <a:latin typeface="Courier New" pitchFamily="49" charset="0"/>
                <a:cs typeface="Courier New" pitchFamily="49" charset="0"/>
              </a:rPr>
              <a:t>k = 0:-2:-7</a:t>
            </a:r>
          </a:p>
          <a:p>
            <a:pPr>
              <a:buFontTx/>
              <a:buNone/>
            </a:pPr>
            <a:r>
              <a:rPr lang="en-US" altLang="en-US" sz="2400" b="1" noProof="1">
                <a:latin typeface="Courier New" pitchFamily="49" charset="0"/>
                <a:cs typeface="Courier New" pitchFamily="49" charset="0"/>
              </a:rPr>
              <a:t>  disp(k)</a:t>
            </a:r>
          </a:p>
          <a:p>
            <a:pPr>
              <a:buFontTx/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n-US" altLang="en-US" sz="2400" b="1" noProof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nd</a:t>
            </a:r>
            <a:endParaRPr lang="en-US" altLang="en-US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12799" y="4626962"/>
            <a:ext cx="6424084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+mn-lt"/>
                <a:cs typeface="Arial" charset="0"/>
              </a:rPr>
              <a:t>real number increment</a:t>
            </a:r>
          </a:p>
          <a:p>
            <a:pPr>
              <a:defRPr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cs typeface="Arial" charset="0"/>
              </a:rPr>
              <a:t>Values of k: 2   2.5   3</a:t>
            </a:r>
          </a:p>
          <a:p>
            <a:pPr>
              <a:defRPr/>
            </a:pPr>
            <a:endParaRPr lang="en-US" sz="2400" dirty="0">
              <a:solidFill>
                <a:schemeClr val="accent4">
                  <a:lumMod val="75000"/>
                </a:schemeClr>
              </a:solidFill>
              <a:latin typeface="+mn-lt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12798" y="3071242"/>
            <a:ext cx="6424083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+mn-lt"/>
                <a:cs typeface="Arial" charset="0"/>
              </a:rPr>
              <a:t>Implied increment of 1</a:t>
            </a:r>
          </a:p>
          <a:p>
            <a:pPr>
              <a:defRPr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cs typeface="Arial" charset="0"/>
              </a:rPr>
              <a:t>Values of k : 1   2   3   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12799" y="5862206"/>
            <a:ext cx="6424084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Negative increment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Values of k: 0   -2   -4   -6  </a:t>
            </a:r>
          </a:p>
          <a:p>
            <a:pPr>
              <a:defRPr/>
            </a:pPr>
            <a:endParaRPr lang="en-US" sz="24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566722" y="1840374"/>
            <a:ext cx="41629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cs typeface="Arial" charset="0"/>
              </a:rPr>
              <a:t>k takes on the values one by one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2815386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0" y="4263186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0" y="5710986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630" y="1250900"/>
            <a:ext cx="687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836898-BD03-416C-8843-33E6D901C67E}" type="slidenum">
              <a:rPr lang="en-US" sz="1200" b="1" smtClean="0">
                <a:solidFill>
                  <a:schemeClr val="bg1"/>
                </a:solidFill>
              </a:rPr>
              <a:pPr algn="ctr"/>
              <a:t>12</a:t>
            </a:fld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11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for loop can be any of the following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4294967295"/>
          </p:nvPr>
        </p:nvSpPr>
        <p:spPr>
          <a:xfrm>
            <a:off x="743282" y="1596686"/>
            <a:ext cx="5486400" cy="546584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Courier New" charset="0"/>
                <a:cs typeface="Courier New" charset="0"/>
              </a:rPr>
              <a:t>for</a:t>
            </a:r>
            <a:r>
              <a:rPr lang="en-US" sz="2400" b="1" dirty="0">
                <a:latin typeface="Courier New" charset="0"/>
                <a:cs typeface="Courier New" charset="0"/>
              </a:rPr>
              <a:t> k= [1,3,7,8,9,11]</a:t>
            </a:r>
          </a:p>
          <a:p>
            <a:pPr marL="0" indent="0"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  </a:t>
            </a:r>
            <a:r>
              <a:rPr lang="en-US" sz="2400" b="1" dirty="0" err="1">
                <a:latin typeface="Courier New" charset="0"/>
                <a:cs typeface="Courier New" charset="0"/>
              </a:rPr>
              <a:t>disp</a:t>
            </a:r>
            <a:r>
              <a:rPr lang="en-US" sz="2400" b="1" dirty="0">
                <a:latin typeface="Courier New" charset="0"/>
                <a:cs typeface="Courier New" charset="0"/>
              </a:rPr>
              <a:t>(k)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Courier New" charset="0"/>
                <a:cs typeface="Courier New" charset="0"/>
              </a:rPr>
              <a:t>end</a:t>
            </a:r>
          </a:p>
          <a:p>
            <a:pPr>
              <a:buFontTx/>
              <a:buNone/>
            </a:pPr>
            <a:endParaRPr lang="en-US" altLang="en-US" sz="2400" b="1" noProof="1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2400" b="1" noProof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sz="2400" b="1" noProof="1">
                <a:latin typeface="Courier New" pitchFamily="49" charset="0"/>
                <a:cs typeface="Courier New" pitchFamily="49" charset="0"/>
              </a:rPr>
              <a:t> k = 1:4 </a:t>
            </a:r>
            <a:endParaRPr lang="en-US" altLang="en-US" sz="2400" noProof="1">
              <a:solidFill>
                <a:srgbClr val="FFFF66"/>
              </a:solidFill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2400" b="1" noProof="1">
                <a:latin typeface="Courier New" pitchFamily="49" charset="0"/>
                <a:cs typeface="Courier New" pitchFamily="49" charset="0"/>
              </a:rPr>
              <a:t>  disp(k)</a:t>
            </a:r>
          </a:p>
          <a:p>
            <a:pPr>
              <a:buFontTx/>
              <a:buNone/>
            </a:pPr>
            <a:r>
              <a:rPr lang="en-US" altLang="en-US" sz="2400" b="1" noProof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end</a:t>
            </a:r>
          </a:p>
          <a:p>
            <a:pPr>
              <a:buFontTx/>
              <a:buNone/>
            </a:pPr>
            <a:endParaRPr lang="en-US" altLang="en-US" sz="2400" b="1" noProof="1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2400" b="1" noProof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sz="2400" b="1" noProof="1">
                <a:latin typeface="Courier New" pitchFamily="49" charset="0"/>
                <a:cs typeface="Courier New" pitchFamily="49" charset="0"/>
              </a:rPr>
              <a:t> k = 2:0.5:3 </a:t>
            </a:r>
          </a:p>
          <a:p>
            <a:pPr>
              <a:buFontTx/>
              <a:buNone/>
            </a:pPr>
            <a:r>
              <a:rPr lang="en-US" altLang="en-US" sz="2400" b="1" noProof="1">
                <a:latin typeface="Courier New" pitchFamily="49" charset="0"/>
                <a:cs typeface="Courier New" pitchFamily="49" charset="0"/>
              </a:rPr>
              <a:t>  disp(k)</a:t>
            </a:r>
          </a:p>
          <a:p>
            <a:pPr>
              <a:buFontTx/>
              <a:buNone/>
            </a:pPr>
            <a:r>
              <a:rPr lang="en-US" altLang="en-US" sz="2400" b="1" noProof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en-US" altLang="en-US" sz="2400" noProof="1">
              <a:solidFill>
                <a:srgbClr val="0070C0"/>
              </a:solidFill>
            </a:endParaRPr>
          </a:p>
          <a:p>
            <a:pPr>
              <a:buFontTx/>
              <a:buNone/>
            </a:pPr>
            <a:endParaRPr lang="en-US" altLang="en-US" sz="2400" b="1" noProof="1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2400" b="1" noProof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altLang="en-US" sz="2400" b="1" noProof="1">
                <a:latin typeface="Courier New" pitchFamily="49" charset="0"/>
                <a:cs typeface="Courier New" pitchFamily="49" charset="0"/>
              </a:rPr>
              <a:t>k = 0:-2:-7</a:t>
            </a:r>
          </a:p>
          <a:p>
            <a:pPr>
              <a:buFontTx/>
              <a:buNone/>
            </a:pPr>
            <a:r>
              <a:rPr lang="en-US" altLang="en-US" sz="2400" b="1" noProof="1">
                <a:latin typeface="Courier New" pitchFamily="49" charset="0"/>
                <a:cs typeface="Courier New" pitchFamily="49" charset="0"/>
              </a:rPr>
              <a:t>  disp(k)</a:t>
            </a:r>
          </a:p>
          <a:p>
            <a:pPr>
              <a:buFontTx/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n-US" altLang="en-US" sz="2400" b="1" noProof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nd</a:t>
            </a:r>
            <a:endParaRPr lang="en-US" altLang="en-US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2815386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0" y="4263186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0" y="5710986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590547" y="1171074"/>
            <a:ext cx="1949116" cy="377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Outputs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229682" y="1500434"/>
            <a:ext cx="0" cy="5562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122695" y="1500434"/>
            <a:ext cx="43073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1</a:t>
            </a:r>
          </a:p>
          <a:p>
            <a:r>
              <a:rPr lang="en-US" sz="1400" b="1" dirty="0" smtClean="0"/>
              <a:t>3</a:t>
            </a:r>
          </a:p>
          <a:p>
            <a:r>
              <a:rPr lang="en-US" sz="1400" b="1" dirty="0" smtClean="0"/>
              <a:t>7</a:t>
            </a:r>
          </a:p>
          <a:p>
            <a:r>
              <a:rPr lang="en-US" sz="1400" b="1" dirty="0" smtClean="0"/>
              <a:t>8</a:t>
            </a:r>
          </a:p>
          <a:p>
            <a:r>
              <a:rPr lang="en-US" sz="1400" b="1" dirty="0" smtClean="0"/>
              <a:t>9</a:t>
            </a:r>
          </a:p>
          <a:p>
            <a:r>
              <a:rPr lang="en-US" sz="1400" b="1" dirty="0" smtClean="0"/>
              <a:t>11</a:t>
            </a:r>
            <a:endParaRPr lang="en-US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122694" y="3031941"/>
            <a:ext cx="43073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1</a:t>
            </a:r>
          </a:p>
          <a:p>
            <a:r>
              <a:rPr lang="en-US" sz="1400" b="1" dirty="0" smtClean="0"/>
              <a:t>2</a:t>
            </a:r>
          </a:p>
          <a:p>
            <a:r>
              <a:rPr lang="en-US" sz="1400" b="1" dirty="0" smtClean="0"/>
              <a:t>3</a:t>
            </a:r>
          </a:p>
          <a:p>
            <a:r>
              <a:rPr lang="en-US" sz="1400" b="1" dirty="0"/>
              <a:t>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30717" y="4420079"/>
            <a:ext cx="43073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2.5000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7130716" y="5831271"/>
            <a:ext cx="43073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-</a:t>
            </a:r>
            <a:r>
              <a:rPr lang="en-US" sz="1400" dirty="0" smtClean="0"/>
              <a:t>2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-</a:t>
            </a:r>
            <a:r>
              <a:rPr lang="en-US" sz="1400" dirty="0" smtClean="0"/>
              <a:t>4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-</a:t>
            </a:r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4630" y="1250900"/>
            <a:ext cx="687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836898-BD03-416C-8843-33E6D901C67E}" type="slidenum">
              <a:rPr lang="en-US" sz="1200" b="1" smtClean="0">
                <a:solidFill>
                  <a:schemeClr val="bg1"/>
                </a:solidFill>
              </a:rPr>
              <a:pPr algn="ctr"/>
              <a:t>13</a:t>
            </a:fld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08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853" y="1856875"/>
            <a:ext cx="10972800" cy="4525963"/>
          </a:xfrm>
        </p:spPr>
        <p:txBody>
          <a:bodyPr/>
          <a:lstStyle/>
          <a:p>
            <a:r>
              <a:rPr lang="en-US" sz="3600" dirty="0"/>
              <a:t>Do we have to use the loop index inside the loop?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b="1" i="1" dirty="0">
                <a:solidFill>
                  <a:srgbClr val="FF0000"/>
                </a:solidFill>
              </a:rPr>
              <a:t>No</a:t>
            </a:r>
            <a:r>
              <a:rPr lang="en-US" sz="3600" dirty="0"/>
              <a:t> – sometimes it just serves as a counter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u="sng" dirty="0"/>
              <a:t>Example 2</a:t>
            </a:r>
            <a:r>
              <a:rPr lang="en-US" sz="3600" dirty="0" smtClean="0"/>
              <a:t>:</a:t>
            </a:r>
          </a:p>
          <a:p>
            <a:pPr marL="0" indent="0">
              <a:buNone/>
            </a:pPr>
            <a:r>
              <a:rPr lang="en-US" sz="3600" dirty="0" smtClean="0"/>
              <a:t>A </a:t>
            </a:r>
            <a:r>
              <a:rPr lang="en-US" sz="3600" dirty="0"/>
              <a:t>program used in printing flyers that reads a number n and prints the phrase ‘Welcome Huskies’ n times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4630" y="1250900"/>
            <a:ext cx="687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836898-BD03-416C-8843-33E6D901C67E}" type="slidenum">
              <a:rPr lang="en-US" sz="1200" b="1" smtClean="0">
                <a:solidFill>
                  <a:schemeClr val="bg1"/>
                </a:solidFill>
              </a:rPr>
              <a:pPr algn="ctr"/>
              <a:t>14</a:t>
            </a:fld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030" y="1403300"/>
            <a:ext cx="687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836898-BD03-416C-8843-33E6D901C67E}" type="slidenum">
              <a:rPr lang="en-US" sz="1200" b="1" smtClean="0">
                <a:solidFill>
                  <a:schemeClr val="bg1"/>
                </a:solidFill>
              </a:rPr>
              <a:pPr algn="ctr"/>
              <a:t>14</a:t>
            </a:fld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902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68378"/>
            <a:ext cx="11301663" cy="482867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Write a program, in MATLAB editor, used </a:t>
            </a:r>
            <a:r>
              <a:rPr lang="en-US" b="1" dirty="0"/>
              <a:t>in printing flyers that reads a number n </a:t>
            </a:r>
            <a:r>
              <a:rPr lang="en-US" b="1" dirty="0" smtClean="0"/>
              <a:t>from the user and </a:t>
            </a:r>
            <a:r>
              <a:rPr lang="en-US" b="1" dirty="0"/>
              <a:t>prints the phrase ‘Welcome Huskies’ n times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4000" dirty="0" smtClean="0">
                <a:solidFill>
                  <a:srgbClr val="FFC000"/>
                </a:solidFill>
              </a:rPr>
              <a:t>k </a:t>
            </a:r>
            <a:r>
              <a:rPr lang="en-US" sz="4000" dirty="0">
                <a:solidFill>
                  <a:srgbClr val="FFC000"/>
                </a:solidFill>
              </a:rPr>
              <a:t>is not used in the loop body!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664" y="2811377"/>
            <a:ext cx="10261600" cy="264687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 = input(‘Enter the number of lines’);</a:t>
            </a:r>
          </a:p>
          <a:p>
            <a:pPr>
              <a:defRPr/>
            </a:pP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% prints a greeting n times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k= 1:n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% print the greeting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('Welcome Huskies')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4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Title 1"/>
          <p:cNvSpPr>
            <a:spLocks noGrp="1"/>
          </p:cNvSpPr>
          <p:nvPr>
            <p:ph type="title"/>
          </p:nvPr>
        </p:nvSpPr>
        <p:spPr>
          <a:xfrm>
            <a:off x="831515" y="-66174"/>
            <a:ext cx="12192000" cy="128111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Calibri" charset="0"/>
              </a:rPr>
              <a:t>Example 3</a:t>
            </a:r>
          </a:p>
        </p:txBody>
      </p:sp>
      <p:sp>
        <p:nvSpPr>
          <p:cNvPr id="129026" name="Content Placeholder 2"/>
          <p:cNvSpPr>
            <a:spLocks noGrp="1"/>
          </p:cNvSpPr>
          <p:nvPr>
            <p:ph idx="1"/>
          </p:nvPr>
        </p:nvSpPr>
        <p:spPr>
          <a:xfrm>
            <a:off x="794078" y="1582235"/>
            <a:ext cx="13403186" cy="731837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b="1" dirty="0"/>
              <a:t>Write a program in MATLAB editor to Calculate the average of </a:t>
            </a:r>
            <a:r>
              <a:rPr lang="en-US" sz="2800" b="1" dirty="0">
                <a:solidFill>
                  <a:srgbClr val="FF0000"/>
                </a:solidFill>
              </a:rPr>
              <a:t>4</a:t>
            </a:r>
            <a:r>
              <a:rPr lang="en-US" sz="2800" b="1" dirty="0"/>
              <a:t> numbers </a:t>
            </a:r>
          </a:p>
          <a:p>
            <a:pPr marL="0" indent="0" eaLnBrk="1" hangingPunct="1">
              <a:buNone/>
            </a:pPr>
            <a:r>
              <a:rPr lang="en-US" sz="2400" b="1" dirty="0">
                <a:latin typeface="Constantia" charset="0"/>
              </a:rPr>
              <a:t> </a:t>
            </a:r>
            <a:r>
              <a:rPr lang="en-US" sz="2400" b="1" dirty="0" smtClean="0">
                <a:latin typeface="Constantia" charset="0"/>
              </a:rPr>
              <a:t>    </a:t>
            </a:r>
            <a:endParaRPr lang="en-US" sz="2400" b="1" dirty="0">
              <a:latin typeface="Constanti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4816" y="2017293"/>
            <a:ext cx="10804366" cy="44627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% 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Average 4 numbers from user input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n=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% number of data values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total 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k= 1:n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% read and process input value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 num= input('Enter a number: ');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total= total + num;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avrg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total/n; 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% average of n numbers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('Average is %f\n',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avrg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902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9E6A4A2-5304-5645-9EC4-F5F265F24636}" type="slidenum">
              <a:rPr lang="en-US" sz="1200">
                <a:solidFill>
                  <a:srgbClr val="045C75"/>
                </a:solidFill>
                <a:latin typeface="Constantia" charset="0"/>
              </a:rPr>
              <a:pPr eaLnBrk="1" hangingPunct="1"/>
              <a:t>16</a:t>
            </a:fld>
            <a:endParaRPr lang="en-US" sz="1200" dirty="0">
              <a:solidFill>
                <a:srgbClr val="045C75"/>
              </a:solidFill>
              <a:latin typeface="Constantia" charset="0"/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6700253" y="2213813"/>
            <a:ext cx="5058613" cy="2310063"/>
          </a:xfrm>
          <a:prstGeom prst="wedgeEllipseCallout">
            <a:avLst>
              <a:gd name="adj1" fmla="val -117470"/>
              <a:gd name="adj2" fmla="val -916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solidFill>
                  <a:schemeClr val="accent2"/>
                </a:solidFill>
              </a:rPr>
              <a:t>Initialize your variables in which the total will be </a:t>
            </a:r>
            <a:r>
              <a:rPr lang="en-US" sz="2800" dirty="0" smtClean="0">
                <a:solidFill>
                  <a:schemeClr val="accent2"/>
                </a:solidFill>
              </a:rPr>
              <a:t>accumulated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30" y="1250900"/>
            <a:ext cx="687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836898-BD03-416C-8843-33E6D901C67E}" type="slidenum">
              <a:rPr lang="en-US" sz="1200" b="1" smtClean="0">
                <a:solidFill>
                  <a:schemeClr val="bg1"/>
                </a:solidFill>
              </a:rPr>
              <a:pPr algn="ctr"/>
              <a:t>16</a:t>
            </a:fld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7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Title 1"/>
          <p:cNvSpPr>
            <a:spLocks noGrp="1"/>
          </p:cNvSpPr>
          <p:nvPr>
            <p:ph type="title"/>
          </p:nvPr>
        </p:nvSpPr>
        <p:spPr>
          <a:xfrm>
            <a:off x="914400" y="6016"/>
            <a:ext cx="10924674" cy="1281113"/>
          </a:xfrm>
        </p:spPr>
        <p:txBody>
          <a:bodyPr/>
          <a:lstStyle/>
          <a:p>
            <a:r>
              <a:rPr lang="en-US" dirty="0">
                <a:latin typeface="Calibri" charset="0"/>
              </a:rPr>
              <a:t>Another way !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>
          <a:xfrm>
            <a:off x="457197" y="1437857"/>
            <a:ext cx="11117182" cy="4922837"/>
          </a:xfrm>
        </p:spPr>
        <p:txBody>
          <a:bodyPr/>
          <a:lstStyle/>
          <a:p>
            <a:pPr>
              <a:buFont typeface="Wingdings 2" pitchFamily="18" charset="2"/>
              <a:buChar char=""/>
              <a:defRPr/>
            </a:pPr>
            <a:r>
              <a:rPr lang="en-US" b="1" dirty="0" smtClean="0"/>
              <a:t>Write </a:t>
            </a:r>
            <a:r>
              <a:rPr lang="en-US" b="1" dirty="0"/>
              <a:t>a program, in MATLAB editor to save the values entered by the user in a vector of values then use the built in function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mean()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 </a:t>
            </a:r>
            <a:r>
              <a:rPr lang="en-US" dirty="0">
                <a:ea typeface="+mn-ea"/>
                <a:cs typeface="+mn-cs"/>
              </a:rPr>
              <a:t>!</a:t>
            </a:r>
          </a:p>
          <a:p>
            <a:pPr lvl="1">
              <a:buFont typeface="Wingdings 2" pitchFamily="18" charset="2"/>
              <a:buChar char=""/>
              <a:defRPr/>
            </a:pPr>
            <a:r>
              <a:rPr lang="en-US" dirty="0">
                <a:ea typeface="+mn-ea"/>
              </a:rPr>
              <a:t>The loop is used to read the values</a:t>
            </a:r>
          </a:p>
          <a:p>
            <a:pPr>
              <a:buFont typeface="Wingdings 2" pitchFamily="18" charset="2"/>
              <a:buChar char="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3107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30FFFD2-208D-7A4A-8AB0-5251F8F5FB88}" type="slidenum">
              <a:rPr lang="en-US" sz="1200">
                <a:solidFill>
                  <a:srgbClr val="045C75"/>
                </a:solidFill>
                <a:latin typeface="Constantia" charset="0"/>
              </a:rPr>
              <a:pPr eaLnBrk="1" hangingPunct="1"/>
              <a:t>17</a:t>
            </a:fld>
            <a:endParaRPr lang="en-US" sz="1200">
              <a:solidFill>
                <a:srgbClr val="045C75"/>
              </a:solidFill>
              <a:latin typeface="Constantia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1998" y="3012189"/>
            <a:ext cx="9777665" cy="37548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% Average 4 numbers from user input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n= 4; 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% initialize the number of data values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numbers = [];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k= 1:n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% read and save input value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 num= input('Enter a number: ');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numbers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= [</a:t>
            </a:r>
            <a:r>
              <a:rPr lang="pt-BR" sz="2400" b="1" dirty="0" err="1">
                <a:latin typeface="Courier New" pitchFamily="49" charset="0"/>
                <a:cs typeface="Courier New" pitchFamily="49" charset="0"/>
              </a:rPr>
              <a:t>numbers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num]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avrg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mean(numbers</a:t>
            </a:r>
            <a:r>
              <a:rPr lang="en-US" sz="2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   </a:t>
            </a:r>
            <a:r>
              <a:rPr lang="en-US" sz="2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% 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average of n numbers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('Average is %f\n',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avrg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30" y="1250900"/>
            <a:ext cx="687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836898-BD03-416C-8843-33E6D901C67E}" type="slidenum">
              <a:rPr lang="en-US" sz="1200" b="1" smtClean="0">
                <a:solidFill>
                  <a:schemeClr val="bg1"/>
                </a:solidFill>
              </a:rPr>
              <a:pPr algn="ctr"/>
              <a:t>17</a:t>
            </a:fld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45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789" y="1443780"/>
            <a:ext cx="10972800" cy="2165694"/>
          </a:xfrm>
        </p:spPr>
        <p:txBody>
          <a:bodyPr/>
          <a:lstStyle/>
          <a:p>
            <a:r>
              <a:rPr lang="en-US" b="1" dirty="0" smtClean="0"/>
              <a:t>Write a program in MATLAB  editor, to print </a:t>
            </a:r>
            <a:r>
              <a:rPr lang="en-US" b="1" dirty="0"/>
              <a:t>a two column </a:t>
            </a:r>
            <a:r>
              <a:rPr lang="en-US" b="1" dirty="0" smtClean="0"/>
              <a:t>table. The first column is a vector A that consist of numbers between 1 and 10 , and </a:t>
            </a:r>
            <a:r>
              <a:rPr lang="en-US" b="1" dirty="0"/>
              <a:t>their square roots in the second </a:t>
            </a:r>
            <a:r>
              <a:rPr lang="en-US" b="1" dirty="0" smtClean="0"/>
              <a:t>column. Use </a:t>
            </a:r>
            <a:r>
              <a:rPr lang="en-US" b="1" dirty="0" err="1">
                <a:solidFill>
                  <a:srgbClr val="FF0000"/>
                </a:solidFill>
              </a:rPr>
              <a:t>fprintf</a:t>
            </a:r>
            <a:r>
              <a:rPr lang="en-US" b="1" dirty="0"/>
              <a:t> inside a </a:t>
            </a:r>
            <a:r>
              <a:rPr lang="en-US" b="1" dirty="0">
                <a:solidFill>
                  <a:srgbClr val="FF0000"/>
                </a:solidFill>
              </a:rPr>
              <a:t>for</a:t>
            </a:r>
            <a:r>
              <a:rPr lang="en-US" b="1" dirty="0"/>
              <a:t> loop </a:t>
            </a:r>
            <a:r>
              <a:rPr lang="en-US" b="1" dirty="0"/>
              <a:t>for</a:t>
            </a:r>
            <a:r>
              <a:rPr lang="en-US" b="1" dirty="0"/>
              <a:t> better </a:t>
            </a:r>
            <a:r>
              <a:rPr lang="en-US" b="1" dirty="0" smtClean="0"/>
              <a:t>control of </a:t>
            </a:r>
            <a:r>
              <a:rPr lang="en-US" b="1" dirty="0"/>
              <a:t>the order in which elements are </a:t>
            </a:r>
            <a:r>
              <a:rPr lang="en-US" b="1" dirty="0" smtClean="0"/>
              <a:t>printed.</a:t>
            </a:r>
            <a:endParaRPr lang="en-US" b="1" dirty="0"/>
          </a:p>
          <a:p>
            <a:endParaRPr lang="en-US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606589" y="4199016"/>
            <a:ext cx="914400" cy="0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589" y="3328230"/>
            <a:ext cx="2438400" cy="35155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529442" y="3932313"/>
            <a:ext cx="8305693" cy="1762126"/>
            <a:chOff x="135689" y="4137350"/>
            <a:chExt cx="8305693" cy="1762126"/>
          </a:xfrm>
        </p:grpSpPr>
        <p:sp>
          <p:nvSpPr>
            <p:cNvPr id="7" name="Rectangle 6"/>
            <p:cNvSpPr/>
            <p:nvPr/>
          </p:nvSpPr>
          <p:spPr>
            <a:xfrm>
              <a:off x="3083613" y="4413576"/>
              <a:ext cx="101600" cy="2667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689" y="4137350"/>
              <a:ext cx="8305693" cy="17621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cxnSp>
          <p:nvCxnSpPr>
            <p:cNvPr id="8" name="Straight Arrow Connector 7"/>
            <p:cNvCxnSpPr/>
            <p:nvPr/>
          </p:nvCxnSpPr>
          <p:spPr>
            <a:xfrm flipH="1">
              <a:off x="3831389" y="5137476"/>
              <a:ext cx="6096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440989" y="4756476"/>
              <a:ext cx="2091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returns the number of </a:t>
              </a:r>
            </a:p>
            <a:p>
              <a:r>
                <a:rPr lang="en-US" sz="1600" b="1" dirty="0">
                  <a:solidFill>
                    <a:srgbClr val="FF0000"/>
                  </a:solidFill>
                </a:rPr>
                <a:t>elements in A 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96189" y="5467101"/>
              <a:ext cx="24983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Send the values 2 at a time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4894357" y="5551739"/>
              <a:ext cx="1985032" cy="8464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4094502" y="5495078"/>
              <a:ext cx="1667287" cy="1413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4630" y="1250900"/>
            <a:ext cx="687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836898-BD03-416C-8843-33E6D901C67E}" type="slidenum">
              <a:rPr lang="en-US" sz="1200" b="1" smtClean="0">
                <a:solidFill>
                  <a:schemeClr val="bg1"/>
                </a:solidFill>
              </a:rPr>
              <a:pPr algn="ctr"/>
              <a:t>18</a:t>
            </a:fld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31515" y="-66174"/>
            <a:ext cx="12192000" cy="128111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Calibri" charset="0"/>
              </a:rPr>
              <a:t>Example </a:t>
            </a:r>
            <a:r>
              <a:rPr lang="en-US" dirty="0" smtClean="0">
                <a:latin typeface="Calibri" charset="0"/>
              </a:rPr>
              <a:t>4</a:t>
            </a: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85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781BEA7-7CD2-424E-9184-665B8098CC0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80000"/>
              </a:lnSpc>
              <a:spcBef>
                <a:spcPct val="0"/>
              </a:spcBef>
              <a:buNone/>
            </a:pPr>
            <a:endParaRPr lang="en-US" sz="8800" dirty="0"/>
          </a:p>
          <a:p>
            <a:pPr marL="0" indent="0" algn="ctr"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7200" dirty="0">
                <a:solidFill>
                  <a:schemeClr val="tx2"/>
                </a:solidFill>
                <a:latin typeface="+mj-lt"/>
              </a:rPr>
              <a:t>Any Questions</a:t>
            </a:r>
            <a:r>
              <a:rPr lang="en-US" sz="7200" cap="all" spc="1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34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for</a:t>
            </a:r>
            <a:r>
              <a:rPr lang="en-US" dirty="0"/>
              <a:t> loops vs. </a:t>
            </a:r>
            <a:r>
              <a:rPr lang="en-US" b="1" u="sng" dirty="0"/>
              <a:t>while</a:t>
            </a:r>
            <a:r>
              <a:rPr lang="en-US" dirty="0"/>
              <a:t>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271" y="1757855"/>
            <a:ext cx="10871200" cy="4495800"/>
          </a:xfrm>
        </p:spPr>
        <p:txBody>
          <a:bodyPr/>
          <a:lstStyle/>
          <a:p>
            <a:r>
              <a:rPr lang="en-US" sz="3600" dirty="0"/>
              <a:t>In </a:t>
            </a:r>
            <a:r>
              <a:rPr lang="en-US" sz="3600" b="1" u="sng" dirty="0"/>
              <a:t>while</a:t>
            </a:r>
            <a:r>
              <a:rPr lang="en-US" sz="3600" dirty="0"/>
              <a:t> </a:t>
            </a:r>
            <a:endParaRPr lang="en-US" sz="3600" b="1" u="sng" dirty="0"/>
          </a:p>
          <a:p>
            <a:pPr marL="400050" lvl="1" indent="0">
              <a:buNone/>
            </a:pPr>
            <a:r>
              <a:rPr lang="en-US" sz="3200" dirty="0"/>
              <a:t> we ask MATLAB to execute a block of code </a:t>
            </a:r>
            <a:r>
              <a:rPr lang="en-US" sz="3200" b="1" u="sng" dirty="0"/>
              <a:t>while</a:t>
            </a:r>
            <a:r>
              <a:rPr lang="en-US" sz="3200" dirty="0"/>
              <a:t> a certain condition is true</a:t>
            </a:r>
          </a:p>
          <a:p>
            <a:r>
              <a:rPr lang="en-US" sz="3600" dirty="0"/>
              <a:t>In </a:t>
            </a:r>
            <a:r>
              <a:rPr lang="en-US" sz="3600" b="1" u="sng" dirty="0"/>
              <a:t>for</a:t>
            </a:r>
            <a:r>
              <a:rPr lang="en-US" sz="3600" dirty="0"/>
              <a:t> loops </a:t>
            </a:r>
          </a:p>
          <a:p>
            <a:pPr marL="400050" lvl="1" indent="0">
              <a:buNone/>
            </a:pPr>
            <a:r>
              <a:rPr lang="en-US" sz="3200" dirty="0"/>
              <a:t> we ask MATLAB to execute a block of code </a:t>
            </a:r>
            <a:r>
              <a:rPr lang="en-US" sz="3200" b="1" u="sng" dirty="0"/>
              <a:t>for</a:t>
            </a:r>
            <a:r>
              <a:rPr lang="en-US" sz="3200" dirty="0"/>
              <a:t> all values in a certain vector</a:t>
            </a:r>
          </a:p>
          <a:p>
            <a:pPr marL="400050" lvl="1" indent="0">
              <a:buNone/>
            </a:pPr>
            <a:r>
              <a:rPr lang="en-US" sz="3200" i="1" dirty="0"/>
              <a:t>Usually used to execute a block of code for a certain number of times</a:t>
            </a:r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4630" y="1250900"/>
            <a:ext cx="687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836898-BD03-416C-8843-33E6D901C67E}" type="slidenum">
              <a:rPr lang="en-US" sz="1200" b="1" smtClean="0">
                <a:solidFill>
                  <a:schemeClr val="bg1"/>
                </a:solidFill>
              </a:rPr>
              <a:pPr algn="ctr"/>
              <a:t>2</a:t>
            </a:fld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601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5350" y="1786757"/>
            <a:ext cx="11046373" cy="4834759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en-US" sz="3600" dirty="0">
                <a:ea typeface="+mn-ea"/>
                <a:cs typeface="+mn-cs"/>
              </a:rPr>
              <a:t>The template for a for loop is: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2800" b="1" dirty="0">
                <a:solidFill>
                  <a:srgbClr val="0070C0"/>
                </a:solidFill>
                <a:latin typeface="Courier" pitchFamily="49" charset="0"/>
              </a:rPr>
              <a:t>for</a:t>
            </a:r>
            <a:r>
              <a:rPr lang="en-US" sz="2800" b="1" dirty="0">
                <a:latin typeface="Courier" pitchFamily="49" charset="0"/>
                <a:ea typeface="+mn-ea"/>
              </a:rPr>
              <a:t> &lt;variable&gt; = &lt;vector&gt;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2800" b="1" dirty="0">
                <a:latin typeface="Courier" pitchFamily="49" charset="0"/>
                <a:ea typeface="+mn-ea"/>
              </a:rPr>
              <a:t>    &lt;code block&gt;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2800" b="1" dirty="0">
                <a:solidFill>
                  <a:srgbClr val="0070C0"/>
                </a:solidFill>
                <a:latin typeface="Courier" pitchFamily="49" charset="0"/>
                <a:ea typeface="+mn-ea"/>
              </a:rPr>
              <a:t>end</a:t>
            </a: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endParaRPr lang="en-US" sz="3600" dirty="0">
              <a:ea typeface="+mn-ea"/>
              <a:cs typeface="+mn-cs"/>
            </a:endParaRPr>
          </a:p>
          <a:p>
            <a:pPr>
              <a:buNone/>
            </a:pPr>
            <a:r>
              <a:rPr lang="en-US" sz="3600" b="1" dirty="0" smtClean="0"/>
              <a:t>How </a:t>
            </a:r>
            <a:r>
              <a:rPr lang="en-US" sz="3600" b="1" dirty="0"/>
              <a:t>it works:</a:t>
            </a:r>
          </a:p>
          <a:p>
            <a:pPr>
              <a:buNone/>
            </a:pPr>
            <a:r>
              <a:rPr lang="en-US" sz="3600" dirty="0"/>
              <a:t>For each value in &lt;</a:t>
            </a:r>
            <a:r>
              <a:rPr lang="en-US" sz="3600" i="1" dirty="0"/>
              <a:t>vector&gt;</a:t>
            </a:r>
            <a:r>
              <a:rPr lang="en-US" sz="3600" dirty="0"/>
              <a:t>, assign the value to &lt;</a:t>
            </a:r>
            <a:r>
              <a:rPr lang="en-US" sz="3600" i="1" dirty="0"/>
              <a:t>variable&gt;</a:t>
            </a:r>
            <a:r>
              <a:rPr lang="en-US" sz="3600" dirty="0"/>
              <a:t> and execute the &lt;</a:t>
            </a:r>
            <a:r>
              <a:rPr lang="en-US" sz="3600" i="1" dirty="0"/>
              <a:t>code block&gt;</a:t>
            </a:r>
            <a:endParaRPr lang="en-US" sz="3600" dirty="0"/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endParaRPr lang="en-US" sz="3600" dirty="0">
              <a:ea typeface="+mn-ea"/>
              <a:cs typeface="+mn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12800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/>
              <a:t>for</a:t>
            </a:r>
            <a:r>
              <a:rPr lang="en-US" dirty="0"/>
              <a:t> loop syntax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630" y="1250900"/>
            <a:ext cx="687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836898-BD03-416C-8843-33E6D901C67E}" type="slidenum">
              <a:rPr lang="en-US" sz="1200" b="1" smtClean="0">
                <a:solidFill>
                  <a:schemeClr val="bg1"/>
                </a:solidFill>
              </a:rPr>
              <a:pPr algn="ctr"/>
              <a:t>3</a:t>
            </a:fld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873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b="1" dirty="0"/>
              <a:t>for </a:t>
            </a:r>
            <a:r>
              <a:rPr lang="en-US" dirty="0"/>
              <a:t>loop example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203200" y="4178968"/>
            <a:ext cx="7823200" cy="2590801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SimpleForLoop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 descr="Editor - C:\Users\Sahar\Documents\MATLAB\tryMax.m*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83" r="73871" b="63931"/>
          <a:stretch/>
        </p:blipFill>
        <p:spPr>
          <a:xfrm>
            <a:off x="-304799" y="1969167"/>
            <a:ext cx="10363201" cy="163124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7157720" y="2197767"/>
            <a:ext cx="1229360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>
            <a:off x="2946400" y="1664367"/>
            <a:ext cx="1727200" cy="762000"/>
          </a:xfrm>
          <a:prstGeom prst="arc">
            <a:avLst>
              <a:gd name="adj1" fmla="val 11497680"/>
              <a:gd name="adj2" fmla="val 0"/>
            </a:avLst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" y="1435768"/>
            <a:ext cx="2065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SimpleForLoop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144000" y="4407568"/>
            <a:ext cx="254000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Workspace</a:t>
            </a:r>
          </a:p>
          <a:p>
            <a:r>
              <a:rPr lang="en-US" dirty="0">
                <a:solidFill>
                  <a:schemeClr val="bg1"/>
                </a:solidFill>
              </a:rPr>
              <a:t>index     1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630" y="1250900"/>
            <a:ext cx="687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836898-BD03-416C-8843-33E6D901C67E}" type="slidenum">
              <a:rPr lang="en-US" sz="1200" b="1" smtClean="0">
                <a:solidFill>
                  <a:schemeClr val="bg1"/>
                </a:solidFill>
              </a:rPr>
              <a:pPr algn="ctr"/>
              <a:t>4</a:t>
            </a:fld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306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b="1" dirty="0"/>
              <a:t>for </a:t>
            </a:r>
            <a:r>
              <a:rPr lang="en-US" dirty="0"/>
              <a:t>loop example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203200" y="4178968"/>
            <a:ext cx="7823200" cy="2590801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SimpleForLoop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pic>
        <p:nvPicPr>
          <p:cNvPr id="5" name="Picture 4" descr="Editor - C:\Users\Sahar\Documents\MATLAB\tryMax.m*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83" r="73871" b="63931"/>
          <a:stretch/>
        </p:blipFill>
        <p:spPr>
          <a:xfrm>
            <a:off x="-304799" y="1969167"/>
            <a:ext cx="10363201" cy="163124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5384800" y="2578767"/>
            <a:ext cx="1229360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" y="1435768"/>
            <a:ext cx="2065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SimpleForLoop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144000" y="4407568"/>
            <a:ext cx="254000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Workspace</a:t>
            </a:r>
          </a:p>
          <a:p>
            <a:r>
              <a:rPr lang="en-US" dirty="0">
                <a:solidFill>
                  <a:schemeClr val="bg1"/>
                </a:solidFill>
              </a:rPr>
              <a:t>index      1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630" y="1250900"/>
            <a:ext cx="687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836898-BD03-416C-8843-33E6D901C67E}" type="slidenum">
              <a:rPr lang="en-US" sz="1200" b="1" smtClean="0">
                <a:solidFill>
                  <a:schemeClr val="bg1"/>
                </a:solidFill>
              </a:rPr>
              <a:pPr algn="ctr"/>
              <a:t>5</a:t>
            </a:fld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259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Editor - C:\Users\Sahar\Documents\MATLAB\tryMax.m*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83" r="73871" b="63931"/>
          <a:stretch/>
        </p:blipFill>
        <p:spPr>
          <a:xfrm>
            <a:off x="-304799" y="1969167"/>
            <a:ext cx="10363201" cy="16312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b="1" dirty="0"/>
              <a:t>for </a:t>
            </a:r>
            <a:r>
              <a:rPr lang="en-US" dirty="0"/>
              <a:t>loop example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203200" y="4183118"/>
            <a:ext cx="7823200" cy="2590801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SimpleForLoop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157720" y="2201917"/>
            <a:ext cx="1229360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>
            <a:off x="2946400" y="1668517"/>
            <a:ext cx="2133600" cy="762000"/>
          </a:xfrm>
          <a:prstGeom prst="arc">
            <a:avLst>
              <a:gd name="adj1" fmla="val 11497680"/>
              <a:gd name="adj2" fmla="val 0"/>
            </a:avLst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" y="1439918"/>
            <a:ext cx="2065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SimpleForLoop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144000" y="4411718"/>
            <a:ext cx="254000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Workspace</a:t>
            </a:r>
          </a:p>
          <a:p>
            <a:r>
              <a:rPr lang="en-US" dirty="0">
                <a:solidFill>
                  <a:schemeClr val="bg1"/>
                </a:solidFill>
              </a:rPr>
              <a:t>index      2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630" y="1250900"/>
            <a:ext cx="687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836898-BD03-416C-8843-33E6D901C67E}" type="slidenum">
              <a:rPr lang="en-US" sz="1200" b="1" smtClean="0">
                <a:solidFill>
                  <a:schemeClr val="bg1"/>
                </a:solidFill>
              </a:rPr>
              <a:pPr algn="ctr"/>
              <a:t>6</a:t>
            </a:fld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04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Editor - C:\Users\Sahar\Documents\MATLAB\tryMax.m*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83" r="73871" b="63931"/>
          <a:stretch/>
        </p:blipFill>
        <p:spPr>
          <a:xfrm>
            <a:off x="-304799" y="1969167"/>
            <a:ext cx="10363201" cy="16312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b="1" dirty="0"/>
              <a:t>for </a:t>
            </a:r>
            <a:r>
              <a:rPr lang="en-US" dirty="0"/>
              <a:t>loop example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203200" y="4183118"/>
            <a:ext cx="7823200" cy="2590801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SimpleForLoop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384800" y="2582917"/>
            <a:ext cx="1229360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" y="1439918"/>
            <a:ext cx="2065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SimpleForLoop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144000" y="4411718"/>
            <a:ext cx="254000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Workspace</a:t>
            </a:r>
          </a:p>
          <a:p>
            <a:r>
              <a:rPr lang="en-US" dirty="0">
                <a:solidFill>
                  <a:schemeClr val="bg1"/>
                </a:solidFill>
              </a:rPr>
              <a:t>index      2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630" y="1250900"/>
            <a:ext cx="687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836898-BD03-416C-8843-33E6D901C67E}" type="slidenum">
              <a:rPr lang="en-US" sz="1200" b="1" smtClean="0">
                <a:solidFill>
                  <a:schemeClr val="bg1"/>
                </a:solidFill>
              </a:rPr>
              <a:pPr algn="ctr"/>
              <a:t>7</a:t>
            </a:fld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300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Editor - C:\Users\Sahar\Documents\MATLAB\tryMax.m*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83" r="73871" b="63931"/>
          <a:stretch/>
        </p:blipFill>
        <p:spPr>
          <a:xfrm>
            <a:off x="-304799" y="1969167"/>
            <a:ext cx="10363201" cy="16312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b="1" dirty="0"/>
              <a:t>for </a:t>
            </a:r>
            <a:r>
              <a:rPr lang="en-US" dirty="0"/>
              <a:t>loop example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203200" y="4183118"/>
            <a:ext cx="7823200" cy="2590801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SimpleForLoop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157720" y="2201917"/>
            <a:ext cx="1229360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>
            <a:off x="2946400" y="1668517"/>
            <a:ext cx="2743200" cy="762000"/>
          </a:xfrm>
          <a:prstGeom prst="arc">
            <a:avLst>
              <a:gd name="adj1" fmla="val 11497680"/>
              <a:gd name="adj2" fmla="val 0"/>
            </a:avLst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" y="1439918"/>
            <a:ext cx="2065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SimpleForLoop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144000" y="4411718"/>
            <a:ext cx="254000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Workspace</a:t>
            </a:r>
          </a:p>
          <a:p>
            <a:r>
              <a:rPr lang="en-US" dirty="0">
                <a:solidFill>
                  <a:schemeClr val="bg1"/>
                </a:solidFill>
              </a:rPr>
              <a:t>index      3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630" y="1250900"/>
            <a:ext cx="687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836898-BD03-416C-8843-33E6D901C67E}" type="slidenum">
              <a:rPr lang="en-US" sz="1200" b="1" smtClean="0">
                <a:solidFill>
                  <a:schemeClr val="bg1"/>
                </a:solidFill>
              </a:rPr>
              <a:pPr algn="ctr"/>
              <a:t>8</a:t>
            </a:fld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443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Editor - C:\Users\Sahar\Documents\MATLAB\tryMax.m*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83" r="73871" b="63931"/>
          <a:stretch/>
        </p:blipFill>
        <p:spPr>
          <a:xfrm>
            <a:off x="-304799" y="1969167"/>
            <a:ext cx="10363201" cy="16312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b="1" dirty="0"/>
              <a:t>for </a:t>
            </a:r>
            <a:r>
              <a:rPr lang="en-US" dirty="0"/>
              <a:t>loop example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203200" y="4183118"/>
            <a:ext cx="7823200" cy="2590801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SimpleForLoop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384800" y="2582917"/>
            <a:ext cx="1229360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" y="1439918"/>
            <a:ext cx="2065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SimpleForLoop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144000" y="4411718"/>
            <a:ext cx="254000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Workspace</a:t>
            </a:r>
          </a:p>
          <a:p>
            <a:r>
              <a:rPr lang="en-US" dirty="0">
                <a:solidFill>
                  <a:schemeClr val="bg1"/>
                </a:solidFill>
              </a:rPr>
              <a:t>index      3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630" y="1250900"/>
            <a:ext cx="687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836898-BD03-416C-8843-33E6D901C67E}" type="slidenum">
              <a:rPr lang="en-US" sz="1200" b="1" smtClean="0">
                <a:solidFill>
                  <a:schemeClr val="bg1"/>
                </a:solidFill>
              </a:rPr>
              <a:pPr algn="ctr"/>
              <a:t>9</a:t>
            </a:fld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8351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Custom 3">
      <a:dk1>
        <a:srgbClr val="000000"/>
      </a:dk1>
      <a:lt1>
        <a:srgbClr val="FFFFFF"/>
      </a:lt1>
      <a:dk2>
        <a:srgbClr val="43566D"/>
      </a:dk2>
      <a:lt2>
        <a:srgbClr val="DBEFF9"/>
      </a:lt2>
      <a:accent1>
        <a:srgbClr val="6D94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819838"/>
      </a:accent6>
      <a:hlink>
        <a:srgbClr val="F49100"/>
      </a:hlink>
      <a:folHlink>
        <a:srgbClr val="85DFD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heme1" id="{428B6E2E-7DA5-43D2-BBC1-391AFEF66C11}" vid="{0D998E4A-49C9-4392-BD72-F3977A0C07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3188</TotalTime>
  <Words>742</Words>
  <Application>Microsoft Office PowerPoint</Application>
  <PresentationFormat>Custom</PresentationFormat>
  <Paragraphs>229</Paragraphs>
  <Slides>19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Theme1</vt:lpstr>
      <vt:lpstr>Scientific Computing  lecture # 8 Chapter5 – part3 For Loops (5.3)</vt:lpstr>
      <vt:lpstr>for loops vs. while loops</vt:lpstr>
      <vt:lpstr>PowerPoint Presentation</vt:lpstr>
      <vt:lpstr>Simple for loop example</vt:lpstr>
      <vt:lpstr>Simple for loop example</vt:lpstr>
      <vt:lpstr>Simple for loop example</vt:lpstr>
      <vt:lpstr>Simple for loop example</vt:lpstr>
      <vt:lpstr>Simple for loop example</vt:lpstr>
      <vt:lpstr>Simple for loop example</vt:lpstr>
      <vt:lpstr>Simple for loop example</vt:lpstr>
      <vt:lpstr>Simple for loop example</vt:lpstr>
      <vt:lpstr>A for loop can be any of the following</vt:lpstr>
      <vt:lpstr>A for loop can be any of the following</vt:lpstr>
      <vt:lpstr>PowerPoint Presentation</vt:lpstr>
      <vt:lpstr>Example 2</vt:lpstr>
      <vt:lpstr>Example 3</vt:lpstr>
      <vt:lpstr>Another way !</vt:lpstr>
      <vt:lpstr>Example 4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Haifa Alshehri</dc:creator>
  <cp:lastModifiedBy>ادجان ابراهيم ابو سليمان</cp:lastModifiedBy>
  <cp:revision>293</cp:revision>
  <dcterms:created xsi:type="dcterms:W3CDTF">2018-01-29T17:10:29Z</dcterms:created>
  <dcterms:modified xsi:type="dcterms:W3CDTF">2020-03-05T05:14:25Z</dcterms:modified>
</cp:coreProperties>
</file>