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37" r:id="rId1"/>
  </p:sldMasterIdLst>
  <p:notesMasterIdLst>
    <p:notesMasterId r:id="rId23"/>
  </p:notesMasterIdLst>
  <p:sldIdLst>
    <p:sldId id="256" r:id="rId2"/>
    <p:sldId id="352" r:id="rId3"/>
    <p:sldId id="353" r:id="rId4"/>
    <p:sldId id="354" r:id="rId5"/>
    <p:sldId id="355" r:id="rId6"/>
    <p:sldId id="356" r:id="rId7"/>
    <p:sldId id="357" r:id="rId8"/>
    <p:sldId id="358" r:id="rId9"/>
    <p:sldId id="359" r:id="rId10"/>
    <p:sldId id="360" r:id="rId11"/>
    <p:sldId id="361" r:id="rId12"/>
    <p:sldId id="362" r:id="rId13"/>
    <p:sldId id="363" r:id="rId14"/>
    <p:sldId id="364" r:id="rId15"/>
    <p:sldId id="365" r:id="rId16"/>
    <p:sldId id="366" r:id="rId17"/>
    <p:sldId id="367" r:id="rId18"/>
    <p:sldId id="368" r:id="rId19"/>
    <p:sldId id="369" r:id="rId20"/>
    <p:sldId id="370" r:id="rId21"/>
    <p:sldId id="34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331" autoAdjust="0"/>
    <p:restoredTop sz="92895"/>
  </p:normalViewPr>
  <p:slideViewPr>
    <p:cSldViewPr snapToGrid="0" snapToObjects="1">
      <p:cViewPr>
        <p:scale>
          <a:sx n="30" d="100"/>
          <a:sy n="30" d="100"/>
        </p:scale>
        <p:origin x="-384" y="-13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51753A-D197-AF44-B1DB-04751CD1F6FE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57B3AB-6280-8745-B79D-01AC864DA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562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957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10957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C63C609-E9EB-AF4D-B2FB-07708583A7C1}" type="slidenum">
              <a:rPr lang="en-US" sz="1200">
                <a:latin typeface="Calibri" charset="0"/>
              </a:rPr>
              <a:pPr eaLnBrk="1" hangingPunct="1"/>
              <a:t>2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3619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13619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31B2A97-602A-024E-BB46-2D3FA7F2356D}" type="slidenum">
              <a:rPr lang="en-US" sz="1200">
                <a:latin typeface="Calibri" charset="0"/>
              </a:rPr>
              <a:pPr eaLnBrk="1" hangingPunct="1"/>
              <a:t>19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5970588"/>
            <a:ext cx="12192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  <a:latin typeface="Tw Cen MT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12700" y="6053139"/>
            <a:ext cx="2999317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  <a:latin typeface="Tw Cen MT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45368" y="6043614"/>
            <a:ext cx="9046633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  <a:latin typeface="Tw Cen MT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101600" y="6069013"/>
            <a:ext cx="27432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554CBD6D-65B4-0F40-B884-2E4117654F38}" type="datetime1">
              <a:rPr lang="en-US" smtClean="0"/>
              <a:t>3/2/2020</a:t>
            </a:fld>
            <a:endParaRPr lang="en-US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781300" y="236539"/>
            <a:ext cx="7823200" cy="36512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C708378-1150-224B-9044-2B53BF963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2843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775F2C4-5DA5-5948-A8D7-DD4F59A6301D}" type="datetime1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708378-1150-224B-9044-2B53BF963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77223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8128001" y="0"/>
            <a:ext cx="427567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  <a:latin typeface="Tw Cen MT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  <a:latin typeface="Tw Cen MT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  <a:latin typeface="Tw Cen MT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609601"/>
            <a:ext cx="2743200" cy="5516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8737600" y="6248401"/>
            <a:ext cx="2946400" cy="365125"/>
          </a:xfrm>
        </p:spPr>
        <p:txBody>
          <a:bodyPr/>
          <a:lstStyle>
            <a:lvl1pPr>
              <a:defRPr/>
            </a:lvl1pPr>
          </a:lstStyle>
          <a:p>
            <a:fld id="{D775F2C4-5DA5-5948-A8D7-DD4F59A6301D}" type="datetime1">
              <a:rPr lang="en-US" smtClean="0"/>
              <a:t>3/2/2020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1" y="6248401"/>
            <a:ext cx="7431617" cy="36512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17"/>
            <a:ext cx="533400" cy="325967"/>
          </a:xfrm>
        </p:spPr>
        <p:txBody>
          <a:bodyPr/>
          <a:lstStyle>
            <a:lvl1pPr>
              <a:defRPr/>
            </a:lvl1pPr>
          </a:lstStyle>
          <a:p>
            <a:fld id="{1C708378-1150-224B-9044-2B53BF963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7168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600201"/>
            <a:ext cx="10972800" cy="4525963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D775F2C4-5DA5-5948-A8D7-DD4F59A6301D}" type="datetime1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1C708378-1150-224B-9044-2B53BF963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454751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D775F2C4-5DA5-5948-A8D7-DD4F59A6301D}" type="datetime1">
              <a:rPr lang="en-US" smtClean="0"/>
              <a:t>3/2/2020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1C708378-1150-224B-9044-2B53BF963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09601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775F2C4-5DA5-5948-A8D7-DD4F59A6301D}" type="datetime1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708378-1150-224B-9044-2B53BF963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642119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  <a:latin typeface="Tw Cen MT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  <a:latin typeface="Tw Cen MT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  <a:latin typeface="Tw Cen MT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1" y="2743200"/>
            <a:ext cx="9497484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988F49E-DF6D-4B48-9B11-673A9DCBC3B6}" type="datetime1">
              <a:rPr lang="en-US" smtClean="0"/>
              <a:t>3/2/2020</a:t>
            </a:fld>
            <a:endParaRPr lang="en-US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1"/>
            <a:ext cx="1727200" cy="701675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fld id="{1C708378-1150-224B-9044-2B53BF96369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727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775F2C4-5DA5-5948-A8D7-DD4F59A6301D}" type="datetime1">
              <a:rPr lang="en-US" smtClean="0"/>
              <a:t>3/2/2020</a:t>
            </a:fld>
            <a:endParaRPr 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C708378-1150-224B-9044-2B53BF96369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43042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775F2C4-5DA5-5948-A8D7-DD4F59A6301D}" type="datetime1">
              <a:rPr lang="en-US" smtClean="0"/>
              <a:t>3/2/2020</a:t>
            </a:fld>
            <a:endParaRPr lang="en-US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C708378-1150-224B-9044-2B53BF96369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113381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5646CE3-EB32-2240-8483-91C4F2EBEC07}" type="datetime1">
              <a:rPr lang="en-US" smtClean="0"/>
              <a:t>3/2/2020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708378-1150-224B-9044-2B53BF963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998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496B2A3-7542-4A49-8688-CB29A15E5D47}" type="datetime1">
              <a:rPr lang="en-US" smtClean="0"/>
              <a:t>3/2/2020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C708378-1150-224B-9044-2B53BF963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855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775F2C4-5DA5-5948-A8D7-DD4F59A6301D}" type="datetime1">
              <a:rPr lang="en-US" smtClean="0"/>
              <a:t>3/2/2020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708378-1150-224B-9044-2B53BF963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133194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-12700" y="4572001"/>
            <a:ext cx="12192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  <a:latin typeface="Tw Cen MT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12699" y="4664075"/>
            <a:ext cx="1951567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  <a:latin typeface="Tw Cen MT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59517" y="4654550"/>
            <a:ext cx="10132483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  <a:latin typeface="Tw Cen MT" charset="0"/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1930401" y="1"/>
            <a:ext cx="133351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  <a:latin typeface="Tw Cen MT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8331200" y="6248401"/>
            <a:ext cx="3556000" cy="365125"/>
          </a:xfrm>
        </p:spPr>
        <p:txBody>
          <a:bodyPr/>
          <a:lstStyle>
            <a:lvl1pPr>
              <a:defRPr/>
            </a:lvl1pPr>
          </a:lstStyle>
          <a:p>
            <a:fld id="{D775F2C4-5DA5-5948-A8D7-DD4F59A6301D}" type="datetime1">
              <a:rPr lang="en-US" smtClean="0"/>
              <a:t>3/2/2020</a:t>
            </a:fld>
            <a:endParaRPr lang="en-US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1"/>
            <a:ext cx="1930400" cy="663575"/>
          </a:xfrm>
        </p:spPr>
        <p:txBody>
          <a:bodyPr/>
          <a:lstStyle>
            <a:lvl1pPr>
              <a:defRPr sz="2800"/>
            </a:lvl1pPr>
          </a:lstStyle>
          <a:p>
            <a:fld id="{1C708378-1150-224B-9044-2B53BF96369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2133600" y="6248401"/>
            <a:ext cx="6096000" cy="36512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8810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812800" y="228600"/>
            <a:ext cx="108712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817033" y="1600201"/>
            <a:ext cx="108712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tx2"/>
                </a:solidFill>
              </a:defRPr>
            </a:lvl1pPr>
          </a:lstStyle>
          <a:p>
            <a:fld id="{D775F2C4-5DA5-5948-A8D7-DD4F59A6301D}" type="datetime1">
              <a:rPr lang="en-US" smtClean="0"/>
              <a:t>3/2/2020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812801" y="6248401"/>
            <a:ext cx="722841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12192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  <a:latin typeface="Tw Cen MT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  <a:latin typeface="Tw Cen MT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87400" y="1279525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  <a:latin typeface="Tw Cen MT" charset="0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89"/>
            <a:ext cx="7112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defRPr sz="1400" b="1">
                <a:solidFill>
                  <a:srgbClr val="FFFFFF"/>
                </a:solidFill>
              </a:defRPr>
            </a:lvl1pPr>
          </a:lstStyle>
          <a:p>
            <a:fld id="{1C708378-1150-224B-9044-2B53BF963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543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38" r:id="rId1"/>
    <p:sldLayoutId id="2147484139" r:id="rId2"/>
    <p:sldLayoutId id="2147484140" r:id="rId3"/>
    <p:sldLayoutId id="2147484141" r:id="rId4"/>
    <p:sldLayoutId id="2147484142" r:id="rId5"/>
    <p:sldLayoutId id="2147484143" r:id="rId6"/>
    <p:sldLayoutId id="2147484144" r:id="rId7"/>
    <p:sldLayoutId id="2147484145" r:id="rId8"/>
    <p:sldLayoutId id="2147484146" r:id="rId9"/>
    <p:sldLayoutId id="2147484147" r:id="rId10"/>
    <p:sldLayoutId id="2147484148" r:id="rId11"/>
    <p:sldLayoutId id="2147484149" r:id="rId12"/>
    <p:sldLayoutId id="2147484150" r:id="rId13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ＭＳ Ｐゴシック" pitchFamily="-101" charset="-128"/>
          <a:cs typeface="ＭＳ Ｐゴシック" pitchFamily="-101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ＭＳ Ｐゴシック" pitchFamily="-101" charset="-128"/>
          <a:cs typeface="ＭＳ Ｐゴシック" pitchFamily="-101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ＭＳ Ｐゴシック" pitchFamily="-101" charset="-128"/>
          <a:cs typeface="ＭＳ Ｐゴシック" pitchFamily="-101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ＭＳ Ｐゴシック" pitchFamily="-101" charset="-128"/>
          <a:cs typeface="ＭＳ Ｐゴシック" pitchFamily="-101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ＭＳ Ｐゴシック" pitchFamily="-101" charset="-128"/>
          <a:cs typeface="ＭＳ Ｐゴシック" pitchFamily="-101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eaLnBrk="1" fontAlgn="base" hangingPunct="1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charset="2"/>
        <a:buChar char=""/>
        <a:defRPr sz="2900" kern="1200">
          <a:solidFill>
            <a:schemeClr val="tx1"/>
          </a:solidFill>
          <a:latin typeface="+mn-lt"/>
          <a:ea typeface="ＭＳ Ｐゴシック" pitchFamily="-101" charset="-128"/>
          <a:cs typeface="ＭＳ Ｐゴシック" pitchFamily="-101" charset="-128"/>
        </a:defRPr>
      </a:lvl1pPr>
      <a:lvl2pPr marL="639763" indent="-273050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charset="2"/>
        <a:buChar char=""/>
        <a:defRPr sz="2600" kern="120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2pPr>
      <a:lvl3pPr marL="914400" indent="-228600" algn="l" rtl="0" eaLnBrk="1" fontAlgn="base" hangingPunct="1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charset="2"/>
        <a:buChar char=""/>
        <a:defRPr sz="2300" kern="120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3pPr>
      <a:lvl4pPr marL="1371600" indent="-228600" algn="l" rtl="0" eaLnBrk="1" fontAlgn="base" hangingPunct="1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charset="2"/>
        <a:buChar char=""/>
        <a:defRPr sz="2000" kern="120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4pPr>
      <a:lvl5pPr marL="1828800" indent="-228600" algn="l" rtl="0" eaLnBrk="1" fontAlgn="base" hangingPunct="1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charset="2"/>
        <a:buChar char=""/>
        <a:defRPr sz="2000" kern="120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49600" y="3124200"/>
            <a:ext cx="8636000" cy="27178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Scientific Computing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lecture # </a:t>
            </a:r>
            <a:r>
              <a:rPr lang="en-US" dirty="0" smtClean="0"/>
              <a:t>9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Chapter5 – </a:t>
            </a:r>
            <a:r>
              <a:rPr lang="en-US" dirty="0" smtClean="0"/>
              <a:t>part3 </a:t>
            </a:r>
            <a:r>
              <a:rPr lang="en-US" dirty="0"/>
              <a:t>While Loops (5.3</a:t>
            </a:r>
            <a:r>
              <a:rPr lang="en-US" dirty="0" smtClean="0"/>
              <a:t>)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94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69168"/>
            <a:ext cx="10525757" cy="1752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</a:t>
            </a:r>
            <a:r>
              <a:rPr lang="en-US" b="1" dirty="0"/>
              <a:t>while </a:t>
            </a:r>
            <a:r>
              <a:rPr lang="en-US" dirty="0"/>
              <a:t>loop example</a:t>
            </a:r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203200" y="4178968"/>
            <a:ext cx="7823200" cy="2590801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</a:ln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SimpleWhileLoop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03200" y="2350167"/>
            <a:ext cx="924560" cy="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0" y="1435768"/>
            <a:ext cx="23823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SimpleWhileLoop</a:t>
            </a:r>
            <a:endParaRPr 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9144000" y="4407568"/>
            <a:ext cx="2540000" cy="20313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Workspace</a:t>
            </a:r>
          </a:p>
          <a:p>
            <a:r>
              <a:rPr lang="en-US" dirty="0">
                <a:solidFill>
                  <a:schemeClr val="bg1"/>
                </a:solidFill>
              </a:rPr>
              <a:t>index      3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3201" y="2350167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true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630" y="1250900"/>
            <a:ext cx="6876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8836898-BD03-416C-8843-33E6D901C67E}" type="slidenum">
              <a:rPr lang="en-US" sz="1200" b="1" smtClean="0">
                <a:solidFill>
                  <a:schemeClr val="bg1"/>
                </a:solidFill>
              </a:rPr>
              <a:pPr algn="ctr"/>
              <a:t>10</a:t>
            </a:fld>
            <a:endParaRPr 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825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69168"/>
            <a:ext cx="10525757" cy="1752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</a:t>
            </a:r>
            <a:r>
              <a:rPr lang="en-US" b="1" dirty="0"/>
              <a:t>while </a:t>
            </a:r>
            <a:r>
              <a:rPr lang="en-US" dirty="0"/>
              <a:t>loop example</a:t>
            </a:r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203200" y="4178968"/>
            <a:ext cx="7823200" cy="2590801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</a:ln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SimpleWhileLoop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03200" y="2654967"/>
            <a:ext cx="924560" cy="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0" y="1435768"/>
            <a:ext cx="23823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SimpleWhileLoop</a:t>
            </a:r>
            <a:endParaRPr 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9144000" y="4407568"/>
            <a:ext cx="2540000" cy="20313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Workspace</a:t>
            </a:r>
          </a:p>
          <a:p>
            <a:r>
              <a:rPr lang="en-US" dirty="0">
                <a:solidFill>
                  <a:schemeClr val="bg1"/>
                </a:solidFill>
              </a:rPr>
              <a:t>index      3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630" y="1250900"/>
            <a:ext cx="6876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8836898-BD03-416C-8843-33E6D901C67E}" type="slidenum">
              <a:rPr lang="en-US" sz="1200" b="1" smtClean="0">
                <a:solidFill>
                  <a:schemeClr val="bg1"/>
                </a:solidFill>
              </a:rPr>
              <a:pPr algn="ctr"/>
              <a:t>11</a:t>
            </a:fld>
            <a:endParaRPr 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19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69168"/>
            <a:ext cx="10525757" cy="1752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</a:t>
            </a:r>
            <a:r>
              <a:rPr lang="en-US" b="1" dirty="0"/>
              <a:t>while </a:t>
            </a:r>
            <a:r>
              <a:rPr lang="en-US" dirty="0"/>
              <a:t>loop example</a:t>
            </a:r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203200" y="4178968"/>
            <a:ext cx="7823200" cy="2590801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</a:ln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SimpleWhileLoop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03200" y="3188367"/>
            <a:ext cx="924560" cy="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0" y="1435768"/>
            <a:ext cx="23823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SimpleWhileLoop</a:t>
            </a:r>
            <a:endParaRPr 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9144000" y="4407568"/>
            <a:ext cx="2540000" cy="20313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Workspace</a:t>
            </a:r>
          </a:p>
          <a:p>
            <a:r>
              <a:rPr lang="en-US" dirty="0">
                <a:solidFill>
                  <a:schemeClr val="bg1"/>
                </a:solidFill>
              </a:rPr>
              <a:t>index      4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0002345" y="4712367"/>
            <a:ext cx="5080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4630" y="1250900"/>
            <a:ext cx="6876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8836898-BD03-416C-8843-33E6D901C67E}" type="slidenum">
              <a:rPr lang="en-US" sz="1200" b="1" smtClean="0">
                <a:solidFill>
                  <a:schemeClr val="bg1"/>
                </a:solidFill>
              </a:rPr>
              <a:pPr algn="ctr"/>
              <a:t>12</a:t>
            </a:fld>
            <a:endParaRPr 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0384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73318"/>
            <a:ext cx="10525757" cy="1752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</a:t>
            </a:r>
            <a:r>
              <a:rPr lang="en-US" b="1" dirty="0"/>
              <a:t>while </a:t>
            </a:r>
            <a:r>
              <a:rPr lang="en-US" dirty="0"/>
              <a:t>loop example</a:t>
            </a:r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203200" y="4183118"/>
            <a:ext cx="7823200" cy="2590801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</a:ln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SimpleWhileLoop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03200" y="2354317"/>
            <a:ext cx="924560" cy="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0" y="1439918"/>
            <a:ext cx="23823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SimpleWhileLoop</a:t>
            </a:r>
            <a:endParaRPr 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9144000" y="4411718"/>
            <a:ext cx="2540000" cy="20313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Workspace</a:t>
            </a:r>
          </a:p>
          <a:p>
            <a:r>
              <a:rPr lang="en-US" dirty="0">
                <a:solidFill>
                  <a:schemeClr val="bg1"/>
                </a:solidFill>
              </a:rPr>
              <a:t>index      4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3201" y="2354317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true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630" y="1250900"/>
            <a:ext cx="6876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8836898-BD03-416C-8843-33E6D901C67E}" type="slidenum">
              <a:rPr lang="en-US" sz="1200" b="1" smtClean="0">
                <a:solidFill>
                  <a:schemeClr val="bg1"/>
                </a:solidFill>
              </a:rPr>
              <a:pPr algn="ctr"/>
              <a:t>13</a:t>
            </a:fld>
            <a:endParaRPr 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011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69168"/>
            <a:ext cx="10525757" cy="1752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</a:t>
            </a:r>
            <a:r>
              <a:rPr lang="en-US" b="1" dirty="0"/>
              <a:t>while </a:t>
            </a:r>
            <a:r>
              <a:rPr lang="en-US" dirty="0"/>
              <a:t>loop example</a:t>
            </a:r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203200" y="4178968"/>
            <a:ext cx="7823200" cy="2590801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</a:ln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SimpleWhileLoop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03200" y="2654967"/>
            <a:ext cx="924560" cy="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0" y="1435768"/>
            <a:ext cx="23823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SimpleWhileLoop</a:t>
            </a:r>
            <a:endParaRPr 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9144000" y="4407568"/>
            <a:ext cx="2540000" cy="20313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Workspace</a:t>
            </a:r>
          </a:p>
          <a:p>
            <a:r>
              <a:rPr lang="en-US" dirty="0">
                <a:solidFill>
                  <a:schemeClr val="bg1"/>
                </a:solidFill>
              </a:rPr>
              <a:t>index      4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630" y="1250900"/>
            <a:ext cx="6876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8836898-BD03-416C-8843-33E6D901C67E}" type="slidenum">
              <a:rPr lang="en-US" sz="1200" b="1" smtClean="0">
                <a:solidFill>
                  <a:schemeClr val="bg1"/>
                </a:solidFill>
              </a:rPr>
              <a:pPr algn="ctr"/>
              <a:t>14</a:t>
            </a:fld>
            <a:endParaRPr 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08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69168"/>
            <a:ext cx="10525757" cy="1752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</a:t>
            </a:r>
            <a:r>
              <a:rPr lang="en-US" b="1" dirty="0"/>
              <a:t>while </a:t>
            </a:r>
            <a:r>
              <a:rPr lang="en-US" dirty="0"/>
              <a:t>loop example</a:t>
            </a:r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203200" y="4178968"/>
            <a:ext cx="7823200" cy="2590801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</a:ln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SimpleWhileLoop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03200" y="3188367"/>
            <a:ext cx="924560" cy="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0" y="1435768"/>
            <a:ext cx="23823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SimpleWhileLoop</a:t>
            </a:r>
            <a:endParaRPr 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9144000" y="4407568"/>
            <a:ext cx="2540000" cy="20313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Workspace</a:t>
            </a:r>
          </a:p>
          <a:p>
            <a:r>
              <a:rPr lang="en-US" dirty="0">
                <a:solidFill>
                  <a:schemeClr val="bg1"/>
                </a:solidFill>
              </a:rPr>
              <a:t>index      5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9970814" y="4712367"/>
            <a:ext cx="5080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4630" y="1250900"/>
            <a:ext cx="6876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8836898-BD03-416C-8843-33E6D901C67E}" type="slidenum">
              <a:rPr lang="en-US" sz="1200" b="1" smtClean="0">
                <a:solidFill>
                  <a:schemeClr val="bg1"/>
                </a:solidFill>
              </a:rPr>
              <a:pPr algn="ctr"/>
              <a:t>15</a:t>
            </a:fld>
            <a:endParaRPr 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18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69168"/>
            <a:ext cx="10525757" cy="1752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</a:t>
            </a:r>
            <a:r>
              <a:rPr lang="en-US" b="1" dirty="0"/>
              <a:t>while </a:t>
            </a:r>
            <a:r>
              <a:rPr lang="en-US" dirty="0"/>
              <a:t>loop example</a:t>
            </a:r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203200" y="4178968"/>
            <a:ext cx="7823200" cy="2590801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</a:ln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SimpleWhileLoop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03200" y="2350167"/>
            <a:ext cx="924560" cy="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0" y="1435768"/>
            <a:ext cx="23823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SimpleWhileLoop</a:t>
            </a:r>
            <a:endParaRPr 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9144000" y="4407568"/>
            <a:ext cx="2540000" cy="20313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Workspace</a:t>
            </a:r>
          </a:p>
          <a:p>
            <a:r>
              <a:rPr lang="en-US" dirty="0">
                <a:solidFill>
                  <a:schemeClr val="bg1"/>
                </a:solidFill>
              </a:rPr>
              <a:t>index      5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3201" y="2350167"/>
            <a:ext cx="648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false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630" y="1250900"/>
            <a:ext cx="6876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8836898-BD03-416C-8843-33E6D901C67E}" type="slidenum">
              <a:rPr lang="en-US" sz="1200" b="1" smtClean="0">
                <a:solidFill>
                  <a:schemeClr val="bg1"/>
                </a:solidFill>
              </a:rPr>
              <a:pPr algn="ctr"/>
              <a:t>16</a:t>
            </a:fld>
            <a:endParaRPr 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912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69168"/>
            <a:ext cx="10525757" cy="1752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</a:t>
            </a:r>
            <a:r>
              <a:rPr lang="en-US" b="1" dirty="0"/>
              <a:t>while </a:t>
            </a:r>
            <a:r>
              <a:rPr lang="en-US" dirty="0"/>
              <a:t>loop example</a:t>
            </a:r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203200" y="4178968"/>
            <a:ext cx="7823200" cy="2590801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</a:ln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SimpleWhileLoop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10" name="Arc 9"/>
          <p:cNvSpPr/>
          <p:nvPr/>
        </p:nvSpPr>
        <p:spPr>
          <a:xfrm rot="16200000">
            <a:off x="339987" y="2291176"/>
            <a:ext cx="1271540" cy="1284843"/>
          </a:xfrm>
          <a:prstGeom prst="arc">
            <a:avLst>
              <a:gd name="adj1" fmla="val 11497680"/>
              <a:gd name="adj2" fmla="val 21201043"/>
            </a:avLst>
          </a:prstGeom>
          <a:ln w="38100">
            <a:solidFill>
              <a:schemeClr val="accent2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0" y="1435768"/>
            <a:ext cx="23823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SimpleWhileLoop</a:t>
            </a:r>
            <a:endParaRPr 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9144000" y="4407568"/>
            <a:ext cx="2540000" cy="20313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Workspace</a:t>
            </a:r>
          </a:p>
          <a:p>
            <a:r>
              <a:rPr lang="en-US" dirty="0">
                <a:solidFill>
                  <a:schemeClr val="bg1"/>
                </a:solidFill>
              </a:rPr>
              <a:t>index      5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4801" y="2666635"/>
            <a:ext cx="53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exit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4630" y="1250900"/>
            <a:ext cx="6876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8836898-BD03-416C-8843-33E6D901C67E}" type="slidenum">
              <a:rPr lang="en-US" sz="1200" b="1" smtClean="0">
                <a:solidFill>
                  <a:schemeClr val="bg1"/>
                </a:solidFill>
              </a:rPr>
              <a:pPr algn="ctr"/>
              <a:t>17</a:t>
            </a:fld>
            <a:endParaRPr 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56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2: a loop that will not end – </a:t>
            </a:r>
            <a:r>
              <a:rPr lang="en-US" dirty="0">
                <a:solidFill>
                  <a:srgbClr val="FFC000"/>
                </a:solidFill>
              </a:rPr>
              <a:t>infinite loop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7048" y="2318079"/>
            <a:ext cx="4239018" cy="17912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sz="2400" b="1" dirty="0">
                <a:latin typeface="Courier New" charset="0"/>
                <a:cs typeface="Arial" charset="0"/>
              </a:rPr>
              <a:t>x = 1;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sz="2400" b="1" dirty="0">
                <a:solidFill>
                  <a:srgbClr val="0070C0"/>
                </a:solidFill>
                <a:latin typeface="Courier New" charset="0"/>
                <a:cs typeface="Arial" charset="0"/>
              </a:rPr>
              <a:t>while</a:t>
            </a:r>
            <a:r>
              <a:rPr lang="en-US" sz="2400" b="1" dirty="0">
                <a:solidFill>
                  <a:srgbClr val="FF6600"/>
                </a:solidFill>
                <a:latin typeface="Courier New" charset="0"/>
                <a:cs typeface="Arial" charset="0"/>
              </a:rPr>
              <a:t> </a:t>
            </a:r>
            <a:r>
              <a:rPr lang="en-US" sz="2400" b="1" dirty="0">
                <a:latin typeface="Courier New" charset="0"/>
                <a:cs typeface="Arial" charset="0"/>
              </a:rPr>
              <a:t>x ~= 10</a:t>
            </a:r>
            <a:endParaRPr lang="en-US" sz="2400" b="1" dirty="0">
              <a:solidFill>
                <a:srgbClr val="00B050"/>
              </a:solidFill>
              <a:latin typeface="Courier New" charset="0"/>
              <a:cs typeface="Arial" charset="0"/>
            </a:endParaRP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sz="2400" b="1" dirty="0">
                <a:solidFill>
                  <a:srgbClr val="FF6600"/>
                </a:solidFill>
                <a:latin typeface="Courier New" charset="0"/>
                <a:cs typeface="Arial" charset="0"/>
              </a:rPr>
              <a:t>   </a:t>
            </a:r>
            <a:r>
              <a:rPr lang="en-US" sz="2400" b="1" dirty="0">
                <a:latin typeface="Courier New" charset="0"/>
                <a:cs typeface="Arial" charset="0"/>
              </a:rPr>
              <a:t>x = x + 2</a:t>
            </a:r>
            <a:endParaRPr lang="en-US" sz="2400" b="1" dirty="0">
              <a:solidFill>
                <a:srgbClr val="00B050"/>
              </a:solidFill>
              <a:latin typeface="Courier New" charset="0"/>
              <a:cs typeface="Arial" charset="0"/>
            </a:endParaRP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sz="2400" b="1" dirty="0">
                <a:solidFill>
                  <a:srgbClr val="0070C0"/>
                </a:solidFill>
                <a:latin typeface="Courier New" charset="0"/>
                <a:cs typeface="Arial" charset="0"/>
              </a:rPr>
              <a:t>end</a:t>
            </a:r>
            <a:endParaRPr lang="en-US" sz="2400" b="1" dirty="0">
              <a:solidFill>
                <a:srgbClr val="FF6600"/>
              </a:solidFill>
              <a:latin typeface="Courier New" charset="0"/>
              <a:cs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89904" y="2318079"/>
            <a:ext cx="5181600" cy="34163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sz="2400" b="1" dirty="0">
                <a:latin typeface="Courier New" charset="0"/>
                <a:cs typeface="Arial" charset="0"/>
              </a:rPr>
              <a:t>Output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7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9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11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. . . . 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Loop will never end</a:t>
            </a:r>
            <a:endParaRPr lang="en-US" sz="2400" b="1" dirty="0">
              <a:solidFill>
                <a:schemeClr val="bg1"/>
              </a:solidFill>
              <a:latin typeface="Courier New" charset="0"/>
              <a:cs typeface="Arial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489904" y="2703090"/>
            <a:ext cx="5181600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50453" y="4395534"/>
            <a:ext cx="40933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FFC000"/>
                </a:solidFill>
              </a:rPr>
              <a:t>BAD situation!!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630" y="1250900"/>
            <a:ext cx="6876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8836898-BD03-416C-8843-33E6D901C67E}" type="slidenum">
              <a:rPr lang="en-US" sz="1200" b="1" smtClean="0">
                <a:solidFill>
                  <a:schemeClr val="bg1"/>
                </a:solidFill>
              </a:rPr>
              <a:pPr algn="ctr"/>
              <a:t>18</a:t>
            </a:fld>
            <a:endParaRPr 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700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Title 1"/>
          <p:cNvSpPr>
            <a:spLocks noGrp="1"/>
          </p:cNvSpPr>
          <p:nvPr>
            <p:ph type="title"/>
          </p:nvPr>
        </p:nvSpPr>
        <p:spPr>
          <a:xfrm>
            <a:off x="742730" y="20055"/>
            <a:ext cx="11421533" cy="1281113"/>
          </a:xfrm>
        </p:spPr>
        <p:txBody>
          <a:bodyPr>
            <a:normAutofit/>
          </a:bodyPr>
          <a:lstStyle/>
          <a:p>
            <a:pPr algn="l"/>
            <a:r>
              <a:rPr lang="en-US" sz="5400" dirty="0">
                <a:latin typeface="Calibri" charset="0"/>
              </a:rPr>
              <a:t>Example</a:t>
            </a:r>
          </a:p>
        </p:txBody>
      </p:sp>
      <p:sp>
        <p:nvSpPr>
          <p:cNvPr id="135170" name="Content Placeholder 2"/>
          <p:cNvSpPr>
            <a:spLocks noGrp="1"/>
          </p:cNvSpPr>
          <p:nvPr>
            <p:ph idx="1"/>
          </p:nvPr>
        </p:nvSpPr>
        <p:spPr>
          <a:xfrm>
            <a:off x="711200" y="2133600"/>
            <a:ext cx="11421533" cy="3349625"/>
          </a:xfrm>
        </p:spPr>
        <p:txBody>
          <a:bodyPr/>
          <a:lstStyle/>
          <a:p>
            <a:r>
              <a:rPr lang="en-US" sz="3200" dirty="0">
                <a:latin typeface="Constantia" charset="0"/>
              </a:rPr>
              <a:t>Suppose you want to average </a:t>
            </a:r>
            <a:r>
              <a:rPr lang="en-US" sz="3200" b="1" dirty="0">
                <a:solidFill>
                  <a:srgbClr val="FF0000"/>
                </a:solidFill>
                <a:latin typeface="Constantia" charset="0"/>
              </a:rPr>
              <a:t>any</a:t>
            </a:r>
            <a:r>
              <a:rPr lang="en-US" sz="3200" dirty="0">
                <a:latin typeface="Constantia" charset="0"/>
              </a:rPr>
              <a:t> set of numbers (not of known size) entered by the user</a:t>
            </a:r>
            <a:r>
              <a:rPr lang="en-US" dirty="0">
                <a:latin typeface="Constantia" charset="0"/>
              </a:rPr>
              <a:t>.</a:t>
            </a:r>
            <a:endParaRPr lang="en-US" sz="3200" dirty="0">
              <a:latin typeface="Constantia" charset="0"/>
            </a:endParaRPr>
          </a:p>
          <a:p>
            <a:pPr marL="457200" lvl="1" indent="0">
              <a:buNone/>
            </a:pPr>
            <a:endParaRPr lang="en-US" dirty="0">
              <a:latin typeface="Constantia" charset="0"/>
            </a:endParaRPr>
          </a:p>
          <a:p>
            <a:pPr marL="457200" lvl="1" indent="0">
              <a:buNone/>
            </a:pPr>
            <a:r>
              <a:rPr lang="en-US" sz="2800" dirty="0">
                <a:latin typeface="Constantia" charset="0"/>
              </a:rPr>
              <a:t>                </a:t>
            </a:r>
            <a:r>
              <a:rPr lang="en-US" sz="3600" dirty="0">
                <a:latin typeface="Constantia" charset="0"/>
              </a:rPr>
              <a:t>      use a </a:t>
            </a:r>
            <a:r>
              <a:rPr lang="en-US" sz="3600" b="1" dirty="0">
                <a:solidFill>
                  <a:srgbClr val="FF0000"/>
                </a:solidFill>
                <a:latin typeface="Constantia" charset="0"/>
              </a:rPr>
              <a:t>while </a:t>
            </a:r>
            <a:r>
              <a:rPr lang="en-US" sz="3600" dirty="0">
                <a:latin typeface="Constantia" charset="0"/>
              </a:rPr>
              <a:t>loop!</a:t>
            </a:r>
          </a:p>
          <a:p>
            <a:pPr>
              <a:buFontTx/>
              <a:buNone/>
            </a:pPr>
            <a:endParaRPr lang="en-US" sz="3200" dirty="0">
              <a:solidFill>
                <a:srgbClr val="FF0000"/>
              </a:solidFill>
              <a:latin typeface="Constantia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573" y="1258060"/>
            <a:ext cx="6876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8836898-BD03-416C-8843-33E6D901C67E}" type="slidenum">
              <a:rPr lang="en-US" sz="1200" b="1" smtClean="0">
                <a:solidFill>
                  <a:schemeClr val="bg1"/>
                </a:solidFill>
              </a:rPr>
              <a:pPr algn="ctr"/>
              <a:t>19</a:t>
            </a:fld>
            <a:endParaRPr 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00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3200" y="1727200"/>
            <a:ext cx="11988800" cy="4419600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FontTx/>
              <a:buNone/>
              <a:defRPr/>
            </a:pPr>
            <a:r>
              <a:rPr lang="en-US" sz="3600" dirty="0">
                <a:ea typeface="+mn-ea"/>
                <a:cs typeface="+mn-cs"/>
              </a:rPr>
              <a:t>The template for a for while is:</a:t>
            </a:r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US" sz="2800" b="1" dirty="0">
                <a:solidFill>
                  <a:srgbClr val="0070C0"/>
                </a:solidFill>
                <a:latin typeface="Courier" pitchFamily="49" charset="0"/>
              </a:rPr>
              <a:t>while</a:t>
            </a:r>
            <a:r>
              <a:rPr lang="en-US" sz="2800" b="1" dirty="0">
                <a:solidFill>
                  <a:srgbClr val="0070C0"/>
                </a:solidFill>
                <a:latin typeface="Courier" pitchFamily="49" charset="0"/>
                <a:ea typeface="+mn-ea"/>
              </a:rPr>
              <a:t> </a:t>
            </a:r>
            <a:r>
              <a:rPr lang="en-US" sz="2800" b="1" dirty="0">
                <a:latin typeface="Courier" pitchFamily="49" charset="0"/>
                <a:ea typeface="+mn-ea"/>
              </a:rPr>
              <a:t>&lt;condition&gt;</a:t>
            </a:r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US" sz="2800" b="1" dirty="0">
                <a:latin typeface="Courier" pitchFamily="49" charset="0"/>
                <a:ea typeface="+mn-ea"/>
              </a:rPr>
              <a:t>    &lt;code block&gt;</a:t>
            </a:r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US" sz="2800" b="1" dirty="0">
                <a:solidFill>
                  <a:srgbClr val="0070C0"/>
                </a:solidFill>
                <a:latin typeface="Courier" pitchFamily="49" charset="0"/>
                <a:ea typeface="+mn-ea"/>
              </a:rPr>
              <a:t>end</a:t>
            </a:r>
          </a:p>
          <a:p>
            <a:pPr marL="0" indent="0">
              <a:lnSpc>
                <a:spcPct val="90000"/>
              </a:lnSpc>
              <a:buFontTx/>
              <a:buNone/>
              <a:defRPr/>
            </a:pPr>
            <a:endParaRPr lang="en-US" sz="3200" dirty="0">
              <a:ea typeface="+mn-ea"/>
              <a:cs typeface="+mn-cs"/>
            </a:endParaRPr>
          </a:p>
          <a:p>
            <a:pPr>
              <a:buNone/>
            </a:pPr>
            <a:r>
              <a:rPr lang="en-US" sz="4000" b="1" dirty="0" smtClean="0"/>
              <a:t>How </a:t>
            </a:r>
            <a:r>
              <a:rPr lang="en-US" sz="4000" b="1" dirty="0"/>
              <a:t>it works:</a:t>
            </a:r>
          </a:p>
          <a:p>
            <a:pPr>
              <a:buNone/>
            </a:pPr>
            <a:r>
              <a:rPr lang="en-US" sz="3600" dirty="0"/>
              <a:t>The &lt;</a:t>
            </a:r>
            <a:r>
              <a:rPr lang="en-US" sz="3600" i="1" dirty="0"/>
              <a:t>code block&gt; </a:t>
            </a:r>
            <a:r>
              <a:rPr lang="en-US" sz="3600" dirty="0"/>
              <a:t>is executed repetitively until the &lt;</a:t>
            </a:r>
            <a:r>
              <a:rPr lang="en-US" sz="3600" i="1" dirty="0"/>
              <a:t>condition</a:t>
            </a:r>
            <a:r>
              <a:rPr lang="en-US" sz="3600" dirty="0"/>
              <a:t>&gt; becomes false</a:t>
            </a:r>
          </a:p>
          <a:p>
            <a:pPr marL="0" indent="0">
              <a:lnSpc>
                <a:spcPct val="90000"/>
              </a:lnSpc>
              <a:buFontTx/>
              <a:buNone/>
              <a:defRPr/>
            </a:pPr>
            <a:endParaRPr lang="en-US" sz="3200" dirty="0">
              <a:ea typeface="+mn-ea"/>
              <a:cs typeface="+mn-c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914399" y="0"/>
            <a:ext cx="1071354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u="sng" dirty="0"/>
              <a:t>while</a:t>
            </a:r>
            <a:r>
              <a:rPr lang="en-US" dirty="0"/>
              <a:t> loops syntax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630" y="1250900"/>
            <a:ext cx="6876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8836898-BD03-416C-8843-33E6D901C67E}" type="slidenum">
              <a:rPr lang="en-US" sz="1200" b="1" smtClean="0">
                <a:solidFill>
                  <a:schemeClr val="bg1"/>
                </a:solidFill>
              </a:rPr>
              <a:pPr algn="ctr"/>
              <a:t>2</a:t>
            </a:fld>
            <a:endParaRPr 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29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911" y="76200"/>
            <a:ext cx="10880143" cy="1143000"/>
          </a:xfrm>
        </p:spPr>
        <p:txBody>
          <a:bodyPr/>
          <a:lstStyle/>
          <a:p>
            <a:r>
              <a:rPr lang="en-US" dirty="0"/>
              <a:t>Average 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59911" y="1696193"/>
            <a:ext cx="10585856" cy="470898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FontTx/>
              <a:buNone/>
              <a:defRPr/>
            </a:pPr>
            <a:r>
              <a:rPr lang="en-US" sz="2000" b="1" noProof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% This program calculates the average of a series of </a:t>
            </a:r>
          </a:p>
          <a:p>
            <a:pPr>
              <a:buFontTx/>
              <a:buNone/>
              <a:defRPr/>
            </a:pPr>
            <a:r>
              <a:rPr lang="en-US" sz="2000" b="1" noProof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% numbers entered by the user </a:t>
            </a:r>
          </a:p>
          <a:p>
            <a:pPr>
              <a:buFontTx/>
              <a:buNone/>
              <a:defRPr/>
            </a:pPr>
            <a:r>
              <a:rPr lang="en-US" sz="2000" b="1" noProof="1">
                <a:latin typeface="Courier New" pitchFamily="49" charset="0"/>
                <a:cs typeface="Courier New" pitchFamily="49" charset="0"/>
              </a:rPr>
              <a:t>total = 0;</a:t>
            </a:r>
            <a:r>
              <a:rPr lang="en-US" sz="2000" b="1" noProof="1">
                <a:solidFill>
                  <a:srgbClr val="FF66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noProof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% initialize accumulator</a:t>
            </a:r>
          </a:p>
          <a:p>
            <a:pPr>
              <a:buFontTx/>
              <a:buNone/>
              <a:defRPr/>
            </a:pPr>
            <a:r>
              <a:rPr lang="en-US" sz="2000" b="1" noProof="1">
                <a:latin typeface="Courier New" pitchFamily="49" charset="0"/>
                <a:cs typeface="Courier New" pitchFamily="49" charset="0"/>
              </a:rPr>
              <a:t>count = 0;  </a:t>
            </a:r>
            <a:r>
              <a:rPr lang="en-US" sz="2000" b="1" noProof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% initialize  count for how many numbers</a:t>
            </a:r>
          </a:p>
          <a:p>
            <a:pPr>
              <a:buFontTx/>
              <a:buNone/>
              <a:defRPr/>
            </a:pPr>
            <a:r>
              <a:rPr lang="en-US" sz="2000" b="1" noProof="1">
                <a:latin typeface="Courier New" pitchFamily="49" charset="0"/>
                <a:cs typeface="Courier New" pitchFamily="49" charset="0"/>
              </a:rPr>
              <a:t>number = 0; </a:t>
            </a:r>
            <a:r>
              <a:rPr lang="en-US" sz="2000" b="1" noProof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% initialize the control variable</a:t>
            </a:r>
          </a:p>
          <a:p>
            <a:pPr>
              <a:buFontTx/>
              <a:buNone/>
              <a:defRPr/>
            </a:pPr>
            <a:r>
              <a:rPr lang="en-US" sz="2000" b="1" noProof="1">
                <a:solidFill>
                  <a:srgbClr val="FF66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b="1" noProof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000" b="1" noProof="1">
                <a:solidFill>
                  <a:srgbClr val="FF66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noProof="1">
                <a:latin typeface="Courier New" pitchFamily="49" charset="0"/>
                <a:cs typeface="Courier New" pitchFamily="49" charset="0"/>
              </a:rPr>
              <a:t>(number ~= -999) </a:t>
            </a:r>
            <a:r>
              <a:rPr lang="en-US" sz="2000" b="1" noProof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% use -999 as a signal</a:t>
            </a:r>
          </a:p>
          <a:p>
            <a:pPr>
              <a:buFontTx/>
              <a:buNone/>
              <a:defRPr/>
            </a:pPr>
            <a:r>
              <a:rPr lang="en-US" sz="2000" b="1" noProof="1">
                <a:solidFill>
                  <a:srgbClr val="FF66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noProof="1">
                <a:latin typeface="Courier New" pitchFamily="49" charset="0"/>
                <a:cs typeface="Courier New" pitchFamily="49" charset="0"/>
              </a:rPr>
              <a:t>number = input('enter a number (-999 to end): ');</a:t>
            </a:r>
          </a:p>
          <a:p>
            <a:pPr>
              <a:buFontTx/>
              <a:buNone/>
              <a:defRPr/>
            </a:pPr>
            <a:r>
              <a:rPr lang="en-US" sz="2000" b="1" noProof="1">
                <a:latin typeface="Courier New" pitchFamily="49" charset="0"/>
                <a:cs typeface="Courier New" pitchFamily="49" charset="0"/>
              </a:rPr>
              <a:t>    count = count + 1;</a:t>
            </a:r>
          </a:p>
          <a:p>
            <a:pPr>
              <a:buFontTx/>
              <a:buNone/>
              <a:defRPr/>
            </a:pPr>
            <a:r>
              <a:rPr lang="en-US" sz="2000" b="1" noProof="1">
                <a:latin typeface="Courier New" pitchFamily="49" charset="0"/>
                <a:cs typeface="Courier New" pitchFamily="49" charset="0"/>
              </a:rPr>
              <a:t>    total = total + number;</a:t>
            </a:r>
          </a:p>
          <a:p>
            <a:pPr>
              <a:buFontTx/>
              <a:buNone/>
              <a:defRPr/>
            </a:pPr>
            <a:r>
              <a:rPr lang="en-US" sz="2000" b="1" noProof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end</a:t>
            </a:r>
          </a:p>
          <a:p>
            <a:pPr>
              <a:buFontTx/>
              <a:buNone/>
              <a:defRPr/>
            </a:pPr>
            <a:r>
              <a:rPr lang="en-US" sz="2000" b="1" noProof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total = total + 999; </a:t>
            </a:r>
            <a:r>
              <a:rPr lang="en-US" sz="2000" b="1" noProof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% -999 was added; remove it</a:t>
            </a:r>
            <a:r>
              <a:rPr lang="en-US" sz="2000" b="1" noProof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b="1" noProof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count = count – 1;</a:t>
            </a:r>
            <a:r>
              <a:rPr lang="en-US" sz="2000" b="1" noProof="1">
                <a:solidFill>
                  <a:srgbClr val="FF66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noProof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% removing -999 from the count</a:t>
            </a:r>
            <a:endParaRPr lang="en-US" sz="2000" b="1" noProof="1">
              <a:solidFill>
                <a:srgbClr val="FF66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2000" b="1" noProof="1">
                <a:latin typeface="Courier New" pitchFamily="49" charset="0"/>
                <a:cs typeface="Courier New" pitchFamily="49" charset="0"/>
              </a:rPr>
              <a:t>avrg = total/count; </a:t>
            </a:r>
            <a:r>
              <a:rPr lang="en-US" sz="2000" b="1" noProof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% calculate the average</a:t>
            </a:r>
          </a:p>
          <a:p>
            <a:pPr>
              <a:buFontTx/>
              <a:buNone/>
              <a:defRPr/>
            </a:pPr>
            <a:r>
              <a:rPr lang="en-US" sz="2000" b="1" noProof="1">
                <a:latin typeface="Courier New" pitchFamily="49" charset="0"/>
                <a:cs typeface="Courier New" pitchFamily="49" charset="0"/>
              </a:rPr>
              <a:t>fprintf('Average is %f\n', avrg);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" y="1250900"/>
            <a:ext cx="6876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8836898-BD03-416C-8843-33E6D901C67E}" type="slidenum">
              <a:rPr lang="en-US" sz="1200" b="1" smtClean="0">
                <a:solidFill>
                  <a:schemeClr val="bg1"/>
                </a:solidFill>
              </a:rPr>
              <a:pPr algn="ctr"/>
              <a:t>20</a:t>
            </a:fld>
            <a:endParaRPr 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171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781BEA7-7CD2-424E-9184-665B8098CC0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80000"/>
              </a:lnSpc>
              <a:spcBef>
                <a:spcPct val="0"/>
              </a:spcBef>
              <a:buNone/>
            </a:pPr>
            <a:endParaRPr lang="en-US" sz="8800" dirty="0"/>
          </a:p>
          <a:p>
            <a:pPr marL="0" indent="0" algn="ctr">
              <a:lnSpc>
                <a:spcPct val="80000"/>
              </a:lnSpc>
              <a:spcBef>
                <a:spcPct val="0"/>
              </a:spcBef>
              <a:buNone/>
            </a:pPr>
            <a:r>
              <a:rPr lang="en-US" sz="7200" dirty="0">
                <a:solidFill>
                  <a:schemeClr val="tx2"/>
                </a:solidFill>
                <a:latin typeface="+mj-lt"/>
              </a:rPr>
              <a:t>Any Questions</a:t>
            </a:r>
            <a:r>
              <a:rPr lang="en-US" sz="7200" cap="all" spc="100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B59899A-0DC0-4633-AA89-3FB44FA30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C708378-1150-224B-9044-2B53BF96369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4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69168"/>
            <a:ext cx="10525757" cy="1752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</a:t>
            </a:r>
            <a:r>
              <a:rPr lang="en-US" b="1" dirty="0"/>
              <a:t>while </a:t>
            </a:r>
            <a:r>
              <a:rPr lang="en-US" dirty="0"/>
              <a:t>loop example</a:t>
            </a:r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203200" y="4178968"/>
            <a:ext cx="7823200" cy="2590801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</a:ln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SimpleWhileLoop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04800" y="2045367"/>
            <a:ext cx="924560" cy="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0" y="1435768"/>
            <a:ext cx="23823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SimpleWhileLoop</a:t>
            </a:r>
            <a:endParaRPr 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9144000" y="4407568"/>
            <a:ext cx="2540000" cy="20313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Workspace</a:t>
            </a:r>
          </a:p>
          <a:p>
            <a:r>
              <a:rPr lang="en-US" dirty="0">
                <a:solidFill>
                  <a:schemeClr val="bg1"/>
                </a:solidFill>
              </a:rPr>
              <a:t>index      1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630" y="1250900"/>
            <a:ext cx="6876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8836898-BD03-416C-8843-33E6D901C67E}" type="slidenum">
              <a:rPr lang="en-US" sz="1200" b="1" smtClean="0">
                <a:solidFill>
                  <a:schemeClr val="bg1"/>
                </a:solidFill>
              </a:rPr>
              <a:pPr algn="ctr"/>
              <a:t>3</a:t>
            </a:fld>
            <a:endParaRPr 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937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69168"/>
            <a:ext cx="10525757" cy="1752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</a:t>
            </a:r>
            <a:r>
              <a:rPr lang="en-US" b="1" dirty="0"/>
              <a:t>while </a:t>
            </a:r>
            <a:r>
              <a:rPr lang="en-US" dirty="0"/>
              <a:t>loop example</a:t>
            </a:r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203200" y="4178968"/>
            <a:ext cx="7823200" cy="2590801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</a:ln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SimpleWhileLoop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03200" y="2350167"/>
            <a:ext cx="924560" cy="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0" y="1435768"/>
            <a:ext cx="23823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SimpleWhileLoop</a:t>
            </a:r>
            <a:endParaRPr 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9144000" y="4407568"/>
            <a:ext cx="2540000" cy="20313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Workspace</a:t>
            </a:r>
          </a:p>
          <a:p>
            <a:r>
              <a:rPr lang="en-US" dirty="0">
                <a:solidFill>
                  <a:schemeClr val="bg1"/>
                </a:solidFill>
              </a:rPr>
              <a:t>index      1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3201" y="2350167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true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4630" y="1250900"/>
            <a:ext cx="6876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8836898-BD03-416C-8843-33E6D901C67E}" type="slidenum">
              <a:rPr lang="en-US" sz="1200" b="1" smtClean="0">
                <a:solidFill>
                  <a:schemeClr val="bg1"/>
                </a:solidFill>
              </a:rPr>
              <a:pPr algn="ctr"/>
              <a:t>4</a:t>
            </a:fld>
            <a:endParaRPr 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958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69168"/>
            <a:ext cx="10525757" cy="1752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</a:t>
            </a:r>
            <a:r>
              <a:rPr lang="en-US" b="1" dirty="0"/>
              <a:t>while </a:t>
            </a:r>
            <a:r>
              <a:rPr lang="en-US" dirty="0"/>
              <a:t>loop example</a:t>
            </a:r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203200" y="4178968"/>
            <a:ext cx="7823200" cy="2590801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</a:ln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SimpleWhileLoop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03200" y="2654967"/>
            <a:ext cx="924560" cy="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0" y="1435768"/>
            <a:ext cx="23823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SimpleWhileLoop</a:t>
            </a:r>
            <a:endParaRPr 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9144000" y="4407568"/>
            <a:ext cx="2540000" cy="20313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Workspace</a:t>
            </a:r>
          </a:p>
          <a:p>
            <a:r>
              <a:rPr lang="en-US" dirty="0">
                <a:solidFill>
                  <a:schemeClr val="bg1"/>
                </a:solidFill>
              </a:rPr>
              <a:t>index      1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630" y="1250900"/>
            <a:ext cx="6876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8836898-BD03-416C-8843-33E6D901C67E}" type="slidenum">
              <a:rPr lang="en-US" sz="1200" b="1" smtClean="0">
                <a:solidFill>
                  <a:schemeClr val="bg1"/>
                </a:solidFill>
              </a:rPr>
              <a:pPr algn="ctr"/>
              <a:t>5</a:t>
            </a:fld>
            <a:endParaRPr 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8706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69168"/>
            <a:ext cx="10525757" cy="1752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</a:t>
            </a:r>
            <a:r>
              <a:rPr lang="en-US" b="1" dirty="0"/>
              <a:t>while </a:t>
            </a:r>
            <a:r>
              <a:rPr lang="en-US" dirty="0"/>
              <a:t>loop example</a:t>
            </a:r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203200" y="4178968"/>
            <a:ext cx="7823200" cy="2590801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</a:ln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SimpleWhileLoop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03200" y="3188367"/>
            <a:ext cx="924560" cy="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0" y="1435768"/>
            <a:ext cx="23823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SimpleWhileLoop</a:t>
            </a:r>
            <a:endParaRPr 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9144000" y="4407568"/>
            <a:ext cx="2540000" cy="20313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Workspace</a:t>
            </a:r>
          </a:p>
          <a:p>
            <a:r>
              <a:rPr lang="en-US" dirty="0">
                <a:solidFill>
                  <a:schemeClr val="bg1"/>
                </a:solidFill>
              </a:rPr>
              <a:t>index      2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9970814" y="4712367"/>
            <a:ext cx="5080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4630" y="1250900"/>
            <a:ext cx="6876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8836898-BD03-416C-8843-33E6D901C67E}" type="slidenum">
              <a:rPr lang="en-US" sz="1200" b="1" smtClean="0">
                <a:solidFill>
                  <a:schemeClr val="bg1"/>
                </a:solidFill>
              </a:rPr>
              <a:pPr algn="ctr"/>
              <a:t>6</a:t>
            </a:fld>
            <a:endParaRPr 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467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69168"/>
            <a:ext cx="10525757" cy="1752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</a:t>
            </a:r>
            <a:r>
              <a:rPr lang="en-US" b="1" dirty="0"/>
              <a:t>while </a:t>
            </a:r>
            <a:r>
              <a:rPr lang="en-US" dirty="0"/>
              <a:t>loop example</a:t>
            </a:r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203200" y="4178968"/>
            <a:ext cx="7823200" cy="2590801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</a:ln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SimpleWhileLoop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03200" y="2350167"/>
            <a:ext cx="924560" cy="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0" y="1435768"/>
            <a:ext cx="23823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SimpleWhileLoop</a:t>
            </a:r>
            <a:endParaRPr 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9144000" y="4407568"/>
            <a:ext cx="2540000" cy="20313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Workspace</a:t>
            </a:r>
          </a:p>
          <a:p>
            <a:r>
              <a:rPr lang="en-US" dirty="0">
                <a:solidFill>
                  <a:schemeClr val="bg1"/>
                </a:solidFill>
              </a:rPr>
              <a:t>index      2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3201" y="2350167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true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4630" y="1250900"/>
            <a:ext cx="6876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8836898-BD03-416C-8843-33E6D901C67E}" type="slidenum">
              <a:rPr lang="en-US" sz="1200" b="1" smtClean="0">
                <a:solidFill>
                  <a:schemeClr val="bg1"/>
                </a:solidFill>
              </a:rPr>
              <a:pPr algn="ctr"/>
              <a:t>7</a:t>
            </a:fld>
            <a:endParaRPr 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125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69168"/>
            <a:ext cx="10525757" cy="1752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</a:t>
            </a:r>
            <a:r>
              <a:rPr lang="en-US" b="1" dirty="0"/>
              <a:t>while </a:t>
            </a:r>
            <a:r>
              <a:rPr lang="en-US" dirty="0"/>
              <a:t>loop example</a:t>
            </a:r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203200" y="4178968"/>
            <a:ext cx="7823200" cy="2590801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</a:ln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SimpleWhileLoop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03200" y="2654967"/>
            <a:ext cx="924560" cy="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0" y="1435768"/>
            <a:ext cx="23823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SimpleWhileLoop</a:t>
            </a:r>
            <a:endParaRPr 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9144000" y="4407568"/>
            <a:ext cx="2540000" cy="20313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Workspace</a:t>
            </a:r>
          </a:p>
          <a:p>
            <a:r>
              <a:rPr lang="en-US" dirty="0">
                <a:solidFill>
                  <a:schemeClr val="bg1"/>
                </a:solidFill>
              </a:rPr>
              <a:t>index      2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630" y="1250900"/>
            <a:ext cx="6876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8836898-BD03-416C-8843-33E6D901C67E}" type="slidenum">
              <a:rPr lang="en-US" sz="1200" b="1" smtClean="0">
                <a:solidFill>
                  <a:schemeClr val="bg1"/>
                </a:solidFill>
              </a:rPr>
              <a:pPr algn="ctr"/>
              <a:t>8</a:t>
            </a:fld>
            <a:endParaRPr 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69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69168"/>
            <a:ext cx="10525757" cy="1752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</a:t>
            </a:r>
            <a:r>
              <a:rPr lang="en-US" b="1" dirty="0"/>
              <a:t>while </a:t>
            </a:r>
            <a:r>
              <a:rPr lang="en-US" dirty="0"/>
              <a:t>loop example</a:t>
            </a:r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203200" y="4178968"/>
            <a:ext cx="7823200" cy="2590801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</a:ln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SimpleWhileLoop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03200" y="3188367"/>
            <a:ext cx="924560" cy="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0" y="1435768"/>
            <a:ext cx="23823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SimpleWhileLoop</a:t>
            </a:r>
            <a:endParaRPr 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9144000" y="4407568"/>
            <a:ext cx="2540000" cy="20313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Workspace</a:t>
            </a:r>
          </a:p>
          <a:p>
            <a:r>
              <a:rPr lang="en-US" dirty="0">
                <a:solidFill>
                  <a:schemeClr val="bg1"/>
                </a:solidFill>
              </a:rPr>
              <a:t>index      3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9970814" y="4712367"/>
            <a:ext cx="5080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4630" y="1250900"/>
            <a:ext cx="6876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8836898-BD03-416C-8843-33E6D901C67E}" type="slidenum">
              <a:rPr lang="en-US" sz="1200" b="1" smtClean="0">
                <a:solidFill>
                  <a:schemeClr val="bg1"/>
                </a:solidFill>
              </a:rPr>
              <a:pPr algn="ctr"/>
              <a:t>9</a:t>
            </a:fld>
            <a:endParaRPr 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702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Custom 3">
      <a:dk1>
        <a:srgbClr val="000000"/>
      </a:dk1>
      <a:lt1>
        <a:srgbClr val="FFFFFF"/>
      </a:lt1>
      <a:dk2>
        <a:srgbClr val="43566D"/>
      </a:dk2>
      <a:lt2>
        <a:srgbClr val="DBEFF9"/>
      </a:lt2>
      <a:accent1>
        <a:srgbClr val="6D94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819838"/>
      </a:accent6>
      <a:hlink>
        <a:srgbClr val="F49100"/>
      </a:hlink>
      <a:folHlink>
        <a:srgbClr val="85DFD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heme1" id="{428B6E2E-7DA5-43D2-BBC1-391AFEF66C11}" vid="{0D998E4A-49C9-4392-BD72-F3977A0C071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3008</TotalTime>
  <Words>462</Words>
  <Application>Microsoft Office PowerPoint</Application>
  <PresentationFormat>Custom</PresentationFormat>
  <Paragraphs>228</Paragraphs>
  <Slides>21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Theme1</vt:lpstr>
      <vt:lpstr>Scientific Computing  lecture # 9 Chapter5 – part3 While Loops (5.3)</vt:lpstr>
      <vt:lpstr>PowerPoint Presentation</vt:lpstr>
      <vt:lpstr>Simple while loop example</vt:lpstr>
      <vt:lpstr>Simple while loop example</vt:lpstr>
      <vt:lpstr>Simple while loop example</vt:lpstr>
      <vt:lpstr>Simple while loop example</vt:lpstr>
      <vt:lpstr>Simple while loop example</vt:lpstr>
      <vt:lpstr>Simple while loop example</vt:lpstr>
      <vt:lpstr>Simple while loop example</vt:lpstr>
      <vt:lpstr>Simple while loop example</vt:lpstr>
      <vt:lpstr>Simple while loop example</vt:lpstr>
      <vt:lpstr>Simple while loop example</vt:lpstr>
      <vt:lpstr>Simple while loop example</vt:lpstr>
      <vt:lpstr>Simple while loop example</vt:lpstr>
      <vt:lpstr>Simple while loop example</vt:lpstr>
      <vt:lpstr>Simple while loop example</vt:lpstr>
      <vt:lpstr>Simple while loop example</vt:lpstr>
      <vt:lpstr>Example 2: a loop that will not end – infinite loop</vt:lpstr>
      <vt:lpstr>Example</vt:lpstr>
      <vt:lpstr>Average example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Haifa Alshehri</dc:creator>
  <cp:lastModifiedBy>ادجان ابراهيم ابو سليمان</cp:lastModifiedBy>
  <cp:revision>281</cp:revision>
  <dcterms:created xsi:type="dcterms:W3CDTF">2018-01-29T17:10:29Z</dcterms:created>
  <dcterms:modified xsi:type="dcterms:W3CDTF">2020-03-02T08:35:07Z</dcterms:modified>
</cp:coreProperties>
</file>