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8" r:id="rId3"/>
    <p:sldId id="269" r:id="rId4"/>
    <p:sldId id="288" r:id="rId5"/>
    <p:sldId id="289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4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3C939-9360-4C46-9A62-76904EB81EE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8D712-814A-40E3-A426-87272123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F06024-D87D-4460-BE69-B596FE92B8FA}" type="datetimeFigureOut">
              <a:rPr lang="en-US" smtClean="0"/>
              <a:t>3/16/20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9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0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3/16/20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48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58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4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3/16/20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28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5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3/16/20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2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3/16/20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1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1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3/16/20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62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fld id="{11F06024-D87D-4460-BE69-B596FE92B8FA}" type="datetimeFigureOut">
              <a:rPr lang="en-US" smtClean="0"/>
              <a:t>3/16/20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pitchFamily="-101" charset="-128"/>
          <a:cs typeface="ＭＳ Ｐゴシック" pitchFamily="-10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 kern="1200">
          <a:solidFill>
            <a:schemeClr val="tx1"/>
          </a:solidFill>
          <a:latin typeface="+mn-lt"/>
          <a:ea typeface="ＭＳ Ｐゴシック" pitchFamily="-101" charset="-128"/>
          <a:cs typeface="ＭＳ Ｐゴシック" pitchFamily="-101" charset="-128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8014-EFF0-47F0-A4A4-E295F91CA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Scientific Computing </a:t>
            </a:r>
            <a:br>
              <a:rPr lang="en-US" dirty="0"/>
            </a:br>
            <a:r>
              <a:rPr lang="en-US" b="1" dirty="0"/>
              <a:t>lecture # 11</a:t>
            </a:r>
            <a:br>
              <a:rPr lang="en-US" dirty="0"/>
            </a:br>
            <a:r>
              <a:rPr lang="en-US" dirty="0"/>
              <a:t>if statements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B19FE-4B1C-4DFC-BAA0-1148BAE42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statement example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LetterGrade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P</a:t>
            </a:r>
          </a:p>
        </p:txBody>
      </p:sp>
      <p:pic>
        <p:nvPicPr>
          <p:cNvPr id="3" name="Picture 2" descr="Editor - Untitled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7" r="68082" b="58894"/>
          <a:stretch/>
        </p:blipFill>
        <p:spPr>
          <a:xfrm>
            <a:off x="1371600" y="1371600"/>
            <a:ext cx="844289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284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</a:t>
            </a:r>
            <a:r>
              <a:rPr lang="en-US" sz="2400" dirty="0" err="1"/>
              <a:t>LetterGrade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29200" y="2971800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85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3045" y="2738736"/>
            <a:ext cx="804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4329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statement example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LetterGrade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P</a:t>
            </a:r>
          </a:p>
        </p:txBody>
      </p:sp>
      <p:pic>
        <p:nvPicPr>
          <p:cNvPr id="3" name="Picture 2" descr="Editor - Untitled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7" r="68082" b="58894"/>
          <a:stretch/>
        </p:blipFill>
        <p:spPr>
          <a:xfrm>
            <a:off x="1371600" y="1371600"/>
            <a:ext cx="844289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284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</a:t>
            </a:r>
            <a:r>
              <a:rPr lang="en-US" sz="2400" dirty="0" err="1"/>
              <a:t>LetterGrade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85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1" y="3043536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skip</a:t>
            </a:r>
          </a:p>
        </p:txBody>
      </p:sp>
      <p:sp>
        <p:nvSpPr>
          <p:cNvPr id="4" name="Arc 3"/>
          <p:cNvSpPr/>
          <p:nvPr/>
        </p:nvSpPr>
        <p:spPr>
          <a:xfrm>
            <a:off x="7848600" y="2969568"/>
            <a:ext cx="838200" cy="764233"/>
          </a:xfrm>
          <a:prstGeom prst="arc">
            <a:avLst>
              <a:gd name="adj1" fmla="val 16200000"/>
              <a:gd name="adj2" fmla="val 5386979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5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if-else</a:t>
            </a:r>
            <a:r>
              <a:rPr lang="en-US" dirty="0"/>
              <a:t> statement example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7203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 : </a:t>
            </a:r>
            <a:r>
              <a:rPr lang="en-US" sz="2400" b="1" u="sng" dirty="0"/>
              <a:t>a better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</p:txBody>
      </p:sp>
      <p:pic>
        <p:nvPicPr>
          <p:cNvPr id="8" name="Picture 7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6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706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LetterGrade2: </a:t>
            </a:r>
            <a:r>
              <a:rPr lang="en-US" sz="2400" b="1" u="sng" dirty="0"/>
              <a:t>a better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839200" y="1600200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1981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r>
              <a:rPr lang="en-US" b="1"/>
              <a:t>if-else</a:t>
            </a:r>
            <a:r>
              <a:rPr lang="en-US"/>
              <a:t> statement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706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LetterGrade2: </a:t>
            </a:r>
            <a:r>
              <a:rPr lang="en-US" sz="2400" b="1" u="sng" dirty="0"/>
              <a:t>a better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  <a:p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953000" y="1905000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93046" y="16764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85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133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en-US" b="1" dirty="0"/>
              <a:t>if-else</a:t>
            </a:r>
            <a:r>
              <a:rPr lang="en-US" dirty="0"/>
              <a:t> statement example</a:t>
            </a:r>
          </a:p>
        </p:txBody>
      </p:sp>
    </p:spTree>
    <p:extLst>
      <p:ext uri="{BB962C8B-B14F-4D97-AF65-F5344CB8AC3E}">
        <p14:creationId xmlns:p14="http://schemas.microsoft.com/office/powerpoint/2010/main" val="254458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if-else</a:t>
            </a:r>
            <a:r>
              <a:rPr lang="en-US" dirty="0"/>
              <a:t> statement example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706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LetterGrade2: </a:t>
            </a:r>
            <a:r>
              <a:rPr lang="en-US" sz="2400" b="1" u="sng" dirty="0"/>
              <a:t>a better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  <a:p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267700" y="2286000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85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15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if-else</a:t>
            </a:r>
            <a:r>
              <a:rPr lang="en-US" dirty="0"/>
              <a:t> statement example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706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LetterGrade2: </a:t>
            </a:r>
            <a:r>
              <a:rPr lang="en-US" sz="2400" b="1" u="sng" dirty="0"/>
              <a:t>a </a:t>
            </a:r>
            <a:r>
              <a:rPr lang="en-US" sz="2400" b="1" i="1" u="sng" dirty="0">
                <a:solidFill>
                  <a:srgbClr val="FFFF66"/>
                </a:solidFill>
              </a:rPr>
              <a:t>better</a:t>
            </a:r>
            <a:r>
              <a:rPr lang="en-US" sz="2400" b="1" u="sng" dirty="0"/>
              <a:t>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85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4401" y="2209801"/>
            <a:ext cx="206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Automatically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 skip</a:t>
            </a:r>
          </a:p>
        </p:txBody>
      </p:sp>
      <p:sp>
        <p:nvSpPr>
          <p:cNvPr id="4" name="Arc 3"/>
          <p:cNvSpPr/>
          <p:nvPr/>
        </p:nvSpPr>
        <p:spPr>
          <a:xfrm>
            <a:off x="8143176" y="2590801"/>
            <a:ext cx="838200" cy="764233"/>
          </a:xfrm>
          <a:prstGeom prst="arc">
            <a:avLst>
              <a:gd name="adj1" fmla="val 16200000"/>
              <a:gd name="adj2" fmla="val 5386979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05200" y="2357736"/>
            <a:ext cx="4989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 condition to check, i.e. faster code</a:t>
            </a:r>
          </a:p>
        </p:txBody>
      </p:sp>
    </p:spTree>
    <p:extLst>
      <p:ext uri="{BB962C8B-B14F-4D97-AF65-F5344CB8AC3E}">
        <p14:creationId xmlns:p14="http://schemas.microsoft.com/office/powerpoint/2010/main" val="2849442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if-else</a:t>
            </a:r>
            <a:r>
              <a:rPr lang="en-US" dirty="0"/>
              <a:t> statement example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P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85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706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LetterGrade2: </a:t>
            </a:r>
            <a:r>
              <a:rPr lang="en-US" sz="2400" b="1" u="sng" dirty="0"/>
              <a:t>a better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  <a:p>
            <a:endParaRPr lang="en-US" sz="2400" dirty="0"/>
          </a:p>
        </p:txBody>
      </p:sp>
      <p:pic>
        <p:nvPicPr>
          <p:cNvPr id="8" name="Picture 7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4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P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706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LetterGrade2: </a:t>
            </a:r>
            <a:r>
              <a:rPr lang="en-US" sz="2400" b="1" u="sng" dirty="0"/>
              <a:t>a better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0" y="4191000"/>
            <a:ext cx="1905000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85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839200" y="1600200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1981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r>
              <a:rPr lang="en-US" b="1"/>
              <a:t>if-else</a:t>
            </a:r>
            <a:r>
              <a:rPr lang="en-US"/>
              <a:t> statement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32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P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 55</a:t>
            </a: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706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LetterGrade2: </a:t>
            </a:r>
            <a:r>
              <a:rPr lang="en-US" sz="2400" b="1" u="sng" dirty="0"/>
              <a:t>a better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  <a:p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953000" y="1905000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93045" y="1676401"/>
            <a:ext cx="804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55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1336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en-US" b="1" dirty="0"/>
              <a:t>if-else</a:t>
            </a:r>
            <a:r>
              <a:rPr lang="en-US" dirty="0"/>
              <a:t> statement example</a:t>
            </a:r>
          </a:p>
        </p:txBody>
      </p:sp>
    </p:spTree>
    <p:extLst>
      <p:ext uri="{BB962C8B-B14F-4D97-AF65-F5344CB8AC3E}">
        <p14:creationId xmlns:p14="http://schemas.microsoft.com/office/powerpoint/2010/main" val="355302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What’s the use of relational and logical operators?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Given a set of genes and their expressions, get all genes with expression higher than a specific level.</a:t>
            </a:r>
          </a:p>
          <a:p>
            <a:pPr lvl="1"/>
            <a:r>
              <a:rPr lang="en-US" dirty="0"/>
              <a:t>In a pass fail course, give all students with total grade &gt;= 60  a letter grade P and students with total grade &lt; 60 a letter grade of F.</a:t>
            </a:r>
          </a:p>
          <a:p>
            <a:pPr lvl="1"/>
            <a:r>
              <a:rPr lang="en-US" dirty="0"/>
              <a:t>Schedule payday for employees based on the first letter of their last names.</a:t>
            </a:r>
          </a:p>
          <a:p>
            <a:pPr lvl="1"/>
            <a:r>
              <a:rPr lang="en-US" dirty="0"/>
              <a:t>Set the room A/C temperature based on the time of the day.</a:t>
            </a:r>
          </a:p>
        </p:txBody>
      </p:sp>
    </p:spTree>
    <p:extLst>
      <p:ext uri="{BB962C8B-B14F-4D97-AF65-F5344CB8AC3E}">
        <p14:creationId xmlns:p14="http://schemas.microsoft.com/office/powerpoint/2010/main" val="127536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if-else</a:t>
            </a:r>
            <a:r>
              <a:rPr lang="en-US" dirty="0"/>
              <a:t> statement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1" y="838201"/>
            <a:ext cx="6991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LetterGrade2:</a:t>
            </a:r>
            <a:r>
              <a:rPr lang="en-US" sz="2400" b="1" u="sng" dirty="0"/>
              <a:t>a better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55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P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 55</a:t>
            </a: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1" y="1981201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skip</a:t>
            </a:r>
          </a:p>
        </p:txBody>
      </p:sp>
      <p:sp>
        <p:nvSpPr>
          <p:cNvPr id="13" name="Arc 12"/>
          <p:cNvSpPr/>
          <p:nvPr/>
        </p:nvSpPr>
        <p:spPr>
          <a:xfrm>
            <a:off x="7696200" y="1905001"/>
            <a:ext cx="838200" cy="764233"/>
          </a:xfrm>
          <a:prstGeom prst="arc">
            <a:avLst>
              <a:gd name="adj1" fmla="val 16200000"/>
              <a:gd name="adj2" fmla="val 5386979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26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P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 55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F</a:t>
            </a: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706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LetterGrade2: </a:t>
            </a:r>
            <a:r>
              <a:rPr lang="en-US" sz="2400" b="1" u="sng" dirty="0"/>
              <a:t>a better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  <a:p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077200" y="2971800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55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133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en-US" b="1" dirty="0"/>
              <a:t>if-else</a:t>
            </a:r>
            <a:r>
              <a:rPr lang="en-US" dirty="0"/>
              <a:t> statement example</a:t>
            </a:r>
          </a:p>
        </p:txBody>
      </p:sp>
    </p:spTree>
    <p:extLst>
      <p:ext uri="{BB962C8B-B14F-4D97-AF65-F5344CB8AC3E}">
        <p14:creationId xmlns:p14="http://schemas.microsoft.com/office/powerpoint/2010/main" val="808471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838201"/>
            <a:ext cx="706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LetterGrade2: </a:t>
            </a:r>
            <a:r>
              <a:rPr lang="en-US" sz="2400" b="1" u="sng" dirty="0"/>
              <a:t>a better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  <a:p>
            <a:endParaRPr lang="en-US" sz="24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133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en-US" b="1" dirty="0"/>
              <a:t>if-else</a:t>
            </a:r>
            <a:r>
              <a:rPr lang="en-US" dirty="0"/>
              <a:t> statement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81200" y="3733801"/>
            <a:ext cx="8229600" cy="4525963"/>
          </a:xfrm>
        </p:spPr>
        <p:txBody>
          <a:bodyPr/>
          <a:lstStyle/>
          <a:p>
            <a:r>
              <a:rPr lang="en-US" dirty="0"/>
              <a:t>What if</a:t>
            </a:r>
          </a:p>
          <a:p>
            <a:pPr lvl="1"/>
            <a:r>
              <a:rPr lang="en-US" dirty="0"/>
              <a:t>someone entered an invalid input (-</a:t>
            </a:r>
            <a:r>
              <a:rPr lang="en-US" dirty="0" err="1"/>
              <a:t>ve</a:t>
            </a:r>
            <a:r>
              <a:rPr lang="en-US" dirty="0"/>
              <a:t> grade for example)? </a:t>
            </a: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dirty="0"/>
              <a:t>there were more than two cases to cover (you want to give A, B, C, D, F grades)</a:t>
            </a:r>
          </a:p>
        </p:txBody>
      </p:sp>
    </p:spTree>
    <p:extLst>
      <p:ext uri="{BB962C8B-B14F-4D97-AF65-F5344CB8AC3E}">
        <p14:creationId xmlns:p14="http://schemas.microsoft.com/office/powerpoint/2010/main" val="3853303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133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en-US" b="1" dirty="0"/>
              <a:t>if-</a:t>
            </a:r>
            <a:r>
              <a:rPr lang="en-US" b="1" dirty="0" err="1"/>
              <a:t>elseif</a:t>
            </a:r>
            <a:r>
              <a:rPr lang="en-US" dirty="0"/>
              <a:t>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81200" y="3733801"/>
            <a:ext cx="8229600" cy="4525963"/>
          </a:xfrm>
        </p:spPr>
        <p:txBody>
          <a:bodyPr/>
          <a:lstStyle/>
          <a:p>
            <a:r>
              <a:rPr lang="en-US" dirty="0"/>
              <a:t>What if</a:t>
            </a:r>
          </a:p>
          <a:p>
            <a:pPr lvl="1"/>
            <a:r>
              <a:rPr lang="en-US" u="sng" dirty="0"/>
              <a:t>someone entered an invalid input (-</a:t>
            </a:r>
            <a:r>
              <a:rPr lang="en-US" u="sng" dirty="0" err="1"/>
              <a:t>ve</a:t>
            </a:r>
            <a:r>
              <a:rPr lang="en-US" u="sng" dirty="0"/>
              <a:t> grade for example)? </a:t>
            </a: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dirty="0"/>
              <a:t>there were more than two cases to cover (you want to give A, B, C, D, F grades)</a:t>
            </a:r>
          </a:p>
        </p:txBody>
      </p:sp>
      <p:pic>
        <p:nvPicPr>
          <p:cNvPr id="2" name="Picture 1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1935" b="56441"/>
          <a:stretch/>
        </p:blipFill>
        <p:spPr>
          <a:xfrm>
            <a:off x="1524000" y="1069258"/>
            <a:ext cx="8848738" cy="25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08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b="1" dirty="0"/>
              <a:t>if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if </a:t>
            </a:r>
            <a:r>
              <a:rPr lang="en-US" b="1" i="1" dirty="0">
                <a:latin typeface="Courier New"/>
                <a:cs typeface="Courier New"/>
              </a:rPr>
              <a:t>condition1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consequent1</a:t>
            </a:r>
          </a:p>
          <a:p>
            <a:pPr>
              <a:buNone/>
            </a:pPr>
            <a:r>
              <a:rPr lang="en-US" b="1" dirty="0" err="1">
                <a:latin typeface="Courier New"/>
                <a:cs typeface="Courier New"/>
              </a:rPr>
              <a:t>elseif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i="1" dirty="0">
                <a:latin typeface="Courier New"/>
                <a:cs typeface="Courier New"/>
              </a:rPr>
              <a:t>condition2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consequent2</a:t>
            </a:r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else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alternate</a:t>
            </a:r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816864" y="1600200"/>
            <a:ext cx="4303776" cy="10820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0800" y="1371600"/>
            <a:ext cx="4114800" cy="1752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chemeClr val="accent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Every if statement must have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i="1" dirty="0">
                <a:solidFill>
                  <a:schemeClr val="bg1"/>
                </a:solidFill>
              </a:rPr>
              <a:t>condition</a:t>
            </a:r>
            <a:r>
              <a:rPr lang="en-US" sz="32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3200" i="1" dirty="0">
                <a:solidFill>
                  <a:schemeClr val="bg1"/>
                </a:solidFill>
              </a:rPr>
              <a:t>consequent</a:t>
            </a:r>
          </a:p>
        </p:txBody>
      </p:sp>
    </p:spTree>
    <p:extLst>
      <p:ext uri="{BB962C8B-B14F-4D97-AF65-F5344CB8AC3E}">
        <p14:creationId xmlns:p14="http://schemas.microsoft.com/office/powerpoint/2010/main" val="3583812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b="1" dirty="0"/>
              <a:t>if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if </a:t>
            </a:r>
            <a:r>
              <a:rPr lang="en-US" b="1" i="1" dirty="0">
                <a:latin typeface="Courier New"/>
                <a:cs typeface="Courier New"/>
              </a:rPr>
              <a:t>condition1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consequent1</a:t>
            </a:r>
          </a:p>
          <a:p>
            <a:pPr>
              <a:buNone/>
            </a:pPr>
            <a:r>
              <a:rPr lang="en-US" b="1" dirty="0" err="1">
                <a:latin typeface="Courier New"/>
                <a:cs typeface="Courier New"/>
              </a:rPr>
              <a:t>elseif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i="1" dirty="0">
                <a:latin typeface="Courier New"/>
                <a:cs typeface="Courier New"/>
              </a:rPr>
              <a:t>condition2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consequent2</a:t>
            </a:r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else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alternate</a:t>
            </a:r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936" y="2573020"/>
            <a:ext cx="4800600" cy="1219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4343400"/>
            <a:ext cx="5181600" cy="205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chemeClr val="accent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You can have as many </a:t>
            </a:r>
            <a:r>
              <a:rPr lang="en-US" sz="3200" dirty="0" err="1">
                <a:solidFill>
                  <a:schemeClr val="bg1"/>
                </a:solidFill>
              </a:rPr>
              <a:t>elseif</a:t>
            </a:r>
            <a:r>
              <a:rPr lang="en-US" sz="3200" dirty="0">
                <a:solidFill>
                  <a:schemeClr val="bg1"/>
                </a:solidFill>
              </a:rPr>
              <a:t> parts as you need.</a:t>
            </a:r>
          </a:p>
        </p:txBody>
      </p:sp>
    </p:spTree>
    <p:extLst>
      <p:ext uri="{BB962C8B-B14F-4D97-AF65-F5344CB8AC3E}">
        <p14:creationId xmlns:p14="http://schemas.microsoft.com/office/powerpoint/2010/main" val="2894722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b="1" dirty="0"/>
              <a:t>if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if </a:t>
            </a:r>
            <a:r>
              <a:rPr lang="en-US" b="1" i="1" dirty="0">
                <a:latin typeface="Courier New"/>
                <a:cs typeface="Courier New"/>
              </a:rPr>
              <a:t>condition1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consequent1</a:t>
            </a:r>
          </a:p>
          <a:p>
            <a:pPr>
              <a:buNone/>
            </a:pPr>
            <a:r>
              <a:rPr lang="en-US" b="1" dirty="0" err="1">
                <a:latin typeface="Courier New"/>
                <a:cs typeface="Courier New"/>
              </a:rPr>
              <a:t>elseif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i="1" dirty="0">
                <a:latin typeface="Courier New"/>
                <a:cs typeface="Courier New"/>
              </a:rPr>
              <a:t>condition2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consequent2</a:t>
            </a:r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else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alternate</a:t>
            </a:r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840" y="3662680"/>
            <a:ext cx="3352800" cy="1219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3505200"/>
            <a:ext cx="4648200" cy="205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chemeClr val="accent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The final else part is not necessary, but always a good idea.</a:t>
            </a:r>
          </a:p>
        </p:txBody>
      </p:sp>
    </p:spTree>
    <p:extLst>
      <p:ext uri="{BB962C8B-B14F-4D97-AF65-F5344CB8AC3E}">
        <p14:creationId xmlns:p14="http://schemas.microsoft.com/office/powerpoint/2010/main" val="2528666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b="1" dirty="0"/>
              <a:t>if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if </a:t>
            </a:r>
            <a:r>
              <a:rPr lang="en-US" b="1" i="1" dirty="0">
                <a:latin typeface="Courier New"/>
                <a:cs typeface="Courier New"/>
              </a:rPr>
              <a:t>condition1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consequent1</a:t>
            </a:r>
          </a:p>
          <a:p>
            <a:pPr>
              <a:buNone/>
            </a:pPr>
            <a:r>
              <a:rPr lang="en-US" b="1" dirty="0" err="1">
                <a:latin typeface="Courier New"/>
                <a:cs typeface="Courier New"/>
              </a:rPr>
              <a:t>elseif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i="1" dirty="0">
                <a:latin typeface="Courier New"/>
                <a:cs typeface="Courier New"/>
              </a:rPr>
              <a:t>condition2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consequent2</a:t>
            </a:r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else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alternate</a:t>
            </a:r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4800600"/>
            <a:ext cx="12954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4419600"/>
            <a:ext cx="5029200" cy="137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chemeClr val="accent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The end word is necessary.</a:t>
            </a:r>
          </a:p>
        </p:txBody>
      </p:sp>
    </p:spTree>
    <p:extLst>
      <p:ext uri="{BB962C8B-B14F-4D97-AF65-F5344CB8AC3E}">
        <p14:creationId xmlns:p14="http://schemas.microsoft.com/office/powerpoint/2010/main" val="390675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>
          <a:xfrm>
            <a:off x="1524000" y="-57150"/>
            <a:ext cx="9144000" cy="1281113"/>
          </a:xfrm>
        </p:spPr>
        <p:txBody>
          <a:bodyPr/>
          <a:lstStyle/>
          <a:p>
            <a:r>
              <a:rPr lang="en-US" dirty="0">
                <a:latin typeface="Comic Sans MS" charset="0"/>
              </a:rPr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46262" y="1447801"/>
            <a:ext cx="4859338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if (a &gt; b &amp; b &gt; 3)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c = 3;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elseif</a:t>
            </a:r>
            <a:r>
              <a:rPr lang="en-US" sz="2400" b="1" dirty="0">
                <a:latin typeface="Courier New" charset="0"/>
                <a:cs typeface="Courier New" charset="0"/>
              </a:rPr>
              <a:t> (b &gt; 5)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c = 4;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else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c = 5;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end;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(c)</a:t>
            </a:r>
          </a:p>
          <a:p>
            <a:pPr>
              <a:buFontTx/>
              <a:buNone/>
            </a:pPr>
            <a:endParaRPr lang="en-US" sz="2400" b="1" dirty="0">
              <a:latin typeface="Courier New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05600" y="1524001"/>
            <a:ext cx="3733800" cy="40626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a = 16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b = 4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What is the value of c that will be displayed?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A) 3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B) 4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C) 5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endParaRPr lang="en-US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87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>
          <a:xfrm>
            <a:off x="1524000" y="-57150"/>
            <a:ext cx="9144000" cy="1281113"/>
          </a:xfrm>
        </p:spPr>
        <p:txBody>
          <a:bodyPr/>
          <a:lstStyle/>
          <a:p>
            <a:r>
              <a:rPr lang="en-US" dirty="0">
                <a:latin typeface="Comic Sans MS" charset="0"/>
              </a:rPr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46262" y="1447801"/>
            <a:ext cx="4859338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if (a &gt; b &amp; b &gt; 3)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c = 3;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elseif</a:t>
            </a:r>
            <a:r>
              <a:rPr lang="en-US" sz="2400" b="1" dirty="0">
                <a:latin typeface="Courier New" charset="0"/>
                <a:cs typeface="Courier New" charset="0"/>
              </a:rPr>
              <a:t> (b &gt; 5)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c = 4;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else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c = 5;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end;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(c)</a:t>
            </a:r>
          </a:p>
          <a:p>
            <a:pPr>
              <a:buFontTx/>
              <a:buNone/>
            </a:pPr>
            <a:endParaRPr lang="en-US" sz="2400" b="1" dirty="0">
              <a:latin typeface="Courier New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05600" y="1524001"/>
            <a:ext cx="3733800" cy="40626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a =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3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b = 4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What is the value of c that will be displayed?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A) 3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B) 4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C) 5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endParaRPr lang="en-US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35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How to  make use of relational and logical operators?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Programming constructs /functions that makes use of relational and logical operators</a:t>
            </a:r>
          </a:p>
          <a:p>
            <a:pPr lvl="1"/>
            <a:r>
              <a:rPr lang="en-US" b="1" dirty="0"/>
              <a:t>if</a:t>
            </a:r>
            <a:r>
              <a:rPr lang="en-US" dirty="0"/>
              <a:t> statements</a:t>
            </a:r>
          </a:p>
          <a:p>
            <a:pPr lvl="1"/>
            <a:r>
              <a:rPr lang="en-US" b="1" dirty="0"/>
              <a:t>find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54310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>
          <a:xfrm>
            <a:off x="1524000" y="-57150"/>
            <a:ext cx="9144000" cy="1281113"/>
          </a:xfrm>
        </p:spPr>
        <p:txBody>
          <a:bodyPr/>
          <a:lstStyle/>
          <a:p>
            <a:r>
              <a:rPr lang="en-US" dirty="0">
                <a:latin typeface="Comic Sans MS" charset="0"/>
              </a:rPr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46226" y="1447801"/>
            <a:ext cx="5159375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if (a &gt; </a:t>
            </a:r>
            <a:r>
              <a:rPr lang="en-US" sz="2400" b="1">
                <a:latin typeface="Courier New" charset="0"/>
                <a:cs typeface="Courier New" charset="0"/>
              </a:rPr>
              <a:t>b &amp; </a:t>
            </a:r>
            <a:r>
              <a:rPr lang="en-US" sz="2400" b="1" dirty="0">
                <a:latin typeface="Courier New" charset="0"/>
                <a:cs typeface="Courier New" charset="0"/>
              </a:rPr>
              <a:t>b &gt; 3)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c = 3;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end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if (b &lt; 5)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c = 4;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else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c = 5;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end;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(c)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1524001"/>
            <a:ext cx="3733800" cy="40626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a = 16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b = 4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What is the value of c that will be displayed?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A) 3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B) 4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C) 5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endParaRPr lang="en-US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7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334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charset="0"/>
              </a:rPr>
              <a:t>Exercise 4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sz="quarter" idx="1"/>
          </p:nvPr>
        </p:nvSpPr>
        <p:spPr>
          <a:xfrm>
            <a:off x="1493520" y="1650048"/>
            <a:ext cx="8631238" cy="5461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if (score &gt; 55)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 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‘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D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’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 )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elseif</a:t>
            </a:r>
            <a:r>
              <a:rPr lang="en-US" sz="2400" b="1" dirty="0">
                <a:latin typeface="Courier New" charset="0"/>
                <a:cs typeface="Courier New" charset="0"/>
              </a:rPr>
              <a:t> (score &gt; 65)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 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‘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C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’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)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elseif</a:t>
            </a:r>
            <a:r>
              <a:rPr lang="en-US" sz="2400" b="1" dirty="0">
                <a:latin typeface="Courier New" charset="0"/>
                <a:cs typeface="Courier New" charset="0"/>
              </a:rPr>
              <a:t> (score &gt; 80)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 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‘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B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’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 )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elseif</a:t>
            </a:r>
            <a:r>
              <a:rPr lang="en-US" sz="2400" b="1" dirty="0">
                <a:latin typeface="Courier New" charset="0"/>
                <a:cs typeface="Courier New" charset="0"/>
              </a:rPr>
              <a:t> (score &gt; 93)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 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‘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A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’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 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else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 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‘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Not good…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’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 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1524000"/>
            <a:ext cx="3733800" cy="44935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score = 95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What will this code display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A) D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B) A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C) Not good…</a:t>
            </a:r>
          </a:p>
          <a:p>
            <a:pPr>
              <a:buFontTx/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wrong with this code???</a:t>
            </a:r>
          </a:p>
          <a:p>
            <a:pPr>
              <a:buFontTx/>
              <a:buNone/>
            </a:pPr>
            <a:endParaRPr lang="en-US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534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334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charset="0"/>
              </a:rPr>
              <a:t>Exercise 4 - modified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sz="quarter" idx="1"/>
          </p:nvPr>
        </p:nvSpPr>
        <p:spPr>
          <a:xfrm>
            <a:off x="1493520" y="1670368"/>
            <a:ext cx="8631238" cy="5461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if (score &gt; 93)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 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‘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A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’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 )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elseif</a:t>
            </a:r>
            <a:r>
              <a:rPr lang="en-US" sz="2400" b="1" dirty="0">
                <a:latin typeface="Courier New" charset="0"/>
                <a:cs typeface="Courier New" charset="0"/>
              </a:rPr>
              <a:t> (score &gt; 80)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 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‘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B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’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)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elseif</a:t>
            </a:r>
            <a:r>
              <a:rPr lang="en-US" sz="2400" b="1" dirty="0">
                <a:latin typeface="Courier New" charset="0"/>
                <a:cs typeface="Courier New" charset="0"/>
              </a:rPr>
              <a:t> (score &gt; 70)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 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‘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C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’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 )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elseif</a:t>
            </a:r>
            <a:r>
              <a:rPr lang="en-US" sz="2400" b="1" dirty="0">
                <a:latin typeface="Courier New" charset="0"/>
                <a:cs typeface="Courier New" charset="0"/>
              </a:rPr>
              <a:t> (score &gt; 60)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 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‘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D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’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 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else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 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‘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F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’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 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1524000"/>
            <a:ext cx="3733800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score = 95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What will this code display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A) D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B) A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C) Not good…</a:t>
            </a:r>
          </a:p>
          <a:p>
            <a:pPr>
              <a:buFontTx/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43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and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know the following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676400" y="2895600"/>
            <a:ext cx="7924800" cy="2514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[70 60 50]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&gt;= 60</a:t>
            </a:r>
          </a:p>
          <a:p>
            <a:pPr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1     1     0</a:t>
            </a:r>
          </a:p>
        </p:txBody>
      </p:sp>
    </p:spTree>
    <p:extLst>
      <p:ext uri="{BB962C8B-B14F-4D97-AF65-F5344CB8AC3E}">
        <p14:creationId xmlns:p14="http://schemas.microsoft.com/office/powerpoint/2010/main" val="322019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and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3962401"/>
            <a:ext cx="8229600" cy="2163763"/>
          </a:xfrm>
        </p:spPr>
        <p:txBody>
          <a:bodyPr/>
          <a:lstStyle/>
          <a:p>
            <a:r>
              <a:rPr lang="en-US" b="1" i="1" dirty="0"/>
              <a:t>true</a:t>
            </a:r>
            <a:r>
              <a:rPr lang="en-US" dirty="0"/>
              <a:t> will not be displayed because the condition is not true for every element in the vector</a:t>
            </a:r>
          </a:p>
          <a:p>
            <a:r>
              <a:rPr lang="en-US" b="1" u="sng" dirty="0"/>
              <a:t>if </a:t>
            </a:r>
            <a:r>
              <a:rPr lang="en-US" u="sng" dirty="0"/>
              <a:t>statements are best fit for scalar values</a:t>
            </a:r>
            <a:endParaRPr lang="en-US" b="1" u="sng" dirty="0"/>
          </a:p>
        </p:txBody>
      </p:sp>
      <p:pic>
        <p:nvPicPr>
          <p:cNvPr id="7" name="Picture 6" descr="Editor - Untitled3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85" r="62258" b="64531"/>
          <a:stretch/>
        </p:blipFill>
        <p:spPr>
          <a:xfrm>
            <a:off x="1524001" y="1600200"/>
            <a:ext cx="868680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30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A1F6-1C83-48E0-BE75-70BD7C0A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BEA7-7CD2-424E-9184-665B8098CC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endParaRPr lang="en-US" sz="8800" dirty="0"/>
          </a:p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7200" dirty="0">
                <a:solidFill>
                  <a:schemeClr val="tx2"/>
                </a:solidFill>
                <a:latin typeface="+mj-lt"/>
              </a:rPr>
              <a:t>Any Questions</a:t>
            </a:r>
            <a:r>
              <a:rPr lang="en-US" sz="7200" cap="all" spc="1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9899A-0DC0-4633-AA89-3FB44FA3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C708378-1150-224B-9044-2B53BF9636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0" y="0"/>
            <a:ext cx="8229600" cy="144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Today we will look at selections through </a:t>
            </a:r>
          </a:p>
          <a:p>
            <a:pPr>
              <a:buNone/>
            </a:pPr>
            <a:r>
              <a:rPr lang="en-US" dirty="0"/>
              <a:t>                               </a:t>
            </a:r>
            <a:r>
              <a:rPr lang="en-US" b="1" i="1" dirty="0"/>
              <a:t>if statements</a:t>
            </a:r>
            <a:r>
              <a:rPr lang="en-US" dirty="0"/>
              <a:t>                           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00600" y="4229100"/>
            <a:ext cx="0" cy="2095500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 txBox="1">
            <a:spLocks/>
          </p:cNvSpPr>
          <p:nvPr/>
        </p:nvSpPr>
        <p:spPr>
          <a:xfrm>
            <a:off x="3200400" y="1600200"/>
            <a:ext cx="2362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b="1" i="1" dirty="0"/>
              <a:t>Input 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                        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53200" y="1600200"/>
            <a:ext cx="2362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b="1" i="1" dirty="0"/>
              <a:t>Input 2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                        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00600" y="2278380"/>
            <a:ext cx="0" cy="704850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4114800" y="2933700"/>
            <a:ext cx="1447800" cy="1295400"/>
          </a:xfrm>
          <a:prstGeom prst="arc">
            <a:avLst>
              <a:gd name="adj1" fmla="val 16200000"/>
              <a:gd name="adj2" fmla="val 5882887"/>
            </a:avLst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382001" y="5562600"/>
            <a:ext cx="1" cy="769620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1" idx="0"/>
          </p:cNvCxnSpPr>
          <p:nvPr/>
        </p:nvCxnSpPr>
        <p:spPr>
          <a:xfrm>
            <a:off x="8382000" y="2286000"/>
            <a:ext cx="38100" cy="1981200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7696200" y="4267200"/>
            <a:ext cx="1447800" cy="1295400"/>
          </a:xfrm>
          <a:prstGeom prst="arc">
            <a:avLst>
              <a:gd name="adj1" fmla="val 16200000"/>
              <a:gd name="adj2" fmla="val 5648854"/>
            </a:avLst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if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874838"/>
            <a:ext cx="7772400" cy="2773363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   </a:t>
            </a:r>
            <a:r>
              <a:rPr lang="en-US" sz="4000" b="1" dirty="0"/>
              <a:t>if</a:t>
            </a:r>
            <a:r>
              <a:rPr lang="en-US" sz="4000" dirty="0"/>
              <a:t>  condition</a:t>
            </a:r>
          </a:p>
          <a:p>
            <a:pPr marL="0" indent="0">
              <a:buNone/>
            </a:pPr>
            <a:r>
              <a:rPr lang="en-US" sz="4000" dirty="0"/>
              <a:t>	    commands</a:t>
            </a:r>
          </a:p>
          <a:p>
            <a:pPr marL="0" indent="0">
              <a:buNone/>
            </a:pPr>
            <a:r>
              <a:rPr lang="en-US" sz="4000" dirty="0"/>
              <a:t>  </a:t>
            </a:r>
            <a:r>
              <a:rPr lang="en-US" sz="4000" b="1" dirty="0"/>
              <a:t>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1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statement example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LetterGrade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Editor - Untitled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7" r="68082" b="58894"/>
          <a:stretch/>
        </p:blipFill>
        <p:spPr>
          <a:xfrm>
            <a:off x="1371600" y="1371600"/>
            <a:ext cx="844289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284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</a:t>
            </a:r>
            <a:r>
              <a:rPr lang="en-US" sz="2400" dirty="0" err="1"/>
              <a:t>LetterGrade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854392" y="1676400"/>
            <a:ext cx="108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condition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6658" y="2069068"/>
            <a:ext cx="137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command(s)</a:t>
            </a:r>
          </a:p>
        </p:txBody>
      </p:sp>
    </p:spTree>
    <p:extLst>
      <p:ext uri="{BB962C8B-B14F-4D97-AF65-F5344CB8AC3E}">
        <p14:creationId xmlns:p14="http://schemas.microsoft.com/office/powerpoint/2010/main" val="7744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statement example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LetterGrade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</a:t>
            </a:r>
          </a:p>
        </p:txBody>
      </p:sp>
      <p:pic>
        <p:nvPicPr>
          <p:cNvPr id="3" name="Picture 2" descr="Editor - Untitled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7" r="68082" b="58894"/>
          <a:stretch/>
        </p:blipFill>
        <p:spPr>
          <a:xfrm>
            <a:off x="1371600" y="1371600"/>
            <a:ext cx="844289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284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</a:t>
            </a:r>
            <a:r>
              <a:rPr lang="en-US" sz="2400" dirty="0" err="1"/>
              <a:t>LetterGrade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839200" y="1600200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72400" y="3200401"/>
            <a:ext cx="2127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 arrow points to </a:t>
            </a:r>
          </a:p>
          <a:p>
            <a:r>
              <a:rPr lang="en-US" b="1" dirty="0">
                <a:solidFill>
                  <a:srgbClr val="FF0000"/>
                </a:solidFill>
              </a:rPr>
              <a:t>current command</a:t>
            </a:r>
          </a:p>
        </p:txBody>
      </p:sp>
    </p:spTree>
    <p:extLst>
      <p:ext uri="{BB962C8B-B14F-4D97-AF65-F5344CB8AC3E}">
        <p14:creationId xmlns:p14="http://schemas.microsoft.com/office/powerpoint/2010/main" val="8909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statement example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LetterGrade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</p:txBody>
      </p:sp>
      <p:pic>
        <p:nvPicPr>
          <p:cNvPr id="3" name="Picture 2" descr="Editor - Untitled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7" r="68082" b="58894"/>
          <a:stretch/>
        </p:blipFill>
        <p:spPr>
          <a:xfrm>
            <a:off x="1371600" y="1371600"/>
            <a:ext cx="844289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284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</a:t>
            </a:r>
            <a:r>
              <a:rPr lang="en-US" sz="2400" dirty="0" err="1"/>
              <a:t>LetterGrade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953000" y="1905000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93046" y="16764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85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6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statement example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LetterGrade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P</a:t>
            </a:r>
          </a:p>
        </p:txBody>
      </p:sp>
      <p:pic>
        <p:nvPicPr>
          <p:cNvPr id="3" name="Picture 2" descr="Editor - Untitled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7" r="68082" b="58894"/>
          <a:stretch/>
        </p:blipFill>
        <p:spPr>
          <a:xfrm>
            <a:off x="1371600" y="1371600"/>
            <a:ext cx="844289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284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</a:t>
            </a:r>
            <a:r>
              <a:rPr lang="en-US" sz="2400" dirty="0" err="1"/>
              <a:t>LetterGrade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267700" y="2286000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85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32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ustom 3">
      <a:dk1>
        <a:srgbClr val="000000"/>
      </a:dk1>
      <a:lt1>
        <a:srgbClr val="FFFFFF"/>
      </a:lt1>
      <a:dk2>
        <a:srgbClr val="43566D"/>
      </a:dk2>
      <a:lt2>
        <a:srgbClr val="DBEFF9"/>
      </a:lt2>
      <a:accent1>
        <a:srgbClr val="6D94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819838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28B6E2E-7DA5-43D2-BBC1-391AFEF66C11}" vid="{0D998E4A-49C9-4392-BD72-F3977A0C07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1269</Words>
  <Application>Microsoft Macintosh PowerPoint</Application>
  <PresentationFormat>Widescreen</PresentationFormat>
  <Paragraphs>406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Comic Sans MS</vt:lpstr>
      <vt:lpstr>Courier New</vt:lpstr>
      <vt:lpstr>Times New Roman</vt:lpstr>
      <vt:lpstr>Tw Cen MT</vt:lpstr>
      <vt:lpstr>Wingdings</vt:lpstr>
      <vt:lpstr>Wingdings 2</vt:lpstr>
      <vt:lpstr>Wingdings 3</vt:lpstr>
      <vt:lpstr>Theme1</vt:lpstr>
      <vt:lpstr>Scientific Computing  lecture # 11 if statements </vt:lpstr>
      <vt:lpstr>What’s the use of relational and logical operators?</vt:lpstr>
      <vt:lpstr>How to  make use of relational and logical operators?</vt:lpstr>
      <vt:lpstr>PowerPoint Presentation</vt:lpstr>
      <vt:lpstr>The if statement syntax</vt:lpstr>
      <vt:lpstr> if statement example</vt:lpstr>
      <vt:lpstr> if statement example</vt:lpstr>
      <vt:lpstr> if statement example</vt:lpstr>
      <vt:lpstr> if statement example</vt:lpstr>
      <vt:lpstr> if statement example</vt:lpstr>
      <vt:lpstr> if statement example</vt:lpstr>
      <vt:lpstr> if-else statement example</vt:lpstr>
      <vt:lpstr>PowerPoint Presentation</vt:lpstr>
      <vt:lpstr>PowerPoint Presentation</vt:lpstr>
      <vt:lpstr> if-else statement example</vt:lpstr>
      <vt:lpstr> if-else statement example</vt:lpstr>
      <vt:lpstr> if-else statement example</vt:lpstr>
      <vt:lpstr>PowerPoint Presentation</vt:lpstr>
      <vt:lpstr>PowerPoint Presentation</vt:lpstr>
      <vt:lpstr> if-else statement example</vt:lpstr>
      <vt:lpstr>PowerPoint Presentation</vt:lpstr>
      <vt:lpstr>PowerPoint Presentation</vt:lpstr>
      <vt:lpstr>PowerPoint Presentation</vt:lpstr>
      <vt:lpstr>General if syntax</vt:lpstr>
      <vt:lpstr>General if syntax</vt:lpstr>
      <vt:lpstr>General if syntax</vt:lpstr>
      <vt:lpstr>General if syntax</vt:lpstr>
      <vt:lpstr>Exercise 1</vt:lpstr>
      <vt:lpstr>Exercise 2</vt:lpstr>
      <vt:lpstr>Exercise 3</vt:lpstr>
      <vt:lpstr>Exercise 4</vt:lpstr>
      <vt:lpstr>Exercise 4 - modified</vt:lpstr>
      <vt:lpstr>if statements and vectors</vt:lpstr>
      <vt:lpstr>if statements and vectors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– part1  Relational operators (5.1) Logical operators (5.1) if statements (5.2.2)  </dc:title>
  <dc:creator>nouf al-otb</dc:creator>
  <cp:lastModifiedBy>ALSUWAT, EMAD</cp:lastModifiedBy>
  <cp:revision>4</cp:revision>
  <dcterms:created xsi:type="dcterms:W3CDTF">2020-03-16T09:41:06Z</dcterms:created>
  <dcterms:modified xsi:type="dcterms:W3CDTF">2020-03-16T15:15:12Z</dcterms:modified>
</cp:coreProperties>
</file>