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2" r:id="rId1"/>
  </p:sldMasterIdLst>
  <p:notesMasterIdLst>
    <p:notesMasterId r:id="rId38"/>
  </p:notesMasterIdLst>
  <p:sldIdLst>
    <p:sldId id="340" r:id="rId2"/>
    <p:sldId id="336" r:id="rId3"/>
    <p:sldId id="321" r:id="rId4"/>
    <p:sldId id="319" r:id="rId5"/>
    <p:sldId id="263" r:id="rId6"/>
    <p:sldId id="268" r:id="rId7"/>
    <p:sldId id="271" r:id="rId8"/>
    <p:sldId id="272" r:id="rId9"/>
    <p:sldId id="315" r:id="rId10"/>
    <p:sldId id="274" r:id="rId11"/>
    <p:sldId id="337" r:id="rId12"/>
    <p:sldId id="277" r:id="rId13"/>
    <p:sldId id="281" r:id="rId14"/>
    <p:sldId id="283" r:id="rId15"/>
    <p:sldId id="275" r:id="rId16"/>
    <p:sldId id="309" r:id="rId17"/>
    <p:sldId id="276" r:id="rId18"/>
    <p:sldId id="284" r:id="rId19"/>
    <p:sldId id="285" r:id="rId20"/>
    <p:sldId id="286" r:id="rId21"/>
    <p:sldId id="339" r:id="rId22"/>
    <p:sldId id="287" r:id="rId23"/>
    <p:sldId id="288" r:id="rId24"/>
    <p:sldId id="289" r:id="rId25"/>
    <p:sldId id="290" r:id="rId26"/>
    <p:sldId id="291" r:id="rId27"/>
    <p:sldId id="292" r:id="rId28"/>
    <p:sldId id="301" r:id="rId29"/>
    <p:sldId id="310" r:id="rId30"/>
    <p:sldId id="311" r:id="rId31"/>
    <p:sldId id="312" r:id="rId32"/>
    <p:sldId id="313" r:id="rId33"/>
    <p:sldId id="316" r:id="rId34"/>
    <p:sldId id="293" r:id="rId35"/>
    <p:sldId id="300" r:id="rId36"/>
    <p:sldId id="294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6699"/>
    <a:srgbClr val="000066"/>
    <a:srgbClr val="990000"/>
    <a:srgbClr val="800000"/>
    <a:srgbClr val="FFCC00"/>
    <a:srgbClr val="F8C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422" autoAdjust="0"/>
    <p:restoredTop sz="99298" autoAdjust="0"/>
  </p:normalViewPr>
  <p:slideViewPr>
    <p:cSldViewPr>
      <p:cViewPr varScale="1">
        <p:scale>
          <a:sx n="105" d="100"/>
          <a:sy n="105" d="100"/>
        </p:scale>
        <p:origin x="-144" y="-84"/>
      </p:cViewPr>
      <p:guideLst>
        <p:guide orient="horz" pos="115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F5C0B8-1735-410C-B05E-16329CF422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9B6DB-7F82-4357-BC54-FB8E4657A1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570CA-E1F3-45AC-808D-94BEF249E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C29AC-B47F-4854-BB61-93A4023C11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ABEBD-9936-421F-AAF4-6C67E507E1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0A2E9-8162-4DE4-9595-A0ED3772BE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0BFFC-4BF5-4167-87C5-4642308D20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29802-098F-4643-84A5-F740896111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FD06E-1F92-4900-BE24-30734579A4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D2C50-46FF-43A0-8C23-5A2DC151D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FDA66-96D2-481A-B704-A831BFD01F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10FD5-18E6-49A1-BA5D-CE4B19517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3273002-83E0-4059-BE48-42958EC97E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148983" y="1752600"/>
            <a:ext cx="7696200" cy="4419600"/>
          </a:xfrm>
          <a:prstGeom prst="roundRect">
            <a:avLst>
              <a:gd name="adj" fmla="val 1226"/>
            </a:avLst>
          </a:prstGeom>
          <a:solidFill>
            <a:srgbClr val="FFC000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56119" y="2184674"/>
            <a:ext cx="6438898" cy="1015663"/>
          </a:xfrm>
          <a:prstGeom prst="rect">
            <a:avLst/>
          </a:prstGeom>
          <a:solidFill>
            <a:srgbClr val="34598D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501220-3</a:t>
            </a:r>
          </a:p>
          <a:p>
            <a:pPr algn="ctr"/>
            <a:r>
              <a:rPr lang="en-US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3BC1B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Computer Programming I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3BC1B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51F270DD-1F8D-49DF-BD2A-DDD155C35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66" y="311151"/>
            <a:ext cx="1620667" cy="11212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2274E-C7CA-E3BC-B1DC-3159D612107B}"/>
              </a:ext>
            </a:extLst>
          </p:cNvPr>
          <p:cNvSpPr txBox="1">
            <a:spLocks/>
          </p:cNvSpPr>
          <p:nvPr/>
        </p:nvSpPr>
        <p:spPr>
          <a:xfrm>
            <a:off x="1270368" y="3276600"/>
            <a:ext cx="7010400" cy="2298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Unit-1</a:t>
            </a:r>
            <a:r>
              <a:rPr lang="en-US" sz="5400" b="1" spc="50" dirty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  <a:p>
            <a:r>
              <a:rPr lang="en-US" sz="4000" dirty="0">
                <a:solidFill>
                  <a:srgbClr val="C00000"/>
                </a:solidFill>
              </a:rPr>
              <a:t>Introduction</a:t>
            </a:r>
            <a:endParaRPr lang="en-CA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5" descr="https://upload.wikimedia.org/wikipedia/commons/thumb/1/18/ISO_C%2B%2B_Logo.svg/1200px-ISO_C%2B%2B_Logo.svg.png">
            <a:extLst>
              <a:ext uri="{FF2B5EF4-FFF2-40B4-BE49-F238E27FC236}">
                <a16:creationId xmlns:a16="http://schemas.microsoft.com/office/drawing/2014/main" id="{80C3DADE-2F16-66B8-1E6E-9FFD9B6B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997" y="4990010"/>
            <a:ext cx="1435886" cy="161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4525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Evolution of Programming Languages (cont'd.)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High-level languages include Basic, FORTRAN, COBOL, Pascal, C, C++, C#, and Java</a:t>
            </a:r>
          </a:p>
          <a:p>
            <a:pPr eaLnBrk="1" hangingPunct="1"/>
            <a:r>
              <a:rPr lang="en-US" altLang="en-US" u="sng" dirty="0"/>
              <a:t>Compiler</a:t>
            </a:r>
            <a:r>
              <a:rPr lang="en-US" altLang="en-US" dirty="0"/>
              <a:t>: translates a program written in a high-level </a:t>
            </a:r>
            <a:r>
              <a:rPr lang="en-US" altLang="en-US"/>
              <a:t>language into machine </a:t>
            </a:r>
            <a:r>
              <a:rPr lang="en-US" altLang="en-US" dirty="0"/>
              <a:t>language</a:t>
            </a:r>
          </a:p>
          <a:p>
            <a:pPr eaLnBrk="1" hangingPunct="1"/>
            <a:r>
              <a:rPr lang="en-US" altLang="en-US" dirty="0"/>
              <a:t>The equation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wages = rate • hours </a:t>
            </a:r>
            <a:r>
              <a:rPr lang="en-US" altLang="en-US" dirty="0"/>
              <a:t>can be written in C++ as: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wages = rate * hours;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17413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63A44F-AE12-4B04-B31F-3D861D8D775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The Problem Analysis–Coding–Execution Cycle (cont’d.)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2355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F4129A-38C7-4CAD-9FB1-5F118F16CD94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2355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0900" y="1212850"/>
            <a:ext cx="48133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Programming with the Problem Analysis–Coding–Execution Cycle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u="sng" dirty="0"/>
              <a:t>Programming</a:t>
            </a:r>
            <a:r>
              <a:rPr lang="en-US" dirty="0"/>
              <a:t> is a process of problem solving</a:t>
            </a:r>
          </a:p>
          <a:p>
            <a:pPr eaLnBrk="1" fontAlgn="auto" hangingPunct="1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One problem-solving technique:</a:t>
            </a:r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Analyze the problem </a:t>
            </a:r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Outline the problem requirements</a:t>
            </a:r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Design steps (algorithm) to solve the problem</a:t>
            </a:r>
          </a:p>
          <a:p>
            <a:pPr eaLnBrk="1" fontAlgn="auto" hangingPunct="1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u="sng" dirty="0"/>
              <a:t>Algorithm</a:t>
            </a:r>
            <a:r>
              <a:rPr lang="en-US" dirty="0"/>
              <a:t>: </a:t>
            </a:r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Step-by-step problem-solving process</a:t>
            </a:r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Solution achieved in finite amount of time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21509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091E1-BC25-4ADC-BE76-0D0A4BFB132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Problem Analysis–Coding–Execution Cycle (cont'd.)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Thoroughly understand the problem</a:t>
            </a:r>
          </a:p>
          <a:p>
            <a:pPr eaLnBrk="1" hangingPunct="1"/>
            <a:r>
              <a:rPr lang="en-US" altLang="en-US"/>
              <a:t>Understand problem requirements </a:t>
            </a:r>
          </a:p>
          <a:p>
            <a:pPr lvl="1" eaLnBrk="1" hangingPunct="1"/>
            <a:r>
              <a:rPr lang="en-US" altLang="en-US"/>
              <a:t>Does program require user interaction?</a:t>
            </a:r>
          </a:p>
          <a:p>
            <a:pPr lvl="1" eaLnBrk="1" hangingPunct="1"/>
            <a:r>
              <a:rPr lang="en-US" altLang="en-US"/>
              <a:t>Does program manipulate data? </a:t>
            </a:r>
          </a:p>
          <a:p>
            <a:pPr lvl="1" eaLnBrk="1" hangingPunct="1"/>
            <a:r>
              <a:rPr lang="en-US" altLang="en-US"/>
              <a:t>What is the output?</a:t>
            </a:r>
          </a:p>
          <a:p>
            <a:pPr eaLnBrk="1" hangingPunct="1"/>
            <a:r>
              <a:rPr lang="en-US" altLang="en-US"/>
              <a:t>If the problem is complex, divide it into subproblems</a:t>
            </a:r>
          </a:p>
          <a:p>
            <a:pPr lvl="1" eaLnBrk="1" hangingPunct="1"/>
            <a:r>
              <a:rPr lang="en-US" altLang="en-US"/>
              <a:t>Analyze each subproblem as above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2458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AC30DB-E8C5-4648-BBFF-8984871BD4A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Problem Analysis–Coding–Execution Cycle (cont'd.)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problem was broken into subproblems</a:t>
            </a:r>
          </a:p>
          <a:p>
            <a:pPr lvl="1" eaLnBrk="1" hangingPunct="1"/>
            <a:r>
              <a:rPr lang="en-US" altLang="en-US"/>
              <a:t>Design algorithms for each subproblem</a:t>
            </a:r>
          </a:p>
          <a:p>
            <a:pPr eaLnBrk="1" hangingPunct="1"/>
            <a:r>
              <a:rPr lang="en-US" altLang="en-US"/>
              <a:t>Check the correctness of algorithm</a:t>
            </a:r>
          </a:p>
          <a:p>
            <a:pPr lvl="1" eaLnBrk="1" hangingPunct="1"/>
            <a:r>
              <a:rPr lang="en-US" altLang="en-US"/>
              <a:t>Can test using sample data</a:t>
            </a:r>
          </a:p>
          <a:p>
            <a:pPr lvl="1" eaLnBrk="1" hangingPunct="1"/>
            <a:r>
              <a:rPr lang="en-US" altLang="en-US"/>
              <a:t>Some mathematical analysis might be required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2560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80EB45-7676-4DE3-A718-0015CB0AECA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Processing a C++ Program</a:t>
            </a:r>
          </a:p>
        </p:txBody>
      </p:sp>
      <p:sp>
        <p:nvSpPr>
          <p:cNvPr id="19459" name="Rectang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US" altLang="en-US" dirty="0"/>
              <a:t>To execute a C++ program:</a:t>
            </a:r>
          </a:p>
          <a:p>
            <a:pPr lvl="1" eaLnBrk="1" hangingPunct="1">
              <a:lnSpc>
                <a:spcPct val="93000"/>
              </a:lnSpc>
            </a:pPr>
            <a:r>
              <a:rPr lang="en-US" altLang="en-US" dirty="0"/>
              <a:t>Use an editor to create a </a:t>
            </a:r>
            <a:r>
              <a:rPr lang="en-US" altLang="en-US" u="sng" dirty="0"/>
              <a:t>source program </a:t>
            </a:r>
            <a:r>
              <a:rPr lang="en-US" altLang="en-US" dirty="0"/>
              <a:t>in C++ (DEV C++ for example)</a:t>
            </a:r>
          </a:p>
          <a:p>
            <a:pPr lvl="1" eaLnBrk="1" hangingPunct="1">
              <a:lnSpc>
                <a:spcPct val="93000"/>
              </a:lnSpc>
            </a:pPr>
            <a:r>
              <a:rPr lang="en-US" altLang="en-US" dirty="0"/>
              <a:t>Preprocessor directives begin with # and are processed by a the </a:t>
            </a:r>
            <a:r>
              <a:rPr lang="en-US" altLang="en-US" u="sng" dirty="0"/>
              <a:t>preprocessor</a:t>
            </a:r>
          </a:p>
          <a:p>
            <a:pPr lvl="1" eaLnBrk="1" hangingPunct="1">
              <a:lnSpc>
                <a:spcPct val="93000"/>
              </a:lnSpc>
            </a:pPr>
            <a:r>
              <a:rPr lang="en-US" altLang="en-US" dirty="0"/>
              <a:t>Use the </a:t>
            </a:r>
            <a:r>
              <a:rPr lang="en-US" altLang="en-US" u="sng" dirty="0"/>
              <a:t>compiler</a:t>
            </a:r>
            <a:r>
              <a:rPr lang="en-US" altLang="en-US" dirty="0"/>
              <a:t> to:</a:t>
            </a:r>
          </a:p>
          <a:p>
            <a:pPr lvl="2" eaLnBrk="1" hangingPunct="1">
              <a:lnSpc>
                <a:spcPct val="93000"/>
              </a:lnSpc>
            </a:pPr>
            <a:r>
              <a:rPr lang="en-US" altLang="en-US" dirty="0"/>
              <a:t>Check that the program obeys the rules</a:t>
            </a:r>
          </a:p>
          <a:p>
            <a:pPr lvl="2" eaLnBrk="1" hangingPunct="1">
              <a:lnSpc>
                <a:spcPct val="93000"/>
              </a:lnSpc>
            </a:pPr>
            <a:r>
              <a:rPr lang="en-US" altLang="en-US" dirty="0"/>
              <a:t>Translate into machine language (</a:t>
            </a:r>
            <a:r>
              <a:rPr lang="en-US" altLang="en-US" u="sng" dirty="0"/>
              <a:t>object program</a:t>
            </a:r>
            <a:r>
              <a:rPr lang="en-US" altLang="en-US" dirty="0"/>
              <a:t>)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1946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3B4674-CE22-47D8-A25D-F42F017EEEE6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a C++ Program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18437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8AD00B-84E2-436F-A667-F73CA1F39989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019800" cy="472141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a C++ Program (cont'd.)</a:t>
            </a:r>
          </a:p>
        </p:txBody>
      </p:sp>
      <p:sp>
        <p:nvSpPr>
          <p:cNvPr id="20483" name="Rectang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US" altLang="en-US"/>
              <a:t>To execute a C++ program (cont'd.):</a:t>
            </a:r>
          </a:p>
          <a:p>
            <a:pPr lvl="1" eaLnBrk="1" hangingPunct="1"/>
            <a:r>
              <a:rPr lang="en-US" altLang="en-US" u="sng"/>
              <a:t>Linker</a:t>
            </a:r>
            <a:r>
              <a:rPr lang="en-US" altLang="en-US"/>
              <a:t>: </a:t>
            </a:r>
          </a:p>
          <a:p>
            <a:pPr lvl="2" eaLnBrk="1" hangingPunct="1"/>
            <a:r>
              <a:rPr lang="en-US" altLang="en-US"/>
              <a:t>Combines object program with other programs provided by the SDK to create executable code</a:t>
            </a:r>
          </a:p>
          <a:p>
            <a:pPr lvl="1" eaLnBrk="1" hangingPunct="1"/>
            <a:r>
              <a:rPr lang="en-US" altLang="en-US" u="sng"/>
              <a:t>Loader</a:t>
            </a:r>
            <a:r>
              <a:rPr lang="en-US" altLang="en-US"/>
              <a:t>: </a:t>
            </a:r>
          </a:p>
          <a:p>
            <a:pPr lvl="2" eaLnBrk="1" hangingPunct="1"/>
            <a:r>
              <a:rPr lang="en-US" altLang="en-US"/>
              <a:t>Loads executable program into main memory</a:t>
            </a:r>
          </a:p>
          <a:p>
            <a:pPr lvl="1" eaLnBrk="1" hangingPunct="1"/>
            <a:r>
              <a:rPr lang="en-US" altLang="en-US"/>
              <a:t>The last step is to execute the program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2048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B407C7-7BA9-43B4-A6E4-FF33F86798E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Problem Analysis–Coding–Execution Cycle (cont'd.)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Once the algorithm is designed and correctness verified</a:t>
            </a:r>
          </a:p>
          <a:p>
            <a:pPr lvl="1" eaLnBrk="1" hangingPunct="1"/>
            <a:r>
              <a:rPr lang="en-US" altLang="en-US"/>
              <a:t>Write the equivalent code in high-level language</a:t>
            </a:r>
          </a:p>
          <a:p>
            <a:pPr eaLnBrk="1" hangingPunct="1"/>
            <a:r>
              <a:rPr lang="en-US" altLang="en-US"/>
              <a:t>Enter the program using text editor</a:t>
            </a:r>
          </a:p>
          <a:p>
            <a:pPr eaLnBrk="1" hangingPunct="1"/>
            <a:endParaRPr lang="en-US" altLang="en-US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26629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0D2BF6-805F-48F0-8E6C-D7CD9EFA398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Problem Analysis–Coding–Execution Cycle (cont'd.)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 code through compiler </a:t>
            </a:r>
          </a:p>
          <a:p>
            <a:pPr eaLnBrk="1" hangingPunct="1"/>
            <a:r>
              <a:rPr lang="en-US" altLang="en-US"/>
              <a:t>If compiler generates errors </a:t>
            </a:r>
          </a:p>
          <a:p>
            <a:pPr lvl="1" eaLnBrk="1" hangingPunct="1"/>
            <a:r>
              <a:rPr lang="en-US" altLang="en-US"/>
              <a:t>Look at code and remove errors</a:t>
            </a:r>
          </a:p>
          <a:p>
            <a:pPr lvl="1" eaLnBrk="1" hangingPunct="1"/>
            <a:r>
              <a:rPr lang="en-US" altLang="en-US"/>
              <a:t>Run code again through compiler </a:t>
            </a:r>
          </a:p>
          <a:p>
            <a:pPr eaLnBrk="1" hangingPunct="1"/>
            <a:r>
              <a:rPr lang="en-US" altLang="en-US"/>
              <a:t>If there are no syntax errors</a:t>
            </a:r>
          </a:p>
          <a:p>
            <a:pPr lvl="1" eaLnBrk="1" hangingPunct="1"/>
            <a:r>
              <a:rPr lang="en-US" altLang="en-US"/>
              <a:t>Compiler generates equivalent machine code</a:t>
            </a:r>
          </a:p>
          <a:p>
            <a:pPr eaLnBrk="1" hangingPunct="1"/>
            <a:r>
              <a:rPr lang="en-US" altLang="en-US"/>
              <a:t>Linker links machine code with system resources</a:t>
            </a:r>
          </a:p>
          <a:p>
            <a:pPr eaLnBrk="1" hangingPunct="1"/>
            <a:endParaRPr lang="en-US" altLang="en-US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27653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6BF7F5-B01B-4D83-B477-2A7D6D5B51AD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 Concepts in Programming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64DA74-4CFF-48B9-ADB7-3A372463CA2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Problem Analysis–Coding–Execution Cycle (cont'd.)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Once compiled and linked, loader can place program into main memory for execution</a:t>
            </a:r>
          </a:p>
          <a:p>
            <a:pPr eaLnBrk="1" hangingPunct="1"/>
            <a:r>
              <a:rPr lang="en-US" altLang="en-US"/>
              <a:t>The final step is to execute the program</a:t>
            </a:r>
          </a:p>
          <a:p>
            <a:pPr eaLnBrk="1" hangingPunct="1"/>
            <a:r>
              <a:rPr lang="en-US" altLang="en-US"/>
              <a:t>Compiler guarantees that the program follows the rules of the language</a:t>
            </a:r>
          </a:p>
          <a:p>
            <a:pPr lvl="1" eaLnBrk="1" hangingPunct="1"/>
            <a:r>
              <a:rPr lang="en-US" altLang="en-US"/>
              <a:t>Does not guarantee that the program will run correctly 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28677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B55932-2A08-4DD2-99AA-D6D1E9CC0986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Challenges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64DA74-4CFF-48B9-ADB7-3A372463CA2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/>
              <a:t>Solving Problems Using </a:t>
            </a:r>
            <a:br>
              <a:rPr lang="en-US" altLang="en-US" b="1"/>
            </a:br>
            <a:r>
              <a:rPr lang="en-US" altLang="en-US" b="1"/>
              <a:t>Pseudo Code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/>
              <a:t>Example 1</a:t>
            </a:r>
          </a:p>
          <a:p>
            <a:pPr eaLnBrk="1" hangingPunct="1"/>
            <a:r>
              <a:rPr lang="en-US" altLang="en-US" sz="2400" dirty="0"/>
              <a:t>Design an algorithm to find the perimeter and area of a rectangle</a:t>
            </a:r>
          </a:p>
          <a:p>
            <a:pPr eaLnBrk="1" hangingPunct="1"/>
            <a:r>
              <a:rPr lang="en-US" altLang="en-US" sz="2400" dirty="0"/>
              <a:t>The perimeter and area of the rectangle are given by the following formulas: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sz="2800" dirty="0">
                <a:latin typeface="Courier New" pitchFamily="49" charset="0"/>
              </a:rPr>
              <a:t>perimeter = 2 * (length + width)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Courier New" pitchFamily="49" charset="0"/>
              </a:rPr>
              <a:t>	area = length * width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3994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1725C9-7AE1-4DE6-9699-57A1E566F31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1 (cont'd.)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800" dirty="0"/>
              <a:t>Algorithm: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400" dirty="0"/>
              <a:t>Get length of the rectangle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400" dirty="0"/>
              <a:t>Get width of the rectangle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400" dirty="0"/>
              <a:t>Find the perimeter using the following equation: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latin typeface="Courier New" pitchFamily="49" charset="0"/>
              </a:rPr>
              <a:t>perimeter = 2 * (length + width)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400" dirty="0"/>
              <a:t>Find the area using the following equation: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latin typeface="Courier New" pitchFamily="49" charset="0"/>
              </a:rPr>
              <a:t>area = length * width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z="2400" dirty="0"/>
              <a:t>Print perimeter &amp; area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4096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ED5E24-E4A7-4D04-AB94-7F282DFC28F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2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Every salesperson has a base salary</a:t>
            </a:r>
          </a:p>
          <a:p>
            <a:pPr eaLnBrk="1" hangingPunct="1"/>
            <a:r>
              <a:rPr lang="en-US" altLang="en-US"/>
              <a:t>Salesperson receives $10 bonus at the end of the month for each year worked if he or she has been with the store for five or less years</a:t>
            </a:r>
          </a:p>
          <a:p>
            <a:pPr eaLnBrk="1" hangingPunct="1"/>
            <a:r>
              <a:rPr lang="en-US" altLang="en-US"/>
              <a:t>The bonus is $20 for each year that he or she has worked there if over 5 years</a:t>
            </a:r>
          </a:p>
          <a:p>
            <a:pPr eaLnBrk="1" hangingPunct="1"/>
            <a:endParaRPr lang="en-US" altLang="en-US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41989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3B9970-27D6-4F11-A877-8F57EB3FD21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2 (cont'd.)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Additional bonuses are as follows: </a:t>
            </a:r>
          </a:p>
          <a:p>
            <a:pPr lvl="1" eaLnBrk="1" hangingPunct="1"/>
            <a:r>
              <a:rPr lang="en-US" altLang="en-US"/>
              <a:t>If total sales for the month are $5,000-$10,000, he or she receives a 3% commission on the sale </a:t>
            </a:r>
          </a:p>
          <a:p>
            <a:pPr lvl="1" eaLnBrk="1" hangingPunct="1"/>
            <a:r>
              <a:rPr lang="en-US" altLang="en-US"/>
              <a:t>If total sales for the month are at least $10,000, he or she receives a 6% commission on the sale</a:t>
            </a:r>
          </a:p>
          <a:p>
            <a:pPr eaLnBrk="1" hangingPunct="1"/>
            <a:endParaRPr lang="en-US" altLang="en-US"/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43013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0BF5A2-EA94-4EEC-98C8-CD5933CB9BB7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2 (cont'd.)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Get </a:t>
            </a:r>
            <a:r>
              <a:rPr lang="en-US" altLang="en-US">
                <a:latin typeface="Courier New" pitchFamily="49" charset="0"/>
              </a:rPr>
              <a:t>baseSalary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Get </a:t>
            </a:r>
            <a:r>
              <a:rPr lang="en-US" altLang="en-US">
                <a:latin typeface="Courier New" pitchFamily="49" charset="0"/>
              </a:rPr>
              <a:t>noOfServiceYears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Calculate bonus using the following formula: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400"/>
              <a:t>	</a:t>
            </a:r>
            <a:r>
              <a:rPr lang="en-US" altLang="en-US" sz="2000">
                <a:latin typeface="Courier New" pitchFamily="49" charset="0"/>
              </a:rPr>
              <a:t>if (noOfServiceYears is less than or equal to five)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		bonus = 10 * noOfServiceYears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	otherwise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		bonus = 20 * noOfServiceYears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Get </a:t>
            </a:r>
            <a:r>
              <a:rPr lang="en-US" altLang="en-US">
                <a:latin typeface="Courier New" pitchFamily="49" charset="0"/>
              </a:rPr>
              <a:t>totalSales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en-US"/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44037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CDB7BB-77B7-4FDC-9186-49942909A4E7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2 (cont'd.)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Calculate </a:t>
            </a:r>
            <a:r>
              <a:rPr lang="en-US" altLang="en-US">
                <a:latin typeface="Courier New" pitchFamily="49" charset="0"/>
              </a:rPr>
              <a:t>additionalBonus</a:t>
            </a:r>
            <a:r>
              <a:rPr lang="en-US" altLang="en-US"/>
              <a:t> as follows: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if (totalSale is less than 5000)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	additionalBonus = 0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otherwise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if (totalSale is greater than or equal to  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5000 and totalSale is less than 10000)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	  additionalBonus = totalSale * (0.03)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otherwise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	  additionalBonus = totalSale * (0.06)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4506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F336E9-E746-4873-9C87-178712DDA535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2 (cont'd.)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payCheck</a:t>
            </a:r>
            <a:r>
              <a:rPr lang="en-US" altLang="en-US"/>
              <a:t> using the equation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2600">
                <a:latin typeface="Courier New" pitchFamily="49" charset="0"/>
                <a:cs typeface="Courier New" pitchFamily="49" charset="0"/>
              </a:rPr>
              <a:t>payCheck = baseSalary + bonus </a:t>
            </a:r>
          </a:p>
          <a:p>
            <a:pPr eaLnBrk="1" hangingPunct="1">
              <a:buFontTx/>
              <a:buNone/>
            </a:pPr>
            <a:r>
              <a:rPr lang="en-US" altLang="en-US" sz="2600">
                <a:latin typeface="Courier New" pitchFamily="49" charset="0"/>
                <a:cs typeface="Courier New" pitchFamily="49" charset="0"/>
              </a:rPr>
              <a:t>             + additionalBonus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4608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1EBE5C-6D21-4BDE-BCBD-D373D8FADA4C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3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10 students in a class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Each student has taken five tests and each test is worth 100 points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Design an algorithm to calculate the grade for each student as well as the class average</a:t>
            </a:r>
          </a:p>
          <a:p>
            <a:pPr lvl="1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/>
              <a:t>Design an algorithm to find the average test score</a:t>
            </a:r>
          </a:p>
          <a:p>
            <a:pPr lvl="1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/>
              <a:t>Design an algorithm to determine the grade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Data consists of students’ names and their test scores</a:t>
            </a: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47109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FAADB8-58F6-4747-BF3C-6D365C6D1FA5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Programming?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191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Without software, the computer is useless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Software developed with programming languages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C++ is a programming language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C++ suited for a wide variety of programming tasks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Before programming, it is useful to understand terminology and computer components</a:t>
            </a:r>
          </a:p>
          <a:p>
            <a:pPr lvl="1" eaLnBrk="1" fontAlgn="auto" hangingPunct="1">
              <a:lnSpc>
                <a:spcPct val="90000"/>
              </a:lnSpc>
              <a:spcBef>
                <a:spcPct val="10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en-US" dirty="0"/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3077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3D0701-B6B1-434C-8580-D3BF04178B1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3 (cont'd.)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914400" y="1828800"/>
            <a:ext cx="7924800" cy="4302125"/>
          </a:xfrm>
        </p:spPr>
        <p:txBody>
          <a:bodyPr/>
          <a:lstStyle/>
          <a:p>
            <a:pPr algn="just" eaLnBrk="1" hangingPunct="1"/>
            <a:r>
              <a:rPr lang="en-US" altLang="en-US"/>
              <a:t>Algorithm to determine the average test score:</a:t>
            </a:r>
          </a:p>
          <a:p>
            <a:pPr lvl="1" algn="just" eaLnBrk="1" hangingPunct="1"/>
            <a:r>
              <a:rPr lang="en-US" altLang="en-US"/>
              <a:t>Get the five test scores</a:t>
            </a:r>
          </a:p>
          <a:p>
            <a:pPr lvl="1" eaLnBrk="1" hangingPunct="1"/>
            <a:r>
              <a:rPr lang="en-US" altLang="en-US"/>
              <a:t>Add the five test scores</a:t>
            </a:r>
          </a:p>
          <a:p>
            <a:pPr lvl="2" eaLnBrk="1" hangingPunct="1"/>
            <a:r>
              <a:rPr lang="en-US" altLang="en-US"/>
              <a:t>Suppose </a:t>
            </a:r>
            <a:r>
              <a:rPr lang="en-US" altLang="en-US">
                <a:latin typeface="Courier New" pitchFamily="49" charset="0"/>
              </a:rPr>
              <a:t>sum</a:t>
            </a:r>
            <a:r>
              <a:rPr lang="en-US" altLang="en-US"/>
              <a:t> stands for the </a:t>
            </a:r>
            <a:r>
              <a:rPr lang="en-US" altLang="en-US">
                <a:latin typeface="Courier New" pitchFamily="49" charset="0"/>
              </a:rPr>
              <a:t>sum</a:t>
            </a:r>
            <a:r>
              <a:rPr lang="en-US" altLang="en-US"/>
              <a:t> of the test scores</a:t>
            </a:r>
          </a:p>
          <a:p>
            <a:pPr lvl="1" eaLnBrk="1" hangingPunct="1"/>
            <a:r>
              <a:rPr lang="en-US" altLang="en-US"/>
              <a:t>Suppose </a:t>
            </a:r>
            <a:r>
              <a:rPr lang="en-US" altLang="en-US">
                <a:latin typeface="Courier New" pitchFamily="49" charset="0"/>
              </a:rPr>
              <a:t>average</a:t>
            </a:r>
            <a:r>
              <a:rPr lang="en-US" altLang="en-US"/>
              <a:t> stands for the average test score: </a:t>
            </a:r>
          </a:p>
          <a:p>
            <a:pPr lvl="2" eaLnBrk="1" hangingPunct="1"/>
            <a:r>
              <a:rPr lang="en-US" altLang="en-US">
                <a:latin typeface="Courier New" pitchFamily="49" charset="0"/>
              </a:rPr>
              <a:t>average = sum / 5;</a:t>
            </a: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48133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F40238-4B47-4532-B159-43553D55E8BF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3 (cont'd.)</a:t>
            </a:r>
          </a:p>
        </p:txBody>
      </p:sp>
      <p:sp>
        <p:nvSpPr>
          <p:cNvPr id="49157" name="Rectangle 1027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924800" cy="45720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Algorithm to determine the grade: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800" dirty="0"/>
              <a:t> </a:t>
            </a:r>
          </a:p>
          <a:p>
            <a:pPr algn="just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800" dirty="0"/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if average is greater than or equal to 90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    grade = A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otherwise 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	if average is greater than or equal to 80 and less than 90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       grade = B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otherwise 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	if average is greater than or equal to 70 and less than 80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       grade = C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otherwise 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 	if average is greater than or equal to 60 and less than 70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       grade = D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otherwise 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       grade = F </a:t>
            </a: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2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5753C9-7F3B-4D5C-91DB-9A8FBE46D3A3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3 (cont'd.)</a:t>
            </a:r>
          </a:p>
        </p:txBody>
      </p:sp>
      <p:sp>
        <p:nvSpPr>
          <p:cNvPr id="60421" name="Rectangle 1027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924800" cy="4953000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Main algorithm is as follows:</a:t>
            </a:r>
            <a:r>
              <a:rPr lang="en-US" sz="6000"/>
              <a:t> </a:t>
            </a:r>
          </a:p>
          <a:p>
            <a:pPr lvl="1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>
                <a:latin typeface="Courier New" pitchFamily="49" charset="0"/>
              </a:rPr>
              <a:t>totalAverage = 0;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i="1"/>
              <a:t>Repeat</a:t>
            </a:r>
            <a:r>
              <a:rPr lang="en-US"/>
              <a:t> the following for each student: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Get student’s name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Use the algorithm to find the average test score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Use the algorithm to find the grade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Update </a:t>
            </a:r>
            <a:r>
              <a:rPr lang="en-US">
                <a:latin typeface="Courier New" pitchFamily="49" charset="0"/>
              </a:rPr>
              <a:t>totalAverage</a:t>
            </a:r>
            <a:r>
              <a:rPr lang="en-US"/>
              <a:t> by adding current student’s average test score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/>
              <a:t>Determine the class average as follows: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latin typeface="Courier New" pitchFamily="49" charset="0"/>
              </a:rPr>
              <a:t>classAverage = totalAverage / 10</a:t>
            </a:r>
            <a:r>
              <a:rPr lang="en-US"/>
              <a:t> </a:t>
            </a:r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5018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260477-26C1-4AC3-9CAC-DD1578A6BBF1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Methodologies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914400" y="1870075"/>
            <a:ext cx="77724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Two popular approaches to programming design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Structured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/>
              <a:t>Object Oriented Programming</a:t>
            </a: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5120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FFEF04-5E11-4CA5-A25D-62705406BFED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Structured Programming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93875"/>
            <a:ext cx="7772400" cy="445452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u="sng"/>
              <a:t>Structured design</a:t>
            </a:r>
            <a:r>
              <a:rPr lang="en-US"/>
              <a:t>: </a:t>
            </a:r>
          </a:p>
          <a:p>
            <a:pPr lvl="1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/>
              <a:t>Dividing a problem into smaller subproblems</a:t>
            </a:r>
          </a:p>
          <a:p>
            <a:pPr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u="sng"/>
              <a:t>Structured programming</a:t>
            </a:r>
            <a:r>
              <a:rPr lang="en-US"/>
              <a:t>:</a:t>
            </a:r>
          </a:p>
          <a:p>
            <a:pPr lvl="1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/>
              <a:t>Implementing a structured design</a:t>
            </a:r>
          </a:p>
          <a:p>
            <a:pPr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The structured design approach is also called:</a:t>
            </a:r>
          </a:p>
          <a:p>
            <a:pPr lvl="1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u="sng"/>
              <a:t>Top-down (or bottom-up) design</a:t>
            </a:r>
          </a:p>
          <a:p>
            <a:pPr lvl="1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u="sng"/>
              <a:t>Stepwise refinement</a:t>
            </a:r>
          </a:p>
          <a:p>
            <a:pPr lvl="1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u="sng"/>
              <a:t>Modular programming</a:t>
            </a: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52229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D31F08-9666-4AB8-A681-E114B15A2837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Object-Oriented Programming</a:t>
            </a:r>
          </a:p>
        </p:txBody>
      </p:sp>
      <p:sp>
        <p:nvSpPr>
          <p:cNvPr id="53251" name="Rectangle 10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Identify components called objects</a:t>
            </a:r>
          </a:p>
          <a:p>
            <a:pPr eaLnBrk="1" hangingPunct="1"/>
            <a:r>
              <a:rPr lang="en-US" altLang="en-US"/>
              <a:t>Specify relevant data and possible operations to be performed on that data</a:t>
            </a:r>
          </a:p>
          <a:p>
            <a:pPr eaLnBrk="1" hangingPunct="1"/>
            <a:r>
              <a:rPr lang="en-US" altLang="en-US"/>
              <a:t>Each object consists of data and operations on that data</a:t>
            </a:r>
          </a:p>
          <a:p>
            <a:pPr eaLnBrk="1" hangingPunct="1"/>
            <a:r>
              <a:rPr lang="en-US" altLang="en-US"/>
              <a:t>An object combines data and operations on the data into a single unit</a:t>
            </a:r>
          </a:p>
          <a:p>
            <a:pPr eaLnBrk="1" hangingPunct="1"/>
            <a:endParaRPr lang="en-US" altLang="en-US"/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53253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F263D8-0026-4773-8D5B-CBDF1C3B8DAD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Object-Oriented Programming (cont'd.)</a:t>
            </a: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 how to combine data and operations on the data into a single unit called an object</a:t>
            </a:r>
          </a:p>
          <a:p>
            <a:pPr eaLnBrk="1" hangingPunct="1"/>
            <a:r>
              <a:rPr lang="en-US" altLang="en-US"/>
              <a:t>C++ is designed to implement OOP</a:t>
            </a:r>
          </a:p>
          <a:p>
            <a:pPr eaLnBrk="1" hangingPunct="1"/>
            <a:r>
              <a:rPr lang="en-US" altLang="en-US"/>
              <a:t>OOP is used with structured design</a:t>
            </a: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54277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94C5AB-1C61-4659-88ED-DEA52E83C5DD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Elements of a Computer System</a:t>
            </a:r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410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4336BE-E064-45E9-82BB-9019F502F6A8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6684963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Central Processing Unit and Main Memory (cont'd.)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en-US" u="sng" dirty="0"/>
              <a:t>Random access memory</a:t>
            </a:r>
          </a:p>
          <a:p>
            <a:pPr eaLnBrk="1" hangingPunct="1"/>
            <a:r>
              <a:rPr lang="en-US" altLang="en-US" dirty="0"/>
              <a:t>Directly connected to the CPU </a:t>
            </a:r>
          </a:p>
          <a:p>
            <a:pPr eaLnBrk="1" hangingPunct="1"/>
            <a:r>
              <a:rPr lang="en-US" altLang="en-US" dirty="0"/>
              <a:t>All programs must be loaded into main memory before they can be executed</a:t>
            </a:r>
          </a:p>
          <a:p>
            <a:pPr eaLnBrk="1" hangingPunct="1"/>
            <a:r>
              <a:rPr lang="en-US" altLang="en-US" dirty="0"/>
              <a:t>All data must be brought into main memory before it can be manipulated </a:t>
            </a:r>
          </a:p>
          <a:p>
            <a:pPr eaLnBrk="1" hangingPunct="1"/>
            <a:r>
              <a:rPr lang="en-US" altLang="en-US" dirty="0"/>
              <a:t>When computer power is turned off, everything in main memory is lost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7173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4E4090-EC40-4DF8-BC81-115F799C0C0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Software</a:t>
            </a:r>
            <a:r>
              <a:rPr lang="en-US" altLang="en-US"/>
              <a:t>: programs that do specific tasks</a:t>
            </a:r>
          </a:p>
          <a:p>
            <a:pPr eaLnBrk="1" hangingPunct="1"/>
            <a:r>
              <a:rPr lang="en-US" altLang="en-US" u="sng"/>
              <a:t>System programs </a:t>
            </a:r>
            <a:r>
              <a:rPr lang="en-US" altLang="en-US"/>
              <a:t>take control of the computer, such as an operating system</a:t>
            </a:r>
          </a:p>
          <a:p>
            <a:pPr eaLnBrk="1" hangingPunct="1"/>
            <a:r>
              <a:rPr lang="en-US" altLang="en-US" u="sng"/>
              <a:t>Application programs </a:t>
            </a:r>
            <a:r>
              <a:rPr lang="en-US" altLang="en-US"/>
              <a:t>such as:</a:t>
            </a:r>
          </a:p>
          <a:p>
            <a:pPr lvl="1" eaLnBrk="1" hangingPunct="1"/>
            <a:r>
              <a:rPr lang="en-US" altLang="en-US"/>
              <a:t>Word processors</a:t>
            </a:r>
          </a:p>
          <a:p>
            <a:pPr lvl="1" eaLnBrk="1" hangingPunct="1"/>
            <a:r>
              <a:rPr lang="en-US" altLang="en-US"/>
              <a:t>Spreadsheets</a:t>
            </a:r>
          </a:p>
          <a:p>
            <a:pPr lvl="1" eaLnBrk="1" hangingPunct="1"/>
            <a:r>
              <a:rPr lang="en-US" altLang="en-US"/>
              <a:t>Games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1024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5C63FE-4EA8-447E-9016-D6955C6BBB9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Evolution of Programming Languages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/>
              <a:t>Early computers were programmed in machine language </a:t>
            </a:r>
          </a:p>
          <a:p>
            <a:pPr eaLnBrk="1" hangingPunct="1">
              <a:spcBef>
                <a:spcPts val="625"/>
              </a:spcBef>
            </a:pPr>
            <a:r>
              <a:rPr lang="en-US" altLang="en-US"/>
              <a:t>To calculate </a:t>
            </a:r>
            <a:r>
              <a:rPr lang="en-US" altLang="en-US">
                <a:latin typeface="Courier New" pitchFamily="49" charset="0"/>
              </a:rPr>
              <a:t>wages = rates * hours</a:t>
            </a:r>
            <a:r>
              <a:rPr lang="en-US" altLang="en-US"/>
              <a:t> in machine language: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49" charset="0"/>
              </a:rPr>
              <a:t>100100 010001    //Load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en-US">
                <a:latin typeface="Courier New" pitchFamily="49" charset="0"/>
              </a:rPr>
              <a:t>	100110 010010    //Multiply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en-US">
                <a:latin typeface="Courier New" pitchFamily="49" charset="0"/>
              </a:rPr>
              <a:t>	100010 010011    //Store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1434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506CE7-1B24-408C-A815-C32A964945D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Evolution of Programming Languages (cont'd.)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8193088" cy="16764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/>
              <a:t>Assembly language instructions are </a:t>
            </a:r>
            <a:r>
              <a:rPr lang="en-US" u="sng"/>
              <a:t>mnemonic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u="sng"/>
              <a:t>Assembler</a:t>
            </a:r>
            <a:r>
              <a:rPr lang="en-US"/>
              <a:t>: translates a program written in assembly language into machine language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1536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00FF56-F6D6-4A30-BB78-A5B9779F3A8E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536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581400"/>
            <a:ext cx="6938963" cy="247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Evolution of Programming Languages (cont'd.)</a:t>
            </a:r>
          </a:p>
        </p:txBody>
      </p:sp>
      <p:sp>
        <p:nvSpPr>
          <p:cNvPr id="16387" name="Rectang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assembly language instructions, </a:t>
            </a:r>
            <a:r>
              <a:rPr lang="en-US" altLang="en-US">
                <a:latin typeface="Courier New" pitchFamily="49" charset="0"/>
              </a:rPr>
              <a:t>wages = rates • hours</a:t>
            </a:r>
            <a:r>
              <a:rPr lang="en-US" altLang="en-US"/>
              <a:t> can be written as:</a:t>
            </a:r>
          </a:p>
          <a:p>
            <a:pPr eaLnBrk="1" hangingPunct="1"/>
            <a:endParaRPr lang="en-US" altLang="en-US"/>
          </a:p>
          <a:p>
            <a:pPr lvl="1" eaLnBrk="1" hangingPunct="1">
              <a:buFont typeface="Arial" charset="0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49" charset="0"/>
              </a:rPr>
              <a:t>LOAD  rate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>
                <a:latin typeface="Courier New" pitchFamily="49" charset="0"/>
              </a:rPr>
              <a:t>	MULT	hour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>
                <a:latin typeface="Courier New" pitchFamily="49" charset="0"/>
              </a:rPr>
              <a:t>	STOR	wages</a:t>
            </a:r>
            <a:r>
              <a:rPr lang="en-US" altLang="en-US"/>
              <a:t>	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C++ Programming: From Problem Analysis to Program Design, Fifth Edition</a:t>
            </a:r>
          </a:p>
        </p:txBody>
      </p:sp>
      <p:sp>
        <p:nvSpPr>
          <p:cNvPr id="16389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B87B16-AE66-4ABD-9733-813892CD76D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</TotalTime>
  <Words>1920</Words>
  <Application>Microsoft Office PowerPoint</Application>
  <PresentationFormat>On-screen Show (4:3)</PresentationFormat>
  <Paragraphs>282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Office Theme</vt:lpstr>
      <vt:lpstr>PowerPoint Presentation</vt:lpstr>
      <vt:lpstr>Fundamental Concepts in Programming</vt:lpstr>
      <vt:lpstr>Why Programming?</vt:lpstr>
      <vt:lpstr>Elements of a Computer System</vt:lpstr>
      <vt:lpstr>Central Processing Unit and Main Memory (cont'd.)</vt:lpstr>
      <vt:lpstr>Software</vt:lpstr>
      <vt:lpstr>The Evolution of Programming Languages</vt:lpstr>
      <vt:lpstr>The Evolution of Programming Languages (cont'd.)</vt:lpstr>
      <vt:lpstr>The Evolution of Programming Languages (cont'd.)</vt:lpstr>
      <vt:lpstr>The Evolution of Programming Languages (cont'd.)</vt:lpstr>
      <vt:lpstr>The Problem Analysis–Coding–Execution Cycle (cont’d.)</vt:lpstr>
      <vt:lpstr>Programming with the Problem Analysis–Coding–Execution Cycle</vt:lpstr>
      <vt:lpstr>The Problem Analysis–Coding–Execution Cycle (cont'd.)</vt:lpstr>
      <vt:lpstr>The Problem Analysis–Coding–Execution Cycle (cont'd.)</vt:lpstr>
      <vt:lpstr>Processing a C++ Program</vt:lpstr>
      <vt:lpstr>Processing a C++ Program</vt:lpstr>
      <vt:lpstr>Processing a C++ Program (cont'd.)</vt:lpstr>
      <vt:lpstr>The Problem Analysis–Coding–Execution Cycle (cont'd.)</vt:lpstr>
      <vt:lpstr>The Problem Analysis–Coding–Execution Cycle (cont'd.)</vt:lpstr>
      <vt:lpstr>The Problem Analysis–Coding–Execution Cycle (cont'd.)</vt:lpstr>
      <vt:lpstr>Problem Challenges</vt:lpstr>
      <vt:lpstr>Solving Problems Using  Pseudo Code</vt:lpstr>
      <vt:lpstr>Example 1 (cont'd.)</vt:lpstr>
      <vt:lpstr>Example 2</vt:lpstr>
      <vt:lpstr>Example 2 (cont'd.)</vt:lpstr>
      <vt:lpstr>Example 2 (cont'd.)</vt:lpstr>
      <vt:lpstr>Example 2 (cont'd.)</vt:lpstr>
      <vt:lpstr>Example 2 (cont'd.)</vt:lpstr>
      <vt:lpstr>Example 3</vt:lpstr>
      <vt:lpstr>Example 3 (cont'd.)</vt:lpstr>
      <vt:lpstr>Example 3 (cont'd.)</vt:lpstr>
      <vt:lpstr>Example 3 (cont'd.)</vt:lpstr>
      <vt:lpstr>Programming Methodologies</vt:lpstr>
      <vt:lpstr>Structured Programming</vt:lpstr>
      <vt:lpstr>Object-Oriented Programming</vt:lpstr>
      <vt:lpstr>Object-Oriented Programming (cont'd.)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Owner</dc:creator>
  <cp:lastModifiedBy>S. M.</cp:lastModifiedBy>
  <cp:revision>148</cp:revision>
  <cp:lastPrinted>2009-04-22T19:24:48Z</cp:lastPrinted>
  <dcterms:created xsi:type="dcterms:W3CDTF">2002-07-27T03:19:07Z</dcterms:created>
  <dcterms:modified xsi:type="dcterms:W3CDTF">2025-09-04T12:38:54Z</dcterms:modified>
</cp:coreProperties>
</file>