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2" r:id="rId1"/>
  </p:sldMasterIdLst>
  <p:notesMasterIdLst>
    <p:notesMasterId r:id="rId76"/>
  </p:notesMasterIdLst>
  <p:sldIdLst>
    <p:sldId id="634" r:id="rId2"/>
    <p:sldId id="400" r:id="rId3"/>
    <p:sldId id="361" r:id="rId4"/>
    <p:sldId id="362" r:id="rId5"/>
    <p:sldId id="257" r:id="rId6"/>
    <p:sldId id="363" r:id="rId7"/>
    <p:sldId id="364" r:id="rId8"/>
    <p:sldId id="365" r:id="rId9"/>
    <p:sldId id="366" r:id="rId10"/>
    <p:sldId id="367" r:id="rId11"/>
    <p:sldId id="354" r:id="rId12"/>
    <p:sldId id="368" r:id="rId13"/>
    <p:sldId id="369" r:id="rId14"/>
    <p:sldId id="370" r:id="rId15"/>
    <p:sldId id="355" r:id="rId16"/>
    <p:sldId id="270" r:id="rId17"/>
    <p:sldId id="371" r:id="rId18"/>
    <p:sldId id="372" r:id="rId19"/>
    <p:sldId id="273" r:id="rId20"/>
    <p:sldId id="373" r:id="rId21"/>
    <p:sldId id="374" r:id="rId22"/>
    <p:sldId id="375" r:id="rId23"/>
    <p:sldId id="279" r:id="rId24"/>
    <p:sldId id="296" r:id="rId25"/>
    <p:sldId id="376" r:id="rId26"/>
    <p:sldId id="297" r:id="rId27"/>
    <p:sldId id="348" r:id="rId28"/>
    <p:sldId id="378" r:id="rId29"/>
    <p:sldId id="299" r:id="rId30"/>
    <p:sldId id="350" r:id="rId31"/>
    <p:sldId id="356" r:id="rId32"/>
    <p:sldId id="379" r:id="rId33"/>
    <p:sldId id="352" r:id="rId34"/>
    <p:sldId id="357" r:id="rId35"/>
    <p:sldId id="295" r:id="rId36"/>
    <p:sldId id="282" r:id="rId37"/>
    <p:sldId id="380" r:id="rId38"/>
    <p:sldId id="340" r:id="rId39"/>
    <p:sldId id="358" r:id="rId40"/>
    <p:sldId id="381" r:id="rId41"/>
    <p:sldId id="382" r:id="rId42"/>
    <p:sldId id="383" r:id="rId43"/>
    <p:sldId id="302" r:id="rId44"/>
    <p:sldId id="304" r:id="rId45"/>
    <p:sldId id="305" r:id="rId46"/>
    <p:sldId id="384" r:id="rId47"/>
    <p:sldId id="385" r:id="rId48"/>
    <p:sldId id="386" r:id="rId49"/>
    <p:sldId id="387" r:id="rId50"/>
    <p:sldId id="388" r:id="rId51"/>
    <p:sldId id="345" r:id="rId52"/>
    <p:sldId id="343" r:id="rId53"/>
    <p:sldId id="389" r:id="rId54"/>
    <p:sldId id="335" r:id="rId55"/>
    <p:sldId id="390" r:id="rId56"/>
    <p:sldId id="391" r:id="rId57"/>
    <p:sldId id="392" r:id="rId58"/>
    <p:sldId id="393" r:id="rId59"/>
    <p:sldId id="359" r:id="rId60"/>
    <p:sldId id="360" r:id="rId61"/>
    <p:sldId id="394" r:id="rId62"/>
    <p:sldId id="314" r:id="rId63"/>
    <p:sldId id="395" r:id="rId64"/>
    <p:sldId id="317" r:id="rId65"/>
    <p:sldId id="318" r:id="rId66"/>
    <p:sldId id="396" r:id="rId67"/>
    <p:sldId id="320" r:id="rId68"/>
    <p:sldId id="397" r:id="rId69"/>
    <p:sldId id="398" r:id="rId70"/>
    <p:sldId id="399" r:id="rId71"/>
    <p:sldId id="324" r:id="rId72"/>
    <p:sldId id="325" r:id="rId73"/>
    <p:sldId id="346" r:id="rId74"/>
    <p:sldId id="347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6699"/>
    <a:srgbClr val="000066"/>
    <a:srgbClr val="990000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2058D5-FA6A-4CD0-BD18-58FAC1F6A4D8}" v="3" dt="2025-09-24T08:53:17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9298" autoAdjust="0"/>
  </p:normalViewPr>
  <p:slideViewPr>
    <p:cSldViewPr>
      <p:cViewPr varScale="1">
        <p:scale>
          <a:sx n="60" d="100"/>
          <a:sy n="60" d="100"/>
        </p:scale>
        <p:origin x="1408" y="44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7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d Alsuwat" userId="4d685af158c72bc1" providerId="LiveId" clId="{923E3472-4856-46A5-A215-5DB28FDF05D7}"/>
    <pc:docChg chg="custSel modSld">
      <pc:chgData name="Emad Alsuwat" userId="4d685af158c72bc1" providerId="LiveId" clId="{923E3472-4856-46A5-A215-5DB28FDF05D7}" dt="2025-09-24T08:53:14.681" v="151" actId="20578"/>
      <pc:docMkLst>
        <pc:docMk/>
      </pc:docMkLst>
      <pc:sldChg chg="modSp mod">
        <pc:chgData name="Emad Alsuwat" userId="4d685af158c72bc1" providerId="LiveId" clId="{923E3472-4856-46A5-A215-5DB28FDF05D7}" dt="2025-09-24T08:53:14.681" v="151" actId="20578"/>
        <pc:sldMkLst>
          <pc:docMk/>
          <pc:sldMk cId="0" sldId="362"/>
        </pc:sldMkLst>
        <pc:spChg chg="mod">
          <ac:chgData name="Emad Alsuwat" userId="4d685af158c72bc1" providerId="LiveId" clId="{923E3472-4856-46A5-A215-5DB28FDF05D7}" dt="2025-09-24T08:53:14.681" v="151" actId="20578"/>
          <ac:spMkLst>
            <pc:docMk/>
            <pc:sldMk cId="0" sldId="362"/>
            <ac:spMk id="7171" creationId="{FE22FC05-07C3-E3E4-AF04-6AD6924D44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F5C0B8-1735-410C-B05E-16329CF422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9B6DB-7F82-4357-BC54-FB8E4657A1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570CA-E1F3-45AC-808D-94BEF249E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29AC-B47F-4854-BB61-93A4023C11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6F5B4C-40EB-9D0B-3216-6CB84BBE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6F38D-70BE-4DE1-B14A-34D0DE06F197}" type="datetimeFigureOut">
              <a:rPr lang="en-US"/>
              <a:pPr>
                <a:defRPr/>
              </a:pPr>
              <a:t>9/24/2025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47EFE53-538D-09EB-DED7-BD333935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1D22F5-A601-AAB3-BC13-3298FF9C8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CFED2-C7C9-4A92-BBC1-568904F56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ABEBD-9936-421F-AAF4-6C67E507E1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0A2E9-8162-4DE4-9595-A0ED3772B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0BFFC-4BF5-4167-87C5-4642308D2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29802-098F-4643-84A5-F740896111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FD06E-1F92-4900-BE24-30734579A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2C50-46FF-43A0-8C23-5A2DC151D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FDA66-96D2-481A-B704-A831BFD01F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E10FD5-18E6-49A1-BA5D-CE4B19517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3273002-83E0-4059-BE48-42958EC97E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5669-A2B5-80E2-3D56-0CD3703F489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4066350" y="63500"/>
            <a:ext cx="1046226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2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مقيد | Restricted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55703-27B2-1731-A760-A283FE729A2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3839337" y="3322320"/>
            <a:ext cx="1505014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4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مقيد |TU|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148983" y="1752600"/>
            <a:ext cx="7696200" cy="4419600"/>
          </a:xfrm>
          <a:prstGeom prst="roundRect">
            <a:avLst>
              <a:gd name="adj" fmla="val 1226"/>
            </a:avLst>
          </a:prstGeom>
          <a:solidFill>
            <a:srgbClr val="FFC000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56119" y="2184674"/>
            <a:ext cx="6438898" cy="1015663"/>
          </a:xfrm>
          <a:prstGeom prst="rect">
            <a:avLst/>
          </a:prstGeom>
          <a:solidFill>
            <a:srgbClr val="34598D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</a:rPr>
              <a:t>501220-3</a:t>
            </a:r>
          </a:p>
          <a:p>
            <a:pPr algn="ctr"/>
            <a:r>
              <a:rPr lang="en-US" sz="32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3BC1B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Computer Programming I</a:t>
            </a:r>
            <a:endParaRPr 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3BC1B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3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51F270DD-1F8D-49DF-BD2A-DDD155C35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66" y="311151"/>
            <a:ext cx="1620667" cy="11212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42274E-C7CA-E3BC-B1DC-3159D612107B}"/>
              </a:ext>
            </a:extLst>
          </p:cNvPr>
          <p:cNvSpPr txBox="1">
            <a:spLocks/>
          </p:cNvSpPr>
          <p:nvPr/>
        </p:nvSpPr>
        <p:spPr>
          <a:xfrm>
            <a:off x="1270368" y="3276600"/>
            <a:ext cx="7010400" cy="2298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Unit-2</a:t>
            </a:r>
            <a:r>
              <a:rPr lang="en-US" sz="5400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r>
              <a:rPr lang="en-US" altLang="en-US" sz="4000" dirty="0">
                <a:solidFill>
                  <a:srgbClr val="FF0000"/>
                </a:solidFill>
              </a:rPr>
              <a:t>Basic Elements of C++</a:t>
            </a:r>
            <a:endParaRPr lang="en-CA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5" descr="https://upload.wikimedia.org/wikipedia/commons/thumb/1/18/ISO_C%2B%2B_Logo.svg/1200px-ISO_C%2B%2B_Logo.svg.png">
            <a:extLst>
              <a:ext uri="{FF2B5EF4-FFF2-40B4-BE49-F238E27FC236}">
                <a16:creationId xmlns:a16="http://schemas.microsoft.com/office/drawing/2014/main" id="{80C3DADE-2F16-66B8-1E6E-9FFD9B6B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997" y="4990010"/>
            <a:ext cx="1435886" cy="161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4525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79AA3F0-1247-7189-1247-2CFC6323B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Identifiers (cont'd.)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7219158-219F-3D9C-32BB-78269058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Legal identifiers in C++: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conversion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payRate</a:t>
            </a:r>
          </a:p>
        </p:txBody>
      </p:sp>
      <p:sp>
        <p:nvSpPr>
          <p:cNvPr id="13316" name="Footer Placeholder 4">
            <a:extLst>
              <a:ext uri="{FF2B5EF4-FFF2-40B4-BE49-F238E27FC236}">
                <a16:creationId xmlns:a16="http://schemas.microsoft.com/office/drawing/2014/main" id="{BEB5A90F-AE5C-9664-3575-1F54EDA0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3317" name="Slide Number Placeholder 5">
            <a:extLst>
              <a:ext uri="{FF2B5EF4-FFF2-40B4-BE49-F238E27FC236}">
                <a16:creationId xmlns:a16="http://schemas.microsoft.com/office/drawing/2014/main" id="{C9FE5EFA-20E8-A306-C9E3-B2BFA6D8F4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9B14C1-148C-4AA0-BEAC-936A508F3DB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8" name="Picture 7">
            <a:extLst>
              <a:ext uri="{FF2B5EF4-FFF2-40B4-BE49-F238E27FC236}">
                <a16:creationId xmlns:a16="http://schemas.microsoft.com/office/drawing/2014/main" id="{63860031-907D-3AAC-5CC4-DA5E5D257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886200"/>
            <a:ext cx="7010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13EA2F0-4156-294A-CC1B-C3F18BD1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Whitespaces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36F61DF-5DAE-3F0C-7B73-E24724DBB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C++ program contains whitespaces</a:t>
            </a:r>
          </a:p>
          <a:p>
            <a:pPr lvl="1" eaLnBrk="1" hangingPunct="1"/>
            <a:r>
              <a:rPr lang="en-US" altLang="en-US"/>
              <a:t>Include blanks, tabs, and newline characters </a:t>
            </a:r>
          </a:p>
          <a:p>
            <a:pPr eaLnBrk="1" hangingPunct="1"/>
            <a:r>
              <a:rPr lang="en-US" altLang="en-US"/>
              <a:t>Used to separate special symbols, reserved words, and identifiers</a:t>
            </a:r>
          </a:p>
          <a:p>
            <a:pPr eaLnBrk="1" hangingPunct="1"/>
            <a:r>
              <a:rPr lang="en-US" altLang="en-US"/>
              <a:t>Proper utilization of whitespaces is important </a:t>
            </a:r>
          </a:p>
          <a:p>
            <a:pPr lvl="1" eaLnBrk="1" hangingPunct="1"/>
            <a:r>
              <a:rPr lang="en-US" altLang="en-US"/>
              <a:t>Can be used to make the program readable</a:t>
            </a:r>
          </a:p>
        </p:txBody>
      </p:sp>
      <p:sp>
        <p:nvSpPr>
          <p:cNvPr id="14340" name="Footer Placeholder 4">
            <a:extLst>
              <a:ext uri="{FF2B5EF4-FFF2-40B4-BE49-F238E27FC236}">
                <a16:creationId xmlns:a16="http://schemas.microsoft.com/office/drawing/2014/main" id="{A791F567-9C79-211F-57ED-28D763F7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4341" name="Slide Number Placeholder 5">
            <a:extLst>
              <a:ext uri="{FF2B5EF4-FFF2-40B4-BE49-F238E27FC236}">
                <a16:creationId xmlns:a16="http://schemas.microsoft.com/office/drawing/2014/main" id="{AB90D31C-B4BC-58E5-DE90-09846D91C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D5116-0F98-433D-B52A-936CC3371C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>
            <a:extLst>
              <a:ext uri="{FF2B5EF4-FFF2-40B4-BE49-F238E27FC236}">
                <a16:creationId xmlns:a16="http://schemas.microsoft.com/office/drawing/2014/main" id="{EFD7B1FF-BA15-B130-C861-9E780A1BC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Types</a:t>
            </a: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227C5292-BD4B-B4C1-29E1-E078AF125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Data type</a:t>
            </a:r>
            <a:r>
              <a:rPr lang="en-US" altLang="en-US"/>
              <a:t>: set of values together with a set of operations</a:t>
            </a:r>
          </a:p>
          <a:p>
            <a:pPr eaLnBrk="1" hangingPunct="1"/>
            <a:r>
              <a:rPr lang="en-US" altLang="en-US"/>
              <a:t>C++ data types fall into three categories:</a:t>
            </a:r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2D49751D-6979-6F11-5420-933E8227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5365" name="Slide Number Placeholder 5">
            <a:extLst>
              <a:ext uri="{FF2B5EF4-FFF2-40B4-BE49-F238E27FC236}">
                <a16:creationId xmlns:a16="http://schemas.microsoft.com/office/drawing/2014/main" id="{DB875629-4AA6-ED33-8F53-C39F66F2F6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AE97D1-8498-41DC-9998-07F067B5792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269317E8-868C-972C-7A9F-245EDF489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57600"/>
            <a:ext cx="7239000" cy="181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2668CA25-D7CA-0AE8-DD72-1855D025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Types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A6D32E1-1CD9-7008-A42A-66465FF3C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Three categories of simple data</a:t>
            </a:r>
          </a:p>
          <a:p>
            <a:pPr lvl="1" eaLnBrk="1" hangingPunct="1"/>
            <a:r>
              <a:rPr lang="en-US" altLang="en-US" u="sng"/>
              <a:t>Integral</a:t>
            </a:r>
            <a:r>
              <a:rPr lang="en-US" altLang="en-US"/>
              <a:t>: integers (numbers without a decimal)</a:t>
            </a:r>
          </a:p>
          <a:p>
            <a:pPr lvl="1" eaLnBrk="1" hangingPunct="1"/>
            <a:r>
              <a:rPr lang="en-US" altLang="en-US" u="sng"/>
              <a:t>Floating-point</a:t>
            </a:r>
            <a:r>
              <a:rPr lang="en-US" altLang="en-US"/>
              <a:t>: decimal numbers</a:t>
            </a:r>
          </a:p>
          <a:p>
            <a:pPr lvl="1" eaLnBrk="1" hangingPunct="1"/>
            <a:r>
              <a:rPr lang="en-US" altLang="en-US" u="sng"/>
              <a:t>Enumeration type</a:t>
            </a:r>
            <a:r>
              <a:rPr lang="en-US" altLang="en-US"/>
              <a:t>: user-defined data type</a:t>
            </a:r>
          </a:p>
        </p:txBody>
      </p: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90B9F320-9B59-7DD5-5805-AD96054B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6389" name="Slide Number Placeholder 5">
            <a:extLst>
              <a:ext uri="{FF2B5EF4-FFF2-40B4-BE49-F238E27FC236}">
                <a16:creationId xmlns:a16="http://schemas.microsoft.com/office/drawing/2014/main" id="{BE6A7B72-EF13-6CC1-862D-A864DFBCF9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8803AD-AD0C-4334-8E1F-2DFD0BDAEB1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9">
            <a:extLst>
              <a:ext uri="{FF2B5EF4-FFF2-40B4-BE49-F238E27FC236}">
                <a16:creationId xmlns:a16="http://schemas.microsoft.com/office/drawing/2014/main" id="{9114B5A7-6BEE-37DD-E4DE-6F144930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Types (cont'd.)</a:t>
            </a:r>
          </a:p>
        </p:txBody>
      </p:sp>
      <p:sp>
        <p:nvSpPr>
          <p:cNvPr id="17411" name="Rectangle 10">
            <a:extLst>
              <a:ext uri="{FF2B5EF4-FFF2-40B4-BE49-F238E27FC236}">
                <a16:creationId xmlns:a16="http://schemas.microsoft.com/office/drawing/2014/main" id="{9297BE7D-DF48-63B3-B3EF-FDD51300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Integral data types are further classified into nine categories:</a:t>
            </a:r>
          </a:p>
          <a:p>
            <a:pPr lvl="1"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char, short, int, long, bool</a:t>
            </a:r>
          </a:p>
          <a:p>
            <a:pPr lvl="1" eaLnBrk="1" hangingPunct="1"/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unsigned char, unsigned short, unsigned int, unsigned long</a:t>
            </a:r>
          </a:p>
          <a:p>
            <a:pPr lvl="1" eaLnBrk="1" hangingPunct="1"/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Footer Placeholder 4">
            <a:extLst>
              <a:ext uri="{FF2B5EF4-FFF2-40B4-BE49-F238E27FC236}">
                <a16:creationId xmlns:a16="http://schemas.microsoft.com/office/drawing/2014/main" id="{0940A441-4DA0-33C7-C08C-9DEF2136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7413" name="Slide Number Placeholder 5">
            <a:extLst>
              <a:ext uri="{FF2B5EF4-FFF2-40B4-BE49-F238E27FC236}">
                <a16:creationId xmlns:a16="http://schemas.microsoft.com/office/drawing/2014/main" id="{E37ECC24-8010-9477-7E54-AC50460EC0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A7C542-000A-4BCC-8A9C-327515AF2AA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16203F73-C057-A49B-C578-BF515E8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Data Types (cont'd.)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985D54-A884-DDA6-6ADF-84AEA7B38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Different compilers may allow different ranges of values</a:t>
            </a:r>
          </a:p>
          <a:p>
            <a:pPr eaLnBrk="1" hangingPunct="1"/>
            <a:endParaRPr lang="en-US" altLang="en-US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0619139B-5DF7-987C-8ECB-DF9B3535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AFBFDAED-2D45-1436-0BB0-76F08B228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D9E5A9-A3FA-4F8F-A5C3-D8548E837E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8438" name="Picture 7">
            <a:extLst>
              <a:ext uri="{FF2B5EF4-FFF2-40B4-BE49-F238E27FC236}">
                <a16:creationId xmlns:a16="http://schemas.microsoft.com/office/drawing/2014/main" id="{8FD10278-CAC0-0AB6-0491-5D46C9B56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0104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9C0570F-527C-1473-E303-991DDF0E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 Data Type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9703B2C-3542-2B62-158D-3A02899C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-6728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0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78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+763</a:t>
            </a:r>
          </a:p>
          <a:p>
            <a:pPr eaLnBrk="1" hangingPunct="1"/>
            <a:r>
              <a:rPr lang="en-US" altLang="en-US"/>
              <a:t>Positive integers do not need a </a:t>
            </a:r>
            <a:r>
              <a:rPr lang="en-US" altLang="en-US" sz="2600">
                <a:latin typeface="Courier New" panose="02070309020205020404" pitchFamily="49" charset="0"/>
              </a:rPr>
              <a:t>+</a:t>
            </a:r>
            <a:r>
              <a:rPr lang="en-US" altLang="en-US"/>
              <a:t> sign</a:t>
            </a:r>
          </a:p>
          <a:p>
            <a:pPr eaLnBrk="1" hangingPunct="1"/>
            <a:r>
              <a:rPr lang="en-US" altLang="en-US"/>
              <a:t>No commas are used within an integer</a:t>
            </a:r>
          </a:p>
          <a:p>
            <a:pPr lvl="1" eaLnBrk="1" hangingPunct="1"/>
            <a:r>
              <a:rPr lang="en-US" altLang="en-US"/>
              <a:t>Commas are used for separating items in a list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3D174B53-5549-AB9D-D735-C57E54E3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B1DB7664-C5A0-74A6-C6A6-FED6EC1B8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AED62B-4846-4FEA-A57F-463D8D684C7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6D82B969-B86D-BCA8-1316-375BE549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Data Type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5C1AF360-29E3-F534-7B87-AA20DFD2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 type </a:t>
            </a:r>
          </a:p>
          <a:p>
            <a:pPr lvl="1" eaLnBrk="1" hangingPunct="1"/>
            <a:r>
              <a:rPr lang="en-US" altLang="en-US"/>
              <a:t>Two values: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endParaRPr lang="en-US" altLang="en-US"/>
          </a:p>
          <a:p>
            <a:pPr lvl="1" eaLnBrk="1" hangingPunct="1"/>
            <a:r>
              <a:rPr lang="en-US" altLang="en-US"/>
              <a:t>Manipulate logical (Boolean) expressions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Logical values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bool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true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false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Reserved words</a:t>
            </a:r>
          </a:p>
          <a:p>
            <a:pPr eaLnBrk="1" hangingPunct="1"/>
            <a:endParaRPr lang="en-US" altLang="en-US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C844ADC7-A123-C13F-1ACB-0BC85BDB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0485" name="Slide Number Placeholder 5">
            <a:extLst>
              <a:ext uri="{FF2B5EF4-FFF2-40B4-BE49-F238E27FC236}">
                <a16:creationId xmlns:a16="http://schemas.microsoft.com/office/drawing/2014/main" id="{E199DAAF-80C6-46C9-8E07-D36BE2673E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C09E98-4691-4FAD-A9F7-443C1CED3D9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B14D286-230C-4593-D537-28EE3CCB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char Data Type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8E903AF-6BE6-8285-C084-2BAED06C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smallest integral data type</a:t>
            </a:r>
          </a:p>
          <a:p>
            <a:pPr eaLnBrk="1" hangingPunct="1"/>
            <a:r>
              <a:rPr lang="en-US" altLang="en-US"/>
              <a:t>Used for characters: letters, digits, and special symbols</a:t>
            </a:r>
          </a:p>
          <a:p>
            <a:pPr eaLnBrk="1" hangingPunct="1"/>
            <a:r>
              <a:rPr lang="en-US" altLang="en-US"/>
              <a:t>Each character is enclosed in single quotes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'A', 'a', '0', '*', '+', '$', '&amp;' </a:t>
            </a:r>
          </a:p>
          <a:p>
            <a:pPr eaLnBrk="1" hangingPunct="1"/>
            <a:r>
              <a:rPr lang="en-US" altLang="en-US"/>
              <a:t>A blank space is a character</a:t>
            </a:r>
          </a:p>
          <a:p>
            <a:pPr lvl="1" eaLnBrk="1" hangingPunct="1"/>
            <a:r>
              <a:rPr lang="en-US" altLang="en-US"/>
              <a:t>Written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altLang="en-US"/>
              <a:t>, with a space left between the single quotes</a:t>
            </a:r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0C5E69B7-CD48-FA43-7E8D-C008CB02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1509" name="Slide Number Placeholder 5">
            <a:extLst>
              <a:ext uri="{FF2B5EF4-FFF2-40B4-BE49-F238E27FC236}">
                <a16:creationId xmlns:a16="http://schemas.microsoft.com/office/drawing/2014/main" id="{E2039D62-8F01-2280-B92E-E0B870EB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6ADD69-989D-4487-A42F-D8F81A3AACD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>
            <a:extLst>
              <a:ext uri="{FF2B5EF4-FFF2-40B4-BE49-F238E27FC236}">
                <a16:creationId xmlns:a16="http://schemas.microsoft.com/office/drawing/2014/main" id="{C31CC831-8DE9-C128-B348-49CF2024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Data Types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926FF49-E7B5-3741-74FA-1989AB76F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uses scientific notation to represent real numbers (floating-point notation)</a:t>
            </a:r>
          </a:p>
        </p:txBody>
      </p:sp>
      <p:sp>
        <p:nvSpPr>
          <p:cNvPr id="22532" name="Footer Placeholder 4">
            <a:extLst>
              <a:ext uri="{FF2B5EF4-FFF2-40B4-BE49-F238E27FC236}">
                <a16:creationId xmlns:a16="http://schemas.microsoft.com/office/drawing/2014/main" id="{ACFE5BE7-0D3E-EAF2-B8EC-EB79973A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2533" name="Slide Number Placeholder 5">
            <a:extLst>
              <a:ext uri="{FF2B5EF4-FFF2-40B4-BE49-F238E27FC236}">
                <a16:creationId xmlns:a16="http://schemas.microsoft.com/office/drawing/2014/main" id="{4B6C5FEA-8873-E464-5E40-91F12821A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1A130E-A390-4618-85C6-14113EE79F4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22534" name="Picture 7">
            <a:extLst>
              <a:ext uri="{FF2B5EF4-FFF2-40B4-BE49-F238E27FC236}">
                <a16:creationId xmlns:a16="http://schemas.microsoft.com/office/drawing/2014/main" id="{1040472A-9629-E30F-C138-1289593C9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014663"/>
            <a:ext cx="7010400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AB1C5-527C-1C8C-B4A4-73036EB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>
            <a:extLst>
              <a:ext uri="{FF2B5EF4-FFF2-40B4-BE49-F238E27FC236}">
                <a16:creationId xmlns:a16="http://schemas.microsoft.com/office/drawing/2014/main" id="{4511F5DE-0AFB-3EA6-D2D1-48D5DC9D7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Basic Elements of C++</a:t>
            </a:r>
            <a:endParaRPr lang="en-US" dirty="0"/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390F18E7-96A5-3474-6AC1-84F256D6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EB030AA2-5403-18D8-15EF-1D34CDC5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64DA74-4CFF-48B9-ADB7-3A372463CA2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2291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9E74CDB-D452-62AF-AF12-2E19E361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Data Types (cont'd.)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97BF30-26D6-B7B4-C77C-21A18859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: represents any real number</a:t>
            </a:r>
          </a:p>
          <a:p>
            <a:pPr lvl="1" eaLnBrk="1" hangingPunct="1"/>
            <a:r>
              <a:rPr lang="en-US" altLang="en-US"/>
              <a:t>Range: -3.4E+38 to 3.4E+38 (four bytes)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: represents any real number</a:t>
            </a:r>
          </a:p>
          <a:p>
            <a:pPr lvl="1" eaLnBrk="1" hangingPunct="1"/>
            <a:r>
              <a:rPr lang="en-US" altLang="en-US"/>
              <a:t>Range: -1.7E+308 to 1.7E+308 (eight bytes)</a:t>
            </a:r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8FA0EF75-A339-FD53-6019-1692FA28C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3557" name="Slide Number Placeholder 5">
            <a:extLst>
              <a:ext uri="{FF2B5EF4-FFF2-40B4-BE49-F238E27FC236}">
                <a16:creationId xmlns:a16="http://schemas.microsoft.com/office/drawing/2014/main" id="{D9C667F2-19C0-6724-4231-D2F26E2440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4632A3-8622-4B94-B400-D0C9D67EAC3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>
            <a:extLst>
              <a:ext uri="{FF2B5EF4-FFF2-40B4-BE49-F238E27FC236}">
                <a16:creationId xmlns:a16="http://schemas.microsoft.com/office/drawing/2014/main" id="{4F328F11-1F6E-7DCC-ABF6-95DB6E4A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Data Types (cont'd.)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8E773EC1-62A1-2FC4-F859-5379D76C0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number of significant digits (decimal places)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/>
              <a:t> values is 6 or 7 </a:t>
            </a:r>
          </a:p>
          <a:p>
            <a:pPr eaLnBrk="1" hangingPunct="1"/>
            <a:r>
              <a:rPr lang="en-US" altLang="en-US"/>
              <a:t>Maximum number of significant digits for 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 is 15</a:t>
            </a:r>
          </a:p>
          <a:p>
            <a:pPr eaLnBrk="1" hangingPunct="1"/>
            <a:r>
              <a:rPr lang="en-US" altLang="en-US" u="sng"/>
              <a:t>Precision</a:t>
            </a:r>
            <a:r>
              <a:rPr lang="en-US" altLang="en-US"/>
              <a:t>: maximum number of significant digits</a:t>
            </a:r>
          </a:p>
          <a:p>
            <a:pPr lvl="1" eaLnBrk="1" hangingPunct="1"/>
            <a:r>
              <a:rPr lang="en-US" altLang="en-US"/>
              <a:t>Float values are called </a:t>
            </a:r>
            <a:r>
              <a:rPr lang="en-US" altLang="en-US" u="sng"/>
              <a:t>single precision</a:t>
            </a:r>
          </a:p>
          <a:p>
            <a:pPr lvl="1" eaLnBrk="1" hangingPunct="1"/>
            <a:r>
              <a:rPr lang="en-US" altLang="en-US"/>
              <a:t>Double values are called </a:t>
            </a:r>
            <a:r>
              <a:rPr lang="en-US" altLang="en-US" u="sng"/>
              <a:t>double precision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DD2D63C8-9411-3047-B2DE-1B8A2E00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4581" name="Slide Number Placeholder 5">
            <a:extLst>
              <a:ext uri="{FF2B5EF4-FFF2-40B4-BE49-F238E27FC236}">
                <a16:creationId xmlns:a16="http://schemas.microsoft.com/office/drawing/2014/main" id="{44228109-54C9-A148-2C28-37D5504916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61FB3-7EDE-4763-AE76-D4338ED2DA2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>
            <a:extLst>
              <a:ext uri="{FF2B5EF4-FFF2-40B4-BE49-F238E27FC236}">
                <a16:creationId xmlns:a16="http://schemas.microsoft.com/office/drawing/2014/main" id="{1223C65E-E36F-961A-31B5-917BC5AA65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Arithmetic Operators and Operator Precedence</a:t>
            </a: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C23149E0-BCE6-39AD-9A45-73F64108FA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C++ arithmetic operators: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+ addition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- subtraction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* multiplication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/ division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% modulus operator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+, -, *, and / can be used with integral and floating-point data types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Operators can be </a:t>
            </a:r>
            <a:r>
              <a:rPr lang="en-US" u="sng"/>
              <a:t>unary</a:t>
            </a:r>
            <a:r>
              <a:rPr lang="en-US"/>
              <a:t> or </a:t>
            </a:r>
            <a:r>
              <a:rPr lang="en-US" u="sng"/>
              <a:t>binary</a:t>
            </a:r>
          </a:p>
        </p:txBody>
      </p:sp>
      <p:sp>
        <p:nvSpPr>
          <p:cNvPr id="25604" name="Footer Placeholder 4">
            <a:extLst>
              <a:ext uri="{FF2B5EF4-FFF2-40B4-BE49-F238E27FC236}">
                <a16:creationId xmlns:a16="http://schemas.microsoft.com/office/drawing/2014/main" id="{BAAA7309-1556-003D-F347-8DF69710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148BA0AE-4A93-8A10-3D9D-92F432342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482B90-2A44-4E08-B6C2-4C3D460754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CE9E5C72-D06E-4936-58B9-FE1611B7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Order of Precedence</a:t>
            </a:r>
          </a:p>
        </p:txBody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20DA8370-D9D3-7699-395A-1F303FA0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All operations inside of () are evaluated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*, /, and % are at the same level of precedence and are evaluated next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+ and – have the same level of precedence and are evaluated last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When operators are on the same 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Performed from left to right (associativity)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3 * 7 - 6 + 2 * 5 / 4 + 6</a:t>
            </a:r>
            <a:r>
              <a:rPr lang="en-US" altLang="en-US"/>
              <a:t> means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(((3 * 7) – 6) + ((2 * 5) / 4 )) + 6</a:t>
            </a:r>
            <a:endParaRPr lang="en-US" altLang="en-US"/>
          </a:p>
        </p:txBody>
      </p:sp>
      <p:sp>
        <p:nvSpPr>
          <p:cNvPr id="26628" name="Footer Placeholder 4">
            <a:extLst>
              <a:ext uri="{FF2B5EF4-FFF2-40B4-BE49-F238E27FC236}">
                <a16:creationId xmlns:a16="http://schemas.microsoft.com/office/drawing/2014/main" id="{D660A266-C9A5-801B-99F7-B4677478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6629" name="Slide Number Placeholder 5">
            <a:extLst>
              <a:ext uri="{FF2B5EF4-FFF2-40B4-BE49-F238E27FC236}">
                <a16:creationId xmlns:a16="http://schemas.microsoft.com/office/drawing/2014/main" id="{A729B471-4F07-AD88-448D-42E1BA5BBA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3E7B2-129C-47CB-B3CD-3380FA60131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>
            <a:extLst>
              <a:ext uri="{FF2B5EF4-FFF2-40B4-BE49-F238E27FC236}">
                <a16:creationId xmlns:a16="http://schemas.microsoft.com/office/drawing/2014/main" id="{D48E55B1-4AD2-EFC9-50A0-511891C4E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Expressions</a:t>
            </a:r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6C756BF-B728-F258-7DB2-E464FF26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all operands are integers</a:t>
            </a:r>
          </a:p>
          <a:p>
            <a:pPr lvl="1" eaLnBrk="1" hangingPunct="1"/>
            <a:r>
              <a:rPr lang="en-US" altLang="en-US"/>
              <a:t>Expression is called an </a:t>
            </a:r>
            <a:r>
              <a:rPr lang="en-US" altLang="en-US" u="sng"/>
              <a:t>integral expression</a:t>
            </a:r>
          </a:p>
          <a:p>
            <a:pPr lvl="2" eaLnBrk="1" hangingPunct="1"/>
            <a:r>
              <a:rPr lang="en-US" altLang="en-US"/>
              <a:t>Yields an integral result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2 + 3 * 5</a:t>
            </a:r>
          </a:p>
          <a:p>
            <a:pPr eaLnBrk="1" hangingPunct="1"/>
            <a:r>
              <a:rPr lang="en-US" altLang="en-US"/>
              <a:t>If all operands are floating-point</a:t>
            </a:r>
          </a:p>
          <a:p>
            <a:pPr lvl="1" eaLnBrk="1" hangingPunct="1"/>
            <a:r>
              <a:rPr lang="en-US" altLang="en-US"/>
              <a:t>Expression is called a </a:t>
            </a:r>
            <a:r>
              <a:rPr lang="en-US" altLang="en-US" u="sng"/>
              <a:t>floating-point expression</a:t>
            </a:r>
          </a:p>
          <a:p>
            <a:pPr lvl="2" eaLnBrk="1" hangingPunct="1"/>
            <a:r>
              <a:rPr lang="en-US" altLang="en-US"/>
              <a:t>Yields a floating-point result</a:t>
            </a:r>
          </a:p>
          <a:p>
            <a:pPr lvl="2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12.8 * 17.5 - 34.50</a:t>
            </a:r>
          </a:p>
        </p:txBody>
      </p:sp>
      <p:sp>
        <p:nvSpPr>
          <p:cNvPr id="27652" name="Footer Placeholder 4">
            <a:extLst>
              <a:ext uri="{FF2B5EF4-FFF2-40B4-BE49-F238E27FC236}">
                <a16:creationId xmlns:a16="http://schemas.microsoft.com/office/drawing/2014/main" id="{23DA8F58-09F9-5E5E-5D0A-C083625C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7653" name="Slide Number Placeholder 5">
            <a:extLst>
              <a:ext uri="{FF2B5EF4-FFF2-40B4-BE49-F238E27FC236}">
                <a16:creationId xmlns:a16="http://schemas.microsoft.com/office/drawing/2014/main" id="{93FAE9FF-B7AF-3D44-4871-5F1953E8F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2F299C-DB71-45DE-B146-E3EB27FAB78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BAC52181-C5A3-A64F-D72D-1D8237CB0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C8C3398A-4259-A0C0-E9E7-0239F02F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expression: </a:t>
            </a:r>
          </a:p>
          <a:p>
            <a:pPr lvl="1" eaLnBrk="1" hangingPunct="1"/>
            <a:r>
              <a:rPr lang="en-US" altLang="en-US"/>
              <a:t>Has operands of different data types</a:t>
            </a:r>
          </a:p>
          <a:p>
            <a:pPr lvl="1" eaLnBrk="1" hangingPunct="1"/>
            <a:r>
              <a:rPr lang="en-US" altLang="en-US"/>
              <a:t>Contains integers and floating-point</a:t>
            </a:r>
          </a:p>
          <a:p>
            <a:pPr eaLnBrk="1" hangingPunct="1"/>
            <a:r>
              <a:rPr lang="en-US" altLang="en-US"/>
              <a:t>Examples of mixed expressions: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2 + 3.5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6  /  4 + 3.9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5.4  *  2 – 13.6 + 18  /  2</a:t>
            </a:r>
          </a:p>
          <a:p>
            <a:pPr eaLnBrk="1" hangingPunct="1"/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28676" name="Footer Placeholder 4">
            <a:extLst>
              <a:ext uri="{FF2B5EF4-FFF2-40B4-BE49-F238E27FC236}">
                <a16:creationId xmlns:a16="http://schemas.microsoft.com/office/drawing/2014/main" id="{FEC9FE65-AFD1-37D0-94E8-4613344D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8677" name="Slide Number Placeholder 5">
            <a:extLst>
              <a:ext uri="{FF2B5EF4-FFF2-40B4-BE49-F238E27FC236}">
                <a16:creationId xmlns:a16="http://schemas.microsoft.com/office/drawing/2014/main" id="{26DD19EA-261F-0EA2-E832-6538A5C5C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57E14A-3B8B-4052-BC95-2AAAB2EBBFB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>
            <a:extLst>
              <a:ext uri="{FF2B5EF4-FFF2-40B4-BE49-F238E27FC236}">
                <a16:creationId xmlns:a16="http://schemas.microsoft.com/office/drawing/2014/main" id="{298C4756-0D40-7DDA-F43E-728E7A8F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 Expressions (cont'd.)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63C4F2BD-60E6-A35C-38F9-484BE338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rules:</a:t>
            </a:r>
          </a:p>
          <a:p>
            <a:pPr lvl="1" eaLnBrk="1" hangingPunct="1"/>
            <a:r>
              <a:rPr lang="en-US" altLang="en-US"/>
              <a:t>If operator has same types of operands</a:t>
            </a:r>
          </a:p>
          <a:p>
            <a:pPr lvl="2" eaLnBrk="1" hangingPunct="1"/>
            <a:r>
              <a:rPr lang="en-US" altLang="en-US"/>
              <a:t>Evaluated according to the type of the operands </a:t>
            </a:r>
          </a:p>
          <a:p>
            <a:pPr lvl="1" eaLnBrk="1" hangingPunct="1"/>
            <a:r>
              <a:rPr lang="en-US" altLang="en-US"/>
              <a:t>If operator has both types of operands</a:t>
            </a:r>
          </a:p>
          <a:p>
            <a:pPr lvl="2" eaLnBrk="1" hangingPunct="1"/>
            <a:r>
              <a:rPr lang="en-US" altLang="en-US"/>
              <a:t>Integer is changed to floating-point </a:t>
            </a:r>
          </a:p>
          <a:p>
            <a:pPr lvl="2" eaLnBrk="1" hangingPunct="1"/>
            <a:r>
              <a:rPr lang="en-US" altLang="en-US"/>
              <a:t>Operator is evaluated </a:t>
            </a:r>
          </a:p>
          <a:p>
            <a:pPr lvl="2" eaLnBrk="1" hangingPunct="1"/>
            <a:r>
              <a:rPr lang="en-US" altLang="en-US"/>
              <a:t>Result is floating-point</a:t>
            </a:r>
          </a:p>
          <a:p>
            <a:pPr lvl="1" eaLnBrk="1" hangingPunct="1"/>
            <a:r>
              <a:rPr lang="en-US" altLang="en-US"/>
              <a:t>Entire expression is evaluated according to precedence rules</a:t>
            </a:r>
          </a:p>
        </p:txBody>
      </p:sp>
      <p:sp>
        <p:nvSpPr>
          <p:cNvPr id="29700" name="Footer Placeholder 4">
            <a:extLst>
              <a:ext uri="{FF2B5EF4-FFF2-40B4-BE49-F238E27FC236}">
                <a16:creationId xmlns:a16="http://schemas.microsoft.com/office/drawing/2014/main" id="{64495A82-9035-6A8B-C67E-0CC2FAA1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29701" name="Slide Number Placeholder 5">
            <a:extLst>
              <a:ext uri="{FF2B5EF4-FFF2-40B4-BE49-F238E27FC236}">
                <a16:creationId xmlns:a16="http://schemas.microsoft.com/office/drawing/2014/main" id="{D60E3AB0-F064-815E-3599-D947AB271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C99D5-430F-4934-8556-AA5EAA3670A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FB13A5D2-A6CF-F47B-E85E-9590E90D671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Type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EE70206B-DE76-2694-84E7-2751189FE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724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Programmer-defined type supplied in ANSI/ISO Standard C++ library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Sequence of zero or more characters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Enclosed in double quotation marks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/>
              <a:t>Null</a:t>
            </a:r>
            <a:r>
              <a:rPr lang="en-US" dirty="0"/>
              <a:t>: a string with no characters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Each character has relative position in string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Position of first character is 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Length of a string is number of characters in it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Example: length of </a:t>
            </a:r>
            <a:r>
              <a:rPr lang="en-US" dirty="0">
                <a:latin typeface="Courier New" pitchFamily="49" charset="0"/>
              </a:rPr>
              <a:t>"William Jacob"</a:t>
            </a:r>
            <a:r>
              <a:rPr lang="en-US" dirty="0"/>
              <a:t> is 13</a:t>
            </a:r>
          </a:p>
        </p:txBody>
      </p:sp>
      <p:sp>
        <p:nvSpPr>
          <p:cNvPr id="32772" name="Footer Placeholder 4">
            <a:extLst>
              <a:ext uri="{FF2B5EF4-FFF2-40B4-BE49-F238E27FC236}">
                <a16:creationId xmlns:a16="http://schemas.microsoft.com/office/drawing/2014/main" id="{7C7F8C9F-5404-F615-7915-7169DABF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2773" name="Slide Number Placeholder 5">
            <a:extLst>
              <a:ext uri="{FF2B5EF4-FFF2-40B4-BE49-F238E27FC236}">
                <a16:creationId xmlns:a16="http://schemas.microsoft.com/office/drawing/2014/main" id="{14B97A63-E512-0DE5-BFCE-9FFA515F89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12F521-726C-477D-8923-60FD6FB8C6F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03373873-1AAF-BF42-78CD-CDABD22F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703AF350-E806-1FC2-E24F-B0633410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must be loaded into main memory before it can be manipulated</a:t>
            </a:r>
          </a:p>
          <a:p>
            <a:pPr eaLnBrk="1" hangingPunct="1"/>
            <a:r>
              <a:rPr lang="en-US" altLang="en-US"/>
              <a:t>Storing data in memory is a two-step process:</a:t>
            </a:r>
          </a:p>
          <a:p>
            <a:pPr lvl="1" eaLnBrk="1" hangingPunct="1"/>
            <a:r>
              <a:rPr lang="en-US" altLang="en-US"/>
              <a:t>Instruct computer to allocate memory</a:t>
            </a:r>
          </a:p>
          <a:p>
            <a:pPr lvl="1" eaLnBrk="1" hangingPunct="1"/>
            <a:r>
              <a:rPr lang="en-US" altLang="en-US"/>
              <a:t>Include statements to put data into memory</a:t>
            </a:r>
          </a:p>
        </p:txBody>
      </p:sp>
      <p:sp>
        <p:nvSpPr>
          <p:cNvPr id="33796" name="Footer Placeholder 4">
            <a:extLst>
              <a:ext uri="{FF2B5EF4-FFF2-40B4-BE49-F238E27FC236}">
                <a16:creationId xmlns:a16="http://schemas.microsoft.com/office/drawing/2014/main" id="{36AEF0C0-B49C-36D7-F3BD-F92C5973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3797" name="Slide Number Placeholder 5">
            <a:extLst>
              <a:ext uri="{FF2B5EF4-FFF2-40B4-BE49-F238E27FC236}">
                <a16:creationId xmlns:a16="http://schemas.microsoft.com/office/drawing/2014/main" id="{ED2C53B1-9215-45F5-38B3-939CE334A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89649-9501-4F2B-AB6A-64360B573A7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6">
            <a:extLst>
              <a:ext uri="{FF2B5EF4-FFF2-40B4-BE49-F238E27FC236}">
                <a16:creationId xmlns:a16="http://schemas.microsoft.com/office/drawing/2014/main" id="{1AC7A304-DA92-AB70-CBB7-E1127750A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Allocating Memory with Constants and Variables</a:t>
            </a: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F1148BE0-E01A-7859-26EA-136D332EA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Named constant</a:t>
            </a:r>
            <a:r>
              <a:rPr lang="en-US" altLang="en-US"/>
              <a:t>: memory location whose content can’t change during execution</a:t>
            </a:r>
          </a:p>
          <a:p>
            <a:pPr eaLnBrk="1" hangingPunct="1"/>
            <a:r>
              <a:rPr lang="en-US" altLang="en-US"/>
              <a:t>The syntax to declare a named constant is:</a:t>
            </a:r>
          </a:p>
          <a:p>
            <a:pPr eaLnBrk="1" hangingPunct="1"/>
            <a:r>
              <a:rPr lang="en-US" altLang="en-US"/>
              <a:t>In C++, </a:t>
            </a:r>
            <a:r>
              <a:rPr lang="en-US" altLang="en-US">
                <a:latin typeface="Courier New" panose="02070309020205020404" pitchFamily="49" charset="0"/>
              </a:rPr>
              <a:t>const</a:t>
            </a:r>
            <a:r>
              <a:rPr lang="en-US" altLang="en-US"/>
              <a:t> is a reserved word</a:t>
            </a:r>
          </a:p>
        </p:txBody>
      </p:sp>
      <p:sp>
        <p:nvSpPr>
          <p:cNvPr id="34820" name="Footer Placeholder 4">
            <a:extLst>
              <a:ext uri="{FF2B5EF4-FFF2-40B4-BE49-F238E27FC236}">
                <a16:creationId xmlns:a16="http://schemas.microsoft.com/office/drawing/2014/main" id="{FB75B3F8-5915-8198-73A6-0365BE79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4821" name="Slide Number Placeholder 5">
            <a:extLst>
              <a:ext uri="{FF2B5EF4-FFF2-40B4-BE49-F238E27FC236}">
                <a16:creationId xmlns:a16="http://schemas.microsoft.com/office/drawing/2014/main" id="{676EB74D-8B77-E16E-64D8-9FE80CFA1F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B689E3-8BD4-4B89-B32C-7372CE20CC2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4822" name="Picture 5">
            <a:extLst>
              <a:ext uri="{FF2B5EF4-FFF2-40B4-BE49-F238E27FC236}">
                <a16:creationId xmlns:a16="http://schemas.microsoft.com/office/drawing/2014/main" id="{DB67BE58-7B10-06B9-5DD7-72E695BF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0400"/>
            <a:ext cx="518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8">
            <a:extLst>
              <a:ext uri="{FF2B5EF4-FFF2-40B4-BE49-F238E27FC236}">
                <a16:creationId xmlns:a16="http://schemas.microsoft.com/office/drawing/2014/main" id="{E7AEA062-3F50-2DDF-58EC-0181E8D27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7010400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F1B88D3C-AB33-9DF1-CEC1-D8A22E8B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B319128-EA41-4252-56FC-DEF01B7B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Computer program	</a:t>
            </a:r>
          </a:p>
          <a:p>
            <a:pPr lvl="1" eaLnBrk="1" hangingPunct="1"/>
            <a:r>
              <a:rPr lang="en-US" altLang="en-US"/>
              <a:t>Sequence of statements whose objective is to accomplish a task</a:t>
            </a:r>
          </a:p>
          <a:p>
            <a:pPr eaLnBrk="1" hangingPunct="1"/>
            <a:r>
              <a:rPr lang="en-US" altLang="en-US" u="sng"/>
              <a:t>Programming </a:t>
            </a:r>
          </a:p>
          <a:p>
            <a:pPr lvl="1" eaLnBrk="1" hangingPunct="1"/>
            <a:r>
              <a:rPr lang="en-US" altLang="en-US"/>
              <a:t>Process of planning and creating a program</a:t>
            </a:r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6622C813-7E04-05FD-0240-67A03D3B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149" name="Slide Number Placeholder 4">
            <a:extLst>
              <a:ext uri="{FF2B5EF4-FFF2-40B4-BE49-F238E27FC236}">
                <a16:creationId xmlns:a16="http://schemas.microsoft.com/office/drawing/2014/main" id="{381200C0-7AB6-8CAC-DDD1-0C1AF0579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18E19-360B-43B3-B73D-8E2B878246A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15">
            <a:extLst>
              <a:ext uri="{FF2B5EF4-FFF2-40B4-BE49-F238E27FC236}">
                <a16:creationId xmlns:a16="http://schemas.microsoft.com/office/drawing/2014/main" id="{090FDDC4-88F2-4418-CB42-D78467E26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Allocating Memory with Constants and Variables (cont'd.)</a:t>
            </a:r>
          </a:p>
        </p:txBody>
      </p:sp>
      <p:sp>
        <p:nvSpPr>
          <p:cNvPr id="35843" name="Rectangle 16">
            <a:extLst>
              <a:ext uri="{FF2B5EF4-FFF2-40B4-BE49-F238E27FC236}">
                <a16:creationId xmlns:a16="http://schemas.microsoft.com/office/drawing/2014/main" id="{79DBD86F-1508-7608-98C0-32133FC8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Variable</a:t>
            </a:r>
            <a:r>
              <a:rPr lang="en-US" altLang="en-US"/>
              <a:t>: memory location whose content may change during execution</a:t>
            </a:r>
          </a:p>
          <a:p>
            <a:pPr eaLnBrk="1" hangingPunct="1"/>
            <a:r>
              <a:rPr lang="en-US" altLang="en-US"/>
              <a:t>The syntax to declare a named constant is: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5844" name="Footer Placeholder 4">
            <a:extLst>
              <a:ext uri="{FF2B5EF4-FFF2-40B4-BE49-F238E27FC236}">
                <a16:creationId xmlns:a16="http://schemas.microsoft.com/office/drawing/2014/main" id="{3B12334E-CB59-30A5-E689-AEF61823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5845" name="Slide Number Placeholder 5">
            <a:extLst>
              <a:ext uri="{FF2B5EF4-FFF2-40B4-BE49-F238E27FC236}">
                <a16:creationId xmlns:a16="http://schemas.microsoft.com/office/drawing/2014/main" id="{010A4AF7-B2C2-BBE3-8EB9-06FC20674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34019-F6FA-4166-A31D-135A6049673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5846" name="Picture 17">
            <a:extLst>
              <a:ext uri="{FF2B5EF4-FFF2-40B4-BE49-F238E27FC236}">
                <a16:creationId xmlns:a16="http://schemas.microsoft.com/office/drawing/2014/main" id="{9F867758-021D-6307-F864-388A67D83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95663"/>
            <a:ext cx="5932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7" name="Group 20">
            <a:extLst>
              <a:ext uri="{FF2B5EF4-FFF2-40B4-BE49-F238E27FC236}">
                <a16:creationId xmlns:a16="http://schemas.microsoft.com/office/drawing/2014/main" id="{F23B230E-110C-86E1-B590-670FDE0D6D25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219575"/>
            <a:ext cx="7015162" cy="1876425"/>
            <a:chOff x="813" y="2490"/>
            <a:chExt cx="4419" cy="1182"/>
          </a:xfrm>
        </p:grpSpPr>
        <p:pic>
          <p:nvPicPr>
            <p:cNvPr id="35848" name="Picture 18">
              <a:extLst>
                <a:ext uri="{FF2B5EF4-FFF2-40B4-BE49-F238E27FC236}">
                  <a16:creationId xmlns:a16="http://schemas.microsoft.com/office/drawing/2014/main" id="{919C4068-6AD3-E03E-0A8F-3BC9A76C14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490"/>
              <a:ext cx="4416" cy="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19">
              <a:extLst>
                <a:ext uri="{FF2B5EF4-FFF2-40B4-BE49-F238E27FC236}">
                  <a16:creationId xmlns:a16="http://schemas.microsoft.com/office/drawing/2014/main" id="{96A2B220-0282-60E1-BE2F-53B6B59DE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" y="3298"/>
              <a:ext cx="81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B32009B-0221-4750-6504-BEC28346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Putting Data into Variables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1F5C197-C32D-8137-2E81-742ED950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Ways to place data into a variable:</a:t>
            </a:r>
          </a:p>
          <a:p>
            <a:pPr lvl="1" eaLnBrk="1" hangingPunct="1"/>
            <a:r>
              <a:rPr lang="en-US" altLang="en-US"/>
              <a:t>Use C++’s assignment statement</a:t>
            </a:r>
          </a:p>
          <a:p>
            <a:pPr lvl="1" eaLnBrk="1" hangingPunct="1"/>
            <a:r>
              <a:rPr lang="en-US" altLang="en-US"/>
              <a:t>Use input (read) statements</a:t>
            </a:r>
          </a:p>
          <a:p>
            <a:pPr eaLnBrk="1" hangingPunct="1"/>
            <a:endParaRPr lang="en-US" altLang="en-US"/>
          </a:p>
        </p:txBody>
      </p:sp>
      <p:sp>
        <p:nvSpPr>
          <p:cNvPr id="36868" name="Footer Placeholder 4">
            <a:extLst>
              <a:ext uri="{FF2B5EF4-FFF2-40B4-BE49-F238E27FC236}">
                <a16:creationId xmlns:a16="http://schemas.microsoft.com/office/drawing/2014/main" id="{AEC74798-32FC-CD11-6122-F0577F595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6869" name="Slide Number Placeholder 5">
            <a:extLst>
              <a:ext uri="{FF2B5EF4-FFF2-40B4-BE49-F238E27FC236}">
                <a16:creationId xmlns:a16="http://schemas.microsoft.com/office/drawing/2014/main" id="{F3EC3DD1-F5DA-8328-54F9-EA1081FA1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098FD0-5519-4CDD-ABE4-B6B6CA8F73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72863958-DA6D-DB39-E17D-B62056B4A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1F9AB6B0-2518-79E6-F68A-07665EBD2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assignment statement takes the form: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Expression is evaluated and its value is assigned to the variable on the left side</a:t>
            </a:r>
          </a:p>
          <a:p>
            <a:pPr eaLnBrk="1" hangingPunct="1"/>
            <a:r>
              <a:rPr lang="en-US" altLang="en-US"/>
              <a:t>In C++, = is called the assignment operator</a:t>
            </a:r>
          </a:p>
        </p:txBody>
      </p:sp>
      <p:sp>
        <p:nvSpPr>
          <p:cNvPr id="37892" name="Footer Placeholder 4">
            <a:extLst>
              <a:ext uri="{FF2B5EF4-FFF2-40B4-BE49-F238E27FC236}">
                <a16:creationId xmlns:a16="http://schemas.microsoft.com/office/drawing/2014/main" id="{9BACCB5E-BDA0-1A67-23CE-93B907EC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7893" name="Slide Number Placeholder 5">
            <a:extLst>
              <a:ext uri="{FF2B5EF4-FFF2-40B4-BE49-F238E27FC236}">
                <a16:creationId xmlns:a16="http://schemas.microsoft.com/office/drawing/2014/main" id="{C34E7729-720C-97D2-D4E4-DA1FA4FA2A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52A756-9C37-4B13-99AC-15AC8797CFA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7894" name="Picture 6">
            <a:extLst>
              <a:ext uri="{FF2B5EF4-FFF2-40B4-BE49-F238E27FC236}">
                <a16:creationId xmlns:a16="http://schemas.microsoft.com/office/drawing/2014/main" id="{AF2FA748-903D-7B7C-7311-B465B6416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57463"/>
            <a:ext cx="3519488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2">
            <a:extLst>
              <a:ext uri="{FF2B5EF4-FFF2-40B4-BE49-F238E27FC236}">
                <a16:creationId xmlns:a16="http://schemas.microsoft.com/office/drawing/2014/main" id="{C5EADC34-59DF-3382-8AA2-CE747B4C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Assignment Statement (cont'd.)</a:t>
            </a:r>
          </a:p>
        </p:txBody>
      </p:sp>
      <p:sp>
        <p:nvSpPr>
          <p:cNvPr id="38915" name="Footer Placeholder 3">
            <a:extLst>
              <a:ext uri="{FF2B5EF4-FFF2-40B4-BE49-F238E27FC236}">
                <a16:creationId xmlns:a16="http://schemas.microsoft.com/office/drawing/2014/main" id="{1EB39902-73AB-7E2E-2C76-C2E3653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8916" name="Slide Number Placeholder 4">
            <a:extLst>
              <a:ext uri="{FF2B5EF4-FFF2-40B4-BE49-F238E27FC236}">
                <a16:creationId xmlns:a16="http://schemas.microsoft.com/office/drawing/2014/main" id="{95228D4B-AE88-7415-BC7D-378EE1B75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664595-3F61-472F-86BF-B130DFF968E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38917" name="Group 15">
            <a:extLst>
              <a:ext uri="{FF2B5EF4-FFF2-40B4-BE49-F238E27FC236}">
                <a16:creationId xmlns:a16="http://schemas.microsoft.com/office/drawing/2014/main" id="{C87DC570-BE96-375B-1D77-7EFF4FBF079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00200"/>
            <a:ext cx="8089900" cy="4891088"/>
            <a:chOff x="480" y="1008"/>
            <a:chExt cx="5096" cy="3081"/>
          </a:xfrm>
        </p:grpSpPr>
        <p:pic>
          <p:nvPicPr>
            <p:cNvPr id="38918" name="Picture 9">
              <a:extLst>
                <a:ext uri="{FF2B5EF4-FFF2-40B4-BE49-F238E27FC236}">
                  <a16:creationId xmlns:a16="http://schemas.microsoft.com/office/drawing/2014/main" id="{A2CF7EF0-B2B2-2877-C253-AEEACFC030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008"/>
              <a:ext cx="5077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19" name="Picture 10">
              <a:extLst>
                <a:ext uri="{FF2B5EF4-FFF2-40B4-BE49-F238E27FC236}">
                  <a16:creationId xmlns:a16="http://schemas.microsoft.com/office/drawing/2014/main" id="{0062B9DC-B98F-2340-3198-9B261791C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" y="1384"/>
              <a:ext cx="1115" cy="5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0" name="Picture 11">
              <a:extLst>
                <a:ext uri="{FF2B5EF4-FFF2-40B4-BE49-F238E27FC236}">
                  <a16:creationId xmlns:a16="http://schemas.microsoft.com/office/drawing/2014/main" id="{3A807B79-002A-98FB-EEF9-45A349B05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000"/>
              <a:ext cx="1975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3">
              <a:extLst>
                <a:ext uri="{FF2B5EF4-FFF2-40B4-BE49-F238E27FC236}">
                  <a16:creationId xmlns:a16="http://schemas.microsoft.com/office/drawing/2014/main" id="{7EB6B714-AE09-E01D-1B80-8CC7E2C90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84"/>
              <a:ext cx="5096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4">
              <a:extLst>
                <a:ext uri="{FF2B5EF4-FFF2-40B4-BE49-F238E27FC236}">
                  <a16:creationId xmlns:a16="http://schemas.microsoft.com/office/drawing/2014/main" id="{71243FBC-286E-1020-9F83-5CA0A2722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3120"/>
              <a:ext cx="1434" cy="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D86FEAB9-A805-0B31-2D87-366DC4A95E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Saving and Using the Value of an Expression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93A2A7F-571F-6BA0-66ED-B2556688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save the value of an expression:</a:t>
            </a:r>
          </a:p>
          <a:p>
            <a:pPr lvl="1" eaLnBrk="1" hangingPunct="1"/>
            <a:r>
              <a:rPr lang="en-US" altLang="en-US"/>
              <a:t>Declare a variable of the appropriate data type</a:t>
            </a:r>
          </a:p>
          <a:p>
            <a:pPr lvl="1" eaLnBrk="1" hangingPunct="1"/>
            <a:r>
              <a:rPr lang="en-US" altLang="en-US"/>
              <a:t>Assign the value of the expression to the variable that was declared</a:t>
            </a:r>
          </a:p>
          <a:p>
            <a:pPr lvl="2" eaLnBrk="1" hangingPunct="1"/>
            <a:r>
              <a:rPr lang="en-US" altLang="en-US"/>
              <a:t>Use the assignment statement</a:t>
            </a:r>
          </a:p>
          <a:p>
            <a:pPr eaLnBrk="1" hangingPunct="1"/>
            <a:r>
              <a:rPr lang="en-US" altLang="en-US"/>
              <a:t>Wherever the value of the expression is needed, use the variable holding the value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9940" name="Footer Placeholder 4">
            <a:extLst>
              <a:ext uri="{FF2B5EF4-FFF2-40B4-BE49-F238E27FC236}">
                <a16:creationId xmlns:a16="http://schemas.microsoft.com/office/drawing/2014/main" id="{6B217699-6669-36AD-0014-8949F80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39941" name="Slide Number Placeholder 5">
            <a:extLst>
              <a:ext uri="{FF2B5EF4-FFF2-40B4-BE49-F238E27FC236}">
                <a16:creationId xmlns:a16="http://schemas.microsoft.com/office/drawing/2014/main" id="{023A5E91-2893-E33B-68C6-0F98B6DD7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7422E0-B707-4080-ADF2-E2BC35D2A35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222E8EDD-019B-8BEC-6355-D67FCF89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Declaring &amp; Initializing Variables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17EEF797-03CF-22FF-C56A-60154FF33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can be initialized when declared: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int first=13, second=10;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char ch=' ';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	double x=12.6;</a:t>
            </a:r>
          </a:p>
          <a:p>
            <a:pPr eaLnBrk="1" hangingPunct="1"/>
            <a:r>
              <a:rPr lang="en-US" altLang="en-US"/>
              <a:t>All variables must be initialized before they are used</a:t>
            </a:r>
          </a:p>
          <a:p>
            <a:pPr lvl="1" eaLnBrk="1" hangingPunct="1"/>
            <a:r>
              <a:rPr lang="en-US" altLang="en-US"/>
              <a:t>But not necessarily during declaration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0964" name="Footer Placeholder 4">
            <a:extLst>
              <a:ext uri="{FF2B5EF4-FFF2-40B4-BE49-F238E27FC236}">
                <a16:creationId xmlns:a16="http://schemas.microsoft.com/office/drawing/2014/main" id="{C6A9567B-C825-DC16-5952-DC23938A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0965" name="Slide Number Placeholder 5">
            <a:extLst>
              <a:ext uri="{FF2B5EF4-FFF2-40B4-BE49-F238E27FC236}">
                <a16:creationId xmlns:a16="http://schemas.microsoft.com/office/drawing/2014/main" id="{12889E7C-E89E-0220-54C1-7E6F179D17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D0255-072A-43A5-B44A-093D736C790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>
            <a:extLst>
              <a:ext uri="{FF2B5EF4-FFF2-40B4-BE49-F238E27FC236}">
                <a16:creationId xmlns:a16="http://schemas.microsoft.com/office/drawing/2014/main" id="{15FFAA3D-BE45-E246-FEDD-3728EF94F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(Read) Statement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9910BDB4-30DC-405C-E02B-C2C9F7D8C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is used with </a:t>
            </a:r>
            <a:r>
              <a:rPr lang="en-US" altLang="en-US">
                <a:latin typeface="Courier New" panose="02070309020205020404" pitchFamily="49" charset="0"/>
              </a:rPr>
              <a:t>&gt;&gt;</a:t>
            </a:r>
            <a:r>
              <a:rPr lang="en-US" altLang="en-US"/>
              <a:t> to gather input</a:t>
            </a:r>
          </a:p>
          <a:p>
            <a:pPr eaLnBrk="1" hangingPunct="1">
              <a:lnSpc>
                <a:spcPct val="160000"/>
              </a:lnSpc>
            </a:pPr>
            <a:endParaRPr lang="en-US" altLang="en-US"/>
          </a:p>
          <a:p>
            <a:pPr eaLnBrk="1" hangingPunct="1"/>
            <a:r>
              <a:rPr lang="en-US" altLang="en-US"/>
              <a:t>The </a:t>
            </a:r>
            <a:r>
              <a:rPr lang="en-US" altLang="en-US" u="sng"/>
              <a:t>stream extraction operator </a:t>
            </a:r>
            <a:r>
              <a:rPr lang="en-US" altLang="en-US"/>
              <a:t>is &gt;&gt;</a:t>
            </a:r>
          </a:p>
          <a:p>
            <a:pPr eaLnBrk="1" hangingPunct="1"/>
            <a:r>
              <a:rPr lang="en-US" altLang="en-US"/>
              <a:t>For example, if miles is a double variable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cin &gt;&gt; miles;</a:t>
            </a:r>
          </a:p>
          <a:p>
            <a:pPr lvl="1" eaLnBrk="1" hangingPunct="1"/>
            <a:r>
              <a:rPr lang="en-US" altLang="en-US"/>
              <a:t>Causes computer to get a value of type </a:t>
            </a:r>
            <a:r>
              <a:rPr lang="en-US" altLang="en-US">
                <a:latin typeface="Courier New" panose="02070309020205020404" pitchFamily="49" charset="0"/>
              </a:rPr>
              <a:t>double</a:t>
            </a:r>
          </a:p>
          <a:p>
            <a:pPr lvl="1" eaLnBrk="1" hangingPunct="1"/>
            <a:r>
              <a:rPr lang="en-US" altLang="en-US"/>
              <a:t>Places it in the variable </a:t>
            </a:r>
            <a:r>
              <a:rPr lang="en-US" altLang="en-US">
                <a:latin typeface="Courier New" panose="02070309020205020404" pitchFamily="49" charset="0"/>
              </a:rPr>
              <a:t>miles</a:t>
            </a:r>
          </a:p>
        </p:txBody>
      </p:sp>
      <p:sp>
        <p:nvSpPr>
          <p:cNvPr id="41988" name="Footer Placeholder 4">
            <a:extLst>
              <a:ext uri="{FF2B5EF4-FFF2-40B4-BE49-F238E27FC236}">
                <a16:creationId xmlns:a16="http://schemas.microsoft.com/office/drawing/2014/main" id="{03729514-10B4-C66E-B25B-44092DD1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1989" name="Slide Number Placeholder 5">
            <a:extLst>
              <a:ext uri="{FF2B5EF4-FFF2-40B4-BE49-F238E27FC236}">
                <a16:creationId xmlns:a16="http://schemas.microsoft.com/office/drawing/2014/main" id="{B7160FD5-EA97-FA21-9DEE-6B432EE58C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1BC8C9-F970-4106-973D-B8073A6BD0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BA785711-2FE4-A11A-4595-779DFE6B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49720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F62E73D0-F817-178E-B6A2-ECA9C9A3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(Read) Statement (cont'd.)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D0906B23-51C7-29E9-B8BB-7C0A5DF7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Using more than one variable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altLang="en-US"/>
              <a:t> allows more than one value to be read at a time</a:t>
            </a:r>
          </a:p>
          <a:p>
            <a:pPr eaLnBrk="1" hangingPunct="1"/>
            <a:r>
              <a:rPr lang="en-US" altLang="en-US"/>
              <a:t>For example, if </a:t>
            </a:r>
            <a:r>
              <a:rPr lang="en-US" altLang="en-US">
                <a:latin typeface="Courier New" panose="02070309020205020404" pitchFamily="49" charset="0"/>
              </a:rPr>
              <a:t>feet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inches</a:t>
            </a:r>
            <a:r>
              <a:rPr lang="en-US" altLang="en-US"/>
              <a:t> are variables of type </a:t>
            </a:r>
            <a:r>
              <a:rPr lang="en-US" altLang="en-US">
                <a:latin typeface="Courier New" panose="02070309020205020404" pitchFamily="49" charset="0"/>
              </a:rPr>
              <a:t>int</a:t>
            </a:r>
            <a:r>
              <a:rPr lang="en-US" altLang="en-US"/>
              <a:t>, a statement such as: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  cin &gt;&gt; feet &gt;&gt; inches;</a:t>
            </a:r>
          </a:p>
          <a:p>
            <a:pPr lvl="1" eaLnBrk="1" hangingPunct="1"/>
            <a:r>
              <a:rPr lang="en-US" altLang="en-US"/>
              <a:t>Inputs two integers from the keyboard</a:t>
            </a:r>
          </a:p>
          <a:p>
            <a:pPr lvl="1" eaLnBrk="1" hangingPunct="1"/>
            <a:r>
              <a:rPr lang="en-US" altLang="en-US"/>
              <a:t>Places them in variables </a:t>
            </a:r>
            <a:r>
              <a:rPr lang="en-US" altLang="en-US">
                <a:latin typeface="Courier New" panose="02070309020205020404" pitchFamily="49" charset="0"/>
              </a:rPr>
              <a:t>feet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inches</a:t>
            </a:r>
            <a:r>
              <a:rPr lang="en-US" altLang="en-US"/>
              <a:t> respectively and print them on the screen</a:t>
            </a:r>
          </a:p>
        </p:txBody>
      </p:sp>
      <p:sp>
        <p:nvSpPr>
          <p:cNvPr id="43012" name="Footer Placeholder 4">
            <a:extLst>
              <a:ext uri="{FF2B5EF4-FFF2-40B4-BE49-F238E27FC236}">
                <a16:creationId xmlns:a16="http://schemas.microsoft.com/office/drawing/2014/main" id="{52988949-B5A8-B444-BABE-0824C90B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3013" name="Slide Number Placeholder 5">
            <a:extLst>
              <a:ext uri="{FF2B5EF4-FFF2-40B4-BE49-F238E27FC236}">
                <a16:creationId xmlns:a16="http://schemas.microsoft.com/office/drawing/2014/main" id="{F2EF5DD2-ABBE-F64D-A8EE-B40322B054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E77624-71A4-454B-A68B-00659C7CE1C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2EBB0C58-AD20-E269-52A7-89F4C976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Input (Read) Statement (cont'd.)</a:t>
            </a:r>
          </a:p>
        </p:txBody>
      </p:sp>
      <p:sp>
        <p:nvSpPr>
          <p:cNvPr id="44035" name="Footer Placeholder 3">
            <a:extLst>
              <a:ext uri="{FF2B5EF4-FFF2-40B4-BE49-F238E27FC236}">
                <a16:creationId xmlns:a16="http://schemas.microsoft.com/office/drawing/2014/main" id="{FC390FE1-D6DC-272E-07D0-8A0D1D08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F2A72E51-8B69-4029-B42D-78E0B3776A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DEED4-77C9-47AC-BBAD-0BE6143F4F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44037" name="Group 11">
            <a:extLst>
              <a:ext uri="{FF2B5EF4-FFF2-40B4-BE49-F238E27FC236}">
                <a16:creationId xmlns:a16="http://schemas.microsoft.com/office/drawing/2014/main" id="{9267332C-93D4-7BE3-7225-3B268AA3B6FC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371600"/>
            <a:ext cx="6997700" cy="4948238"/>
            <a:chOff x="440" y="1008"/>
            <a:chExt cx="4408" cy="3117"/>
          </a:xfrm>
        </p:grpSpPr>
        <p:pic>
          <p:nvPicPr>
            <p:cNvPr id="44038" name="Picture 6">
              <a:extLst>
                <a:ext uri="{FF2B5EF4-FFF2-40B4-BE49-F238E27FC236}">
                  <a16:creationId xmlns:a16="http://schemas.microsoft.com/office/drawing/2014/main" id="{9659E75B-238C-2DE0-18BF-13A134807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" y="1086"/>
              <a:ext cx="3555" cy="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39" name="Picture 7">
              <a:extLst>
                <a:ext uri="{FF2B5EF4-FFF2-40B4-BE49-F238E27FC236}">
                  <a16:creationId xmlns:a16="http://schemas.microsoft.com/office/drawing/2014/main" id="{7CB4D7FB-13D4-1A22-BCEA-B7C2F3B22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" y="1008"/>
              <a:ext cx="439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040" name="Picture 10">
              <a:extLst>
                <a:ext uri="{FF2B5EF4-FFF2-40B4-BE49-F238E27FC236}">
                  <a16:creationId xmlns:a16="http://schemas.microsoft.com/office/drawing/2014/main" id="{0C68A13A-F8FE-D0B6-FC00-7973112BC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" y="3456"/>
              <a:ext cx="2988" cy="6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9719992-3B86-0B16-A876-80A34424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Initialization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F0F20EB-CF95-6DA7-67B5-894CB4F7D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are two ways to initialize a variable: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int feet;</a:t>
            </a:r>
          </a:p>
          <a:p>
            <a:pPr lvl="1" eaLnBrk="1" hangingPunct="1"/>
            <a:r>
              <a:rPr lang="en-US" altLang="en-US"/>
              <a:t>By using the assignment 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feet = 35;</a:t>
            </a:r>
          </a:p>
          <a:p>
            <a:pPr lvl="1" eaLnBrk="1" hangingPunct="1"/>
            <a:r>
              <a:rPr lang="en-US" altLang="en-US"/>
              <a:t>By using a read statement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cin &gt;&gt; feet;</a:t>
            </a: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5060" name="Footer Placeholder 4">
            <a:extLst>
              <a:ext uri="{FF2B5EF4-FFF2-40B4-BE49-F238E27FC236}">
                <a16:creationId xmlns:a16="http://schemas.microsoft.com/office/drawing/2014/main" id="{64211012-A255-7F13-5A1A-875B8B9B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5061" name="Slide Number Placeholder 5">
            <a:extLst>
              <a:ext uri="{FF2B5EF4-FFF2-40B4-BE49-F238E27FC236}">
                <a16:creationId xmlns:a16="http://schemas.microsoft.com/office/drawing/2014/main" id="{54B5D22D-EC5C-10AB-C131-B78883723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0090DC-9C31-458E-BD18-BDCEDFC76DC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3903506-150A-039A-EA84-43AB4014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C++ Program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E22FC05-07C3-E3E4-AF04-6AD6924D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int num;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num = 6;</a:t>
            </a:r>
          </a:p>
          <a:p>
            <a:pPr eaLnBrk="1" hangingPunct="1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"My first C++ program“&lt;&lt;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sum of 2 and 3 = " &lt;&lt; 5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fr-F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cout &lt;&lt; "7 + 8 = " &lt;&lt; 7 + 8 &lt;&lt; </a:t>
            </a:r>
            <a:r>
              <a:rPr lang="fr-FR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"Num = " &lt;&lt; num &lt;&lt;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3B5DC9C9-3ED3-FBE3-F7F8-C6541CD7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747477CA-D0E3-A402-C10B-3574C1431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C9A980-8688-4E51-8F3D-746C4020B9E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4">
            <a:extLst>
              <a:ext uri="{FF2B5EF4-FFF2-40B4-BE49-F238E27FC236}">
                <a16:creationId xmlns:a16="http://schemas.microsoft.com/office/drawing/2014/main" id="{49661DB8-BA27-89AD-08D8-19D82CF30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Increment and Decrement Operators</a:t>
            </a:r>
          </a:p>
        </p:txBody>
      </p:sp>
      <p:sp>
        <p:nvSpPr>
          <p:cNvPr id="46083" name="Rectangle 5">
            <a:extLst>
              <a:ext uri="{FF2B5EF4-FFF2-40B4-BE49-F238E27FC236}">
                <a16:creationId xmlns:a16="http://schemas.microsoft.com/office/drawing/2014/main" id="{986A6ECA-B863-BBD5-9662-12163732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/>
              <a:t>Increment operator: increment variable by 1</a:t>
            </a:r>
          </a:p>
          <a:p>
            <a:pPr lvl="1" eaLnBrk="1" hangingPunct="1"/>
            <a:r>
              <a:rPr lang="en-US" altLang="en-US"/>
              <a:t>Pre-increment: </a:t>
            </a:r>
            <a:r>
              <a:rPr lang="en-US" altLang="en-US">
                <a:latin typeface="Courier New" panose="02070309020205020404" pitchFamily="49" charset="0"/>
              </a:rPr>
              <a:t>++variable</a:t>
            </a:r>
          </a:p>
          <a:p>
            <a:pPr lvl="1" eaLnBrk="1" hangingPunct="1"/>
            <a:r>
              <a:rPr lang="en-US" altLang="en-US"/>
              <a:t>Post-increment: </a:t>
            </a:r>
            <a:r>
              <a:rPr lang="en-US" altLang="en-US">
                <a:latin typeface="Courier New" panose="02070309020205020404" pitchFamily="49" charset="0"/>
              </a:rPr>
              <a:t>variable++</a:t>
            </a:r>
            <a:r>
              <a:rPr lang="en-US" altLang="en-US"/>
              <a:t> </a:t>
            </a:r>
          </a:p>
          <a:p>
            <a:pPr eaLnBrk="1" hangingPunct="1"/>
            <a:r>
              <a:rPr lang="en-US" altLang="en-US" sz="3000"/>
              <a:t>Decrement operator: decrement variable by 1</a:t>
            </a:r>
          </a:p>
          <a:p>
            <a:pPr lvl="1" eaLnBrk="1" hangingPunct="1"/>
            <a:r>
              <a:rPr lang="en-US" altLang="en-US"/>
              <a:t>Pre-decrement: </a:t>
            </a:r>
            <a:r>
              <a:rPr lang="en-US" altLang="en-US">
                <a:latin typeface="Courier New" panose="02070309020205020404" pitchFamily="49" charset="0"/>
              </a:rPr>
              <a:t>--variable</a:t>
            </a:r>
          </a:p>
          <a:p>
            <a:pPr lvl="1" eaLnBrk="1" hangingPunct="1"/>
            <a:r>
              <a:rPr lang="en-US" altLang="en-US"/>
              <a:t>Post-decrement: </a:t>
            </a:r>
            <a:r>
              <a:rPr lang="en-US" altLang="en-US">
                <a:latin typeface="Courier New" panose="02070309020205020404" pitchFamily="49" charset="0"/>
              </a:rPr>
              <a:t>variable--</a:t>
            </a:r>
          </a:p>
          <a:p>
            <a:pPr eaLnBrk="1" hangingPunct="1"/>
            <a:r>
              <a:rPr lang="en-US" altLang="en-US" sz="3000"/>
              <a:t>What is the difference between the following?</a:t>
            </a:r>
          </a:p>
          <a:p>
            <a:pPr lvl="1" eaLnBrk="1" hangingPunct="1"/>
            <a:endParaRPr lang="en-US" altLang="en-US">
              <a:latin typeface="Courier New" panose="02070309020205020404" pitchFamily="49" charset="0"/>
            </a:endParaRPr>
          </a:p>
        </p:txBody>
      </p:sp>
      <p:sp>
        <p:nvSpPr>
          <p:cNvPr id="46084" name="Footer Placeholder 4">
            <a:extLst>
              <a:ext uri="{FF2B5EF4-FFF2-40B4-BE49-F238E27FC236}">
                <a16:creationId xmlns:a16="http://schemas.microsoft.com/office/drawing/2014/main" id="{C50A5D12-3605-3C5E-5FA6-DB9C0C16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6085" name="Slide Number Placeholder 5">
            <a:extLst>
              <a:ext uri="{FF2B5EF4-FFF2-40B4-BE49-F238E27FC236}">
                <a16:creationId xmlns:a16="http://schemas.microsoft.com/office/drawing/2014/main" id="{3D4B0F80-C5AA-6ED2-F9C5-8B186A542E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94CD30-F7EA-4EA4-A1EF-CC22608F6F0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4E2CB45A-0F96-08C1-7227-59CDE12F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41020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y = ++x;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B85AAE54-E147-86D1-5681-B4F68FD7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0200"/>
            <a:ext cx="18288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x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y = x++;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07B1989-00D0-AF34-095B-072E35741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EC66213-B420-DFCB-8ACE-417615B78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The syntax of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&lt;&lt;</a:t>
            </a:r>
            <a:r>
              <a:rPr lang="en-US" altLang="en-US"/>
              <a:t> is:</a:t>
            </a:r>
          </a:p>
          <a:p>
            <a:pPr eaLnBrk="1" hangingPunct="1">
              <a:lnSpc>
                <a:spcPct val="150000"/>
              </a:lnSpc>
              <a:spcBef>
                <a:spcPct val="40000"/>
              </a:spcBef>
              <a:buFontTx/>
              <a:buNone/>
              <a:tabLst>
                <a:tab pos="4279900" algn="l"/>
              </a:tabLst>
            </a:pP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Called an </a:t>
            </a:r>
            <a:r>
              <a:rPr lang="en-US" altLang="en-US" u="sng"/>
              <a:t>output statement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The </a:t>
            </a:r>
            <a:r>
              <a:rPr lang="en-US" altLang="en-US" u="sng"/>
              <a:t>stream insertion operator </a:t>
            </a:r>
            <a:r>
              <a:rPr lang="en-US" altLang="en-US"/>
              <a:t>is &lt;&lt;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tabLst>
                <a:tab pos="4279900" algn="l"/>
              </a:tabLst>
            </a:pPr>
            <a:r>
              <a:rPr lang="en-US" altLang="en-US"/>
              <a:t>Expression evaluated and its value is printed at the current cursor position on the screen</a:t>
            </a:r>
          </a:p>
        </p:txBody>
      </p:sp>
      <p:sp>
        <p:nvSpPr>
          <p:cNvPr id="47108" name="Footer Placeholder 4">
            <a:extLst>
              <a:ext uri="{FF2B5EF4-FFF2-40B4-BE49-F238E27FC236}">
                <a16:creationId xmlns:a16="http://schemas.microsoft.com/office/drawing/2014/main" id="{844477AE-41C0-2682-3F17-414BFB7D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7109" name="Slide Number Placeholder 5">
            <a:extLst>
              <a:ext uri="{FF2B5EF4-FFF2-40B4-BE49-F238E27FC236}">
                <a16:creationId xmlns:a16="http://schemas.microsoft.com/office/drawing/2014/main" id="{7FD0B80B-D09A-9BAC-F69F-EC6DA53B34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FD9DF-B0F3-4B59-B7F2-F6381AE71E1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7110" name="Picture 4">
            <a:extLst>
              <a:ext uri="{FF2B5EF4-FFF2-40B4-BE49-F238E27FC236}">
                <a16:creationId xmlns:a16="http://schemas.microsoft.com/office/drawing/2014/main" id="{546F878E-9ADD-2F2F-7D19-CEA0E1750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0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037369F5-37B7-8DDF-F011-B833DFCC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(cont'd.)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E5011C16-E479-2C81-797C-B9829AEE0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manipulator is used to format the output</a:t>
            </a:r>
          </a:p>
          <a:p>
            <a:pPr lvl="1" eaLnBrk="1" hangingPunct="1"/>
            <a:r>
              <a:rPr lang="en-US" altLang="en-US"/>
              <a:t>Example: </a:t>
            </a:r>
            <a:r>
              <a:rPr lang="en-US" altLang="en-US">
                <a:latin typeface="Courier New" panose="02070309020205020404" pitchFamily="49" charset="0"/>
              </a:rPr>
              <a:t>endl</a:t>
            </a:r>
            <a:r>
              <a:rPr lang="en-US" altLang="en-US"/>
              <a:t> causes insertion point to move to beginning of next line</a:t>
            </a:r>
          </a:p>
          <a:p>
            <a:pPr eaLnBrk="1" hangingPunct="1"/>
            <a:endParaRPr lang="en-US" altLang="en-US"/>
          </a:p>
        </p:txBody>
      </p:sp>
      <p:sp>
        <p:nvSpPr>
          <p:cNvPr id="48132" name="Footer Placeholder 4">
            <a:extLst>
              <a:ext uri="{FF2B5EF4-FFF2-40B4-BE49-F238E27FC236}">
                <a16:creationId xmlns:a16="http://schemas.microsoft.com/office/drawing/2014/main" id="{6772C1D4-CCAA-4584-1E8E-B3201D85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8133" name="Slide Number Placeholder 5">
            <a:extLst>
              <a:ext uri="{FF2B5EF4-FFF2-40B4-BE49-F238E27FC236}">
                <a16:creationId xmlns:a16="http://schemas.microsoft.com/office/drawing/2014/main" id="{A296522F-9778-A21D-4024-D240FDF939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63B7F-8908-4B93-A678-914AB0E702A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8134" name="Picture 6">
            <a:extLst>
              <a:ext uri="{FF2B5EF4-FFF2-40B4-BE49-F238E27FC236}">
                <a16:creationId xmlns:a16="http://schemas.microsoft.com/office/drawing/2014/main" id="{5AACF151-5527-2E3F-CFEC-0108C2BBC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141788"/>
            <a:ext cx="5859463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7">
            <a:extLst>
              <a:ext uri="{FF2B5EF4-FFF2-40B4-BE49-F238E27FC236}">
                <a16:creationId xmlns:a16="http://schemas.microsoft.com/office/drawing/2014/main" id="{B129C025-3CE9-474E-D1DE-6C1CBA25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3532188"/>
            <a:ext cx="6975475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C5D059D-E363-8971-E200-D51B1050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(cont'd.)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6DFFB8F-416A-2B17-E564-50175563F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The new line character is '</a:t>
            </a:r>
            <a:r>
              <a:rPr lang="en-US" altLang="en-US">
                <a:latin typeface="Courier New" panose="02070309020205020404" pitchFamily="49" charset="0"/>
              </a:rPr>
              <a:t>\n</a:t>
            </a:r>
            <a:r>
              <a:rPr lang="en-US" altLang="en-US"/>
              <a:t>'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/>
              <a:t>May appear anywhere in the string</a:t>
            </a:r>
          </a:p>
          <a:p>
            <a:pPr lvl="1" eaLnBrk="1" hangingPunct="1">
              <a:lnSpc>
                <a:spcPct val="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000"/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cout &lt;&lt; "Hello there.";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cout &lt;&lt; "My name is James.";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Output: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Hello there.My name is James.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cout &lt;&lt; "Hello there.\n";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cout &lt;&lt; "My name is James.";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Output 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/>
              <a:t>	</a:t>
            </a:r>
            <a:r>
              <a:rPr lang="en-US" altLang="en-US" sz="2100">
                <a:latin typeface="Courier New" panose="02070309020205020404" pitchFamily="49" charset="0"/>
              </a:rPr>
              <a:t>Hello there.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sz="2100">
                <a:latin typeface="Courier New" panose="02070309020205020404" pitchFamily="49" charset="0"/>
              </a:rPr>
              <a:t>	My name is James.</a:t>
            </a:r>
            <a:endParaRPr lang="en-US" altLang="en-US" sz="2100"/>
          </a:p>
        </p:txBody>
      </p:sp>
      <p:sp>
        <p:nvSpPr>
          <p:cNvPr id="49156" name="Footer Placeholder 4">
            <a:extLst>
              <a:ext uri="{FF2B5EF4-FFF2-40B4-BE49-F238E27FC236}">
                <a16:creationId xmlns:a16="http://schemas.microsoft.com/office/drawing/2014/main" id="{31490E69-791E-533D-6022-8D3E5BB7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49157" name="Slide Number Placeholder 5">
            <a:extLst>
              <a:ext uri="{FF2B5EF4-FFF2-40B4-BE49-F238E27FC236}">
                <a16:creationId xmlns:a16="http://schemas.microsoft.com/office/drawing/2014/main" id="{F58823D3-C605-3E46-D620-096B7EB584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C80FFA-96BB-4EB6-A00B-E4AD22963A1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D9F077D4-500E-82BF-4C91-FC90B30A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1800"/>
            <a:ext cx="49530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3D085317-A264-832B-7B20-560DB856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572000"/>
            <a:ext cx="49530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>
            <a:extLst>
              <a:ext uri="{FF2B5EF4-FFF2-40B4-BE49-F238E27FC236}">
                <a16:creationId xmlns:a16="http://schemas.microsoft.com/office/drawing/2014/main" id="{01343D39-96CA-C3DD-6240-CF322C3AB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Output (cont'd.)</a:t>
            </a: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5CE8A5D7-0480-3284-3BE6-E838868C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D08F2A50-5321-7DF5-0877-2763308505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8475AB-0355-4A2C-AAEC-F2E145983BB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50181" name="Rectangle 4">
            <a:extLst>
              <a:ext uri="{FF2B5EF4-FFF2-40B4-BE49-F238E27FC236}">
                <a16:creationId xmlns:a16="http://schemas.microsoft.com/office/drawing/2014/main" id="{29F48963-96B3-1525-D7B1-BF98B2DB6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400">
              <a:solidFill>
                <a:srgbClr val="3333FF"/>
              </a:solidFill>
              <a:latin typeface="Tahoma" panose="020B0604030504040204" pitchFamily="34" charset="0"/>
            </a:endParaRPr>
          </a:p>
        </p:txBody>
      </p:sp>
      <p:pic>
        <p:nvPicPr>
          <p:cNvPr id="50182" name="Picture 7">
            <a:extLst>
              <a:ext uri="{FF2B5EF4-FFF2-40B4-BE49-F238E27FC236}">
                <a16:creationId xmlns:a16="http://schemas.microsoft.com/office/drawing/2014/main" id="{B1EE64C3-6D37-7C2E-58F7-B33F1301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133600"/>
            <a:ext cx="7010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0AAAA7E-F996-D49B-6380-F966A64C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 Directives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AF3CC9E-A47B-D1D4-FFC8-54CF9E2D51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717675"/>
            <a:ext cx="7772400" cy="4302125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C++ has a small number of operations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Many functions and symbols needed to run a C++ program are provided as collection of libraries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Every library has a name and is referred to by a header file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Preprocessor directives are commands supplied to the preprocessor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All preprocessor commands begin with #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No semicolon at the end of these commands</a:t>
            </a:r>
          </a:p>
        </p:txBody>
      </p:sp>
      <p:sp>
        <p:nvSpPr>
          <p:cNvPr id="51204" name="Footer Placeholder 4">
            <a:extLst>
              <a:ext uri="{FF2B5EF4-FFF2-40B4-BE49-F238E27FC236}">
                <a16:creationId xmlns:a16="http://schemas.microsoft.com/office/drawing/2014/main" id="{86AF0C22-0819-3A43-4947-6942DE29E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1205" name="Slide Number Placeholder 5">
            <a:extLst>
              <a:ext uri="{FF2B5EF4-FFF2-40B4-BE49-F238E27FC236}">
                <a16:creationId xmlns:a16="http://schemas.microsoft.com/office/drawing/2014/main" id="{6354BD15-8C63-6422-17A9-E2D2CE12EB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D151F9-4062-4A78-889E-9129F7F35F0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2958E1DA-07C8-4021-FD2A-9FBF314E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 Directives (cont'd.)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CDBA915-EE4F-2E99-2CFE-4A9B7AB6C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80000"/>
              </a:spcBef>
            </a:pPr>
            <a:r>
              <a:rPr lang="en-US" altLang="en-US"/>
              <a:t>Syntax to include a header file: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80000"/>
              </a:spcBef>
            </a:pPr>
            <a:r>
              <a:rPr lang="en-US" altLang="en-US"/>
              <a:t>For example:</a:t>
            </a:r>
          </a:p>
          <a:p>
            <a:pPr eaLnBrk="1" hangingPunct="1">
              <a:spcBef>
                <a:spcPct val="80000"/>
              </a:spcBef>
              <a:buFontTx/>
              <a:buNone/>
            </a:pPr>
            <a:r>
              <a:rPr lang="en-US" altLang="en-US"/>
              <a:t>	</a:t>
            </a:r>
            <a:r>
              <a:rPr lang="en-US" altLang="en-US" sz="2400">
                <a:latin typeface="Courier New" panose="02070309020205020404" pitchFamily="49" charset="0"/>
              </a:rPr>
              <a:t>#include &lt;iostream&gt;</a:t>
            </a:r>
          </a:p>
          <a:p>
            <a:pPr lvl="1" eaLnBrk="1" hangingPunct="1">
              <a:spcBef>
                <a:spcPct val="80000"/>
              </a:spcBef>
            </a:pPr>
            <a:r>
              <a:rPr lang="en-US" altLang="en-US"/>
              <a:t>Causes the preprocessor to include the header file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 in the program</a:t>
            </a:r>
            <a:endParaRPr lang="en-US" altLang="en-US" sz="2200"/>
          </a:p>
          <a:p>
            <a:pPr eaLnBrk="1" hangingPunct="1">
              <a:spcBef>
                <a:spcPct val="800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</p:txBody>
      </p:sp>
      <p:sp>
        <p:nvSpPr>
          <p:cNvPr id="52228" name="Footer Placeholder 4">
            <a:extLst>
              <a:ext uri="{FF2B5EF4-FFF2-40B4-BE49-F238E27FC236}">
                <a16:creationId xmlns:a16="http://schemas.microsoft.com/office/drawing/2014/main" id="{94F99DD4-6430-7E79-EFE8-962332EE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2229" name="Slide Number Placeholder 5">
            <a:extLst>
              <a:ext uri="{FF2B5EF4-FFF2-40B4-BE49-F238E27FC236}">
                <a16:creationId xmlns:a16="http://schemas.microsoft.com/office/drawing/2014/main" id="{527E7D15-4509-FB5D-F163-70B6CC375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37C04-B689-421C-A9A4-CE69F78A2F0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52230" name="Picture 4">
            <a:extLst>
              <a:ext uri="{FF2B5EF4-FFF2-40B4-BE49-F238E27FC236}">
                <a16:creationId xmlns:a16="http://schemas.microsoft.com/office/drawing/2014/main" id="{BBED1ABF-F4D8-CF3D-F9D2-C16BEDA7C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14600"/>
            <a:ext cx="3957638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9005C428-C522-2C9B-1075-8B4A82385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latin typeface="Courier New" pitchFamily="49" charset="0"/>
              </a:rPr>
              <a:t>namespace</a:t>
            </a:r>
            <a:r>
              <a:rPr lang="en-US"/>
              <a:t> and Using </a:t>
            </a:r>
            <a:r>
              <a:rPr lang="en-US">
                <a:latin typeface="Courier New" pitchFamily="49" charset="0"/>
              </a:rPr>
              <a:t>cin</a:t>
            </a:r>
            <a:r>
              <a:rPr lang="en-US"/>
              <a:t> and </a:t>
            </a:r>
            <a:r>
              <a:rPr lang="en-US">
                <a:latin typeface="Courier New" pitchFamily="49" charset="0"/>
              </a:rPr>
              <a:t>cout</a:t>
            </a:r>
            <a:r>
              <a:rPr lang="en-US"/>
              <a:t> in a Program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7FF8D73E-BF91-496A-7D7E-8854C969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are declared in the header file </a:t>
            </a:r>
            <a:r>
              <a:rPr lang="en-US" altLang="en-US">
                <a:latin typeface="Courier New" panose="02070309020205020404" pitchFamily="49" charset="0"/>
              </a:rPr>
              <a:t>iostream</a:t>
            </a:r>
            <a:r>
              <a:rPr lang="en-US" altLang="en-US"/>
              <a:t>, but within </a:t>
            </a:r>
            <a:r>
              <a:rPr lang="en-US" altLang="en-US">
                <a:latin typeface="Courier New" panose="02070309020205020404" pitchFamily="49" charset="0"/>
              </a:rPr>
              <a:t>std </a:t>
            </a:r>
            <a:r>
              <a:rPr lang="en-US" altLang="en-US"/>
              <a:t>namespace</a:t>
            </a:r>
          </a:p>
          <a:p>
            <a:pPr eaLnBrk="1" hangingPunct="1"/>
            <a:r>
              <a:rPr lang="en-US" altLang="en-US"/>
              <a:t>To use </a:t>
            </a:r>
            <a:r>
              <a:rPr lang="en-US" altLang="en-US">
                <a:latin typeface="Courier New" panose="02070309020205020404" pitchFamily="49" charset="0"/>
              </a:rPr>
              <a:t>cin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cout</a:t>
            </a:r>
            <a:r>
              <a:rPr lang="en-US" altLang="en-US"/>
              <a:t> in a program, use the following two statements: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using namespace std;</a:t>
            </a:r>
          </a:p>
          <a:p>
            <a:pPr eaLnBrk="1" hangingPunct="1"/>
            <a:endParaRPr lang="en-US" altLang="en-US"/>
          </a:p>
        </p:txBody>
      </p:sp>
      <p:sp>
        <p:nvSpPr>
          <p:cNvPr id="53252" name="Footer Placeholder 4">
            <a:extLst>
              <a:ext uri="{FF2B5EF4-FFF2-40B4-BE49-F238E27FC236}">
                <a16:creationId xmlns:a16="http://schemas.microsoft.com/office/drawing/2014/main" id="{666FF973-D079-F1BE-9065-677A5670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3253" name="Slide Number Placeholder 5">
            <a:extLst>
              <a:ext uri="{FF2B5EF4-FFF2-40B4-BE49-F238E27FC236}">
                <a16:creationId xmlns:a16="http://schemas.microsoft.com/office/drawing/2014/main" id="{45345A0A-4815-2E0D-0138-74D40B820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E418CA-D30E-4103-BB4D-1E3143D0E9D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>
            <a:extLst>
              <a:ext uri="{FF2B5EF4-FFF2-40B4-BE49-F238E27FC236}">
                <a16:creationId xmlns:a16="http://schemas.microsoft.com/office/drawing/2014/main" id="{9F591D7D-0843-011A-B94C-E4E684E50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Data Type in a Program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6FAAF64B-6BDF-7377-F399-0F26BE0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use the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  <a:r>
              <a:rPr lang="en-US" altLang="en-US"/>
              <a:t> type, you need to access its definition from the header file </a:t>
            </a:r>
            <a:r>
              <a:rPr lang="en-US" altLang="en-US">
                <a:latin typeface="Courier New" panose="02070309020205020404" pitchFamily="49" charset="0"/>
              </a:rPr>
              <a:t>string</a:t>
            </a:r>
          </a:p>
          <a:p>
            <a:pPr eaLnBrk="1" hangingPunct="1"/>
            <a:r>
              <a:rPr lang="en-US" altLang="en-US"/>
              <a:t>Include the following preprocessor directive: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#include  &lt;string&gt;</a:t>
            </a:r>
          </a:p>
        </p:txBody>
      </p:sp>
      <p:sp>
        <p:nvSpPr>
          <p:cNvPr id="54276" name="Footer Placeholder 4">
            <a:extLst>
              <a:ext uri="{FF2B5EF4-FFF2-40B4-BE49-F238E27FC236}">
                <a16:creationId xmlns:a16="http://schemas.microsoft.com/office/drawing/2014/main" id="{46A13924-EBD7-AF6E-8EF7-850C2E58E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4277" name="Slide Number Placeholder 5">
            <a:extLst>
              <a:ext uri="{FF2B5EF4-FFF2-40B4-BE49-F238E27FC236}">
                <a16:creationId xmlns:a16="http://schemas.microsoft.com/office/drawing/2014/main" id="{3EF665B8-D07B-5F27-2495-FC5F1175A0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EC5374-3D42-4BCC-8F19-013550DCF6D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>
            <a:extLst>
              <a:ext uri="{FF2B5EF4-FFF2-40B4-BE49-F238E27FC236}">
                <a16:creationId xmlns:a16="http://schemas.microsoft.com/office/drawing/2014/main" id="{FB397792-E918-F710-FB26-B488D0F8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C++ Program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EE4FF0DD-B22C-32DC-32DE-604B9F5F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program has two parts: </a:t>
            </a:r>
          </a:p>
          <a:p>
            <a:pPr lvl="1" eaLnBrk="1" hangingPunct="1"/>
            <a:r>
              <a:rPr lang="en-US" altLang="en-US"/>
              <a:t>Preprocessor directives </a:t>
            </a:r>
          </a:p>
          <a:p>
            <a:pPr lvl="1" eaLnBrk="1" hangingPunct="1"/>
            <a:r>
              <a:rPr lang="en-US" altLang="en-US"/>
              <a:t>The program</a:t>
            </a:r>
          </a:p>
          <a:p>
            <a:pPr eaLnBrk="1" hangingPunct="1"/>
            <a:r>
              <a:rPr lang="en-US" altLang="en-US"/>
              <a:t>Preprocessor directives and program statements constitute C++ </a:t>
            </a:r>
            <a:r>
              <a:rPr lang="en-US" altLang="en-US" u="sng"/>
              <a:t>source code </a:t>
            </a:r>
            <a:r>
              <a:rPr lang="en-US" altLang="en-US"/>
              <a:t>(.cpp)</a:t>
            </a:r>
          </a:p>
          <a:p>
            <a:pPr eaLnBrk="1" hangingPunct="1"/>
            <a:r>
              <a:rPr lang="en-US" altLang="en-US"/>
              <a:t>Compiler generates </a:t>
            </a:r>
            <a:r>
              <a:rPr lang="en-US" altLang="en-US" u="sng"/>
              <a:t>object code </a:t>
            </a:r>
            <a:r>
              <a:rPr lang="en-US" altLang="en-US"/>
              <a:t>(.obj)</a:t>
            </a:r>
          </a:p>
          <a:p>
            <a:pPr eaLnBrk="1" hangingPunct="1"/>
            <a:r>
              <a:rPr lang="en-US" altLang="en-US"/>
              <a:t>Executable code is produced and saved in a file with the file extension .exe</a:t>
            </a:r>
          </a:p>
          <a:p>
            <a:pPr eaLnBrk="1" hangingPunct="1"/>
            <a:endParaRPr lang="en-US" altLang="en-US"/>
          </a:p>
        </p:txBody>
      </p:sp>
      <p:sp>
        <p:nvSpPr>
          <p:cNvPr id="55300" name="Footer Placeholder 4">
            <a:extLst>
              <a:ext uri="{FF2B5EF4-FFF2-40B4-BE49-F238E27FC236}">
                <a16:creationId xmlns:a16="http://schemas.microsoft.com/office/drawing/2014/main" id="{8E59BB97-C5D8-B335-06EA-C7C190CA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5301" name="Slide Number Placeholder 5">
            <a:extLst>
              <a:ext uri="{FF2B5EF4-FFF2-40B4-BE49-F238E27FC236}">
                <a16:creationId xmlns:a16="http://schemas.microsoft.com/office/drawing/2014/main" id="{DB8DE880-C121-DEBD-8405-79CA053796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C515EA-451B-47F8-9838-4BC558B0263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BF297DB-3BF7-26C6-0A94-612CF9A8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Basics of a C++ Program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63FEFFC-DC67-8231-DDE8-85DFA54B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u="sng"/>
              <a:t>Syntax</a:t>
            </a:r>
            <a:r>
              <a:rPr lang="en-US" altLang="en-US"/>
              <a:t>: rules that specify which statements (instructions) are legal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u="sng"/>
              <a:t>Programming language</a:t>
            </a:r>
            <a:r>
              <a:rPr lang="en-US" altLang="en-US"/>
              <a:t>: a set of rules, symbols, and special words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u="sng"/>
              <a:t>Semantic rule</a:t>
            </a:r>
            <a:r>
              <a:rPr lang="en-US" altLang="en-US"/>
              <a:t>: meaning of the instruction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While programming, we should check for syntax error and semantic error (logical).</a:t>
            </a:r>
          </a:p>
        </p:txBody>
      </p:sp>
      <p:sp>
        <p:nvSpPr>
          <p:cNvPr id="8196" name="Footer Placeholder 4">
            <a:extLst>
              <a:ext uri="{FF2B5EF4-FFF2-40B4-BE49-F238E27FC236}">
                <a16:creationId xmlns:a16="http://schemas.microsoft.com/office/drawing/2014/main" id="{1EC5EFF0-3E42-EB67-583B-AEE79172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8197" name="Slide Number Placeholder 5">
            <a:extLst>
              <a:ext uri="{FF2B5EF4-FFF2-40B4-BE49-F238E27FC236}">
                <a16:creationId xmlns:a16="http://schemas.microsoft.com/office/drawing/2014/main" id="{CC75838F-0696-AE2C-4F52-248B2CE73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AE49C0-CC79-4D08-B14A-D714B7347B7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>
            <a:extLst>
              <a:ext uri="{FF2B5EF4-FFF2-40B4-BE49-F238E27FC236}">
                <a16:creationId xmlns:a16="http://schemas.microsoft.com/office/drawing/2014/main" id="{665135D0-B784-3B18-8DF4-931CD8D9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C++ Program (cont'd.)</a:t>
            </a:r>
          </a:p>
        </p:txBody>
      </p:sp>
      <p:sp>
        <p:nvSpPr>
          <p:cNvPr id="58371" name="Rectangle 6">
            <a:extLst>
              <a:ext uri="{FF2B5EF4-FFF2-40B4-BE49-F238E27FC236}">
                <a16:creationId xmlns:a16="http://schemas.microsoft.com/office/drawing/2014/main" id="{91155DA6-6614-9273-D1CE-AA5905556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C++ program is a collection of functions, one of which is the function main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first line of the function main is called the heading of the function: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statements enclosed between the curly braces ({ and }) form the body of the function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Contains two types of statements: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Declaration statements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dirty="0"/>
              <a:t>Executable statements</a:t>
            </a:r>
          </a:p>
        </p:txBody>
      </p:sp>
      <p:sp>
        <p:nvSpPr>
          <p:cNvPr id="56324" name="Footer Placeholder 4">
            <a:extLst>
              <a:ext uri="{FF2B5EF4-FFF2-40B4-BE49-F238E27FC236}">
                <a16:creationId xmlns:a16="http://schemas.microsoft.com/office/drawing/2014/main" id="{1A0EB0BB-F655-ED4E-9621-6624A8C2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6325" name="Slide Number Placeholder 5">
            <a:extLst>
              <a:ext uri="{FF2B5EF4-FFF2-40B4-BE49-F238E27FC236}">
                <a16:creationId xmlns:a16="http://schemas.microsoft.com/office/drawing/2014/main" id="{3A353BED-8A12-7CD9-9196-87DE27BED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4DA202-9F49-45AD-ABC4-5E95FE159F4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2">
            <a:extLst>
              <a:ext uri="{FF2B5EF4-FFF2-40B4-BE49-F238E27FC236}">
                <a16:creationId xmlns:a16="http://schemas.microsoft.com/office/drawing/2014/main" id="{EABE7242-3FA4-8B42-FE8A-3D1A10B5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DCCC2D75-192E-0393-CF4D-873792A06D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D4E6C2-46AB-451C-8938-452AA849E4B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grpSp>
        <p:nvGrpSpPr>
          <p:cNvPr id="57348" name="Group 8">
            <a:extLst>
              <a:ext uri="{FF2B5EF4-FFF2-40B4-BE49-F238E27FC236}">
                <a16:creationId xmlns:a16="http://schemas.microsoft.com/office/drawing/2014/main" id="{F5559D4E-7AA7-462D-2B2E-F1961D790387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47800"/>
            <a:ext cx="6096000" cy="4600575"/>
            <a:chOff x="384" y="192"/>
            <a:chExt cx="5088" cy="3840"/>
          </a:xfrm>
        </p:grpSpPr>
        <p:sp>
          <p:nvSpPr>
            <p:cNvPr id="57350" name="Rectangle 6">
              <a:extLst>
                <a:ext uri="{FF2B5EF4-FFF2-40B4-BE49-F238E27FC236}">
                  <a16:creationId xmlns:a16="http://schemas.microsoft.com/office/drawing/2014/main" id="{E14815C8-99F2-D0F0-FA10-18806A8AC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2"/>
              <a:ext cx="5088" cy="3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pic>
          <p:nvPicPr>
            <p:cNvPr id="57351" name="Picture 3">
              <a:extLst>
                <a:ext uri="{FF2B5EF4-FFF2-40B4-BE49-F238E27FC236}">
                  <a16:creationId xmlns:a16="http://schemas.microsoft.com/office/drawing/2014/main" id="{15B7F848-CA97-8B3B-280F-DC9D3B773A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92"/>
              <a:ext cx="4394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2" name="Picture 4">
              <a:extLst>
                <a:ext uri="{FF2B5EF4-FFF2-40B4-BE49-F238E27FC236}">
                  <a16:creationId xmlns:a16="http://schemas.microsoft.com/office/drawing/2014/main" id="{0D15792B-AD3F-7A54-FD40-27D0E3267B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" y="496"/>
              <a:ext cx="3940" cy="1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353" name="Picture 5">
              <a:extLst>
                <a:ext uri="{FF2B5EF4-FFF2-40B4-BE49-F238E27FC236}">
                  <a16:creationId xmlns:a16="http://schemas.microsoft.com/office/drawing/2014/main" id="{61E2F42D-C187-7511-484E-892FBF72EB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76"/>
              <a:ext cx="3963" cy="2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Rectangle 5">
            <a:extLst>
              <a:ext uri="{FF2B5EF4-FFF2-40B4-BE49-F238E27FC236}">
                <a16:creationId xmlns:a16="http://schemas.microsoft.com/office/drawing/2014/main" id="{0E5C11ED-CB96-8367-C7EB-2BB513DF7C1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>
                <a:latin typeface="+mj-lt"/>
                <a:ea typeface="+mj-ea"/>
                <a:cs typeface="+mj-cs"/>
              </a:rPr>
              <a:t>Creating a C++ Program (cont'd.)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257B1928-F2A4-A0BA-5261-4C29FF9B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Creating a C++ Program (cont'd.)</a:t>
            </a: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7DE130F-4836-766E-110E-02556915C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/>
              <a:t>Sample Run:</a:t>
            </a:r>
            <a:r>
              <a:rPr lang="en-US" altLang="en-US" sz="2400"/>
              <a:t> </a:t>
            </a:r>
            <a:endParaRPr lang="en-US" altLang="en-US" sz="2400" b="1"/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Line 9: firstNum = 18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Line 10: Enter an integer: </a:t>
            </a:r>
            <a:r>
              <a:rPr lang="en-US" altLang="en-US" sz="2400">
                <a:solidFill>
                  <a:srgbClr val="E92500"/>
                </a:solidFill>
                <a:latin typeface="Courier New" panose="02070309020205020404" pitchFamily="49" charset="0"/>
              </a:rPr>
              <a:t>15</a:t>
            </a:r>
          </a:p>
          <a:p>
            <a:pPr eaLnBrk="1" hangingPunct="1">
              <a:buFontTx/>
              <a:buNone/>
            </a:pPr>
            <a:endParaRPr lang="en-US" altLang="en-US" sz="2400">
              <a:solidFill>
                <a:srgbClr val="E925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Line 13: secondNum = 15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Line 15: The new value of firstNum = 60</a:t>
            </a:r>
          </a:p>
        </p:txBody>
      </p:sp>
      <p:sp>
        <p:nvSpPr>
          <p:cNvPr id="58372" name="Footer Placeholder 4">
            <a:extLst>
              <a:ext uri="{FF2B5EF4-FFF2-40B4-BE49-F238E27FC236}">
                <a16:creationId xmlns:a16="http://schemas.microsoft.com/office/drawing/2014/main" id="{AE12665F-C110-C6C0-38AE-34FBC3C06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8373" name="Slide Number Placeholder 5">
            <a:extLst>
              <a:ext uri="{FF2B5EF4-FFF2-40B4-BE49-F238E27FC236}">
                <a16:creationId xmlns:a16="http://schemas.microsoft.com/office/drawing/2014/main" id="{9F8AB2AD-52DF-9928-8DD1-70625D0F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F720B1-DA58-4644-AEAC-60AD0BCD88D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4F6D4EF7-D80E-9959-A70A-3FA75966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Debugging: Understanding and Fixing Syntax Errors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044D98B4-D6BE-2964-2217-6B7F12599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 a program</a:t>
            </a:r>
          </a:p>
          <a:p>
            <a:pPr lvl="1" eaLnBrk="1" hangingPunct="1"/>
            <a:r>
              <a:rPr lang="en-US" altLang="en-US"/>
              <a:t>Compiler will identify the syntax error</a:t>
            </a:r>
          </a:p>
          <a:p>
            <a:pPr lvl="1" eaLnBrk="1" hangingPunct="1"/>
            <a:r>
              <a:rPr lang="en-US" altLang="en-US"/>
              <a:t>Specifies the line numbers where the errors occur</a:t>
            </a:r>
          </a:p>
          <a:p>
            <a:pPr lvl="2" eaLnBrk="1" hangingPunct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Example2_Syntax_Errors.cpp</a:t>
            </a:r>
          </a:p>
          <a:p>
            <a:pPr lvl="2" eaLnBrk="1" hangingPunct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c:\chapter 2 source code\example2_syntax_errors.cpp(9) : error C2146: syntax error :</a:t>
            </a:r>
          </a:p>
          <a:p>
            <a:pPr lvl="2" eaLnBrk="1" hangingPunct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missing ';' before identifier 'num'</a:t>
            </a:r>
          </a:p>
          <a:p>
            <a:pPr lvl="2" eaLnBrk="1" hangingPunct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c:\chapter 2 source code\example2_syntax_errors.cpp(11) : error C2065: 'tempNum' :</a:t>
            </a:r>
          </a:p>
          <a:p>
            <a:pPr lvl="2" eaLnBrk="1" hangingPunct="1">
              <a:buFontTx/>
              <a:buNone/>
            </a:pPr>
            <a:r>
              <a:rPr lang="en-US" altLang="en-US" sz="1500">
                <a:latin typeface="Courier New" panose="02070309020205020404" pitchFamily="49" charset="0"/>
                <a:cs typeface="Courier New" panose="02070309020205020404" pitchFamily="49" charset="0"/>
              </a:rPr>
              <a:t>undeclared identifier</a:t>
            </a:r>
          </a:p>
          <a:p>
            <a:pPr eaLnBrk="1" hangingPunct="1"/>
            <a:r>
              <a:rPr lang="en-US" altLang="en-US"/>
              <a:t>Learn how to spot and fix syntax errors</a:t>
            </a:r>
            <a:endParaRPr lang="en-US" altLang="en-US" sz="4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396" name="Footer Placeholder 3">
            <a:extLst>
              <a:ext uri="{FF2B5EF4-FFF2-40B4-BE49-F238E27FC236}">
                <a16:creationId xmlns:a16="http://schemas.microsoft.com/office/drawing/2014/main" id="{EAC0CA3F-9BF7-C56C-79E0-D067990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59397" name="Slide Number Placeholder 4">
            <a:extLst>
              <a:ext uri="{FF2B5EF4-FFF2-40B4-BE49-F238E27FC236}">
                <a16:creationId xmlns:a16="http://schemas.microsoft.com/office/drawing/2014/main" id="{895FF82F-456D-530F-4A01-8C91082904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335393-16DB-40CB-AC98-BA05BAB9EF5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>
            <a:extLst>
              <a:ext uri="{FF2B5EF4-FFF2-40B4-BE49-F238E27FC236}">
                <a16:creationId xmlns:a16="http://schemas.microsoft.com/office/drawing/2014/main" id="{357B342E-6424-1B34-6C6C-1A04D11A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 Style and Form</a:t>
            </a:r>
          </a:p>
        </p:txBody>
      </p:sp>
      <p:sp>
        <p:nvSpPr>
          <p:cNvPr id="60419" name="Rectangle 5">
            <a:extLst>
              <a:ext uri="{FF2B5EF4-FFF2-40B4-BE49-F238E27FC236}">
                <a16:creationId xmlns:a16="http://schemas.microsoft.com/office/drawing/2014/main" id="{5A23D8B8-307F-F201-D792-CE5C90DE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Every C++ program has a function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eaLnBrk="1" hangingPunct="1"/>
            <a:r>
              <a:rPr lang="en-US" altLang="en-US"/>
              <a:t>Programs must also follow syntax rules</a:t>
            </a:r>
          </a:p>
          <a:p>
            <a:pPr eaLnBrk="1" hangingPunct="1"/>
            <a:r>
              <a:rPr lang="en-US" altLang="en-US"/>
              <a:t>Other rules serve the purpose of giving precise meaning to the language</a:t>
            </a:r>
          </a:p>
          <a:p>
            <a:pPr eaLnBrk="1" hangingPunct="1"/>
            <a:endParaRPr lang="en-US" altLang="en-US"/>
          </a:p>
        </p:txBody>
      </p:sp>
      <p:sp>
        <p:nvSpPr>
          <p:cNvPr id="60420" name="Footer Placeholder 4">
            <a:extLst>
              <a:ext uri="{FF2B5EF4-FFF2-40B4-BE49-F238E27FC236}">
                <a16:creationId xmlns:a16="http://schemas.microsoft.com/office/drawing/2014/main" id="{C75886F7-5B72-3C1B-B464-DFEC8C46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0421" name="Slide Number Placeholder 5">
            <a:extLst>
              <a:ext uri="{FF2B5EF4-FFF2-40B4-BE49-F238E27FC236}">
                <a16:creationId xmlns:a16="http://schemas.microsoft.com/office/drawing/2014/main" id="{65399E3E-A84D-DDB5-3A64-237500F80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9ED564-F0F9-45FD-946D-3FF8338BE19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D60DBD3F-1BCA-703B-987E-0B378841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Errors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746819E-86DE-1105-282D-EAFD3E6DE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Errors in syntax are found in compilation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int x;		//Line 1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int y		//Line 2: error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double z;	//Line 3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y = w + x;	//Line 4: 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600"/>
          </a:p>
        </p:txBody>
      </p:sp>
      <p:sp>
        <p:nvSpPr>
          <p:cNvPr id="61444" name="Footer Placeholder 4">
            <a:extLst>
              <a:ext uri="{FF2B5EF4-FFF2-40B4-BE49-F238E27FC236}">
                <a16:creationId xmlns:a16="http://schemas.microsoft.com/office/drawing/2014/main" id="{4AC65D43-AA41-5642-6BE5-26D8A280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1445" name="Slide Number Placeholder 5">
            <a:extLst>
              <a:ext uri="{FF2B5EF4-FFF2-40B4-BE49-F238E27FC236}">
                <a16:creationId xmlns:a16="http://schemas.microsoft.com/office/drawing/2014/main" id="{CCB106BB-EA00-0B60-2468-70CD5602A1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D249DB-458E-4D13-9351-C884EB0FF6A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7910349-9D50-6D6A-3AC0-BDE0592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of Blanks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43B638E-CCE6-2550-CD11-22CD9273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C++, you use one or more blanks to separate numbers when data is input</a:t>
            </a:r>
          </a:p>
          <a:p>
            <a:pPr lvl="1" eaLnBrk="1" hangingPunct="1"/>
            <a:r>
              <a:rPr lang="en-US" altLang="en-US"/>
              <a:t>Used to separate reserved words and identifiers from each other and from other symbols</a:t>
            </a:r>
          </a:p>
          <a:p>
            <a:pPr lvl="1" eaLnBrk="1" hangingPunct="1"/>
            <a:r>
              <a:rPr lang="en-US" altLang="en-US"/>
              <a:t>Must never appear within a reserved word or identifier</a:t>
            </a:r>
          </a:p>
        </p:txBody>
      </p:sp>
      <p:sp>
        <p:nvSpPr>
          <p:cNvPr id="62468" name="Footer Placeholder 4">
            <a:extLst>
              <a:ext uri="{FF2B5EF4-FFF2-40B4-BE49-F238E27FC236}">
                <a16:creationId xmlns:a16="http://schemas.microsoft.com/office/drawing/2014/main" id="{7E6A1CB1-5C9B-999D-502C-B3CA6EEB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2469" name="Slide Number Placeholder 5">
            <a:extLst>
              <a:ext uri="{FF2B5EF4-FFF2-40B4-BE49-F238E27FC236}">
                <a16:creationId xmlns:a16="http://schemas.microsoft.com/office/drawing/2014/main" id="{28E0BB9B-01B2-F9CC-FBF9-B1EEF07D51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BBD762-6715-4C1C-8A43-CDA6D6B14E6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>
            <a:extLst>
              <a:ext uri="{FF2B5EF4-FFF2-40B4-BE49-F238E27FC236}">
                <a16:creationId xmlns:a16="http://schemas.microsoft.com/office/drawing/2014/main" id="{0C99ED57-C28E-F8D1-8CD0-4DB2A4BF9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Use of Semicolons, Brackets, and Commas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3B6B34EF-1F78-8023-9665-5147D6929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pPr eaLnBrk="1" hangingPunct="1"/>
            <a:r>
              <a:rPr lang="en-US" altLang="en-US"/>
              <a:t>All C++ statements end with a semicolon</a:t>
            </a:r>
          </a:p>
          <a:p>
            <a:pPr lvl="1" eaLnBrk="1" hangingPunct="1"/>
            <a:r>
              <a:rPr lang="en-US" altLang="en-US"/>
              <a:t>Also called a </a:t>
            </a:r>
            <a:r>
              <a:rPr lang="en-US" altLang="en-US" u="sng"/>
              <a:t>statement terminator</a:t>
            </a:r>
          </a:p>
          <a:p>
            <a:pPr eaLnBrk="1" hangingPunct="1"/>
            <a:r>
              <a:rPr lang="en-US" altLang="en-US"/>
              <a:t>{ and } are not C++ statements</a:t>
            </a:r>
          </a:p>
          <a:p>
            <a:pPr eaLnBrk="1" hangingPunct="1"/>
            <a:r>
              <a:rPr lang="en-US" altLang="en-US"/>
              <a:t>Commas separate items in a list</a:t>
            </a:r>
          </a:p>
          <a:p>
            <a:pPr eaLnBrk="1" hangingPunct="1"/>
            <a:endParaRPr lang="en-US" altLang="en-US"/>
          </a:p>
        </p:txBody>
      </p:sp>
      <p:sp>
        <p:nvSpPr>
          <p:cNvPr id="63492" name="Footer Placeholder 4">
            <a:extLst>
              <a:ext uri="{FF2B5EF4-FFF2-40B4-BE49-F238E27FC236}">
                <a16:creationId xmlns:a16="http://schemas.microsoft.com/office/drawing/2014/main" id="{339D429A-8154-9435-7A29-FDE9C9C9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3493" name="Slide Number Placeholder 5">
            <a:extLst>
              <a:ext uri="{FF2B5EF4-FFF2-40B4-BE49-F238E27FC236}">
                <a16:creationId xmlns:a16="http://schemas.microsoft.com/office/drawing/2014/main" id="{11F69B70-F7D4-5E7D-9688-9ACAAE32AF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3B185F-CA56-425D-9B07-0BFAC0F70FA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>
            <a:extLst>
              <a:ext uri="{FF2B5EF4-FFF2-40B4-BE49-F238E27FC236}">
                <a16:creationId xmlns:a16="http://schemas.microsoft.com/office/drawing/2014/main" id="{985B08AB-8538-DC8E-023D-4AD12EEBB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Semantic Errors</a:t>
            </a:r>
          </a:p>
        </p:txBody>
      </p:sp>
      <p:sp>
        <p:nvSpPr>
          <p:cNvPr id="64515" name="Rectangle 5">
            <a:extLst>
              <a:ext uri="{FF2B5EF4-FFF2-40B4-BE49-F238E27FC236}">
                <a16:creationId xmlns:a16="http://schemas.microsoft.com/office/drawing/2014/main" id="{72201484-9F91-2138-382F-D92CDC6E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sz="2800"/>
              <a:t>Possible to remove all syntax errors in a program and still not have it run correctly as expected. </a:t>
            </a:r>
          </a:p>
          <a:p>
            <a:pPr eaLnBrk="1" hangingPunct="1"/>
            <a:r>
              <a:rPr lang="en-US" altLang="en-US" sz="2800"/>
              <a:t>Even if it runs, it may still not do what you meant it to do (e.g., gives different results!). For example,</a:t>
            </a:r>
          </a:p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2 + 3 * 5</a:t>
            </a:r>
            <a:r>
              <a:rPr lang="en-US" altLang="en-US" sz="2400"/>
              <a:t>  and  </a:t>
            </a:r>
            <a:r>
              <a:rPr lang="en-US" altLang="en-US" sz="2400">
                <a:latin typeface="Courier New" panose="02070309020205020404" pitchFamily="49" charset="0"/>
              </a:rPr>
              <a:t>(2 + 3) * 5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are both syntactically correct expressions but have different meanings (results).</a:t>
            </a:r>
          </a:p>
          <a:p>
            <a:pPr eaLnBrk="1" hangingPunct="1"/>
            <a:r>
              <a:rPr lang="en-US" altLang="en-US" sz="2800"/>
              <a:t>This is called a semantic error or a logical error.</a:t>
            </a:r>
          </a:p>
        </p:txBody>
      </p:sp>
      <p:sp>
        <p:nvSpPr>
          <p:cNvPr id="64516" name="Footer Placeholder 4">
            <a:extLst>
              <a:ext uri="{FF2B5EF4-FFF2-40B4-BE49-F238E27FC236}">
                <a16:creationId xmlns:a16="http://schemas.microsoft.com/office/drawing/2014/main" id="{92F59A25-9C53-089F-8ADF-24F6CC0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4517" name="Slide Number Placeholder 5">
            <a:extLst>
              <a:ext uri="{FF2B5EF4-FFF2-40B4-BE49-F238E27FC236}">
                <a16:creationId xmlns:a16="http://schemas.microsoft.com/office/drawing/2014/main" id="{F69C14B5-4F60-4097-8502-8C042C1F5C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7AA0AF-059C-4DCA-BA59-F580D7556D2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290242A-1D35-D191-FBA7-767E7047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Naming Identifiers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1F07D9B-EBD5-B3AE-9824-50F03E6DA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Identifiers can be </a:t>
            </a:r>
            <a:r>
              <a:rPr lang="en-US" altLang="en-US" u="sng"/>
              <a:t>self-documenting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CENTIMETERS_PER_INCH</a:t>
            </a:r>
          </a:p>
          <a:p>
            <a:pPr eaLnBrk="1" hangingPunct="1"/>
            <a:r>
              <a:rPr lang="en-US" altLang="en-US"/>
              <a:t>Avoid </a:t>
            </a:r>
            <a:r>
              <a:rPr lang="en-US" altLang="en-US" u="sng"/>
              <a:t>run-together words </a:t>
            </a:r>
            <a:r>
              <a:rPr lang="en-US" altLang="en-US"/>
              <a:t>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annualsale</a:t>
            </a:r>
          </a:p>
          <a:p>
            <a:pPr lvl="1" eaLnBrk="1" hangingPunct="1"/>
            <a:r>
              <a:rPr lang="en-US" altLang="en-US"/>
              <a:t>Solution:</a:t>
            </a:r>
          </a:p>
          <a:p>
            <a:pPr lvl="2" eaLnBrk="1" hangingPunct="1"/>
            <a:r>
              <a:rPr lang="en-US" altLang="en-US"/>
              <a:t>Capitalize the beginning of each new word: </a:t>
            </a:r>
            <a:r>
              <a:rPr lang="en-US" altLang="en-US">
                <a:latin typeface="Courier New" panose="02070309020205020404" pitchFamily="49" charset="0"/>
              </a:rPr>
              <a:t>annualSale</a:t>
            </a:r>
            <a:endParaRPr lang="en-US" altLang="en-US"/>
          </a:p>
          <a:p>
            <a:pPr lvl="2" eaLnBrk="1" hangingPunct="1"/>
            <a:r>
              <a:rPr lang="en-US" altLang="en-US"/>
              <a:t>Inserting an underscore just before a new word: </a:t>
            </a:r>
            <a:r>
              <a:rPr lang="en-US" altLang="en-US">
                <a:latin typeface="Courier New" panose="02070309020205020404" pitchFamily="49" charset="0"/>
              </a:rPr>
              <a:t>annual_sale</a:t>
            </a:r>
          </a:p>
        </p:txBody>
      </p:sp>
      <p:sp>
        <p:nvSpPr>
          <p:cNvPr id="65540" name="Footer Placeholder 4">
            <a:extLst>
              <a:ext uri="{FF2B5EF4-FFF2-40B4-BE49-F238E27FC236}">
                <a16:creationId xmlns:a16="http://schemas.microsoft.com/office/drawing/2014/main" id="{78D767DD-54AD-7FCA-0441-2D5ED785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5541" name="Slide Number Placeholder 5">
            <a:extLst>
              <a:ext uri="{FF2B5EF4-FFF2-40B4-BE49-F238E27FC236}">
                <a16:creationId xmlns:a16="http://schemas.microsoft.com/office/drawing/2014/main" id="{F9C122EB-7343-9871-A9DB-0CFAF3955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534DA-6C10-4E70-940E-FA6F146B564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EB2C647-6A55-32A0-C34E-792FC8DD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C98186F6-FD6E-18D3-2642-99F2A685F5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752600"/>
            <a:ext cx="8040688" cy="4114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Comments are for the reader, not the compiler</a:t>
            </a:r>
          </a:p>
          <a:p>
            <a:pPr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Two types:</a:t>
            </a:r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Single line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// This is a C++ program. It prints the sentence: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// Welcome to C++ Programming.</a:t>
            </a:r>
            <a:endParaRPr lang="en-US" sz="1800"/>
          </a:p>
          <a:p>
            <a:pPr lvl="1" eaLnBrk="1" fontAlgn="auto" hangingPunct="1">
              <a:spcBef>
                <a:spcPct val="50000"/>
              </a:spcBef>
              <a:spcAft>
                <a:spcPts val="0"/>
              </a:spcAft>
              <a:defRPr/>
            </a:pPr>
            <a:r>
              <a:rPr lang="en-US"/>
              <a:t>Multiple line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/*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   You can include comments that can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   occupy several lines.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>
                <a:latin typeface="Courier New" pitchFamily="49" charset="0"/>
              </a:rPr>
              <a:t>*/</a:t>
            </a:r>
          </a:p>
        </p:txBody>
      </p:sp>
      <p:sp>
        <p:nvSpPr>
          <p:cNvPr id="9220" name="Footer Placeholder 4">
            <a:extLst>
              <a:ext uri="{FF2B5EF4-FFF2-40B4-BE49-F238E27FC236}">
                <a16:creationId xmlns:a16="http://schemas.microsoft.com/office/drawing/2014/main" id="{D832C467-C831-6CEF-93BF-E59216C2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id="{C9CC63C0-A6DA-B3FA-ACC1-D19D031592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6C29F2-4402-47A6-87AB-37491071AF1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B3FB490-874E-8AF0-101C-24DAB17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Prompt Lines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35032944-C631-1CA3-4725-395DC6834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/>
              <a:t>Prompt lines</a:t>
            </a:r>
            <a:r>
              <a:rPr lang="en-US" altLang="en-US"/>
              <a:t>: executable statements that inform the user what to do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 sz="1700">
              <a:latin typeface="Courier New" panose="02070309020205020404" pitchFamily="49" charset="0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cout &lt;&lt; "Please enter a number between 1 and 10 and "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&lt;&lt; "press the return key" &lt;&lt; endl;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cin &gt;&gt; num;</a:t>
            </a:r>
          </a:p>
          <a:p>
            <a:pPr eaLnBrk="1" hangingPunct="1"/>
            <a:endParaRPr lang="en-US" altLang="en-US" sz="1700">
              <a:latin typeface="Courier New" panose="02070309020205020404" pitchFamily="49" charset="0"/>
            </a:endParaRPr>
          </a:p>
          <a:p>
            <a:pPr eaLnBrk="1" hangingPunct="1"/>
            <a:endParaRPr lang="en-US" altLang="en-US"/>
          </a:p>
        </p:txBody>
      </p:sp>
      <p:sp>
        <p:nvSpPr>
          <p:cNvPr id="66564" name="Footer Placeholder 4">
            <a:extLst>
              <a:ext uri="{FF2B5EF4-FFF2-40B4-BE49-F238E27FC236}">
                <a16:creationId xmlns:a16="http://schemas.microsoft.com/office/drawing/2014/main" id="{8A524433-4599-53FC-ADF7-3CF525269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6565" name="Slide Number Placeholder 5">
            <a:extLst>
              <a:ext uri="{FF2B5EF4-FFF2-40B4-BE49-F238E27FC236}">
                <a16:creationId xmlns:a16="http://schemas.microsoft.com/office/drawing/2014/main" id="{9C6FF565-F637-2A8C-65E0-9948F4061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797207-A21E-477E-96E3-6F1E239ED1F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>
            <a:extLst>
              <a:ext uri="{FF2B5EF4-FFF2-40B4-BE49-F238E27FC236}">
                <a16:creationId xmlns:a16="http://schemas.microsoft.com/office/drawing/2014/main" id="{948F4A4E-52B0-955B-74E5-48C79CC7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Documentation</a:t>
            </a:r>
          </a:p>
        </p:txBody>
      </p:sp>
      <p:sp>
        <p:nvSpPr>
          <p:cNvPr id="67587" name="Rectangle 5">
            <a:extLst>
              <a:ext uri="{FF2B5EF4-FFF2-40B4-BE49-F238E27FC236}">
                <a16:creationId xmlns:a16="http://schemas.microsoft.com/office/drawing/2014/main" id="{A4687CE7-3FC0-DA6C-8A23-8D7DEE34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well-documented program is easier to understand and modify</a:t>
            </a:r>
          </a:p>
          <a:p>
            <a:pPr eaLnBrk="1" hangingPunct="1"/>
            <a:r>
              <a:rPr lang="en-US" altLang="en-US"/>
              <a:t>You use comments to document programs</a:t>
            </a:r>
          </a:p>
          <a:p>
            <a:pPr eaLnBrk="1" hangingPunct="1"/>
            <a:r>
              <a:rPr lang="en-US" altLang="en-US"/>
              <a:t>Comments should appear in a program to:</a:t>
            </a:r>
          </a:p>
          <a:p>
            <a:pPr lvl="1" eaLnBrk="1" hangingPunct="1"/>
            <a:r>
              <a:rPr lang="en-US" altLang="en-US"/>
              <a:t>Explain the purpose of the program</a:t>
            </a:r>
          </a:p>
          <a:p>
            <a:pPr lvl="1" eaLnBrk="1" hangingPunct="1"/>
            <a:r>
              <a:rPr lang="en-US" altLang="en-US"/>
              <a:t>Identify who wrote it</a:t>
            </a:r>
          </a:p>
          <a:p>
            <a:pPr lvl="1" eaLnBrk="1" hangingPunct="1"/>
            <a:r>
              <a:rPr lang="en-US" altLang="en-US"/>
              <a:t>Explain the purpose of particular statements</a:t>
            </a:r>
          </a:p>
        </p:txBody>
      </p:sp>
      <p:sp>
        <p:nvSpPr>
          <p:cNvPr id="67588" name="Footer Placeholder 4">
            <a:extLst>
              <a:ext uri="{FF2B5EF4-FFF2-40B4-BE49-F238E27FC236}">
                <a16:creationId xmlns:a16="http://schemas.microsoft.com/office/drawing/2014/main" id="{42F99348-B44A-5BF2-0930-0A29136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7589" name="Slide Number Placeholder 5">
            <a:extLst>
              <a:ext uri="{FF2B5EF4-FFF2-40B4-BE49-F238E27FC236}">
                <a16:creationId xmlns:a16="http://schemas.microsoft.com/office/drawing/2014/main" id="{EB9371C1-0131-9A7E-2A69-291375A550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D1C936-D2B9-489C-8E34-E699732BEB6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B8AEE221-7E9D-94A7-8690-8BA786B6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 and Style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352DEFBB-DAA8-24EE-BD4B-607EC8ECB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two ways of declaring variables:</a:t>
            </a:r>
          </a:p>
          <a:p>
            <a:pPr lvl="1" eaLnBrk="1" hangingPunct="1"/>
            <a:r>
              <a:rPr lang="en-US" altLang="en-US"/>
              <a:t>Method 1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>
                <a:latin typeface="Courier New" panose="02070309020205020404" pitchFamily="49" charset="0"/>
              </a:rPr>
              <a:t>int feet, inch;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		double x, y;</a:t>
            </a:r>
          </a:p>
          <a:p>
            <a:pPr lvl="1" eaLnBrk="1" hangingPunct="1"/>
            <a:r>
              <a:rPr lang="en-US" altLang="en-US"/>
              <a:t>Method 2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/>
              <a:t>		</a:t>
            </a:r>
            <a:r>
              <a:rPr lang="en-US" altLang="en-US" sz="2400">
                <a:latin typeface="Courier New" panose="02070309020205020404" pitchFamily="49" charset="0"/>
              </a:rPr>
              <a:t>int feet,inch;double x,y;</a:t>
            </a:r>
          </a:p>
          <a:p>
            <a:pPr eaLnBrk="1" hangingPunct="1"/>
            <a:r>
              <a:rPr lang="en-US" altLang="en-US"/>
              <a:t>Both are correct; however, the second is hard to read</a:t>
            </a:r>
          </a:p>
        </p:txBody>
      </p:sp>
      <p:sp>
        <p:nvSpPr>
          <p:cNvPr id="68612" name="Footer Placeholder 4">
            <a:extLst>
              <a:ext uri="{FF2B5EF4-FFF2-40B4-BE49-F238E27FC236}">
                <a16:creationId xmlns:a16="http://schemas.microsoft.com/office/drawing/2014/main" id="{DE7CB70F-A78B-BEBA-3207-6D0EC3D6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8613" name="Slide Number Placeholder 5">
            <a:extLst>
              <a:ext uri="{FF2B5EF4-FFF2-40B4-BE49-F238E27FC236}">
                <a16:creationId xmlns:a16="http://schemas.microsoft.com/office/drawing/2014/main" id="{A509C85F-2A77-0AA2-584E-2007EE416F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DB0EC1-1AAB-487B-9139-B527CF39968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DFB8B0D5-D3EB-55FE-C33A-0168AC2D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on Assignment Statements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0454E80F-E872-CE60-7018-78BEF81DB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C++ has special assignment statements called compound assignments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</a:rPr>
              <a:t>+=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-=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*=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/=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%=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/>
              <a:t>	 </a:t>
            </a:r>
            <a:r>
              <a:rPr lang="en-US" altLang="en-US" sz="2600">
                <a:latin typeface="Courier New" panose="02070309020205020404" pitchFamily="49" charset="0"/>
              </a:rPr>
              <a:t>x *= y;</a:t>
            </a:r>
          </a:p>
          <a:p>
            <a:pPr eaLnBrk="1" hangingPunct="1"/>
            <a:endParaRPr lang="en-US" altLang="en-US" sz="2600">
              <a:latin typeface="Courier New" panose="02070309020205020404" pitchFamily="49" charset="0"/>
            </a:endParaRPr>
          </a:p>
        </p:txBody>
      </p:sp>
      <p:sp>
        <p:nvSpPr>
          <p:cNvPr id="69636" name="Footer Placeholder 4">
            <a:extLst>
              <a:ext uri="{FF2B5EF4-FFF2-40B4-BE49-F238E27FC236}">
                <a16:creationId xmlns:a16="http://schemas.microsoft.com/office/drawing/2014/main" id="{D4E15A2E-F3F0-7148-1F01-2C4D62A4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69637" name="Slide Number Placeholder 5">
            <a:extLst>
              <a:ext uri="{FF2B5EF4-FFF2-40B4-BE49-F238E27FC236}">
                <a16:creationId xmlns:a16="http://schemas.microsoft.com/office/drawing/2014/main" id="{0297C538-7A12-CE85-FD52-8DB29B2F1C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AF9FBE-4E90-4002-B618-579EB05618B3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>
            <a:extLst>
              <a:ext uri="{FF2B5EF4-FFF2-40B4-BE49-F238E27FC236}">
                <a16:creationId xmlns:a16="http://schemas.microsoft.com/office/drawing/2014/main" id="{5D466A22-AC19-106F-7EA4-2850F9987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Programming Challenge</a:t>
            </a: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Convert Length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3F4867DE-8203-794F-9DB0-049C0451D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Write a program that takes as input a given length expressed in feet and inches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Convert and output the length in centimeters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Input</a:t>
            </a:r>
            <a:r>
              <a:rPr lang="en-US"/>
              <a:t>: length in feet and inches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/>
              <a:t>Output</a:t>
            </a:r>
            <a:r>
              <a:rPr lang="en-US"/>
              <a:t>: equivalent length in centimeters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Lengths are given in feet and inches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Program computes the equivalent length in centimeters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One inch is equal to </a:t>
            </a:r>
            <a:r>
              <a:rPr lang="en-US">
                <a:latin typeface="Courier New" pitchFamily="49" charset="0"/>
              </a:rPr>
              <a:t>2.54</a:t>
            </a:r>
            <a:r>
              <a:rPr lang="en-US"/>
              <a:t>  centimeters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en-US" sz="2400"/>
          </a:p>
        </p:txBody>
      </p:sp>
      <p:sp>
        <p:nvSpPr>
          <p:cNvPr id="70660" name="Footer Placeholder 4">
            <a:extLst>
              <a:ext uri="{FF2B5EF4-FFF2-40B4-BE49-F238E27FC236}">
                <a16:creationId xmlns:a16="http://schemas.microsoft.com/office/drawing/2014/main" id="{99B7AFD6-4383-F6E7-CCAE-3DBD62CB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0661" name="Slide Number Placeholder 5">
            <a:extLst>
              <a:ext uri="{FF2B5EF4-FFF2-40B4-BE49-F238E27FC236}">
                <a16:creationId xmlns:a16="http://schemas.microsoft.com/office/drawing/2014/main" id="{CED32432-8359-0007-0D52-FCA4ACED47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80B04C-86D3-4788-804C-03B456ECF42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>
            <a:extLst>
              <a:ext uri="{FF2B5EF4-FFF2-40B4-BE49-F238E27FC236}">
                <a16:creationId xmlns:a16="http://schemas.microsoft.com/office/drawing/2014/main" id="{3E26E4D3-7AF0-6D20-3804-BB317B68F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Programming Challenge</a:t>
            </a: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Convert Length</a:t>
            </a:r>
            <a:endParaRPr lang="en-US" dirty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D55ACFF-5D20-5F72-B1E4-1D33A59C9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 the length in feet and inches to all inches: </a:t>
            </a:r>
          </a:p>
          <a:p>
            <a:pPr lvl="1" eaLnBrk="1" hangingPunct="1"/>
            <a:r>
              <a:rPr lang="en-US" altLang="en-US"/>
              <a:t>Multiply the number of feet by 12 </a:t>
            </a:r>
          </a:p>
          <a:p>
            <a:pPr lvl="1" eaLnBrk="1" hangingPunct="1"/>
            <a:r>
              <a:rPr lang="en-US" altLang="en-US"/>
              <a:t>Add given inches</a:t>
            </a:r>
          </a:p>
          <a:p>
            <a:pPr eaLnBrk="1" hangingPunct="1"/>
            <a:r>
              <a:rPr lang="en-US" altLang="en-US"/>
              <a:t>Use the conversion formula (1 inch = 2.54 centimeters) to find the equivalent length in centimeters</a:t>
            </a:r>
          </a:p>
        </p:txBody>
      </p:sp>
      <p:sp>
        <p:nvSpPr>
          <p:cNvPr id="71684" name="Footer Placeholder 4">
            <a:extLst>
              <a:ext uri="{FF2B5EF4-FFF2-40B4-BE49-F238E27FC236}">
                <a16:creationId xmlns:a16="http://schemas.microsoft.com/office/drawing/2014/main" id="{C120D30F-B4A4-750A-AAE1-1B6AA186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1685" name="Slide Number Placeholder 5">
            <a:extLst>
              <a:ext uri="{FF2B5EF4-FFF2-40B4-BE49-F238E27FC236}">
                <a16:creationId xmlns:a16="http://schemas.microsoft.com/office/drawing/2014/main" id="{BE9C9EAC-C95E-B8C9-47D0-78C6B6E9B4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BF05F0-E3B7-4A06-824E-4C9D6310C19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2">
            <a:extLst>
              <a:ext uri="{FF2B5EF4-FFF2-40B4-BE49-F238E27FC236}">
                <a16:creationId xmlns:a16="http://schemas.microsoft.com/office/drawing/2014/main" id="{A1412663-D836-C854-926A-EA00B323F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Programming Challenge</a:t>
            </a: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Convert Length</a:t>
            </a:r>
            <a:endParaRPr lang="en-US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7B083AAE-B0E5-AE44-B2AB-9C02EF54D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algorithm is as follows:</a:t>
            </a:r>
          </a:p>
          <a:p>
            <a:pPr lvl="1" eaLnBrk="1" hangingPunct="1"/>
            <a:r>
              <a:rPr lang="en-US" altLang="en-US"/>
              <a:t>Get the length in feet and inches</a:t>
            </a:r>
          </a:p>
          <a:p>
            <a:pPr lvl="1" eaLnBrk="1" hangingPunct="1"/>
            <a:r>
              <a:rPr lang="en-US" altLang="en-US"/>
              <a:t>Convert the length into total inches</a:t>
            </a:r>
          </a:p>
          <a:p>
            <a:pPr lvl="1" eaLnBrk="1" hangingPunct="1"/>
            <a:r>
              <a:rPr lang="en-US" altLang="en-US"/>
              <a:t>Convert total inches into centimeters</a:t>
            </a:r>
          </a:p>
          <a:p>
            <a:pPr lvl="1" eaLnBrk="1" hangingPunct="1"/>
            <a:r>
              <a:rPr lang="en-US" altLang="en-US"/>
              <a:t>Output centimeters</a:t>
            </a:r>
          </a:p>
        </p:txBody>
      </p:sp>
      <p:sp>
        <p:nvSpPr>
          <p:cNvPr id="72708" name="Footer Placeholder 4">
            <a:extLst>
              <a:ext uri="{FF2B5EF4-FFF2-40B4-BE49-F238E27FC236}">
                <a16:creationId xmlns:a16="http://schemas.microsoft.com/office/drawing/2014/main" id="{893EF6E3-1D1C-E900-9E65-3F404DC7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2709" name="Slide Number Placeholder 5">
            <a:extLst>
              <a:ext uri="{FF2B5EF4-FFF2-40B4-BE49-F238E27FC236}">
                <a16:creationId xmlns:a16="http://schemas.microsoft.com/office/drawing/2014/main" id="{5C132E50-070E-BFE0-328A-AC974B41C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A0942D-D5BE-40ED-8D1A-4162729B333C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2">
            <a:extLst>
              <a:ext uri="{FF2B5EF4-FFF2-40B4-BE49-F238E27FC236}">
                <a16:creationId xmlns:a16="http://schemas.microsoft.com/office/drawing/2014/main" id="{B650C5E5-6E3F-630D-00A8-37F41F4C8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Programming Challenge</a:t>
            </a: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Convert Length</a:t>
            </a:r>
            <a:endParaRPr lang="en-US" dirty="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12EB086-1786-00F2-2BB7-EABC1A2F9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/>
              <a:t>Variables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int feet;      //variable to hold given feet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int inches;    //variable to hold given inches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int totalInches;  //variable to hold total inches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double centimeters;  //variable to hold length in 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1700">
                <a:latin typeface="Courier New" panose="02070309020205020404" pitchFamily="49" charset="0"/>
              </a:rPr>
              <a:t>                       </a:t>
            </a:r>
            <a:r>
              <a:rPr lang="en-US" altLang="en-US" sz="1900">
                <a:latin typeface="Courier New" panose="02070309020205020404" pitchFamily="49" charset="0"/>
              </a:rPr>
              <a:t>//centimeters</a:t>
            </a:r>
            <a:r>
              <a:rPr lang="en-US" altLang="en-US" sz="1700"/>
              <a:t> </a:t>
            </a:r>
            <a:endParaRPr lang="en-US" altLang="en-US" sz="17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Named Constant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const double CENTIMETERS_PER_INCH = 2.54;</a:t>
            </a:r>
          </a:p>
          <a:p>
            <a:pPr lvl="1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en-US" sz="1900">
                <a:latin typeface="Courier New" panose="02070309020205020404" pitchFamily="49" charset="0"/>
              </a:rPr>
              <a:t>const int INCHES_PER_FOOT = 12;</a:t>
            </a:r>
          </a:p>
        </p:txBody>
      </p:sp>
      <p:sp>
        <p:nvSpPr>
          <p:cNvPr id="73732" name="Footer Placeholder 4">
            <a:extLst>
              <a:ext uri="{FF2B5EF4-FFF2-40B4-BE49-F238E27FC236}">
                <a16:creationId xmlns:a16="http://schemas.microsoft.com/office/drawing/2014/main" id="{2E125D0F-E443-EC98-A563-15732FC7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3733" name="Slide Number Placeholder 5">
            <a:extLst>
              <a:ext uri="{FF2B5EF4-FFF2-40B4-BE49-F238E27FC236}">
                <a16:creationId xmlns:a16="http://schemas.microsoft.com/office/drawing/2014/main" id="{EF2B4EC8-5DC6-FB26-86EC-83EDB46576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5CD44-6CF1-46D6-8C5F-4D72B4B2CC4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7A72F70-2113-746A-DCB8-91A5558804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Main Algorithm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3668D19B-7F83-2BBF-F371-5E97AF65E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Prompt user for input </a:t>
            </a:r>
          </a:p>
          <a:p>
            <a:pPr eaLnBrk="1" hangingPunct="1"/>
            <a:r>
              <a:rPr lang="en-US" altLang="en-US"/>
              <a:t>Get data</a:t>
            </a:r>
          </a:p>
          <a:p>
            <a:pPr eaLnBrk="1" hangingPunct="1"/>
            <a:r>
              <a:rPr lang="en-US" altLang="en-US"/>
              <a:t>Echo the input (output the input)</a:t>
            </a:r>
          </a:p>
          <a:p>
            <a:pPr eaLnBrk="1" hangingPunct="1"/>
            <a:r>
              <a:rPr lang="en-US" altLang="en-US"/>
              <a:t>Find length in inches</a:t>
            </a:r>
          </a:p>
          <a:p>
            <a:pPr eaLnBrk="1" hangingPunct="1"/>
            <a:r>
              <a:rPr lang="en-US" altLang="en-US"/>
              <a:t>Output length in inches</a:t>
            </a:r>
          </a:p>
          <a:p>
            <a:pPr eaLnBrk="1" hangingPunct="1"/>
            <a:r>
              <a:rPr lang="en-US" altLang="en-US"/>
              <a:t>Convert length to centimeters</a:t>
            </a:r>
          </a:p>
          <a:p>
            <a:pPr eaLnBrk="1" hangingPunct="1"/>
            <a:r>
              <a:rPr lang="en-US" altLang="en-US"/>
              <a:t>Output length in centimeters</a:t>
            </a:r>
          </a:p>
        </p:txBody>
      </p:sp>
      <p:sp>
        <p:nvSpPr>
          <p:cNvPr id="74756" name="Footer Placeholder 4">
            <a:extLst>
              <a:ext uri="{FF2B5EF4-FFF2-40B4-BE49-F238E27FC236}">
                <a16:creationId xmlns:a16="http://schemas.microsoft.com/office/drawing/2014/main" id="{0770DCE0-0647-9AC9-2BCB-C6FD189D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4757" name="Slide Number Placeholder 5">
            <a:extLst>
              <a:ext uri="{FF2B5EF4-FFF2-40B4-BE49-F238E27FC236}">
                <a16:creationId xmlns:a16="http://schemas.microsoft.com/office/drawing/2014/main" id="{00784415-5446-D17C-705F-409F93C4B4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3D8BD3-ECAC-4421-8B97-AC8B72D1D34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>
            <a:extLst>
              <a:ext uri="{FF2B5EF4-FFF2-40B4-BE49-F238E27FC236}">
                <a16:creationId xmlns:a16="http://schemas.microsoft.com/office/drawing/2014/main" id="{D8F02113-99EE-FB0A-36B4-D7EF0A9E5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Putting It Together</a:t>
            </a:r>
          </a:p>
        </p:txBody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0698D445-7B86-0B05-2715-DCFB46DC3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Program begins with comments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System resources will be used for I/O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Use input statements to get data and output statements to print results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Data comes from keyboard and the output will display on the screen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first statement of the program, after comments, is preprocessor directive to include header file </a:t>
            </a:r>
            <a:r>
              <a:rPr lang="en-US">
                <a:latin typeface="Courier New" pitchFamily="49" charset="0"/>
              </a:rPr>
              <a:t>iostream</a:t>
            </a:r>
          </a:p>
        </p:txBody>
      </p:sp>
      <p:sp>
        <p:nvSpPr>
          <p:cNvPr id="75780" name="Footer Placeholder 4">
            <a:extLst>
              <a:ext uri="{FF2B5EF4-FFF2-40B4-BE49-F238E27FC236}">
                <a16:creationId xmlns:a16="http://schemas.microsoft.com/office/drawing/2014/main" id="{0CC8F6E7-DC47-99CC-9BA3-9E2403C3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5781" name="Slide Number Placeholder 5">
            <a:extLst>
              <a:ext uri="{FF2B5EF4-FFF2-40B4-BE49-F238E27FC236}">
                <a16:creationId xmlns:a16="http://schemas.microsoft.com/office/drawing/2014/main" id="{F7861ACD-2FFE-82E8-A392-A636939035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861E9F-0EFB-4589-AF13-6854F4BB454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595A12A-08C0-55CC-C173-AF373F57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6413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Special Symbols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282DE7B-B493-C787-94C7-FCF5CAEF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8800"/>
            <a:ext cx="3429000" cy="3886200"/>
          </a:xfrm>
        </p:spPr>
        <p:txBody>
          <a:bodyPr/>
          <a:lstStyle/>
          <a:p>
            <a:pPr eaLnBrk="1" hangingPunct="1"/>
            <a:r>
              <a:rPr lang="en-US" altLang="en-US"/>
              <a:t>Special symbols </a:t>
            </a:r>
          </a:p>
          <a:p>
            <a:pPr lvl="2" eaLnBrk="1" hangingPunct="1"/>
            <a:endParaRPr lang="en-US" altLang="en-US"/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+ 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-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*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/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.</a:t>
            </a:r>
          </a:p>
          <a:p>
            <a:pPr lvl="2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;</a:t>
            </a:r>
            <a:r>
              <a:rPr lang="en-US" altLang="en-US"/>
              <a:t>  </a:t>
            </a:r>
          </a:p>
          <a:p>
            <a:pPr eaLnBrk="1" hangingPunct="1"/>
            <a:endParaRPr lang="en-US" altLang="en-US" sz="2400"/>
          </a:p>
        </p:txBody>
      </p:sp>
      <p:sp>
        <p:nvSpPr>
          <p:cNvPr id="10244" name="Footer Placeholder 4">
            <a:extLst>
              <a:ext uri="{FF2B5EF4-FFF2-40B4-BE49-F238E27FC236}">
                <a16:creationId xmlns:a16="http://schemas.microsoft.com/office/drawing/2014/main" id="{614190E9-BF26-AD7E-4A3F-AB2170B8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0245" name="Slide Number Placeholder 5">
            <a:extLst>
              <a:ext uri="{FF2B5EF4-FFF2-40B4-BE49-F238E27FC236}">
                <a16:creationId xmlns:a16="http://schemas.microsoft.com/office/drawing/2014/main" id="{A4B6F52A-5248-B3AC-3867-B418731A86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9F01A3-077A-49A9-BA28-2033E3BFAF6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6" name="Rectangle 4">
            <a:extLst>
              <a:ext uri="{FF2B5EF4-FFF2-40B4-BE49-F238E27FC236}">
                <a16:creationId xmlns:a16="http://schemas.microsoft.com/office/drawing/2014/main" id="{19C26468-40AC-D029-BDA3-25A38A356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86000"/>
            <a:ext cx="2209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0066"/>
              </a:buClr>
              <a:buFontTx/>
              <a:buNone/>
            </a:pPr>
            <a:endParaRPr lang="en-US" altLang="en-US" sz="2800"/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?</a:t>
            </a:r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,</a:t>
            </a:r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&lt;=</a:t>
            </a:r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!=</a:t>
            </a:r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==</a:t>
            </a:r>
          </a:p>
          <a:p>
            <a:pPr lvl="2" eaLnBrk="1" hangingPunct="1">
              <a:buClr>
                <a:srgbClr val="000066"/>
              </a:buCl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&gt;=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E169FDF-2994-4672-1D36-4B4E9256CC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Putting It Together (cont'd.)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79B93EB-C54A-7B47-5E4A-37A4B1B22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Two types of memory locations for data manipulation: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Named constants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/>
              <a:t>Usually put before 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/>
              <a:t>Variables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This program has only one function (</a:t>
            </a:r>
            <a:r>
              <a:rPr lang="en-US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/>
              <a:t>), which will contain all the code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program needs variables to manipulate data, which are declared in main</a:t>
            </a:r>
          </a:p>
        </p:txBody>
      </p:sp>
      <p:sp>
        <p:nvSpPr>
          <p:cNvPr id="76804" name="Footer Placeholder 4">
            <a:extLst>
              <a:ext uri="{FF2B5EF4-FFF2-40B4-BE49-F238E27FC236}">
                <a16:creationId xmlns:a16="http://schemas.microsoft.com/office/drawing/2014/main" id="{F46C844A-C028-E0B2-1867-9872571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6805" name="Slide Number Placeholder 5">
            <a:extLst>
              <a:ext uri="{FF2B5EF4-FFF2-40B4-BE49-F238E27FC236}">
                <a16:creationId xmlns:a16="http://schemas.microsoft.com/office/drawing/2014/main" id="{186C8E1B-D076-5CFE-4294-649CC4347F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AAD359-0724-42E9-BE6B-33BA3BF047E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2">
            <a:extLst>
              <a:ext uri="{FF2B5EF4-FFF2-40B4-BE49-F238E27FC236}">
                <a16:creationId xmlns:a16="http://schemas.microsoft.com/office/drawing/2014/main" id="{ED36CF27-4E36-A3BA-6522-29804292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Body of the Function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16FF5742-7073-AA71-31A3-F15F2F61BA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body of the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has the following form: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main ()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	{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	  	declare variables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	  	statements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	  	return 0;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>
                <a:latin typeface="Courier New" pitchFamily="49" charset="0"/>
              </a:rPr>
              <a:t>	}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7828" name="Footer Placeholder 4">
            <a:extLst>
              <a:ext uri="{FF2B5EF4-FFF2-40B4-BE49-F238E27FC236}">
                <a16:creationId xmlns:a16="http://schemas.microsoft.com/office/drawing/2014/main" id="{64E8B53B-B98E-026C-8EC6-5C9D7B55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7829" name="Slide Number Placeholder 5">
            <a:extLst>
              <a:ext uri="{FF2B5EF4-FFF2-40B4-BE49-F238E27FC236}">
                <a16:creationId xmlns:a16="http://schemas.microsoft.com/office/drawing/2014/main" id="{E30A8505-F81E-686B-BD63-7162C740F4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98F0A3-42F7-4FC0-A287-76D9028AEAB9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2">
            <a:extLst>
              <a:ext uri="{FF2B5EF4-FFF2-40B4-BE49-F238E27FC236}">
                <a16:creationId xmlns:a16="http://schemas.microsoft.com/office/drawing/2014/main" id="{61A46C77-7D6B-131A-94F7-9E3198814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Writing a Complete Program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FA1273C-2BA8-7332-B17C-6D215DF7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 the program with comments for documentation</a:t>
            </a:r>
          </a:p>
          <a:p>
            <a:pPr eaLnBrk="1" hangingPunct="1"/>
            <a:r>
              <a:rPr lang="en-US" altLang="en-US"/>
              <a:t>Include header files</a:t>
            </a:r>
          </a:p>
          <a:p>
            <a:pPr eaLnBrk="1" hangingPunct="1"/>
            <a:r>
              <a:rPr lang="en-US" altLang="en-US"/>
              <a:t>Declare named constants, if any</a:t>
            </a:r>
          </a:p>
          <a:p>
            <a:pPr eaLnBrk="1" hangingPunct="1"/>
            <a:r>
              <a:rPr lang="en-US" altLang="en-US"/>
              <a:t>Write the definition of the function </a:t>
            </a:r>
            <a:r>
              <a:rPr lang="en-US" altLang="en-US">
                <a:latin typeface="Courier New" panose="02070309020205020404" pitchFamily="49" charset="0"/>
              </a:rPr>
              <a:t>main</a:t>
            </a:r>
          </a:p>
          <a:p>
            <a:pPr eaLnBrk="1" hangingPunct="1"/>
            <a:endParaRPr lang="en-US" altLang="en-US"/>
          </a:p>
        </p:txBody>
      </p:sp>
      <p:sp>
        <p:nvSpPr>
          <p:cNvPr id="78852" name="Footer Placeholder 4">
            <a:extLst>
              <a:ext uri="{FF2B5EF4-FFF2-40B4-BE49-F238E27FC236}">
                <a16:creationId xmlns:a16="http://schemas.microsoft.com/office/drawing/2014/main" id="{FB928DF5-6565-281B-DE69-E65A0525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78853" name="Slide Number Placeholder 5">
            <a:extLst>
              <a:ext uri="{FF2B5EF4-FFF2-40B4-BE49-F238E27FC236}">
                <a16:creationId xmlns:a16="http://schemas.microsoft.com/office/drawing/2014/main" id="{E171AB30-786F-ADAF-151E-F1D50DDBBE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73990-8BDE-4C02-A6E2-0B612B86268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>
            <a:extLst>
              <a:ext uri="{FF2B5EF4-FFF2-40B4-BE49-F238E27FC236}">
                <a16:creationId xmlns:a16="http://schemas.microsoft.com/office/drawing/2014/main" id="{2C97D61B-7B42-9DF8-585E-A3B1D0AA3F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371600" y="1828800"/>
            <a:ext cx="7772400" cy="43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100000"/>
              </a:spcBef>
            </a:pPr>
            <a:endParaRPr lang="en-US" altLang="en-US" dirty="0"/>
          </a:p>
          <a:p>
            <a:pPr eaLnBrk="1" hangingPunct="1">
              <a:spcBef>
                <a:spcPct val="100000"/>
              </a:spcBef>
            </a:pPr>
            <a:endParaRPr lang="en-US" altLang="en-US" dirty="0"/>
          </a:p>
        </p:txBody>
      </p:sp>
      <p:grpSp>
        <p:nvGrpSpPr>
          <p:cNvPr id="79875" name="Group 10">
            <a:extLst>
              <a:ext uri="{FF2B5EF4-FFF2-40B4-BE49-F238E27FC236}">
                <a16:creationId xmlns:a16="http://schemas.microsoft.com/office/drawing/2014/main" id="{A6EC746B-97F7-5B25-DE0C-BDFEDD7E331A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1274763"/>
            <a:ext cx="5221287" cy="5126037"/>
            <a:chOff x="887" y="0"/>
            <a:chExt cx="4009" cy="3936"/>
          </a:xfrm>
        </p:grpSpPr>
        <p:pic>
          <p:nvPicPr>
            <p:cNvPr id="79877" name="Picture 7">
              <a:extLst>
                <a:ext uri="{FF2B5EF4-FFF2-40B4-BE49-F238E27FC236}">
                  <a16:creationId xmlns:a16="http://schemas.microsoft.com/office/drawing/2014/main" id="{1BE09097-7D84-5DBA-6D4D-80DB16B410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" y="600"/>
              <a:ext cx="3986" cy="1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78" name="Picture 8">
              <a:extLst>
                <a:ext uri="{FF2B5EF4-FFF2-40B4-BE49-F238E27FC236}">
                  <a16:creationId xmlns:a16="http://schemas.microsoft.com/office/drawing/2014/main" id="{CB2159E5-DAA4-ADD2-2299-B401D8351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" y="1929"/>
              <a:ext cx="3963" cy="2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79" name="Picture 9">
              <a:extLst>
                <a:ext uri="{FF2B5EF4-FFF2-40B4-BE49-F238E27FC236}">
                  <a16:creationId xmlns:a16="http://schemas.microsoft.com/office/drawing/2014/main" id="{6F7CE23D-336C-1F00-A043-177637C2A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" y="0"/>
              <a:ext cx="4008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2">
            <a:extLst>
              <a:ext uri="{FF2B5EF4-FFF2-40B4-BE49-F238E27FC236}">
                <a16:creationId xmlns:a16="http://schemas.microsoft.com/office/drawing/2014/main" id="{86382D7D-ABC7-7346-DD72-6167F1FEC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Writing a Complete Program (cont’d.)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6">
            <a:extLst>
              <a:ext uri="{FF2B5EF4-FFF2-40B4-BE49-F238E27FC236}">
                <a16:creationId xmlns:a16="http://schemas.microsoft.com/office/drawing/2014/main" id="{565045FE-E628-C970-3363-D66A6E087C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Sample Run</a:t>
            </a:r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D98E6A04-DF9F-D3B9-9117-235D8374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80900" name="Footer Placeholder 4">
            <a:extLst>
              <a:ext uri="{FF2B5EF4-FFF2-40B4-BE49-F238E27FC236}">
                <a16:creationId xmlns:a16="http://schemas.microsoft.com/office/drawing/2014/main" id="{513D3524-90E9-3D52-1F2B-38098E0F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80901" name="Slide Number Placeholder 5">
            <a:extLst>
              <a:ext uri="{FF2B5EF4-FFF2-40B4-BE49-F238E27FC236}">
                <a16:creationId xmlns:a16="http://schemas.microsoft.com/office/drawing/2014/main" id="{62A5EC7A-C070-D10A-A854-6AD5769234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81D785-31B6-499B-8CBB-A541C01DC22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0902" name="Text Box 3">
            <a:extLst>
              <a:ext uri="{FF2B5EF4-FFF2-40B4-BE49-F238E27FC236}">
                <a16:creationId xmlns:a16="http://schemas.microsoft.com/office/drawing/2014/main" id="{E8A6CA5F-C53C-C18E-B8F1-8FAC59775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92338"/>
            <a:ext cx="81534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Enter two integers, one for feet, one for inches: </a:t>
            </a:r>
            <a:r>
              <a:rPr lang="en-US" altLang="en-US" sz="1800">
                <a:solidFill>
                  <a:srgbClr val="E92500"/>
                </a:solidFill>
                <a:latin typeface="Courier New" panose="02070309020205020404" pitchFamily="49" charset="0"/>
              </a:rPr>
              <a:t>15 7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E925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numbers you entered are 15 for feet and 7 for inches.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total number of inches = 187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The number of centimeters = 474.98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C11F4941-C02D-C2CE-98B7-9945158CC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Reserved Words (Keywords)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D114B635-E41C-6B96-384D-05A57ADF0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Reserved words, keywords, or word symbols</a:t>
            </a:r>
          </a:p>
          <a:p>
            <a:pPr lvl="1" eaLnBrk="1" hangingPunct="1"/>
            <a:r>
              <a:rPr lang="en-US" altLang="en-US"/>
              <a:t>Include: 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int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float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double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char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const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void</a:t>
            </a:r>
          </a:p>
          <a:p>
            <a:pPr lvl="2" eaLnBrk="1" hangingPunct="1"/>
            <a:r>
              <a:rPr lang="en-US" altLang="en-US">
                <a:latin typeface="Courier New" panose="02070309020205020404" pitchFamily="49" charset="0"/>
              </a:rPr>
              <a:t>return</a:t>
            </a:r>
          </a:p>
        </p:txBody>
      </p:sp>
      <p:sp>
        <p:nvSpPr>
          <p:cNvPr id="11268" name="Footer Placeholder 4">
            <a:extLst>
              <a:ext uri="{FF2B5EF4-FFF2-40B4-BE49-F238E27FC236}">
                <a16:creationId xmlns:a16="http://schemas.microsoft.com/office/drawing/2014/main" id="{6F4A2A40-C8B9-F92F-63CE-389770C7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1269" name="Slide Number Placeholder 5">
            <a:extLst>
              <a:ext uri="{FF2B5EF4-FFF2-40B4-BE49-F238E27FC236}">
                <a16:creationId xmlns:a16="http://schemas.microsoft.com/office/drawing/2014/main" id="{0034CC65-848E-8260-D043-652DA6CF9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E299F-8E26-4619-AFC6-AD2708FBFC7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>
            <a:extLst>
              <a:ext uri="{FF2B5EF4-FFF2-40B4-BE49-F238E27FC236}">
                <a16:creationId xmlns:a16="http://schemas.microsoft.com/office/drawing/2014/main" id="{EF0B61FC-7073-1227-AF32-1C436E98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Identifiers</a:t>
            </a:r>
          </a:p>
        </p:txBody>
      </p:sp>
      <p:sp>
        <p:nvSpPr>
          <p:cNvPr id="12291" name="Rectangle 5">
            <a:extLst>
              <a:ext uri="{FF2B5EF4-FFF2-40B4-BE49-F238E27FC236}">
                <a16:creationId xmlns:a16="http://schemas.microsoft.com/office/drawing/2014/main" id="{840803A4-B290-0DC6-A783-5DBBEE7EC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3000"/>
              <a:t>Consist of letters, digits, and the underscore character (_)</a:t>
            </a:r>
          </a:p>
          <a:p>
            <a:pPr eaLnBrk="1" hangingPunct="1"/>
            <a:r>
              <a:rPr lang="en-US" altLang="en-US" sz="3000"/>
              <a:t>Must begin with a letter or underscore</a:t>
            </a:r>
          </a:p>
          <a:p>
            <a:pPr eaLnBrk="1" hangingPunct="1"/>
            <a:r>
              <a:rPr lang="en-US" altLang="en-US" sz="3000"/>
              <a:t>C++ is case sensitive 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NUMBER</a:t>
            </a:r>
            <a:r>
              <a:rPr lang="en-US" altLang="en-US"/>
              <a:t> is not the same as </a:t>
            </a:r>
            <a:r>
              <a:rPr lang="en-US" altLang="en-US">
                <a:latin typeface="Courier New" panose="02070309020205020404" pitchFamily="49" charset="0"/>
              </a:rPr>
              <a:t>number</a:t>
            </a:r>
          </a:p>
          <a:p>
            <a:pPr eaLnBrk="1" hangingPunct="1"/>
            <a:r>
              <a:rPr lang="en-US" altLang="en-US" sz="3000"/>
              <a:t>Two predefined identifiers are </a:t>
            </a:r>
            <a:r>
              <a:rPr lang="en-US" altLang="en-US" sz="3000">
                <a:latin typeface="Courier New" panose="02070309020205020404" pitchFamily="49" charset="0"/>
              </a:rPr>
              <a:t>cout</a:t>
            </a:r>
            <a:r>
              <a:rPr lang="en-US" altLang="en-US" sz="3000"/>
              <a:t> and </a:t>
            </a:r>
            <a:r>
              <a:rPr lang="en-US" altLang="en-US" sz="3000">
                <a:latin typeface="Courier New" panose="02070309020205020404" pitchFamily="49" charset="0"/>
              </a:rPr>
              <a:t>cin</a:t>
            </a:r>
            <a:r>
              <a:rPr lang="en-US" altLang="en-US" sz="3000"/>
              <a:t> </a:t>
            </a:r>
          </a:p>
        </p:txBody>
      </p:sp>
      <p:sp>
        <p:nvSpPr>
          <p:cNvPr id="12292" name="Footer Placeholder 4">
            <a:extLst>
              <a:ext uri="{FF2B5EF4-FFF2-40B4-BE49-F238E27FC236}">
                <a16:creationId xmlns:a16="http://schemas.microsoft.com/office/drawing/2014/main" id="{DDD080BE-848A-6219-E759-5501DF68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</a:rPr>
              <a:t>C++ Programming: From Problem Analysis to Program Design, Fifth Edition</a:t>
            </a:r>
          </a:p>
        </p:txBody>
      </p:sp>
      <p:sp>
        <p:nvSpPr>
          <p:cNvPr id="12293" name="Slide Number Placeholder 5">
            <a:extLst>
              <a:ext uri="{FF2B5EF4-FFF2-40B4-BE49-F238E27FC236}">
                <a16:creationId xmlns:a16="http://schemas.microsoft.com/office/drawing/2014/main" id="{933D7D4C-47DE-7B5F-7065-73E7E8C120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61B3D7-C555-49C6-B7E0-CEA6E8D037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37b842b-8c74-4f80-ad6f-ce4fa12d793c}" enabled="1" method="Standard" siteId="{e26bab4b-97e6-4754-b163-60f8237e8531}" contentBits="5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5301</TotalTime>
  <Words>3975</Words>
  <Application>Microsoft Office PowerPoint</Application>
  <PresentationFormat>On-screen Show (4:3)</PresentationFormat>
  <Paragraphs>612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Courier New</vt:lpstr>
      <vt:lpstr>Tahoma</vt:lpstr>
      <vt:lpstr>Office Theme</vt:lpstr>
      <vt:lpstr>PowerPoint Presentation</vt:lpstr>
      <vt:lpstr>Basic Elements of C++</vt:lpstr>
      <vt:lpstr>Introduction</vt:lpstr>
      <vt:lpstr>A C++ Program</vt:lpstr>
      <vt:lpstr>The Basics of a C++ Program</vt:lpstr>
      <vt:lpstr>Comments</vt:lpstr>
      <vt:lpstr>Special Symbols</vt:lpstr>
      <vt:lpstr>Reserved Words (Keywords)</vt:lpstr>
      <vt:lpstr>Identifiers</vt:lpstr>
      <vt:lpstr>Identifiers (cont'd.)</vt:lpstr>
      <vt:lpstr>Whitespaces</vt:lpstr>
      <vt:lpstr>Data Types</vt:lpstr>
      <vt:lpstr>Simple Data Types</vt:lpstr>
      <vt:lpstr>Simple Data Types (cont'd.)</vt:lpstr>
      <vt:lpstr>Simple Data Types (cont'd.)</vt:lpstr>
      <vt:lpstr>int Data Type</vt:lpstr>
      <vt:lpstr>bool Data Type</vt:lpstr>
      <vt:lpstr>char Data Type</vt:lpstr>
      <vt:lpstr>Floating-Point Data Types</vt:lpstr>
      <vt:lpstr>Floating-Point Data Types (cont'd.)</vt:lpstr>
      <vt:lpstr>Floating-Point Data Types (cont'd.)</vt:lpstr>
      <vt:lpstr>Arithmetic Operators and Operator Precedence</vt:lpstr>
      <vt:lpstr>Order of Precedence</vt:lpstr>
      <vt:lpstr>Expressions</vt:lpstr>
      <vt:lpstr>Mixed Expressions</vt:lpstr>
      <vt:lpstr>Mixed Expressions (cont'd.)</vt:lpstr>
      <vt:lpstr>string Type</vt:lpstr>
      <vt:lpstr>Input</vt:lpstr>
      <vt:lpstr>Allocating Memory with Constants and Variables</vt:lpstr>
      <vt:lpstr>Allocating Memory with Constants and Variables (cont'd.)</vt:lpstr>
      <vt:lpstr>Putting Data into Variables</vt:lpstr>
      <vt:lpstr>Assignment Statement</vt:lpstr>
      <vt:lpstr>Assignment Statement (cont'd.)</vt:lpstr>
      <vt:lpstr>Saving and Using the Value of an Expression</vt:lpstr>
      <vt:lpstr>Declaring &amp; Initializing Variables</vt:lpstr>
      <vt:lpstr>Input (Read) Statement</vt:lpstr>
      <vt:lpstr>Input (Read) Statement (cont'd.)</vt:lpstr>
      <vt:lpstr>Input (Read) Statement (cont'd.)</vt:lpstr>
      <vt:lpstr>Variable Initialization</vt:lpstr>
      <vt:lpstr>Increment and Decrement Operators</vt:lpstr>
      <vt:lpstr>Output</vt:lpstr>
      <vt:lpstr>Output (cont'd.)</vt:lpstr>
      <vt:lpstr>Output (cont'd.)</vt:lpstr>
      <vt:lpstr>Output (cont'd.)</vt:lpstr>
      <vt:lpstr>Preprocessor Directives</vt:lpstr>
      <vt:lpstr>Preprocessor Directives (cont'd.)</vt:lpstr>
      <vt:lpstr>namespace and Using cin and cout in a Program</vt:lpstr>
      <vt:lpstr>Using the string Data Type in a Program</vt:lpstr>
      <vt:lpstr>Creating a C++ Program</vt:lpstr>
      <vt:lpstr>Creating a C++ Program (cont'd.)</vt:lpstr>
      <vt:lpstr>PowerPoint Presentation</vt:lpstr>
      <vt:lpstr>Creating a C++ Program (cont'd.)</vt:lpstr>
      <vt:lpstr>Debugging: Understanding and Fixing Syntax Errors</vt:lpstr>
      <vt:lpstr>Program Style and Form</vt:lpstr>
      <vt:lpstr>Syntax Errors</vt:lpstr>
      <vt:lpstr>Use of Blanks</vt:lpstr>
      <vt:lpstr>Use of Semicolons, Brackets, and Commas</vt:lpstr>
      <vt:lpstr>Semantic Errors</vt:lpstr>
      <vt:lpstr>Naming Identifiers</vt:lpstr>
      <vt:lpstr>Prompt Lines</vt:lpstr>
      <vt:lpstr>Documentation</vt:lpstr>
      <vt:lpstr>Form and Style</vt:lpstr>
      <vt:lpstr>More on Assignment Statements</vt:lpstr>
      <vt:lpstr>Programming Challenge Convert Length</vt:lpstr>
      <vt:lpstr>Programming Challenge Convert Length</vt:lpstr>
      <vt:lpstr>Programming Challenge Convert Length</vt:lpstr>
      <vt:lpstr>Programming Challenge Convert Length</vt:lpstr>
      <vt:lpstr>Main Algorithm</vt:lpstr>
      <vt:lpstr>Putting It Together</vt:lpstr>
      <vt:lpstr>Putting It Together (cont'd.)</vt:lpstr>
      <vt:lpstr>Body of the Function</vt:lpstr>
      <vt:lpstr>Writing a Complete Program</vt:lpstr>
      <vt:lpstr>Writing a Complete Program (cont’d.)</vt:lpstr>
      <vt:lpstr>Sample Run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Owner</dc:creator>
  <cp:lastModifiedBy>Emad Alsuwat</cp:lastModifiedBy>
  <cp:revision>157</cp:revision>
  <cp:lastPrinted>2009-04-22T19:24:48Z</cp:lastPrinted>
  <dcterms:created xsi:type="dcterms:W3CDTF">2002-07-27T03:19:07Z</dcterms:created>
  <dcterms:modified xsi:type="dcterms:W3CDTF">2025-09-24T08:53:24Z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Theme:7</vt:lpwstr>
  </property>
  <property fmtid="{D5CDD505-2E9C-101B-9397-08002B2CF9AE}" pid="3" name="ClassificationContentMarkingHeaderText">
    <vt:lpwstr>مقيد | Restricted</vt:lpwstr>
  </property>
  <property fmtid="{D5CDD505-2E9C-101B-9397-08002B2CF9AE}" pid="4" name="ClassificationWatermarkLocations">
    <vt:lpwstr>Office Theme:8</vt:lpwstr>
  </property>
  <property fmtid="{D5CDD505-2E9C-101B-9397-08002B2CF9AE}" pid="5" name="ClassificationWatermarkText">
    <vt:lpwstr>مقيد |TU| Restricted</vt:lpwstr>
  </property>
</Properties>
</file>