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1" r:id="rId1"/>
  </p:sldMasterIdLst>
  <p:notesMasterIdLst>
    <p:notesMasterId r:id="rId31"/>
  </p:notesMasterIdLst>
  <p:sldIdLst>
    <p:sldId id="633" r:id="rId2"/>
    <p:sldId id="260" r:id="rId3"/>
    <p:sldId id="333" r:id="rId4"/>
    <p:sldId id="334" r:id="rId5"/>
    <p:sldId id="335" r:id="rId6"/>
    <p:sldId id="262" r:id="rId7"/>
    <p:sldId id="264" r:id="rId8"/>
    <p:sldId id="307" r:id="rId9"/>
    <p:sldId id="308" r:id="rId10"/>
    <p:sldId id="265" r:id="rId11"/>
    <p:sldId id="301" r:id="rId12"/>
    <p:sldId id="316" r:id="rId13"/>
    <p:sldId id="266" r:id="rId14"/>
    <p:sldId id="317" r:id="rId15"/>
    <p:sldId id="318" r:id="rId16"/>
    <p:sldId id="270" r:id="rId17"/>
    <p:sldId id="319" r:id="rId18"/>
    <p:sldId id="320" r:id="rId19"/>
    <p:sldId id="275" r:id="rId20"/>
    <p:sldId id="277" r:id="rId21"/>
    <p:sldId id="314" r:id="rId22"/>
    <p:sldId id="332" r:id="rId23"/>
    <p:sldId id="323" r:id="rId24"/>
    <p:sldId id="278" r:id="rId25"/>
    <p:sldId id="280" r:id="rId26"/>
    <p:sldId id="281" r:id="rId27"/>
    <p:sldId id="284" r:id="rId28"/>
    <p:sldId id="331" r:id="rId29"/>
    <p:sldId id="6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>
          <p15:clr>
            <a:srgbClr val="A4A3A4"/>
          </p15:clr>
        </p15:guide>
        <p15:guide id="2" pos="76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333399"/>
    <a:srgbClr val="B2B2B2"/>
    <a:srgbClr val="800000"/>
    <a:srgbClr val="996600"/>
    <a:srgbClr val="FF9999"/>
    <a:srgbClr val="33CC33"/>
    <a:srgbClr val="33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9373" autoAdjust="0"/>
    <p:restoredTop sz="94737" autoAdjust="0"/>
  </p:normalViewPr>
  <p:slideViewPr>
    <p:cSldViewPr>
      <p:cViewPr varScale="1">
        <p:scale>
          <a:sx n="79" d="100"/>
          <a:sy n="79" d="100"/>
        </p:scale>
        <p:origin x="912" y="96"/>
      </p:cViewPr>
      <p:guideLst>
        <p:guide orient="horz" pos="912"/>
        <p:guide pos="7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4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64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64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ACB8E499-DB5C-4C7E-BF13-DCE307818D2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768D35-8689-4C7D-9B8B-0B390F09BEF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2BA061-D926-4610-AD1F-BDF122A6087E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A3EEE1-FD9E-493F-9CBD-C6F11A518BF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276DCF-C023-4165-BC0C-5367C0A53F69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81C80C-F3D0-4543-B1DA-E1D181EEE30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B94781-6BA8-4F15-A3C8-B38493A7E94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00087B-0D62-435B-94BB-E5778C26D6B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0736FA-01D8-4D6E-B5B3-659F1617AF7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9C77B5-31F5-4F08-A32F-3A1E4BC5A2B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E04BE0-F314-4989-8C91-EBEE4BCEF49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4718E0-5CD4-4A95-88CB-0EE360A7A85F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324600"/>
            <a:ext cx="5562600" cy="39687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9B23CF26-34DC-47CB-B9E3-101F0873C17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EC16E0D-746C-0B36-6CAB-BB5A11186B11}"/>
              </a:ext>
            </a:extLst>
          </p:cNvPr>
          <p:cNvSpPr/>
          <p:nvPr/>
        </p:nvSpPr>
        <p:spPr>
          <a:xfrm>
            <a:off x="1148983" y="1752600"/>
            <a:ext cx="7696200" cy="4419600"/>
          </a:xfrm>
          <a:prstGeom prst="roundRect">
            <a:avLst>
              <a:gd name="adj" fmla="val 1226"/>
            </a:avLst>
          </a:prstGeom>
          <a:solidFill>
            <a:srgbClr val="FFC000"/>
          </a:solidFill>
          <a:ln w="76200">
            <a:solidFill>
              <a:srgbClr val="BDD8F3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  <a:scene3d>
            <a:camera prst="perspectiveContrastingRightFacing">
              <a:rot lat="170509" lon="20736677" rev="117141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D0175BE-B3F2-2506-D719-39B6F9AA4917}"/>
              </a:ext>
            </a:extLst>
          </p:cNvPr>
          <p:cNvSpPr/>
          <p:nvPr/>
        </p:nvSpPr>
        <p:spPr>
          <a:xfrm>
            <a:off x="1556119" y="2184674"/>
            <a:ext cx="6438898" cy="1077218"/>
          </a:xfrm>
          <a:prstGeom prst="rect">
            <a:avLst/>
          </a:prstGeom>
          <a:solidFill>
            <a:srgbClr val="34598D"/>
          </a:solidFill>
        </p:spPr>
        <p:txBody>
          <a:bodyPr>
            <a:spAutoFit/>
          </a:bodyPr>
          <a:lstStyle/>
          <a:p>
            <a:pPr algn="ctr" eaLnBrk="0" hangingPunct="0">
              <a:defRPr/>
            </a:pPr>
            <a:r>
              <a:rPr lang="en-US" sz="28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2">
                    <a:lumMod val="40000"/>
                    <a:lumOff val="60000"/>
                  </a:schemeClr>
                </a:solidFill>
                <a:effectLst>
                  <a:reflection blurRad="12700" stA="28000" endPos="45000" dist="1000" dir="5400000" sy="-100000" algn="bl" rotWithShape="0"/>
                </a:effectLst>
                <a:latin typeface="Arial" panose="020B0604020202020204" pitchFamily="34" charset="0"/>
              </a:rPr>
              <a:t>501121-4</a:t>
            </a:r>
          </a:p>
          <a:p>
            <a:pPr algn="ctr">
              <a:defRPr/>
            </a:pPr>
            <a:r>
              <a:rPr lang="en-US" sz="36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rgbClr val="F3BC1B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Computer Programming</a:t>
            </a:r>
          </a:p>
        </p:txBody>
      </p:sp>
      <p:pic>
        <p:nvPicPr>
          <p:cNvPr id="3076" name="Picture 2" descr="A picture containing food&#10;&#10;Description automatically generated">
            <a:extLst>
              <a:ext uri="{FF2B5EF4-FFF2-40B4-BE49-F238E27FC236}">
                <a16:creationId xmlns:a16="http://schemas.microsoft.com/office/drawing/2014/main" id="{B62462ED-FCF7-DE97-8370-64A6B9B34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375" y="311150"/>
            <a:ext cx="1619250" cy="112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68F9DD1-9DCC-A9D3-84EF-03FBDD58964C}"/>
              </a:ext>
            </a:extLst>
          </p:cNvPr>
          <p:cNvSpPr txBox="1">
            <a:spLocks/>
          </p:cNvSpPr>
          <p:nvPr/>
        </p:nvSpPr>
        <p:spPr>
          <a:xfrm>
            <a:off x="1270368" y="3276600"/>
            <a:ext cx="7010400" cy="2298270"/>
          </a:xfrm>
          <a:prstGeom prst="rect">
            <a:avLst/>
          </a:prstGeom>
        </p:spPr>
        <p:txBody>
          <a:bodyPr anchor="ctr">
            <a:normAutofit fontScale="97500"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Unit-3</a:t>
            </a:r>
            <a:r>
              <a:rPr lang="en-US" sz="5400" b="1" spc="50" dirty="0">
                <a:ln w="11430"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 </a:t>
            </a:r>
          </a:p>
          <a:p>
            <a:pPr>
              <a:defRPr/>
            </a:pPr>
            <a:r>
              <a:rPr lang="en-US" sz="3700" dirty="0">
                <a:solidFill>
                  <a:srgbClr val="FF0000"/>
                </a:solidFill>
              </a:rPr>
              <a:t>Control Structures II: Repetitions (Looping)</a:t>
            </a:r>
            <a:endParaRPr lang="en-CA" sz="41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5" descr="https://upload.wikimedia.org/wikipedia/commons/thumb/1/18/ISO_C%2B%2B_Logo.svg/1200px-ISO_C%2B%2B_Logo.svg.png">
            <a:extLst>
              <a:ext uri="{FF2B5EF4-FFF2-40B4-BE49-F238E27FC236}">
                <a16:creationId xmlns:a16="http://schemas.microsoft.com/office/drawing/2014/main" id="{4FE21DA1-D538-B5D6-1006-E0BC600CF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440997" y="4990010"/>
            <a:ext cx="1435886" cy="1614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1: </a:t>
            </a:r>
            <a:r>
              <a:rPr lang="en-US" u="sng" dirty="0"/>
              <a:t>Counter-Controlled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1447800"/>
          </a:xfrm>
        </p:spPr>
        <p:txBody>
          <a:bodyPr rtlCol="0">
            <a:normAutofit fontScale="850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If you know exactly how many pieces of data need to be read, 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 becomes a counter-controlled loop</a:t>
            </a:r>
            <a:endParaRPr lang="en-US" sz="2200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000" dirty="0"/>
          </a:p>
        </p:txBody>
      </p:sp>
      <p:sp>
        <p:nvSpPr>
          <p:cNvPr id="92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B079C59-5108-4952-9FD9-4A4DB54B1C35}" type="slidenum">
              <a:rPr lang="en-US"/>
              <a:pPr>
                <a:defRPr/>
              </a:pPr>
              <a:t>10</a:t>
            </a:fld>
            <a:endParaRPr lang="en-US" dirty="0"/>
          </a:p>
        </p:txBody>
      </p:sp>
      <p:pic>
        <p:nvPicPr>
          <p:cNvPr id="9222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00200" y="4038600"/>
            <a:ext cx="5895975" cy="2247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/>
              <a:t>Case 2: </a:t>
            </a:r>
            <a:r>
              <a:rPr lang="en-US" u="sng" dirty="0"/>
              <a:t>Sentinel-Controlled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b="1" dirty="0">
                <a:latin typeface="Courier New" pitchFamily="49" charset="0"/>
              </a:rPr>
              <a:t>while</a:t>
            </a:r>
            <a:r>
              <a:rPr lang="en-US" dirty="0"/>
              <a:t> Loops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828800"/>
            <a:ext cx="7772400" cy="9906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Sentinel variable is tested in the condition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Loop ends when sentinel is encountered</a:t>
            </a:r>
            <a:endParaRPr lang="en-US" sz="2000"/>
          </a:p>
        </p:txBody>
      </p:sp>
      <p:sp>
        <p:nvSpPr>
          <p:cNvPr id="1024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CA91DD-4189-4649-8D78-AE930CBFAC0D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  <p:pic>
        <p:nvPicPr>
          <p:cNvPr id="10246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7010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eaLnBrk="1" hangingPunct="1"/>
            <a:r>
              <a:rPr lang="en-US" sz="3600" dirty="0"/>
              <a:t>Example : </a:t>
            </a:r>
            <a:r>
              <a:rPr lang="en-US" sz="3600" b="1" dirty="0"/>
              <a:t>Telephone Digits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66800"/>
            <a:ext cx="8229600" cy="5105400"/>
          </a:xfrm>
        </p:spPr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endParaRPr lang="en-US" dirty="0"/>
          </a:p>
          <a:p>
            <a:pPr eaLnBrk="1" hangingPunct="1">
              <a:buFont typeface="Arial" charset="0"/>
              <a:buNone/>
            </a:pPr>
            <a:endParaRPr lang="en-US" dirty="0"/>
          </a:p>
          <a:p>
            <a:pPr eaLnBrk="1" hangingPunct="1">
              <a:spcBef>
                <a:spcPts val="1200"/>
              </a:spcBef>
            </a:pPr>
            <a:endParaRPr lang="en-US" sz="2800" dirty="0"/>
          </a:p>
          <a:p>
            <a:pPr eaLnBrk="1" hangingPunct="1">
              <a:spcBef>
                <a:spcPts val="1200"/>
              </a:spcBef>
            </a:pPr>
            <a:r>
              <a:rPr lang="en-US" sz="2800" dirty="0"/>
              <a:t>Example 5-5 provides an example of a sentinel-controlled loop</a:t>
            </a:r>
          </a:p>
          <a:p>
            <a:pPr eaLnBrk="1" hangingPunct="1"/>
            <a:r>
              <a:rPr lang="en-US" sz="2800" dirty="0"/>
              <a:t>The program converts uppercase letters to their corresponding telephone digit</a:t>
            </a:r>
          </a:p>
          <a:p>
            <a:pPr eaLnBrk="1" hangingPunct="1"/>
            <a:endParaRPr lang="en-US" dirty="0"/>
          </a:p>
        </p:txBody>
      </p:sp>
      <p:sp>
        <p:nvSpPr>
          <p:cNvPr id="1126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F8E116-C54C-4507-B966-AEDB58A7258B}" type="slidenum">
              <a:rPr lang="en-US"/>
              <a:pPr>
                <a:defRPr/>
              </a:pPr>
              <a:t>12</a:t>
            </a:fld>
            <a:endParaRPr lang="en-US" dirty="0"/>
          </a:p>
        </p:txBody>
      </p:sp>
      <p:pic>
        <p:nvPicPr>
          <p:cNvPr id="7" name="Picture 6" descr="LEiMobile » FIX: Verizon iPhone 4S phone number format incorrect">
            <a:extLst>
              <a:ext uri="{FF2B5EF4-FFF2-40B4-BE49-F238E27FC236}">
                <a16:creationId xmlns:a16="http://schemas.microsoft.com/office/drawing/2014/main" id="{4D60410F-E466-46B2-8A7B-4B35557BCF29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0790" y="1076632"/>
            <a:ext cx="2026285" cy="271616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3447109-6C71-4342-A1DB-D0DE46B1DF26}"/>
              </a:ext>
            </a:extLst>
          </p:cNvPr>
          <p:cNvSpPr txBox="1"/>
          <p:nvPr/>
        </p:nvSpPr>
        <p:spPr>
          <a:xfrm>
            <a:off x="6172201" y="1219200"/>
            <a:ext cx="2362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EX.5-5 Textbook,P.257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Case 3: Flag-Controlled </a:t>
            </a:r>
            <a:r>
              <a:rPr lang="en-US" sz="3600">
                <a:latin typeface="Courier New" pitchFamily="49" charset="0"/>
              </a:rPr>
              <a:t>while</a:t>
            </a:r>
            <a:r>
              <a:rPr lang="en-US" sz="3600"/>
              <a:t> Loops</a:t>
            </a:r>
          </a:p>
        </p:txBody>
      </p:sp>
      <p:sp>
        <p:nvSpPr>
          <p:cNvPr id="12291" name="Rectangle 7"/>
          <p:cNvSpPr>
            <a:spLocks noGrp="1" noChangeArrowheads="1"/>
          </p:cNvSpPr>
          <p:nvPr>
            <p:ph idx="1"/>
          </p:nvPr>
        </p:nvSpPr>
        <p:spPr>
          <a:xfrm>
            <a:off x="152400" y="1371600"/>
            <a:ext cx="8839200" cy="4724400"/>
          </a:xfrm>
        </p:spPr>
        <p:txBody>
          <a:bodyPr/>
          <a:lstStyle/>
          <a:p>
            <a:pPr eaLnBrk="1" hangingPunct="1"/>
            <a:r>
              <a:rPr lang="en-US" dirty="0"/>
              <a:t>A flag-controlled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 uses a </a:t>
            </a:r>
            <a:r>
              <a:rPr lang="en-US" dirty="0">
                <a:latin typeface="Courier New" pitchFamily="49" charset="0"/>
              </a:rPr>
              <a:t>bool</a:t>
            </a:r>
            <a:r>
              <a:rPr lang="en-US" dirty="0"/>
              <a:t> variable to control the loop</a:t>
            </a:r>
          </a:p>
          <a:p>
            <a:pPr eaLnBrk="1" hangingPunct="1"/>
            <a:r>
              <a:rPr lang="en-US" dirty="0"/>
              <a:t>The flag-controlled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 takes the form</a:t>
            </a:r>
          </a:p>
        </p:txBody>
      </p:sp>
      <p:sp>
        <p:nvSpPr>
          <p:cNvPr id="1229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30781B-7029-4F10-AB49-6C3FD094C647}" type="slidenum">
              <a:rPr lang="en-US"/>
              <a:pPr>
                <a:defRPr/>
              </a:pPr>
              <a:t>13</a:t>
            </a:fld>
            <a:endParaRPr lang="en-US" dirty="0"/>
          </a:p>
        </p:txBody>
      </p:sp>
      <p:pic>
        <p:nvPicPr>
          <p:cNvPr id="12294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3200400"/>
            <a:ext cx="6629400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dirty="0"/>
              <a:t>Example:</a:t>
            </a:r>
            <a:r>
              <a:rPr lang="en-US" dirty="0"/>
              <a:t> </a:t>
            </a:r>
            <a:r>
              <a:rPr lang="en-US" sz="3600" dirty="0"/>
              <a:t>Number Guessing Game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873250"/>
            <a:ext cx="3962400" cy="1600438"/>
          </a:xfrm>
        </p:spPr>
        <p:txBody>
          <a:bodyPr/>
          <a:lstStyle/>
          <a:p>
            <a:pPr eaLnBrk="1" hangingPunct="1"/>
            <a:r>
              <a:rPr lang="en-US" sz="2400" dirty="0"/>
              <a:t>Example 5-6 implements a number guessing game using a flag-controlled </a:t>
            </a:r>
            <a:r>
              <a:rPr lang="en-US" sz="2400" b="1" dirty="0">
                <a:latin typeface="Courier New" pitchFamily="49" charset="0"/>
              </a:rPr>
              <a:t>while</a:t>
            </a:r>
            <a:r>
              <a:rPr lang="en-US" sz="2400" dirty="0"/>
              <a:t> loop</a:t>
            </a:r>
          </a:p>
        </p:txBody>
      </p:sp>
      <p:sp>
        <p:nvSpPr>
          <p:cNvPr id="1331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1A676C-36AC-4ACB-ACDC-61EB499D768E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pic>
        <p:nvPicPr>
          <p:cNvPr id="7" name="Picture 6" descr="Solve the riddle – What gets wetter and wetter the more it dries? | Metro  News">
            <a:extLst>
              <a:ext uri="{FF2B5EF4-FFF2-40B4-BE49-F238E27FC236}">
                <a16:creationId xmlns:a16="http://schemas.microsoft.com/office/drawing/2014/main" id="{A4F07AB1-6397-4821-987F-B45CCD8FD39D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135" y="1866670"/>
            <a:ext cx="3209290" cy="1988574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3AE639-7124-4057-B004-077B8C9207B6}"/>
              </a:ext>
            </a:extLst>
          </p:cNvPr>
          <p:cNvSpPr txBox="1"/>
          <p:nvPr/>
        </p:nvSpPr>
        <p:spPr>
          <a:xfrm>
            <a:off x="5486400" y="1219200"/>
            <a:ext cx="25842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EX.5-6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Textbook,P260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7C0EE2-666C-4316-BE44-CF7FA195DFFE}"/>
              </a:ext>
            </a:extLst>
          </p:cNvPr>
          <p:cNvSpPr txBox="1"/>
          <p:nvPr/>
        </p:nvSpPr>
        <p:spPr>
          <a:xfrm>
            <a:off x="677748" y="4037012"/>
            <a:ext cx="740029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hangingPunct="1"/>
            <a:r>
              <a:rPr lang="en-US" dirty="0"/>
              <a:t>The program uses the function </a:t>
            </a:r>
            <a:r>
              <a:rPr lang="en-US" b="1" dirty="0">
                <a:latin typeface="Courier New" pitchFamily="49" charset="0"/>
              </a:rPr>
              <a:t>rand</a:t>
            </a:r>
            <a:r>
              <a:rPr lang="en-US" dirty="0"/>
              <a:t> of the header file </a:t>
            </a:r>
            <a:r>
              <a:rPr lang="en-US" b="1" dirty="0" err="1">
                <a:latin typeface="Courier New" pitchFamily="49" charset="0"/>
              </a:rPr>
              <a:t>cstdlib</a:t>
            </a:r>
            <a:r>
              <a:rPr lang="en-US" dirty="0"/>
              <a:t> to generate a random number</a:t>
            </a:r>
          </a:p>
          <a:p>
            <a:pPr marL="569913" lvl="1" eaLnBrk="1" hangingPunct="1"/>
            <a:r>
              <a:rPr lang="en-US" sz="1600" b="1" dirty="0">
                <a:latin typeface="Courier New" pitchFamily="49" charset="0"/>
              </a:rPr>
              <a:t>rand()</a:t>
            </a:r>
            <a:r>
              <a:rPr lang="en-US" sz="1600" dirty="0"/>
              <a:t>returns an </a:t>
            </a:r>
            <a:r>
              <a:rPr lang="en-US" sz="1600" b="1" dirty="0">
                <a:latin typeface="Courier New" pitchFamily="49" charset="0"/>
              </a:rPr>
              <a:t>int</a:t>
            </a:r>
            <a:r>
              <a:rPr lang="en-US" sz="1600" dirty="0"/>
              <a:t> value between </a:t>
            </a:r>
            <a:r>
              <a:rPr lang="en-US" sz="1400" dirty="0"/>
              <a:t>0</a:t>
            </a:r>
            <a:r>
              <a:rPr lang="en-US" sz="1600" dirty="0"/>
              <a:t> and </a:t>
            </a:r>
            <a:r>
              <a:rPr lang="en-US" sz="1400" dirty="0"/>
              <a:t>32767</a:t>
            </a:r>
          </a:p>
          <a:p>
            <a:pPr marL="569913" lvl="1" eaLnBrk="1" hangingPunct="1"/>
            <a:r>
              <a:rPr lang="en-US" sz="1600" dirty="0"/>
              <a:t>To convert it to an integer greater than or equal to 0 and less than 100:</a:t>
            </a:r>
          </a:p>
          <a:p>
            <a:pPr lvl="2" eaLnBrk="1" hangingPunct="1"/>
            <a:r>
              <a:rPr lang="en-US" sz="1400" b="1" dirty="0">
                <a:latin typeface="Courier New" pitchFamily="49" charset="0"/>
              </a:rPr>
              <a:t>rand() % 100</a:t>
            </a:r>
            <a:endParaRPr 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More on Expressions in </a:t>
            </a:r>
            <a:r>
              <a:rPr lang="en-US">
                <a:latin typeface="Courier New" pitchFamily="49" charset="0"/>
              </a:rPr>
              <a:t>while </a:t>
            </a:r>
            <a:r>
              <a:rPr lang="en-US"/>
              <a:t>Statements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25963"/>
          </a:xfrm>
        </p:spPr>
        <p:txBody>
          <a:bodyPr/>
          <a:lstStyle/>
          <a:p>
            <a:pPr eaLnBrk="1" hangingPunct="1"/>
            <a:r>
              <a:rPr lang="en-US"/>
              <a:t>The expression in a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can be complex</a:t>
            </a:r>
          </a:p>
          <a:p>
            <a:pPr lvl="1" eaLnBrk="1" hangingPunct="1"/>
            <a:r>
              <a:rPr lang="en-US"/>
              <a:t>For example:</a:t>
            </a:r>
          </a:p>
          <a:p>
            <a:pPr lvl="1" eaLnBrk="1" hangingPunct="1">
              <a:buFont typeface="Arial" charset="0"/>
              <a:buNone/>
            </a:pPr>
            <a:endParaRPr lang="en-US"/>
          </a:p>
          <a:p>
            <a:pPr lvl="2" eaLnBrk="1" hangingPunct="1">
              <a:buFontTx/>
              <a:buNone/>
            </a:pPr>
            <a:r>
              <a:rPr lang="en-US" sz="2100">
                <a:latin typeface="Courier New" pitchFamily="49" charset="0"/>
              </a:rPr>
              <a:t>while ((noOfGuesses &lt; 5) &amp;&amp; (!isGuessed))</a:t>
            </a:r>
          </a:p>
          <a:p>
            <a:pPr lvl="2" eaLnBrk="1" hangingPunct="1">
              <a:buFontTx/>
              <a:buNone/>
            </a:pPr>
            <a:r>
              <a:rPr lang="en-US" sz="2100">
                <a:latin typeface="Courier New" pitchFamily="49" charset="0"/>
              </a:rPr>
              <a:t>{</a:t>
            </a:r>
          </a:p>
          <a:p>
            <a:pPr lvl="3" eaLnBrk="1" hangingPunct="1">
              <a:buFontTx/>
              <a:buNone/>
            </a:pPr>
            <a:r>
              <a:rPr lang="en-US" sz="1800">
                <a:latin typeface="Courier New" pitchFamily="49" charset="0"/>
              </a:rPr>
              <a:t>…</a:t>
            </a:r>
          </a:p>
          <a:p>
            <a:pPr lvl="2" eaLnBrk="1" hangingPunct="1">
              <a:buFontTx/>
              <a:buNone/>
            </a:pPr>
            <a:r>
              <a:rPr lang="en-US" sz="2100">
                <a:latin typeface="Courier New" pitchFamily="49" charset="0"/>
              </a:rPr>
              <a:t>}</a:t>
            </a:r>
          </a:p>
          <a:p>
            <a:pPr eaLnBrk="1" hangingPunct="1"/>
            <a:endParaRPr lang="en-US"/>
          </a:p>
        </p:txBody>
      </p:sp>
      <p:sp>
        <p:nvSpPr>
          <p:cNvPr id="163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3F6065-F5C7-4CD3-A13D-16301C6A7C4F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ourier New" pitchFamily="49" charset="0"/>
              </a:rPr>
              <a:t>for</a:t>
            </a:r>
            <a:r>
              <a:rPr lang="en-US" sz="3600" dirty="0"/>
              <a:t> Looping Structure (Revisited)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5A49-5F03-4B93-BCAE-3ED4241F251E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467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74638"/>
            <a:ext cx="8763000" cy="715962"/>
          </a:xfrm>
        </p:spPr>
        <p:txBody>
          <a:bodyPr/>
          <a:lstStyle/>
          <a:p>
            <a:pPr eaLnBrk="1" hangingPunct="1"/>
            <a:r>
              <a:rPr lang="en-US" sz="3600">
                <a:latin typeface="Courier New" pitchFamily="49" charset="0"/>
              </a:rPr>
              <a:t>for</a:t>
            </a:r>
            <a:r>
              <a:rPr lang="en-US" sz="3600"/>
              <a:t> Looping (Repetition) Structure (</a:t>
            </a:r>
            <a:r>
              <a:rPr lang="en-US" sz="2800"/>
              <a:t>cont'd</a:t>
            </a:r>
            <a:r>
              <a:rPr lang="en-US" sz="3600"/>
              <a:t>.)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990600"/>
            <a:ext cx="8305800" cy="5257800"/>
          </a:xfrm>
        </p:spPr>
        <p:txBody>
          <a:bodyPr/>
          <a:lstStyle/>
          <a:p>
            <a:pPr eaLnBrk="1" hangingPunct="1"/>
            <a:r>
              <a:rPr lang="en-US"/>
              <a:t>C++ allows you to use fractional values for loop control variables of the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double</a:t>
            </a:r>
            <a:r>
              <a:rPr lang="en-US"/>
              <a:t> type </a:t>
            </a:r>
          </a:p>
          <a:p>
            <a:pPr lvl="1" eaLnBrk="1" hangingPunct="1"/>
            <a:r>
              <a:rPr lang="en-US"/>
              <a:t>Results may differ</a:t>
            </a:r>
          </a:p>
          <a:p>
            <a:pPr eaLnBrk="1" hangingPunct="1"/>
            <a:r>
              <a:rPr lang="en-US"/>
              <a:t>The following is a semantic error:</a:t>
            </a:r>
          </a:p>
          <a:p>
            <a:pPr eaLnBrk="1" hangingPunct="1"/>
            <a:endParaRPr lang="en-US"/>
          </a:p>
          <a:p>
            <a:pPr eaLnBrk="1" hangingPunct="1">
              <a:lnSpc>
                <a:spcPct val="200000"/>
              </a:lnSpc>
            </a:pPr>
            <a:endParaRPr lang="en-US"/>
          </a:p>
          <a:p>
            <a:pPr eaLnBrk="1" hangingPunct="1"/>
            <a:r>
              <a:rPr lang="en-US"/>
              <a:t>The following is a legal </a:t>
            </a:r>
            <a:r>
              <a:rPr lang="en-US">
                <a:solidFill>
                  <a:srgbClr val="3333FF"/>
                </a:solidFill>
                <a:latin typeface="Courier New" pitchFamily="49" charset="0"/>
              </a:rPr>
              <a:t>for</a:t>
            </a:r>
            <a:r>
              <a:rPr lang="en-US"/>
              <a:t> loop: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solidFill>
                  <a:srgbClr val="3333FF"/>
                </a:solidFill>
                <a:latin typeface="Courier New" pitchFamily="49" charset="0"/>
              </a:rPr>
              <a:t>	for</a:t>
            </a:r>
            <a:r>
              <a:rPr lang="en-US" sz="2000">
                <a:latin typeface="Courier New" pitchFamily="49" charset="0"/>
              </a:rPr>
              <a:t> (;;)</a:t>
            </a:r>
          </a:p>
          <a:p>
            <a:pPr lvl="1" eaLnBrk="1" hangingPunct="1">
              <a:lnSpc>
                <a:spcPct val="70000"/>
              </a:lnSpc>
              <a:buFont typeface="Arial" charset="0"/>
              <a:buNone/>
            </a:pPr>
            <a:r>
              <a:rPr lang="en-US" sz="2000">
                <a:latin typeface="Courier New" pitchFamily="49" charset="0"/>
              </a:rPr>
              <a:t>      cout &lt;&lt; "Hello" &lt;&lt; endl;</a:t>
            </a:r>
          </a:p>
        </p:txBody>
      </p:sp>
      <p:sp>
        <p:nvSpPr>
          <p:cNvPr id="3277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ED24556-D6C0-49BC-9924-E2F174DB47DD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  <p:pic>
        <p:nvPicPr>
          <p:cNvPr id="3277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048000"/>
            <a:ext cx="62484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337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911AC3-BB6C-462C-87BC-C5ED1002AC75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  <p:pic>
        <p:nvPicPr>
          <p:cNvPr id="33797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447800"/>
            <a:ext cx="7696200" cy="2243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379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38200" y="3762375"/>
            <a:ext cx="7391400" cy="2562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do</a:t>
            </a:r>
            <a:r>
              <a:rPr lang="en-US" dirty="0"/>
              <a:t>…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Looping (Repetition) Structure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676400"/>
            <a:ext cx="7772400" cy="4724400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General form of a </a:t>
            </a:r>
            <a:r>
              <a:rPr lang="en-US" dirty="0">
                <a:latin typeface="Courier New" pitchFamily="49" charset="0"/>
              </a:rPr>
              <a:t>do</a:t>
            </a:r>
            <a:r>
              <a:rPr lang="en-US" dirty="0"/>
              <a:t>...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:</a:t>
            </a:r>
          </a:p>
          <a:p>
            <a:pPr eaLnBrk="1" fontAlgn="auto" hangingPunct="1">
              <a:lnSpc>
                <a:spcPct val="7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 </a:t>
            </a:r>
            <a:endParaRPr lang="en-US" sz="2400" dirty="0">
              <a:latin typeface="Courier New" pitchFamily="49" charset="0"/>
            </a:endParaRPr>
          </a:p>
          <a:p>
            <a:pPr eaLnBrk="1" fontAlgn="auto" hangingPunct="1">
              <a:lnSpc>
                <a:spcPct val="80000"/>
              </a:lnSpc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	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statement</a:t>
            </a:r>
            <a:r>
              <a:rPr lang="en-US" dirty="0"/>
              <a:t> executes first, and then the </a:t>
            </a:r>
            <a:r>
              <a:rPr lang="en-US" dirty="0">
                <a:latin typeface="Courier New" pitchFamily="49" charset="0"/>
              </a:rPr>
              <a:t>expression</a:t>
            </a:r>
            <a:r>
              <a:rPr lang="en-US" dirty="0"/>
              <a:t> is evaluated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To avoid an infinite loop, body must contain a statement that makes the expression </a:t>
            </a:r>
            <a:r>
              <a:rPr lang="en-US" dirty="0">
                <a:latin typeface="Courier New" pitchFamily="49" charset="0"/>
              </a:rPr>
              <a:t>false</a:t>
            </a:r>
            <a:endParaRPr lang="en-US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statement</a:t>
            </a:r>
            <a:r>
              <a:rPr lang="en-US" dirty="0"/>
              <a:t> can be simple or compound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Loop always iterates at least once</a:t>
            </a:r>
          </a:p>
        </p:txBody>
      </p:sp>
      <p:sp>
        <p:nvSpPr>
          <p:cNvPr id="3482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ADE5619-97A3-4A8F-8BF3-CC7437BA61D6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  <p:pic>
        <p:nvPicPr>
          <p:cNvPr id="3482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9400" y="20574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Why is Repetition Needed?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Repetition allows you to efficiently use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Can input, add, and average multiple numbers using a limited number of variables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For example, to add five numbers: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Declare a variable for each number, input the numbers and add the variables together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/>
              <a:t>Create a loop that reads a number into a variable and adds it to a variable that contains the sum of the numbers</a:t>
            </a:r>
          </a:p>
        </p:txBody>
      </p:sp>
      <p:sp>
        <p:nvSpPr>
          <p:cNvPr id="41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CDFB34-A2B1-4434-B628-2AF80FC66526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do</a:t>
            </a:r>
            <a:r>
              <a:rPr lang="en-US" dirty="0"/>
              <a:t>…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3584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F0682B0-2DED-425B-BD4A-E72AB4E07AD7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35845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057400"/>
            <a:ext cx="7010400" cy="413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do</a:t>
            </a:r>
            <a:r>
              <a:rPr lang="en-US" dirty="0"/>
              <a:t>…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3686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715A877-0359-4FDA-97AF-5615F262C95D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  <p:pic>
        <p:nvPicPr>
          <p:cNvPr id="36869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600200"/>
            <a:ext cx="7467600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do</a:t>
            </a:r>
            <a:r>
              <a:rPr lang="en-US" dirty="0"/>
              <a:t>…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3789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C983E61-0301-46DB-B4BE-CCE3A84F4B1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1447800"/>
            <a:ext cx="6248400" cy="4835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/>
              <a:t>Choosing the Right Looping Structure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All three loops have their place in C++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If you know or can determine in advance the number of repetitions needed, 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 is the correct choice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If you do not know and cannot determine in advance the number of repetitions needed, and it could be zero, use a </a:t>
            </a: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If you do not know and cannot determine in advance the number of repetitions needed, and it is at least one, use a </a:t>
            </a:r>
            <a:r>
              <a:rPr lang="en-US" dirty="0">
                <a:latin typeface="Courier New" pitchFamily="49" charset="0"/>
              </a:rPr>
              <a:t>do...while</a:t>
            </a:r>
            <a:r>
              <a:rPr lang="en-US" dirty="0"/>
              <a:t> loop</a:t>
            </a:r>
          </a:p>
        </p:txBody>
      </p:sp>
      <p:sp>
        <p:nvSpPr>
          <p:cNvPr id="3994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72D87F-CEF2-4B41-92F6-B3795B05094E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800">
                <a:latin typeface="Courier New" pitchFamily="49" charset="0"/>
              </a:rPr>
              <a:t>break</a:t>
            </a:r>
            <a:r>
              <a:rPr lang="en-US"/>
              <a:t> and </a:t>
            </a:r>
            <a:r>
              <a:rPr lang="en-US" sz="3800">
                <a:latin typeface="Courier New" pitchFamily="49" charset="0"/>
              </a:rPr>
              <a:t>continue</a:t>
            </a:r>
            <a:r>
              <a:rPr lang="en-US"/>
              <a:t> Statements</a:t>
            </a:r>
          </a:p>
        </p:txBody>
      </p:sp>
      <p:sp>
        <p:nvSpPr>
          <p:cNvPr id="4301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600200"/>
            <a:ext cx="8610600" cy="4525963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dirty="0">
                <a:latin typeface="Courier New" pitchFamily="49" charset="0"/>
              </a:rPr>
              <a:t>continue</a:t>
            </a:r>
            <a:r>
              <a:rPr lang="en-US" dirty="0"/>
              <a:t> alter the flow of control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 is used for two purposes: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To exit early from a loop </a:t>
            </a:r>
          </a:p>
          <a:p>
            <a:pPr lvl="2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Can eliminate the use of certain (flag) variables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To skip the remainder of the </a:t>
            </a:r>
            <a:r>
              <a:rPr lang="en-US" dirty="0">
                <a:latin typeface="Courier New" pitchFamily="49" charset="0"/>
              </a:rPr>
              <a:t>switch</a:t>
            </a:r>
            <a:r>
              <a:rPr lang="en-US" dirty="0"/>
              <a:t> structure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After the </a:t>
            </a:r>
            <a:r>
              <a:rPr lang="en-US" dirty="0">
                <a:latin typeface="Courier New" pitchFamily="49" charset="0"/>
              </a:rPr>
              <a:t>break</a:t>
            </a:r>
            <a:r>
              <a:rPr lang="en-US" dirty="0"/>
              <a:t> statement executes, the program continues with the first statement after the structure</a:t>
            </a:r>
          </a:p>
        </p:txBody>
      </p:sp>
      <p:sp>
        <p:nvSpPr>
          <p:cNvPr id="4096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02E7C5C-0510-4A8B-94CE-26CBE4A339E4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3800" dirty="0">
                <a:latin typeface="Courier New" pitchFamily="49" charset="0"/>
              </a:rPr>
              <a:t>break</a:t>
            </a:r>
            <a:r>
              <a:rPr lang="en-US" dirty="0"/>
              <a:t> and </a:t>
            </a:r>
            <a:r>
              <a:rPr lang="en-US" sz="3800" dirty="0">
                <a:latin typeface="Courier New" pitchFamily="49" charset="0"/>
              </a:rPr>
              <a:t>continue</a:t>
            </a:r>
            <a:r>
              <a:rPr lang="en-US" dirty="0"/>
              <a:t> Statements (cont'd.)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05000"/>
            <a:ext cx="7772400" cy="4225925"/>
          </a:xfrm>
        </p:spPr>
        <p:txBody>
          <a:bodyPr/>
          <a:lstStyle/>
          <a:p>
            <a:pPr eaLnBrk="1" hangingPunct="1"/>
            <a:r>
              <a:rPr lang="en-US">
                <a:latin typeface="Courier New" pitchFamily="49" charset="0"/>
              </a:rPr>
              <a:t>continue</a:t>
            </a:r>
            <a:r>
              <a:rPr lang="en-US"/>
              <a:t> is used in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, </a:t>
            </a:r>
            <a:r>
              <a:rPr lang="en-US">
                <a:latin typeface="Courier New" pitchFamily="49" charset="0"/>
              </a:rPr>
              <a:t>for</a:t>
            </a:r>
            <a:r>
              <a:rPr lang="en-US"/>
              <a:t>, and </a:t>
            </a:r>
            <a:r>
              <a:rPr lang="en-US">
                <a:latin typeface="Courier New" pitchFamily="49" charset="0"/>
              </a:rPr>
              <a:t>do</a:t>
            </a:r>
            <a:r>
              <a:rPr lang="en-US"/>
              <a:t>…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structures</a:t>
            </a:r>
          </a:p>
          <a:p>
            <a:pPr eaLnBrk="1" hangingPunct="1"/>
            <a:r>
              <a:rPr lang="en-US"/>
              <a:t>When executed in a loop</a:t>
            </a:r>
          </a:p>
          <a:p>
            <a:pPr lvl="1" eaLnBrk="1" hangingPunct="1"/>
            <a:r>
              <a:rPr lang="en-US"/>
              <a:t>It skips remaining statements and proceeds with the next iteration of the loop </a:t>
            </a:r>
          </a:p>
        </p:txBody>
      </p:sp>
      <p:sp>
        <p:nvSpPr>
          <p:cNvPr id="4198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075C96C-4F3A-47F9-AC5E-9F85509BAD34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Control Structures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295400"/>
            <a:ext cx="77724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To create the following pattern: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/>
              <a:t>		</a:t>
            </a:r>
            <a:r>
              <a:rPr lang="en-US" sz="2000" b="1">
                <a:latin typeface="Courier New" pitchFamily="49" charset="0"/>
              </a:rPr>
              <a:t>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****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*****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We can use the following code:</a:t>
            </a:r>
          </a:p>
          <a:p>
            <a:pPr eaLnBrk="1" hangingPunct="1">
              <a:lnSpc>
                <a:spcPct val="110000"/>
              </a:lnSpc>
              <a:buFontTx/>
              <a:buNone/>
            </a:pPr>
            <a:r>
              <a:rPr lang="en-US" sz="2000">
                <a:latin typeface="Courier New" pitchFamily="49" charset="0"/>
              </a:rPr>
              <a:t>		</a:t>
            </a:r>
            <a:r>
              <a:rPr lang="en-US" sz="2000" b="1">
                <a:latin typeface="Courier New" pitchFamily="49" charset="0"/>
              </a:rPr>
              <a:t>for (i = 1; i &lt;= 5 ; i++)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{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  	for (j = 1; j &lt;= i; j++)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    		cout &lt;&lt; "*";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   	cout &lt;&lt; endl;</a:t>
            </a:r>
          </a:p>
          <a:p>
            <a:pPr eaLnBrk="1" hangingPunct="1">
              <a:lnSpc>
                <a:spcPct val="70000"/>
              </a:lnSpc>
              <a:buFontTx/>
              <a:buNone/>
            </a:pPr>
            <a:r>
              <a:rPr lang="en-US" sz="2000" b="1">
                <a:latin typeface="Courier New" pitchFamily="49" charset="0"/>
              </a:rPr>
              <a:t>		}</a:t>
            </a:r>
          </a:p>
        </p:txBody>
      </p:sp>
      <p:sp>
        <p:nvSpPr>
          <p:cNvPr id="43012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F1672C-6498-4E27-99D4-91B8A8061A48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Nested Control Structures (cont'd.)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is the result if we replace the first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 with the following?</a:t>
            </a:r>
          </a:p>
          <a:p>
            <a:pPr eaLnBrk="1" hangingPunct="1">
              <a:lnSpc>
                <a:spcPct val="190000"/>
              </a:lnSpc>
              <a:buFontTx/>
              <a:buNone/>
            </a:pPr>
            <a:r>
              <a:rPr lang="en-US" sz="2000" dirty="0"/>
              <a:t>		</a:t>
            </a:r>
            <a:r>
              <a:rPr lang="en-US" sz="2000" b="1" dirty="0">
                <a:latin typeface="Courier New" pitchFamily="49" charset="0"/>
              </a:rPr>
              <a:t>for (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= 5;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 &gt;= 1; </a:t>
            </a:r>
            <a:r>
              <a:rPr lang="en-US" sz="2000" b="1" dirty="0" err="1">
                <a:latin typeface="Courier New" pitchFamily="49" charset="0"/>
              </a:rPr>
              <a:t>i</a:t>
            </a:r>
            <a:r>
              <a:rPr lang="en-US" sz="2000" b="1" dirty="0">
                <a:latin typeface="Courier New" pitchFamily="49" charset="0"/>
              </a:rPr>
              <a:t>--)</a:t>
            </a:r>
          </a:p>
          <a:p>
            <a:pPr eaLnBrk="1" hangingPunct="1"/>
            <a:r>
              <a:rPr lang="en-US" dirty="0"/>
              <a:t>Answer:</a:t>
            </a:r>
          </a:p>
          <a:p>
            <a:pPr eaLnBrk="1" hangingPunct="1">
              <a:buFontTx/>
              <a:buNone/>
            </a:pPr>
            <a:r>
              <a:rPr lang="en-US" sz="2000" dirty="0"/>
              <a:t>		</a:t>
            </a:r>
            <a:r>
              <a:rPr lang="en-US" sz="2000" b="1" dirty="0">
                <a:latin typeface="Courier New" pitchFamily="49" charset="0"/>
              </a:rPr>
              <a:t>*****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****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***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**</a:t>
            </a:r>
          </a:p>
          <a:p>
            <a:pPr eaLnBrk="1" hangingPunct="1">
              <a:buFontTx/>
              <a:buNone/>
            </a:pPr>
            <a:r>
              <a:rPr lang="en-US" sz="2000" b="1" dirty="0">
                <a:latin typeface="Courier New" pitchFamily="49" charset="0"/>
              </a:rPr>
              <a:t>		*</a:t>
            </a:r>
          </a:p>
          <a:p>
            <a:pPr eaLnBrk="1" hangingPunct="1">
              <a:buFontTx/>
              <a:buNone/>
            </a:pPr>
            <a:endParaRPr lang="en-US" sz="2400" dirty="0">
              <a:latin typeface="Courier New" pitchFamily="49" charset="0"/>
            </a:endParaRPr>
          </a:p>
        </p:txBody>
      </p:sp>
      <p:sp>
        <p:nvSpPr>
          <p:cNvPr id="44036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88944BB-8166-4253-85F2-474EF6202206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Debugging Loops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Loops are harder to debug than sequence and selection structures</a:t>
            </a:r>
          </a:p>
          <a:p>
            <a:r>
              <a:rPr lang="en-US" dirty="0"/>
              <a:t>The most common error associated with loops is off by-one. </a:t>
            </a:r>
          </a:p>
          <a:p>
            <a:r>
              <a:rPr lang="en-US" dirty="0"/>
              <a:t>If a loop turns out to be an infinite loop, the error is most likely in the logical expression that controls the execution of the loop. </a:t>
            </a:r>
          </a:p>
        </p:txBody>
      </p:sp>
      <p:sp>
        <p:nvSpPr>
          <p:cNvPr id="46084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AC182C2-DDFC-43A6-BE0A-26E347A0E154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8C7CC-AFA1-7F1D-D834-34507B725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Debugging Loops</a:t>
            </a:r>
            <a:endParaRPr lang="en-C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3AEEDA-95AC-9631-7F2A-429A5CBBA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r>
              <a:rPr lang="en-US" sz="3000" dirty="0"/>
              <a:t>Check the logical expression carefully and see if you have reversed an inequality, an assignment statement symbol appears in place of the equality operator, or &amp;&amp; appears in place of ||.</a:t>
            </a:r>
          </a:p>
          <a:p>
            <a:r>
              <a:rPr lang="en-US" sz="3000" dirty="0"/>
              <a:t>If the loop changes the values of variables, you can print the values of the variables before and/or after each iteration or you can use your IDE’s debugger, </a:t>
            </a:r>
            <a:r>
              <a:rPr lang="en-US" sz="3000" u="sng" dirty="0"/>
              <a:t>if any</a:t>
            </a:r>
            <a:r>
              <a:rPr lang="en-US" sz="3000" dirty="0"/>
              <a:t>, and watch the values of variables during each iteration.</a:t>
            </a:r>
            <a:endParaRPr lang="en-CA" sz="3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F310F1-87BB-7AA8-ABC4-9B7378937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C++ Programming: From Problem Analysis to Program Design, Fifth Edition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82264E-7F33-928D-B6B2-53C93C8E2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276DCF-C023-4165-BC0C-5367C0A53F69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72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b="1">
                <a:latin typeface="Courier New" pitchFamily="49" charset="0"/>
              </a:rPr>
              <a:t>for</a:t>
            </a:r>
            <a:r>
              <a:rPr lang="en-US" sz="4000"/>
              <a:t> Looping (Repetition) Structure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524000"/>
            <a:ext cx="7772400" cy="4876800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general form of 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statement is:</a:t>
            </a:r>
          </a:p>
          <a:p>
            <a:pPr eaLnBrk="1" fontAlgn="auto" hangingPunct="1">
              <a:lnSpc>
                <a:spcPct val="0"/>
              </a:lnSpc>
              <a:spcBef>
                <a:spcPct val="600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/>
              <a:t>	  </a:t>
            </a:r>
            <a:endParaRPr lang="en-US" sz="2400" dirty="0">
              <a:latin typeface="Courier New" pitchFamily="49" charset="0"/>
            </a:endParaRPr>
          </a:p>
          <a:p>
            <a:pPr eaLnBrk="1" fontAlgn="auto" hangingPunct="1">
              <a:lnSpc>
                <a:spcPct val="90000"/>
              </a:lnSpc>
              <a:spcBef>
                <a:spcPct val="60000"/>
              </a:spcBef>
              <a:spcAft>
                <a:spcPts val="0"/>
              </a:spcAft>
              <a:buFontTx/>
              <a:buNone/>
              <a:defRPr/>
            </a:pPr>
            <a:r>
              <a:rPr lang="en-US" sz="2400" dirty="0">
                <a:latin typeface="Courier New" pitchFamily="49" charset="0"/>
              </a:rPr>
              <a:t>	  </a:t>
            </a:r>
          </a:p>
          <a:p>
            <a:pPr eaLnBrk="1" fontAlgn="auto" hangingPunct="1">
              <a:spcBef>
                <a:spcPct val="600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The </a:t>
            </a:r>
            <a:r>
              <a:rPr lang="en-US" dirty="0">
                <a:latin typeface="Courier New" pitchFamily="49" charset="0"/>
              </a:rPr>
              <a:t>initial statement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</a:rPr>
              <a:t>loop condition</a:t>
            </a:r>
            <a:r>
              <a:rPr lang="en-US" dirty="0"/>
              <a:t>, and </a:t>
            </a:r>
            <a:r>
              <a:rPr lang="en-US" dirty="0">
                <a:latin typeface="Courier New" pitchFamily="49" charset="0"/>
              </a:rPr>
              <a:t>update statement</a:t>
            </a:r>
            <a:r>
              <a:rPr lang="en-US" dirty="0"/>
              <a:t> are called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 control statements</a:t>
            </a:r>
          </a:p>
          <a:p>
            <a:pPr lvl="1" eaLnBrk="1" fontAlgn="auto" hangingPunct="1"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>
                <a:latin typeface="Courier New" pitchFamily="49" charset="0"/>
              </a:rPr>
              <a:t>initial statement</a:t>
            </a:r>
            <a:r>
              <a:rPr lang="en-US" dirty="0"/>
              <a:t> usually initializes a variable (called the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b="1" dirty="0"/>
              <a:t>loop control</a:t>
            </a:r>
            <a:r>
              <a:rPr lang="en-US" dirty="0"/>
              <a:t>, or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</a:t>
            </a:r>
            <a:r>
              <a:rPr lang="en-US" b="1" dirty="0"/>
              <a:t>indexed</a:t>
            </a:r>
            <a:r>
              <a:rPr lang="en-US" dirty="0"/>
              <a:t>, </a:t>
            </a:r>
            <a:r>
              <a:rPr lang="en-US" b="1" dirty="0"/>
              <a:t>variable</a:t>
            </a:r>
            <a:r>
              <a:rPr lang="en-US" dirty="0"/>
              <a:t>)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/>
              <a:t>In C++, </a:t>
            </a: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is a reserved word</a:t>
            </a:r>
          </a:p>
        </p:txBody>
      </p:sp>
      <p:sp>
        <p:nvSpPr>
          <p:cNvPr id="29700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B1C32DA-EAD1-4559-A5C4-46612C25B8AB}" type="slidenum">
              <a:rPr lang="en-US"/>
              <a:pPr>
                <a:defRPr/>
              </a:pPr>
              <a:t>3</a:t>
            </a:fld>
            <a:endParaRPr lang="en-US" dirty="0"/>
          </a:p>
        </p:txBody>
      </p:sp>
      <p:pic>
        <p:nvPicPr>
          <p:cNvPr id="2970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2133600"/>
            <a:ext cx="7277100" cy="722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222838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>
                <a:latin typeface="Courier New" pitchFamily="49" charset="0"/>
              </a:rPr>
              <a:t>for</a:t>
            </a:r>
            <a:r>
              <a:rPr lang="en-US" sz="3600"/>
              <a:t> Looping (Repetition) Structure (cont'd.)</a:t>
            </a:r>
          </a:p>
        </p:txBody>
      </p:sp>
      <p:sp>
        <p:nvSpPr>
          <p:cNvPr id="30723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F25A49-5F03-4B93-BCAE-3ED4241F251E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524000"/>
            <a:ext cx="7467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802380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Rectangle 9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for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31747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743DF2F-E27F-4DD3-82FB-4B53A3D92490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31749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76400"/>
            <a:ext cx="77724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65795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900" b="1" i="1" u="sng" dirty="0">
                <a:latin typeface="Courier New" pitchFamily="49" charset="0"/>
              </a:rPr>
              <a:t>while</a:t>
            </a:r>
            <a:r>
              <a:rPr lang="en-US" dirty="0"/>
              <a:t> Looping (Repetition) Structure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general form of the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statement is: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/>
              <a:t>	 </a:t>
            </a:r>
            <a:r>
              <a:rPr lang="en-US" sz="2400">
                <a:latin typeface="Courier New" pitchFamily="49" charset="0"/>
              </a:rPr>
              <a:t>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 sz="2400">
                <a:latin typeface="Courier New" pitchFamily="49" charset="0"/>
              </a:rPr>
              <a:t>	      </a:t>
            </a:r>
          </a:p>
          <a:p>
            <a:pPr eaLnBrk="1" fontAlgn="auto" hangingPunct="1">
              <a:spcAft>
                <a:spcPts val="0"/>
              </a:spcAft>
              <a:buFontTx/>
              <a:buNone/>
              <a:defRPr/>
            </a:pPr>
            <a:r>
              <a:rPr lang="en-US">
                <a:latin typeface="Courier New" pitchFamily="49" charset="0"/>
              </a:rPr>
              <a:t>	while</a:t>
            </a:r>
            <a:r>
              <a:rPr lang="en-US"/>
              <a:t> is a reserved word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Statement can be simple or compound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Expression acts as a decision maker and is usually a logical expression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Statement is called the body of the loop 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/>
              <a:t>The parentheses are part of the syntax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/>
          </a:p>
        </p:txBody>
      </p:sp>
      <p:sp>
        <p:nvSpPr>
          <p:cNvPr id="5124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B76882-7CAE-4BE8-9F4D-37F6CDF458E3}" type="slidenum">
              <a:rPr lang="en-US"/>
              <a:pPr>
                <a:defRPr/>
              </a:pPr>
              <a:t>6</a:t>
            </a:fld>
            <a:endParaRPr lang="en-US" dirty="0"/>
          </a:p>
        </p:txBody>
      </p:sp>
      <p:pic>
        <p:nvPicPr>
          <p:cNvPr id="5126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43200" y="2057400"/>
            <a:ext cx="3016250" cy="858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6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8198" name="Rectangle 7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fontScale="85000" lnSpcReduction="20000"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u="sng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u="sng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u="sng" dirty="0"/>
          </a:p>
          <a:p>
            <a:pPr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u="sng" dirty="0"/>
          </a:p>
          <a:p>
            <a:pPr eaLnBrk="1" fontAlgn="auto" hangingPunct="1">
              <a:lnSpc>
                <a:spcPct val="18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u="sng" dirty="0"/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u="sng" dirty="0"/>
          </a:p>
          <a:p>
            <a:pPr eaLnBrk="1" fontAlgn="auto" hangingPunct="1">
              <a:spcBef>
                <a:spcPts val="1200"/>
              </a:spcBef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u="sng" dirty="0"/>
              <a:t>Infinite loop</a:t>
            </a:r>
            <a:r>
              <a:rPr lang="en-US" dirty="0"/>
              <a:t>: continues to execute endlessly</a:t>
            </a:r>
          </a:p>
          <a:p>
            <a:pPr lvl="1" eaLnBrk="1" fontAlgn="auto" hangingPunct="1">
              <a:lnSpc>
                <a:spcPct val="16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/>
              <a:t>Avoided by including statements in loop body that assure exit condition is eventually </a:t>
            </a:r>
            <a:r>
              <a:rPr lang="en-US" dirty="0">
                <a:latin typeface="Courier New" pitchFamily="49" charset="0"/>
              </a:rPr>
              <a:t>false</a:t>
            </a:r>
            <a:endParaRPr lang="en-US" dirty="0"/>
          </a:p>
        </p:txBody>
      </p:sp>
      <p:sp>
        <p:nvSpPr>
          <p:cNvPr id="6148" name="Footer Placeholder 4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EA60397-DF71-45AF-8216-BFD0AA365C6F}" type="slidenum">
              <a:rPr lang="en-US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15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1" name="Rectangle 5"/>
          <p:cNvSpPr>
            <a:spLocks noGrp="1" noChangeArrowheads="1"/>
          </p:cNvSpPr>
          <p:nvPr>
            <p:ph type="title"/>
          </p:nvPr>
        </p:nvSpPr>
        <p:spPr/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dirty="0">
                <a:latin typeface="Courier New" pitchFamily="49" charset="0"/>
              </a:rPr>
              <a:t>while</a:t>
            </a:r>
            <a:r>
              <a:rPr lang="en-US" dirty="0"/>
              <a:t> Looping (Repetition) Structure (cont'd.)</a:t>
            </a:r>
          </a:p>
        </p:txBody>
      </p:sp>
      <p:sp>
        <p:nvSpPr>
          <p:cNvPr id="7171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B91719E-7437-4408-91AA-B3D9F5D72C7A}" type="slidenum">
              <a:rPr lang="en-US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173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19200" y="2228850"/>
            <a:ext cx="6975475" cy="3257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Designing </a:t>
            </a:r>
            <a:r>
              <a:rPr lang="en-US">
                <a:latin typeface="Courier New" pitchFamily="49" charset="0"/>
              </a:rPr>
              <a:t>while</a:t>
            </a:r>
            <a:r>
              <a:rPr lang="en-US"/>
              <a:t> Loops</a:t>
            </a:r>
          </a:p>
        </p:txBody>
      </p:sp>
      <p:sp>
        <p:nvSpPr>
          <p:cNvPr id="8195" name="Footer Placeholder 3"/>
          <p:cNvSpPr>
            <a:spLocks noGrp="1"/>
          </p:cNvSpPr>
          <p:nvPr>
            <p:ph type="ftr" sz="quarter" idx="11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r>
              <a:rPr lang="en-US"/>
              <a:t>C++ Programming: From Problem Analysis to Program Design, Fifth Edition</a:t>
            </a:r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4C62FD-8DA5-47BE-BC73-F3CEEA85ECB7}" type="slidenum">
              <a:rPr lang="en-US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819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1600200"/>
            <a:ext cx="7772400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5116</TotalTime>
  <Words>1480</Words>
  <Application>Microsoft Office PowerPoint</Application>
  <PresentationFormat>On-screen Show (4:3)</PresentationFormat>
  <Paragraphs>198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Arial</vt:lpstr>
      <vt:lpstr>Calibri</vt:lpstr>
      <vt:lpstr>Courier New</vt:lpstr>
      <vt:lpstr>Times New Roman</vt:lpstr>
      <vt:lpstr>Office Theme</vt:lpstr>
      <vt:lpstr>PowerPoint Presentation</vt:lpstr>
      <vt:lpstr>Why is Repetition Needed?</vt:lpstr>
      <vt:lpstr>for Looping (Repetition) Structure</vt:lpstr>
      <vt:lpstr>for Looping (Repetition) Structure (cont'd.)</vt:lpstr>
      <vt:lpstr>for Looping (Repetition) Structure (cont'd.)</vt:lpstr>
      <vt:lpstr>while Looping (Repetition) Structure</vt:lpstr>
      <vt:lpstr>while Looping (Repetition) Structure (cont'd.)</vt:lpstr>
      <vt:lpstr>while Looping (Repetition) Structure (cont'd.)</vt:lpstr>
      <vt:lpstr>Designing while Loops</vt:lpstr>
      <vt:lpstr>Case 1: Counter-Controlled            while Loops</vt:lpstr>
      <vt:lpstr>Case 2: Sentinel-Controlled             while Loops</vt:lpstr>
      <vt:lpstr>Example : Telephone Digits</vt:lpstr>
      <vt:lpstr>Case 3: Flag-Controlled while Loops</vt:lpstr>
      <vt:lpstr>Example: Number Guessing Game</vt:lpstr>
      <vt:lpstr>More on Expressions in while Statements</vt:lpstr>
      <vt:lpstr>for Looping Structure (Revisited)</vt:lpstr>
      <vt:lpstr>for Looping (Repetition) Structure (cont'd.)</vt:lpstr>
      <vt:lpstr>for Looping (Repetition) Structure (cont'd.)</vt:lpstr>
      <vt:lpstr>do…while Looping (Repetition) Structure</vt:lpstr>
      <vt:lpstr>do…while Looping (Repetition) Structure (cont'd.)</vt:lpstr>
      <vt:lpstr>do…while Looping (Repetition) Structure (cont'd.)</vt:lpstr>
      <vt:lpstr>do…while Looping (Repetition) Structure (cont'd.)</vt:lpstr>
      <vt:lpstr>Choosing the Right Looping Structure</vt:lpstr>
      <vt:lpstr>break and continue Statements</vt:lpstr>
      <vt:lpstr>break and continue Statements (cont'd.)</vt:lpstr>
      <vt:lpstr>Nested Control Structures</vt:lpstr>
      <vt:lpstr>Nested Control Structures (cont'd.)</vt:lpstr>
      <vt:lpstr>Debugging Loops</vt:lpstr>
      <vt:lpstr>Debugging Loops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حسام . . مشرف</dc:creator>
  <cp:lastModifiedBy>S. M.</cp:lastModifiedBy>
  <cp:revision>269</cp:revision>
  <cp:lastPrinted>2009-04-22T19:24:48Z</cp:lastPrinted>
  <dcterms:created xsi:type="dcterms:W3CDTF">2002-07-27T03:19:07Z</dcterms:created>
  <dcterms:modified xsi:type="dcterms:W3CDTF">2025-09-01T21:20:04Z</dcterms:modified>
</cp:coreProperties>
</file>