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65" r:id="rId3"/>
    <p:sldId id="262" r:id="rId4"/>
    <p:sldId id="268" r:id="rId5"/>
    <p:sldId id="263" r:id="rId6"/>
    <p:sldId id="266" r:id="rId7"/>
    <p:sldId id="264" r:id="rId8"/>
    <p:sldId id="257" r:id="rId9"/>
    <p:sldId id="258"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4" autoAdjust="0"/>
    <p:restoredTop sz="94227" autoAdjust="0"/>
  </p:normalViewPr>
  <p:slideViewPr>
    <p:cSldViewPr snapToGrid="0">
      <p:cViewPr varScale="1">
        <p:scale>
          <a:sx n="72" d="100"/>
          <a:sy n="72" d="100"/>
        </p:scale>
        <p:origin x="6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58FEC5-5765-4E78-899B-EAE573CD3297}" type="datetimeFigureOut">
              <a:rPr lang="en-US" smtClean="0"/>
              <a:t>11/16/2019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0DC210-F20B-4483-BED9-23358EA5943C}" type="slidenum">
              <a:rPr lang="en-US" smtClean="0"/>
              <a:t>‹#›</a:t>
            </a:fld>
            <a:endParaRPr lang="en-US"/>
          </a:p>
        </p:txBody>
      </p:sp>
    </p:spTree>
    <p:extLst>
      <p:ext uri="{BB962C8B-B14F-4D97-AF65-F5344CB8AC3E}">
        <p14:creationId xmlns:p14="http://schemas.microsoft.com/office/powerpoint/2010/main" val="4270506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809B25-FB92-44F9-81A6-9C0A5EE4D7DA}" type="datetimeFigureOut">
              <a:rPr lang="en-US" smtClean="0"/>
              <a:t>11/16/2019</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F6DEA5BE-C82B-4B6E-8D68-E31B130C720B}"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96225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809B25-FB92-44F9-81A6-9C0A5EE4D7DA}" type="datetimeFigureOut">
              <a:rPr lang="en-US" smtClean="0"/>
              <a:t>11/16/2019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DEA5BE-C82B-4B6E-8D68-E31B130C720B}"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44503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809B25-FB92-44F9-81A6-9C0A5EE4D7DA}" type="datetimeFigureOut">
              <a:rPr lang="en-US" smtClean="0"/>
              <a:t>11/16/2019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DEA5BE-C82B-4B6E-8D68-E31B130C720B}"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94126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809B25-FB92-44F9-81A6-9C0A5EE4D7DA}" type="datetimeFigureOut">
              <a:rPr lang="en-US" smtClean="0"/>
              <a:t>11/16/2019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DEA5BE-C82B-4B6E-8D68-E31B130C720B}"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7994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809B25-FB92-44F9-81A6-9C0A5EE4D7DA}" type="datetimeFigureOut">
              <a:rPr lang="en-US" smtClean="0"/>
              <a:t>11/16/2019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DEA5BE-C82B-4B6E-8D68-E31B130C720B}"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976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809B25-FB92-44F9-81A6-9C0A5EE4D7DA}" type="datetimeFigureOut">
              <a:rPr lang="en-US" smtClean="0"/>
              <a:t>11/16/2019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DEA5BE-C82B-4B6E-8D68-E31B130C720B}"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19243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809B25-FB92-44F9-81A6-9C0A5EE4D7DA}" type="datetimeFigureOut">
              <a:rPr lang="en-US" smtClean="0"/>
              <a:t>11/16/2019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DEA5BE-C82B-4B6E-8D68-E31B130C720B}"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34408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809B25-FB92-44F9-81A6-9C0A5EE4D7DA}" type="datetimeFigureOut">
              <a:rPr lang="en-US" smtClean="0"/>
              <a:t>11/16/2019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DEA5BE-C82B-4B6E-8D68-E31B130C720B}"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79526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809B25-FB92-44F9-81A6-9C0A5EE4D7DA}" type="datetimeFigureOut">
              <a:rPr lang="en-US" smtClean="0"/>
              <a:t>11/16/2019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DEA5BE-C82B-4B6E-8D68-E31B130C720B}" type="slidenum">
              <a:rPr lang="en-US" smtClean="0"/>
              <a:t>‹#›</a:t>
            </a:fld>
            <a:endParaRPr lang="en-US"/>
          </a:p>
        </p:txBody>
      </p:sp>
    </p:spTree>
    <p:extLst>
      <p:ext uri="{BB962C8B-B14F-4D97-AF65-F5344CB8AC3E}">
        <p14:creationId xmlns:p14="http://schemas.microsoft.com/office/powerpoint/2010/main" val="930857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809B25-FB92-44F9-81A6-9C0A5EE4D7DA}" type="datetimeFigureOut">
              <a:rPr lang="en-US" smtClean="0"/>
              <a:t>11/16/2019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DEA5BE-C82B-4B6E-8D68-E31B130C720B}"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84469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C809B25-FB92-44F9-81A6-9C0A5EE4D7DA}" type="datetimeFigureOut">
              <a:rPr lang="en-US" smtClean="0"/>
              <a:t>11/16/2019</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F6DEA5BE-C82B-4B6E-8D68-E31B130C720B}"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49620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C809B25-FB92-44F9-81A6-9C0A5EE4D7DA}" type="datetimeFigureOut">
              <a:rPr lang="en-US" smtClean="0"/>
              <a:t>11/16/2019</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6DEA5BE-C82B-4B6E-8D68-E31B130C720B}"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33456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B7FB1-5A5B-4E24-9A7D-297CA26C4E94}"/>
              </a:ext>
            </a:extLst>
          </p:cNvPr>
          <p:cNvSpPr>
            <a:spLocks noGrp="1"/>
          </p:cNvSpPr>
          <p:nvPr>
            <p:ph type="ctrTitle"/>
          </p:nvPr>
        </p:nvSpPr>
        <p:spPr>
          <a:xfrm>
            <a:off x="1428751" y="2114550"/>
            <a:ext cx="9626102" cy="1229179"/>
          </a:xfrm>
        </p:spPr>
        <p:txBody>
          <a:bodyPr>
            <a:normAutofit/>
          </a:bodyPr>
          <a:lstStyle/>
          <a:p>
            <a:r>
              <a:rPr lang="en-US" sz="3000" dirty="0">
                <a:latin typeface="Times New Roman" panose="02020603050405020304" pitchFamily="18" charset="0"/>
                <a:cs typeface="Times New Roman" panose="02020603050405020304" pitchFamily="18" charset="0"/>
              </a:rPr>
              <a:t>Spam Detection with Logistic Regression</a:t>
            </a:r>
          </a:p>
        </p:txBody>
      </p:sp>
      <p:sp>
        <p:nvSpPr>
          <p:cNvPr id="3" name="Subtitle 2">
            <a:extLst>
              <a:ext uri="{FF2B5EF4-FFF2-40B4-BE49-F238E27FC236}">
                <a16:creationId xmlns:a16="http://schemas.microsoft.com/office/drawing/2014/main" id="{759EDA46-1230-4311-B70F-EC6517C8216E}"/>
              </a:ext>
            </a:extLst>
          </p:cNvPr>
          <p:cNvSpPr>
            <a:spLocks noGrp="1"/>
          </p:cNvSpPr>
          <p:nvPr>
            <p:ph type="subTitle" idx="1"/>
          </p:nvPr>
        </p:nvSpPr>
        <p:spPr>
          <a:xfrm>
            <a:off x="2417780" y="3531204"/>
            <a:ext cx="9280734" cy="2245482"/>
          </a:xfrm>
        </p:spPr>
        <p:txBody>
          <a:bodyPr>
            <a:noAutofit/>
          </a:bodyPr>
          <a:lstStyle/>
          <a:p>
            <a:pPr algn="ctr"/>
            <a:r>
              <a:rPr lang="en-US" sz="1600" b="1" dirty="0">
                <a:latin typeface="Times New Roman" panose="02020603050405020304" pitchFamily="18" charset="0"/>
                <a:cs typeface="Times New Roman" panose="02020603050405020304" pitchFamily="18" charset="0"/>
              </a:rPr>
              <a:t>DATA 606 - Email Spam- variable selection </a:t>
            </a:r>
          </a:p>
          <a:p>
            <a:pPr algn="r"/>
            <a:endParaRPr lang="en-US" sz="1600" dirty="0">
              <a:latin typeface="Times New Roman" panose="02020603050405020304" pitchFamily="18" charset="0"/>
              <a:cs typeface="Times New Roman" panose="02020603050405020304" pitchFamily="18" charset="0"/>
            </a:endParaRPr>
          </a:p>
          <a:p>
            <a:pPr algn="r"/>
            <a:endParaRPr lang="en-US" sz="1600" dirty="0">
              <a:latin typeface="Times New Roman" panose="02020603050405020304" pitchFamily="18" charset="0"/>
              <a:cs typeface="Times New Roman" panose="02020603050405020304" pitchFamily="18" charset="0"/>
            </a:endParaRPr>
          </a:p>
          <a:p>
            <a:pPr algn="r"/>
            <a:r>
              <a:rPr lang="en-US" sz="1600" b="1" dirty="0">
                <a:latin typeface="Times New Roman" panose="02020603050405020304" pitchFamily="18" charset="0"/>
                <a:cs typeface="Times New Roman" panose="02020603050405020304" pitchFamily="18" charset="0"/>
              </a:rPr>
              <a:t>Emmanuel </a:t>
            </a:r>
            <a:r>
              <a:rPr lang="en-US" sz="1600" b="1" dirty="0" err="1">
                <a:latin typeface="Times New Roman" panose="02020603050405020304" pitchFamily="18" charset="0"/>
                <a:cs typeface="Times New Roman" panose="02020603050405020304" pitchFamily="18" charset="0"/>
              </a:rPr>
              <a:t>Hayble</a:t>
            </a:r>
            <a:r>
              <a:rPr lang="en-US" sz="1600" b="1" dirty="0">
                <a:latin typeface="Times New Roman" panose="02020603050405020304" pitchFamily="18" charset="0"/>
                <a:cs typeface="Times New Roman" panose="02020603050405020304" pitchFamily="18" charset="0"/>
              </a:rPr>
              <a:t>-Gomes</a:t>
            </a:r>
          </a:p>
          <a:p>
            <a:pPr algn="r"/>
            <a:r>
              <a:rPr lang="en-US" sz="1600" dirty="0">
                <a:latin typeface="Times New Roman" panose="02020603050405020304" pitchFamily="18" charset="0"/>
                <a:cs typeface="Times New Roman" panose="02020603050405020304" pitchFamily="18" charset="0"/>
              </a:rPr>
              <a:t>November 20</a:t>
            </a:r>
            <a:r>
              <a:rPr lang="en-US" sz="1600" baseline="30000" dirty="0">
                <a:latin typeface="Times New Roman" panose="02020603050405020304" pitchFamily="18" charset="0"/>
                <a:cs typeface="Times New Roman" panose="02020603050405020304" pitchFamily="18" charset="0"/>
              </a:rPr>
              <a:t>th</a:t>
            </a:r>
            <a:r>
              <a:rPr lang="en-US" sz="1600" dirty="0">
                <a:latin typeface="Times New Roman" panose="02020603050405020304" pitchFamily="18" charset="0"/>
                <a:cs typeface="Times New Roman" panose="02020603050405020304" pitchFamily="18" charset="0"/>
              </a:rPr>
              <a:t>, 2019</a:t>
            </a:r>
          </a:p>
        </p:txBody>
      </p:sp>
    </p:spTree>
    <p:extLst>
      <p:ext uri="{BB962C8B-B14F-4D97-AF65-F5344CB8AC3E}">
        <p14:creationId xmlns:p14="http://schemas.microsoft.com/office/powerpoint/2010/main" val="761201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CF507C-B67E-45F6-987C-BF298385BC19}"/>
              </a:ext>
            </a:extLst>
          </p:cNvPr>
          <p:cNvSpPr>
            <a:spLocks noGrp="1"/>
          </p:cNvSpPr>
          <p:nvPr>
            <p:ph idx="1"/>
          </p:nvPr>
        </p:nvSpPr>
        <p:spPr/>
        <p:txBody>
          <a:bodyPr/>
          <a:lstStyle/>
          <a:p>
            <a:endParaRPr lang="en-US" dirty="0"/>
          </a:p>
          <a:p>
            <a:pPr marL="0" indent="0" algn="ctr">
              <a:buNone/>
            </a:pPr>
            <a:r>
              <a:rPr lang="en-US" sz="3200" dirty="0">
                <a:latin typeface="Times New Roman" panose="02020603050405020304" pitchFamily="18" charset="0"/>
                <a:cs typeface="Times New Roman" panose="02020603050405020304" pitchFamily="18" charset="0"/>
              </a:rPr>
              <a:t>Thank You!</a:t>
            </a:r>
          </a:p>
          <a:p>
            <a:endParaRPr lang="en-US" sz="3200" dirty="0">
              <a:latin typeface="Times New Roman" panose="02020603050405020304" pitchFamily="18" charset="0"/>
              <a:cs typeface="Times New Roman" panose="02020603050405020304" pitchFamily="18" charset="0"/>
            </a:endParaRPr>
          </a:p>
          <a:p>
            <a:pPr marL="0" indent="0" algn="ctr">
              <a:buNone/>
            </a:pPr>
            <a:r>
              <a:rPr lang="en-US" sz="3200" dirty="0">
                <a:latin typeface="Times New Roman" panose="02020603050405020304" pitchFamily="18" charset="0"/>
                <a:cs typeface="Times New Roman" panose="02020603050405020304" pitchFamily="18" charset="0"/>
              </a:rPr>
              <a:t>Questions! Questions!! Questions!!!</a:t>
            </a:r>
          </a:p>
        </p:txBody>
      </p:sp>
    </p:spTree>
    <p:extLst>
      <p:ext uri="{BB962C8B-B14F-4D97-AF65-F5344CB8AC3E}">
        <p14:creationId xmlns:p14="http://schemas.microsoft.com/office/powerpoint/2010/main" val="173078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8DD9E-32AE-484C-8ED6-BD0B2203A6DB}"/>
              </a:ext>
            </a:extLst>
          </p:cNvPr>
          <p:cNvSpPr>
            <a:spLocks noGrp="1"/>
          </p:cNvSpPr>
          <p:nvPr>
            <p:ph type="title"/>
          </p:nvPr>
        </p:nvSpPr>
        <p:spPr>
          <a:xfrm>
            <a:off x="1451579" y="1132114"/>
            <a:ext cx="9603275" cy="580572"/>
          </a:xfrm>
        </p:spPr>
        <p:txBody>
          <a:bodyPr>
            <a:normAutofit/>
          </a:bodyPr>
          <a:lstStyle/>
          <a:p>
            <a:r>
              <a:rPr lang="en-US" sz="2800" dirty="0">
                <a:latin typeface="Times New Roman" panose="02020603050405020304" pitchFamily="18" charset="0"/>
                <a:cs typeface="Times New Roman" panose="02020603050405020304" pitchFamily="18" charset="0"/>
              </a:rPr>
              <a:t>Email Filter-variable selection</a:t>
            </a:r>
          </a:p>
        </p:txBody>
      </p:sp>
      <p:pic>
        <p:nvPicPr>
          <p:cNvPr id="4" name="Content Placeholder 3">
            <a:extLst>
              <a:ext uri="{FF2B5EF4-FFF2-40B4-BE49-F238E27FC236}">
                <a16:creationId xmlns:a16="http://schemas.microsoft.com/office/drawing/2014/main" id="{ED3BF79E-4542-49A3-A6DF-B100199B5BD3}"/>
              </a:ext>
            </a:extLst>
          </p:cNvPr>
          <p:cNvPicPr>
            <a:picLocks noGrp="1" noChangeAspect="1"/>
          </p:cNvPicPr>
          <p:nvPr>
            <p:ph idx="1"/>
          </p:nvPr>
        </p:nvPicPr>
        <p:blipFill>
          <a:blip r:embed="rId2"/>
          <a:stretch>
            <a:fillRect/>
          </a:stretch>
        </p:blipFill>
        <p:spPr>
          <a:xfrm>
            <a:off x="3009900" y="2116931"/>
            <a:ext cx="6486525" cy="3248025"/>
          </a:xfrm>
          <a:prstGeom prst="rect">
            <a:avLst/>
          </a:prstGeom>
        </p:spPr>
      </p:pic>
    </p:spTree>
    <p:extLst>
      <p:ext uri="{BB962C8B-B14F-4D97-AF65-F5344CB8AC3E}">
        <p14:creationId xmlns:p14="http://schemas.microsoft.com/office/powerpoint/2010/main" val="1363499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5ACB0-BEF1-4BB7-B28B-B4375E72E92E}"/>
              </a:ext>
            </a:extLst>
          </p:cNvPr>
          <p:cNvSpPr>
            <a:spLocks noGrp="1"/>
          </p:cNvSpPr>
          <p:nvPr>
            <p:ph type="title"/>
          </p:nvPr>
        </p:nvSpPr>
        <p:spPr>
          <a:xfrm>
            <a:off x="1451579" y="804519"/>
            <a:ext cx="9603275" cy="869005"/>
          </a:xfrm>
        </p:spPr>
        <p:txBody>
          <a:bodyPr>
            <a:normAutofit/>
          </a:bodyPr>
          <a:lstStyle/>
          <a:p>
            <a:r>
              <a:rPr lang="en-US" dirty="0" err="1">
                <a:latin typeface="Times New Roman" panose="02020603050405020304" pitchFamily="18" charset="0"/>
                <a:cs typeface="Times New Roman" panose="02020603050405020304" pitchFamily="18" charset="0"/>
              </a:rPr>
              <a:t>Openintro</a:t>
            </a:r>
            <a:r>
              <a:rPr lang="en-US" dirty="0">
                <a:latin typeface="Times New Roman" panose="02020603050405020304" pitchFamily="18" charset="0"/>
                <a:cs typeface="Times New Roman" panose="02020603050405020304" pitchFamily="18" charset="0"/>
              </a:rPr>
              <a:t> statistics-</a:t>
            </a:r>
            <a:br>
              <a:rPr lang="en-US"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Problem: 9.21 Spam filtering, Part I.</a:t>
            </a:r>
          </a:p>
        </p:txBody>
      </p:sp>
      <p:sp>
        <p:nvSpPr>
          <p:cNvPr id="3" name="Content Placeholder 2">
            <a:extLst>
              <a:ext uri="{FF2B5EF4-FFF2-40B4-BE49-F238E27FC236}">
                <a16:creationId xmlns:a16="http://schemas.microsoft.com/office/drawing/2014/main" id="{4FEFB592-6C35-45FA-A3CB-7EC1CF9CC2C6}"/>
              </a:ext>
            </a:extLst>
          </p:cNvPr>
          <p:cNvSpPr>
            <a:spLocks noGrp="1"/>
          </p:cNvSpPr>
          <p:nvPr>
            <p:ph idx="1"/>
          </p:nvPr>
        </p:nvSpPr>
        <p:spPr>
          <a:xfrm>
            <a:off x="1451579" y="2015732"/>
            <a:ext cx="9603275" cy="4037749"/>
          </a:xfrm>
        </p:spPr>
        <p:txBody>
          <a:bodyPr>
            <a:normAutofit/>
          </a:bodyPr>
          <a:lstStyle/>
          <a:p>
            <a:r>
              <a:rPr lang="en-US" dirty="0">
                <a:latin typeface="Times New Roman" panose="02020603050405020304" pitchFamily="18" charset="0"/>
                <a:cs typeface="Times New Roman" panose="02020603050405020304" pitchFamily="18" charset="0"/>
              </a:rPr>
              <a:t>Spam filters are built on principles similar to those used in logistic regression. We fit a probability that each message is spam or not spam. We have several email variables for this problem: </a:t>
            </a:r>
            <a:r>
              <a:rPr lang="en-US" dirty="0" err="1">
                <a:latin typeface="Times New Roman" panose="02020603050405020304" pitchFamily="18" charset="0"/>
                <a:cs typeface="Times New Roman" panose="02020603050405020304" pitchFamily="18" charset="0"/>
              </a:rPr>
              <a:t>to_multiple</a:t>
            </a:r>
            <a:r>
              <a:rPr lang="en-US" dirty="0">
                <a:latin typeface="Times New Roman" panose="02020603050405020304" pitchFamily="18" charset="0"/>
                <a:cs typeface="Times New Roman" panose="02020603050405020304" pitchFamily="18" charset="0"/>
              </a:rPr>
              <a:t>, cc, attach, dollar, winner, inherit, password, format, </a:t>
            </a:r>
            <a:r>
              <a:rPr lang="en-US" dirty="0" err="1">
                <a:latin typeface="Times New Roman" panose="02020603050405020304" pitchFamily="18" charset="0"/>
                <a:cs typeface="Times New Roman" panose="02020603050405020304" pitchFamily="18" charset="0"/>
              </a:rPr>
              <a:t>re_subj</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exclaim_subj</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sent_email</a:t>
            </a:r>
            <a:r>
              <a:rPr lang="en-US" dirty="0">
                <a:latin typeface="Times New Roman" panose="02020603050405020304" pitchFamily="18" charset="0"/>
                <a:cs typeface="Times New Roman" panose="02020603050405020304" pitchFamily="18" charset="0"/>
              </a:rPr>
              <a:t>.  We won't describe what each variable means here for the sake of brevity, but each is either a numerical or indicator variable.</a:t>
            </a:r>
          </a:p>
          <a:p>
            <a:endParaRPr lang="en-US" dirty="0"/>
          </a:p>
        </p:txBody>
      </p:sp>
      <p:pic>
        <p:nvPicPr>
          <p:cNvPr id="4" name="Content Placeholder 3">
            <a:extLst>
              <a:ext uri="{FF2B5EF4-FFF2-40B4-BE49-F238E27FC236}">
                <a16:creationId xmlns:a16="http://schemas.microsoft.com/office/drawing/2014/main" id="{DCA069CA-4DD6-49F1-ABD1-1B9BC2606BB9}"/>
              </a:ext>
            </a:extLst>
          </p:cNvPr>
          <p:cNvPicPr>
            <a:picLocks noChangeAspect="1"/>
          </p:cNvPicPr>
          <p:nvPr/>
        </p:nvPicPr>
        <p:blipFill>
          <a:blip r:embed="rId2"/>
          <a:stretch>
            <a:fillRect/>
          </a:stretch>
        </p:blipFill>
        <p:spPr>
          <a:xfrm>
            <a:off x="2706914" y="3831771"/>
            <a:ext cx="6105525" cy="2221710"/>
          </a:xfrm>
          <a:prstGeom prst="rect">
            <a:avLst/>
          </a:prstGeom>
        </p:spPr>
      </p:pic>
    </p:spTree>
    <p:extLst>
      <p:ext uri="{BB962C8B-B14F-4D97-AF65-F5344CB8AC3E}">
        <p14:creationId xmlns:p14="http://schemas.microsoft.com/office/powerpoint/2010/main" val="3554834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9D2B2-61E7-4621-9599-0170E43C58C3}"/>
              </a:ext>
            </a:extLst>
          </p:cNvPr>
          <p:cNvSpPr>
            <a:spLocks noGrp="1"/>
          </p:cNvSpPr>
          <p:nvPr>
            <p:ph type="title"/>
          </p:nvPr>
        </p:nvSpPr>
        <p:spPr>
          <a:xfrm>
            <a:off x="1451579" y="1248229"/>
            <a:ext cx="9603275" cy="605525"/>
          </a:xfrm>
        </p:spPr>
        <p:txBody>
          <a:bodyPr/>
          <a:lstStyle/>
          <a:p>
            <a:r>
              <a:rPr lang="en-US" dirty="0">
                <a:latin typeface="Times New Roman" panose="02020603050405020304" pitchFamily="18" charset="0"/>
                <a:cs typeface="Times New Roman" panose="02020603050405020304" pitchFamily="18" charset="0"/>
              </a:rPr>
              <a:t>The logistic regression model</a:t>
            </a:r>
          </a:p>
        </p:txBody>
      </p:sp>
      <p:sp>
        <p:nvSpPr>
          <p:cNvPr id="3" name="Content Placeholder 2">
            <a:extLst>
              <a:ext uri="{FF2B5EF4-FFF2-40B4-BE49-F238E27FC236}">
                <a16:creationId xmlns:a16="http://schemas.microsoft.com/office/drawing/2014/main" id="{94CF8007-5373-4622-899A-FFCCCDA5CEB2}"/>
              </a:ext>
            </a:extLst>
          </p:cNvPr>
          <p:cNvSpPr>
            <a:spLocks noGrp="1"/>
          </p:cNvSpPr>
          <p:nvPr>
            <p:ph idx="1"/>
          </p:nvPr>
        </p:nvSpPr>
        <p:spPr>
          <a:xfrm>
            <a:off x="1451579" y="2015732"/>
            <a:ext cx="9603275" cy="4040511"/>
          </a:xfrm>
        </p:spPr>
        <p:txBody>
          <a:bodyPr/>
          <a:lstStyle/>
          <a:p>
            <a:r>
              <a:rPr lang="en-US" dirty="0">
                <a:latin typeface="Times New Roman" panose="02020603050405020304" pitchFamily="18" charset="0"/>
                <a:cs typeface="Times New Roman" panose="02020603050405020304" pitchFamily="18" charset="0"/>
              </a:rPr>
              <a:t>For the Spam detection problem, we have tagged messages but we are not certain about new incoming messages. We will need a model which can tell us the probability of a message being Spam or Not Spam.</a:t>
            </a:r>
          </a:p>
          <a:p>
            <a:r>
              <a:rPr lang="en-US" dirty="0">
                <a:latin typeface="Times New Roman" panose="02020603050405020304" pitchFamily="18" charset="0"/>
                <a:cs typeface="Times New Roman" panose="02020603050405020304" pitchFamily="18" charset="0"/>
              </a:rPr>
              <a:t>The logistic regression model relates the probability an email is spam (</a:t>
            </a:r>
            <a:r>
              <a:rPr lang="en-US" i="1" dirty="0">
                <a:latin typeface="Times New Roman" panose="02020603050405020304" pitchFamily="18" charset="0"/>
                <a:cs typeface="Times New Roman" panose="02020603050405020304" pitchFamily="18" charset="0"/>
              </a:rPr>
              <a:t>p</a:t>
            </a:r>
            <a:r>
              <a:rPr lang="en-US" i="1" baseline="-25000" dirty="0">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to the predictors</a:t>
            </a:r>
            <a:r>
              <a:rPr lang="en-US" i="1" dirty="0">
                <a:latin typeface="Times New Roman" panose="02020603050405020304" pitchFamily="18" charset="0"/>
                <a:cs typeface="Times New Roman" panose="02020603050405020304" pitchFamily="18" charset="0"/>
              </a:rPr>
              <a:t> x</a:t>
            </a:r>
            <a:r>
              <a:rPr lang="en-US" baseline="-25000" dirty="0">
                <a:latin typeface="Times New Roman" panose="02020603050405020304" pitchFamily="18" charset="0"/>
                <a:cs typeface="Times New Roman" panose="02020603050405020304" pitchFamily="18" charset="0"/>
              </a:rPr>
              <a:t>1, </a:t>
            </a:r>
            <a:r>
              <a:rPr lang="en-US" i="1" baseline="-25000"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 x</a:t>
            </a:r>
            <a:r>
              <a:rPr lang="en-US" baseline="-25000" dirty="0">
                <a:latin typeface="Times New Roman" panose="02020603050405020304" pitchFamily="18" charset="0"/>
                <a:cs typeface="Times New Roman" panose="02020603050405020304" pitchFamily="18" charset="0"/>
              </a:rPr>
              <a:t>2, </a:t>
            </a:r>
            <a:r>
              <a:rPr lang="en-US" i="1" baseline="-25000"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x</a:t>
            </a:r>
            <a:r>
              <a:rPr lang="en-US" i="1" baseline="-25000" dirty="0" err="1">
                <a:latin typeface="Times New Roman" panose="02020603050405020304" pitchFamily="18" charset="0"/>
                <a:cs typeface="Times New Roman" panose="02020603050405020304" pitchFamily="18" charset="0"/>
              </a:rPr>
              <a:t>k</a:t>
            </a:r>
            <a:r>
              <a:rPr lang="en-US" i="1" baseline="-25000" dirty="0">
                <a:latin typeface="Times New Roman" panose="02020603050405020304" pitchFamily="18" charset="0"/>
                <a:cs typeface="Times New Roman" panose="02020603050405020304" pitchFamily="18" charset="0"/>
              </a:rPr>
              <a:t>, </a:t>
            </a:r>
            <a:r>
              <a:rPr lang="en-US" i="1" baseline="-25000"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through a framework much like that of multiple regression: transformation (pi) =β</a:t>
            </a:r>
            <a:r>
              <a:rPr lang="en-US" sz="1800" dirty="0">
                <a:latin typeface="Times New Roman" panose="02020603050405020304" pitchFamily="18" charset="0"/>
                <a:cs typeface="Times New Roman" panose="02020603050405020304" pitchFamily="18" charset="0"/>
              </a:rPr>
              <a:t>0 </a:t>
            </a:r>
            <a:r>
              <a:rPr lang="en-US" dirty="0">
                <a:latin typeface="Times New Roman" panose="02020603050405020304" pitchFamily="18" charset="0"/>
                <a:cs typeface="Times New Roman" panose="02020603050405020304" pitchFamily="18" charset="0"/>
              </a:rPr>
              <a:t>+ β</a:t>
            </a:r>
            <a:r>
              <a:rPr lang="en-US" sz="18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x</a:t>
            </a:r>
            <a:r>
              <a:rPr lang="en-US" sz="18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I </a:t>
            </a:r>
            <a:r>
              <a:rPr lang="en-US" dirty="0">
                <a:latin typeface="Times New Roman" panose="02020603050405020304" pitchFamily="18" charset="0"/>
                <a:cs typeface="Times New Roman" panose="02020603050405020304" pitchFamily="18" charset="0"/>
              </a:rPr>
              <a:t>+ β</a:t>
            </a:r>
            <a:r>
              <a:rPr lang="en-US" sz="18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x</a:t>
            </a:r>
            <a:r>
              <a:rPr lang="en-US" sz="18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,I +…β</a:t>
            </a:r>
            <a:r>
              <a:rPr lang="en-US" dirty="0" err="1">
                <a:latin typeface="Times New Roman" panose="02020603050405020304" pitchFamily="18" charset="0"/>
                <a:cs typeface="Times New Roman" panose="02020603050405020304" pitchFamily="18" charset="0"/>
              </a:rPr>
              <a:t>kxk,i</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169959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9C6D8F-7EAC-4427-BDB6-0A4CBA486486}"/>
              </a:ext>
            </a:extLst>
          </p:cNvPr>
          <p:cNvSpPr>
            <a:spLocks noGrp="1"/>
          </p:cNvSpPr>
          <p:nvPr>
            <p:ph idx="1"/>
          </p:nvPr>
        </p:nvSpPr>
        <p:spPr>
          <a:xfrm>
            <a:off x="1468832" y="304800"/>
            <a:ext cx="9603275" cy="5750943"/>
          </a:xfrm>
        </p:spPr>
        <p:txBody>
          <a:bodyPr/>
          <a:lstStyle/>
          <a:p>
            <a:r>
              <a:rPr lang="en-US" dirty="0">
                <a:latin typeface="Times New Roman" panose="02020603050405020304" pitchFamily="18" charset="0"/>
                <a:cs typeface="Times New Roman" panose="02020603050405020304" pitchFamily="18" charset="0"/>
              </a:rPr>
              <a:t>(a) For variable selection, we fit the full model, which includes all variables, and then we also fit each model where we've dropped exactly one of the variables. In each of these reduced models, the AIC value for the model is reported below. Based on these results, which variable, if any, should we drop as part of model selection? Explain.</a:t>
            </a:r>
          </a:p>
          <a:p>
            <a:endParaRPr lang="en-US" dirty="0"/>
          </a:p>
          <a:p>
            <a:endParaRPr lang="en-US" dirty="0"/>
          </a:p>
        </p:txBody>
      </p:sp>
      <p:pic>
        <p:nvPicPr>
          <p:cNvPr id="4" name="Content Placeholder 3">
            <a:extLst>
              <a:ext uri="{FF2B5EF4-FFF2-40B4-BE49-F238E27FC236}">
                <a16:creationId xmlns:a16="http://schemas.microsoft.com/office/drawing/2014/main" id="{9DB1D827-06EB-44B1-A238-9F75265153C7}"/>
              </a:ext>
            </a:extLst>
          </p:cNvPr>
          <p:cNvPicPr>
            <a:picLocks noChangeAspect="1"/>
          </p:cNvPicPr>
          <p:nvPr/>
        </p:nvPicPr>
        <p:blipFill>
          <a:blip r:embed="rId2"/>
          <a:stretch>
            <a:fillRect/>
          </a:stretch>
        </p:blipFill>
        <p:spPr>
          <a:xfrm>
            <a:off x="3538330" y="2115628"/>
            <a:ext cx="4717774" cy="3940115"/>
          </a:xfrm>
          <a:prstGeom prst="rect">
            <a:avLst/>
          </a:prstGeom>
        </p:spPr>
      </p:pic>
    </p:spTree>
    <p:extLst>
      <p:ext uri="{BB962C8B-B14F-4D97-AF65-F5344CB8AC3E}">
        <p14:creationId xmlns:p14="http://schemas.microsoft.com/office/powerpoint/2010/main" val="2116180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CEBAB-CFC6-4D67-8B40-AD16BE9E05F1}"/>
              </a:ext>
            </a:extLst>
          </p:cNvPr>
          <p:cNvSpPr>
            <a:spLocks noGrp="1"/>
          </p:cNvSpPr>
          <p:nvPr>
            <p:ph type="title"/>
          </p:nvPr>
        </p:nvSpPr>
        <p:spPr>
          <a:xfrm>
            <a:off x="1451579" y="145775"/>
            <a:ext cx="9603275" cy="463826"/>
          </a:xfrm>
        </p:spPr>
        <p:txBody>
          <a:bodyPr>
            <a:normAutofit fontScale="90000"/>
          </a:bodyPr>
          <a:lstStyle/>
          <a:p>
            <a:r>
              <a:rPr lang="en-US" dirty="0">
                <a:latin typeface="Times New Roman" panose="02020603050405020304" pitchFamily="18" charset="0"/>
                <a:cs typeface="Times New Roman" panose="02020603050405020304" pitchFamily="18" charset="0"/>
              </a:rPr>
              <a:t>Solution</a:t>
            </a:r>
          </a:p>
        </p:txBody>
      </p:sp>
      <p:sp>
        <p:nvSpPr>
          <p:cNvPr id="3" name="Content Placeholder 2">
            <a:extLst>
              <a:ext uri="{FF2B5EF4-FFF2-40B4-BE49-F238E27FC236}">
                <a16:creationId xmlns:a16="http://schemas.microsoft.com/office/drawing/2014/main" id="{845B12A4-F96F-4648-99E3-B00702013385}"/>
              </a:ext>
            </a:extLst>
          </p:cNvPr>
          <p:cNvSpPr>
            <a:spLocks noGrp="1"/>
          </p:cNvSpPr>
          <p:nvPr>
            <p:ph idx="1"/>
          </p:nvPr>
        </p:nvSpPr>
        <p:spPr>
          <a:xfrm>
            <a:off x="1451579" y="609601"/>
            <a:ext cx="9603275" cy="5524499"/>
          </a:xfrm>
        </p:spPr>
        <p:txBody>
          <a:bodyPr/>
          <a:lstStyle/>
          <a:p>
            <a:pPr marL="0" indent="0">
              <a:buNone/>
            </a:pPr>
            <a:r>
              <a:rPr lang="en-US" dirty="0">
                <a:latin typeface="Times New Roman" panose="02020603050405020304" pitchFamily="18" charset="0"/>
                <a:cs typeface="Times New Roman" panose="02020603050405020304" pitchFamily="18" charset="0"/>
              </a:rPr>
              <a:t>Using a Backward Elimination strategy, we look for models with a lower AIC (p 374).</a:t>
            </a:r>
          </a:p>
          <a:p>
            <a:r>
              <a:rPr lang="en-US" dirty="0">
                <a:latin typeface="Times New Roman" panose="02020603050405020304" pitchFamily="18" charset="0"/>
                <a:cs typeface="Times New Roman" panose="02020603050405020304" pitchFamily="18" charset="0"/>
              </a:rPr>
              <a:t>For Part a, if </a:t>
            </a:r>
            <a:r>
              <a:rPr lang="en-US" dirty="0" err="1">
                <a:latin typeface="Times New Roman" panose="02020603050405020304" pitchFamily="18" charset="0"/>
                <a:cs typeface="Times New Roman" panose="02020603050405020304" pitchFamily="18" charset="0"/>
              </a:rPr>
              <a:t>exclaim_subj</a:t>
            </a:r>
            <a:r>
              <a:rPr lang="en-US" dirty="0">
                <a:latin typeface="Times New Roman" panose="02020603050405020304" pitchFamily="18" charset="0"/>
                <a:cs typeface="Times New Roman" panose="02020603050405020304" pitchFamily="18" charset="0"/>
              </a:rPr>
              <a:t>  and cc variables are dropped or left out, the Model AIC is lowest at 1862.72 and 1863.18 respectively.</a:t>
            </a:r>
          </a:p>
          <a:p>
            <a:endParaRPr lang="en-US" dirty="0"/>
          </a:p>
        </p:txBody>
      </p:sp>
      <p:pic>
        <p:nvPicPr>
          <p:cNvPr id="5" name="Picture 4">
            <a:extLst>
              <a:ext uri="{FF2B5EF4-FFF2-40B4-BE49-F238E27FC236}">
                <a16:creationId xmlns:a16="http://schemas.microsoft.com/office/drawing/2014/main" id="{52DDC300-1BBD-4DB1-98F2-505190E92BE0}"/>
              </a:ext>
            </a:extLst>
          </p:cNvPr>
          <p:cNvPicPr>
            <a:picLocks noChangeAspect="1"/>
          </p:cNvPicPr>
          <p:nvPr/>
        </p:nvPicPr>
        <p:blipFill>
          <a:blip r:embed="rId2"/>
          <a:stretch>
            <a:fillRect/>
          </a:stretch>
        </p:blipFill>
        <p:spPr>
          <a:xfrm>
            <a:off x="3710610" y="1902618"/>
            <a:ext cx="4466656" cy="4231482"/>
          </a:xfrm>
          <a:prstGeom prst="rect">
            <a:avLst/>
          </a:prstGeom>
        </p:spPr>
      </p:pic>
    </p:spTree>
    <p:extLst>
      <p:ext uri="{BB962C8B-B14F-4D97-AF65-F5344CB8AC3E}">
        <p14:creationId xmlns:p14="http://schemas.microsoft.com/office/powerpoint/2010/main" val="3035519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4EDE7F1-2167-4476-BAA1-F0DF86047393}"/>
              </a:ext>
            </a:extLst>
          </p:cNvPr>
          <p:cNvSpPr>
            <a:spLocks noGrp="1"/>
          </p:cNvSpPr>
          <p:nvPr>
            <p:ph idx="1"/>
          </p:nvPr>
        </p:nvSpPr>
        <p:spPr>
          <a:xfrm>
            <a:off x="1451579" y="159026"/>
            <a:ext cx="9603275" cy="5307320"/>
          </a:xfrm>
        </p:spPr>
        <p:txBody>
          <a:bodyPr/>
          <a:lstStyle/>
          <a:p>
            <a:r>
              <a:rPr lang="en-US" dirty="0">
                <a:latin typeface="Times New Roman" panose="02020603050405020304" pitchFamily="18" charset="0"/>
                <a:cs typeface="Times New Roman" panose="02020603050405020304" pitchFamily="18" charset="0"/>
              </a:rPr>
              <a:t>(b) Consider the following model selection stage. Here again we've computed the AIC for each leave-one-variable-out model. Based on the results, which variable, if any, should we drop as part of model selection? Explain.</a:t>
            </a:r>
          </a:p>
          <a:p>
            <a:endParaRPr lang="en-US" dirty="0"/>
          </a:p>
        </p:txBody>
      </p:sp>
      <p:pic>
        <p:nvPicPr>
          <p:cNvPr id="6" name="Picture 5">
            <a:extLst>
              <a:ext uri="{FF2B5EF4-FFF2-40B4-BE49-F238E27FC236}">
                <a16:creationId xmlns:a16="http://schemas.microsoft.com/office/drawing/2014/main" id="{31C6390A-DE67-4356-B802-0095831AAD80}"/>
              </a:ext>
            </a:extLst>
          </p:cNvPr>
          <p:cNvPicPr>
            <a:picLocks noChangeAspect="1"/>
          </p:cNvPicPr>
          <p:nvPr/>
        </p:nvPicPr>
        <p:blipFill>
          <a:blip r:embed="rId2"/>
          <a:stretch>
            <a:fillRect/>
          </a:stretch>
        </p:blipFill>
        <p:spPr>
          <a:xfrm>
            <a:off x="3710609" y="1870528"/>
            <a:ext cx="4161182" cy="4119455"/>
          </a:xfrm>
          <a:prstGeom prst="rect">
            <a:avLst/>
          </a:prstGeom>
        </p:spPr>
      </p:pic>
    </p:spTree>
    <p:extLst>
      <p:ext uri="{BB962C8B-B14F-4D97-AF65-F5344CB8AC3E}">
        <p14:creationId xmlns:p14="http://schemas.microsoft.com/office/powerpoint/2010/main" val="2554907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73EE5-9F51-4EA5-BD6F-BFD55EF8B3E0}"/>
              </a:ext>
            </a:extLst>
          </p:cNvPr>
          <p:cNvSpPr>
            <a:spLocks noGrp="1"/>
          </p:cNvSpPr>
          <p:nvPr>
            <p:ph type="title"/>
          </p:nvPr>
        </p:nvSpPr>
        <p:spPr>
          <a:xfrm>
            <a:off x="1445419" y="151939"/>
            <a:ext cx="9603275" cy="591011"/>
          </a:xfrm>
        </p:spPr>
        <p:txBody>
          <a:bodyPr/>
          <a:lstStyle/>
          <a:p>
            <a:r>
              <a:rPr lang="en-US" dirty="0">
                <a:latin typeface="Times New Roman" panose="02020603050405020304" pitchFamily="18" charset="0"/>
                <a:cs typeface="Times New Roman" panose="02020603050405020304" pitchFamily="18" charset="0"/>
              </a:rPr>
              <a:t>Solution</a:t>
            </a:r>
          </a:p>
        </p:txBody>
      </p:sp>
      <p:sp>
        <p:nvSpPr>
          <p:cNvPr id="3" name="Content Placeholder 2">
            <a:extLst>
              <a:ext uri="{FF2B5EF4-FFF2-40B4-BE49-F238E27FC236}">
                <a16:creationId xmlns:a16="http://schemas.microsoft.com/office/drawing/2014/main" id="{94458E71-294D-4089-BB11-BD998AE36866}"/>
              </a:ext>
            </a:extLst>
          </p:cNvPr>
          <p:cNvSpPr>
            <a:spLocks noGrp="1"/>
          </p:cNvSpPr>
          <p:nvPr>
            <p:ph idx="1"/>
          </p:nvPr>
        </p:nvSpPr>
        <p:spPr>
          <a:xfrm>
            <a:off x="1451579" y="609600"/>
            <a:ext cx="9603275" cy="5505450"/>
          </a:xfrm>
        </p:spPr>
        <p:txBody>
          <a:bodyPr/>
          <a:lstStyle/>
          <a:p>
            <a:r>
              <a:rPr lang="en-US" dirty="0">
                <a:latin typeface="Times New Roman" panose="02020603050405020304" pitchFamily="18" charset="0"/>
                <a:cs typeface="Times New Roman" panose="02020603050405020304" pitchFamily="18" charset="0"/>
              </a:rPr>
              <a:t>Similarly, For Part b,  using the remaining  9 variables produced the lowest AIC at 1862.41 as indicated below.</a:t>
            </a:r>
          </a:p>
          <a:p>
            <a:endParaRPr lang="en-US" dirty="0"/>
          </a:p>
        </p:txBody>
      </p:sp>
      <p:pic>
        <p:nvPicPr>
          <p:cNvPr id="5" name="Picture 4">
            <a:extLst>
              <a:ext uri="{FF2B5EF4-FFF2-40B4-BE49-F238E27FC236}">
                <a16:creationId xmlns:a16="http://schemas.microsoft.com/office/drawing/2014/main" id="{E8C46F6C-B464-41C3-B961-326195C35AE5}"/>
              </a:ext>
            </a:extLst>
          </p:cNvPr>
          <p:cNvPicPr>
            <a:picLocks noChangeAspect="1"/>
          </p:cNvPicPr>
          <p:nvPr/>
        </p:nvPicPr>
        <p:blipFill>
          <a:blip r:embed="rId2"/>
          <a:stretch>
            <a:fillRect/>
          </a:stretch>
        </p:blipFill>
        <p:spPr>
          <a:xfrm>
            <a:off x="3286539" y="1946560"/>
            <a:ext cx="4340088" cy="4168490"/>
          </a:xfrm>
          <a:prstGeom prst="rect">
            <a:avLst/>
          </a:prstGeom>
        </p:spPr>
      </p:pic>
    </p:spTree>
    <p:extLst>
      <p:ext uri="{BB962C8B-B14F-4D97-AF65-F5344CB8AC3E}">
        <p14:creationId xmlns:p14="http://schemas.microsoft.com/office/powerpoint/2010/main" val="2763136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7658F-AA31-45A5-BE0F-5DFC1AD056C1}"/>
              </a:ext>
            </a:extLst>
          </p:cNvPr>
          <p:cNvSpPr>
            <a:spLocks noGrp="1"/>
          </p:cNvSpPr>
          <p:nvPr>
            <p:ph type="title"/>
          </p:nvPr>
        </p:nvSpPr>
        <p:spPr>
          <a:xfrm>
            <a:off x="1451579" y="1143000"/>
            <a:ext cx="9603275" cy="710754"/>
          </a:xfrm>
        </p:spPr>
        <p:txBody>
          <a:bodyPr/>
          <a:lstStyle/>
          <a:p>
            <a:r>
              <a:rPr lang="en-US"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D74312BF-CC0B-42B3-922B-A35B68D85440}"/>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nine (9) variables from Part b are sufficient to build the Logistic Regression Model to address this problem of Email Spam filters.</a:t>
            </a:r>
          </a:p>
        </p:txBody>
      </p:sp>
    </p:spTree>
    <p:extLst>
      <p:ext uri="{BB962C8B-B14F-4D97-AF65-F5344CB8AC3E}">
        <p14:creationId xmlns:p14="http://schemas.microsoft.com/office/powerpoint/2010/main" val="19581258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2900</TotalTime>
  <Words>445</Words>
  <Application>Microsoft Office PowerPoint</Application>
  <PresentationFormat>Widescreen</PresentationFormat>
  <Paragraphs>25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Gill Sans MT</vt:lpstr>
      <vt:lpstr>Times New Roman</vt:lpstr>
      <vt:lpstr>Gallery</vt:lpstr>
      <vt:lpstr>Spam Detection with Logistic Regression</vt:lpstr>
      <vt:lpstr>Email Filter-variable selection</vt:lpstr>
      <vt:lpstr>Openintro statistics- Problem: 9.21 Spam filtering, Part I.</vt:lpstr>
      <vt:lpstr>The logistic regression model</vt:lpstr>
      <vt:lpstr>PowerPoint Presentation</vt:lpstr>
      <vt:lpstr>Solution</vt:lpstr>
      <vt:lpstr>PowerPoint Presentation</vt:lpstr>
      <vt:lpstr>Solution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Emahayz_Pro</dc:creator>
  <cp:lastModifiedBy>Emahayz_Pro</cp:lastModifiedBy>
  <cp:revision>21</cp:revision>
  <dcterms:created xsi:type="dcterms:W3CDTF">2019-10-31T01:14:24Z</dcterms:created>
  <dcterms:modified xsi:type="dcterms:W3CDTF">2019-11-16T17:19:39Z</dcterms:modified>
</cp:coreProperties>
</file>