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3"/>
  </p:notesMasterIdLst>
  <p:handoutMasterIdLst>
    <p:handoutMasterId r:id="rId14"/>
  </p:handoutMasterIdLst>
  <p:sldIdLst>
    <p:sldId id="256" r:id="rId2"/>
    <p:sldId id="259" r:id="rId3"/>
    <p:sldId id="258" r:id="rId4"/>
    <p:sldId id="261" r:id="rId5"/>
    <p:sldId id="262" r:id="rId6"/>
    <p:sldId id="266" r:id="rId7"/>
    <p:sldId id="263" r:id="rId8"/>
    <p:sldId id="264" r:id="rId9"/>
    <p:sldId id="265" r:id="rId10"/>
    <p:sldId id="267"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79" d="100"/>
          <a:sy n="79" d="100"/>
        </p:scale>
        <p:origin x="773"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dirty="0"/>
            <a:t>2110030014-G.Haritha Maithreyee</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a:t>2110030032-D.Neha</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dirty="0"/>
            <a:t>2110030056-B.Akshita</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74B6E312-315E-43DD-9505-632B952B1305}">
      <dgm:prSet phldrT="[Text]"/>
      <dgm:spPr/>
      <dgm:t>
        <a:bodyPr/>
        <a:lstStyle/>
        <a:p>
          <a:pPr>
            <a:lnSpc>
              <a:spcPct val="100000"/>
            </a:lnSpc>
          </a:pPr>
          <a:r>
            <a:rPr lang="en-US" dirty="0"/>
            <a:t>2110030067-A.Bhavya Sri</a:t>
          </a:r>
        </a:p>
      </dgm:t>
    </dgm:pt>
    <dgm:pt modelId="{8A2EF4FA-ACF8-422F-9D30-3A8AE077E230}" type="parTrans" cxnId="{65833F6B-0A59-470C-8736-03F34EB4B541}">
      <dgm:prSet/>
      <dgm:spPr/>
      <dgm:t>
        <a:bodyPr/>
        <a:lstStyle/>
        <a:p>
          <a:endParaRPr lang="en-IN"/>
        </a:p>
      </dgm:t>
    </dgm:pt>
    <dgm:pt modelId="{932CFDC8-D4DB-4FDF-B724-5AC2BBA32425}" type="sibTrans" cxnId="{65833F6B-0A59-470C-8736-03F34EB4B541}">
      <dgm:prSet/>
      <dgm:spPr/>
      <dgm:t>
        <a:bodyPr/>
        <a:lstStyle/>
        <a:p>
          <a:endParaRPr lang="en-IN"/>
        </a:p>
      </dgm:t>
    </dgm:pt>
    <dgm:pt modelId="{B0139BD9-9BF1-42C8-B0D1-C48AD440862D}">
      <dgm:prSet phldrT="[Text]"/>
      <dgm:spPr/>
      <dgm:t>
        <a:bodyPr/>
        <a:lstStyle/>
        <a:p>
          <a:pPr>
            <a:lnSpc>
              <a:spcPct val="100000"/>
            </a:lnSpc>
          </a:pPr>
          <a:r>
            <a:rPr lang="en-US" dirty="0"/>
            <a:t>21100300457-V.Charishma</a:t>
          </a:r>
        </a:p>
      </dgm:t>
    </dgm:pt>
    <dgm:pt modelId="{41DEC126-2B90-4948-875E-BBAD489F7B4C}" type="parTrans" cxnId="{285EAF40-FC4B-407F-9095-10A1EF948A02}">
      <dgm:prSet/>
      <dgm:spPr/>
      <dgm:t>
        <a:bodyPr/>
        <a:lstStyle/>
        <a:p>
          <a:endParaRPr lang="en-IN"/>
        </a:p>
      </dgm:t>
    </dgm:pt>
    <dgm:pt modelId="{1E281D5A-BAF0-4D63-826F-7E13546A9400}" type="sibTrans" cxnId="{285EAF40-FC4B-407F-9095-10A1EF948A02}">
      <dgm:prSet/>
      <dgm:spPr/>
      <dgm:t>
        <a:bodyPr/>
        <a:lstStyle/>
        <a:p>
          <a:endParaRPr lang="en-IN"/>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5"/>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5"/>
      <dgm:spPr/>
    </dgm:pt>
    <dgm:pt modelId="{429CABD1-4116-474B-81BF-735E2CA9DD00}" type="pres">
      <dgm:prSet presAssocID="{7E5AA53B-3EEE-4DE4-BB81-9044890C2946}" presName="dstNode" presStyleLbl="node1" presStyleIdx="0" presStyleCnt="5"/>
      <dgm:spPr/>
    </dgm:pt>
    <dgm:pt modelId="{58319267-C71E-43C9-94E1-827D0616C7A7}" type="pres">
      <dgm:prSet presAssocID="{6750AC01-D39D-4F3A-9DC8-2A211EE986A2}" presName="text_1" presStyleLbl="node1" presStyleIdx="0" presStyleCnt="5">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5"/>
      <dgm:spPr/>
    </dgm:pt>
    <dgm:pt modelId="{95DE6538-27BD-44AF-A1A8-CA8F6B10FDD2}" type="pres">
      <dgm:prSet presAssocID="{0BEF68B8-1228-47BB-83B5-7B9CD1E3F84E}" presName="text_2" presStyleLbl="node1" presStyleIdx="1" presStyleCnt="5">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5"/>
      <dgm:spPr/>
    </dgm:pt>
    <dgm:pt modelId="{E131CE4A-9776-44F4-BC03-867682E21374}" type="pres">
      <dgm:prSet presAssocID="{5605D28D-2CE6-4513-8566-952984E21E14}" presName="text_3" presStyleLbl="node1" presStyleIdx="2" presStyleCnt="5">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5"/>
      <dgm:spPr/>
    </dgm:pt>
    <dgm:pt modelId="{C2C668B5-CD05-4D5F-968B-D40378F656EB}" type="pres">
      <dgm:prSet presAssocID="{74B6E312-315E-43DD-9505-632B952B1305}" presName="text_4" presStyleLbl="node1" presStyleIdx="3" presStyleCnt="5">
        <dgm:presLayoutVars>
          <dgm:bulletEnabled val="1"/>
        </dgm:presLayoutVars>
      </dgm:prSet>
      <dgm:spPr/>
    </dgm:pt>
    <dgm:pt modelId="{43D371A9-8ACA-4B8B-8452-576A95C5F5B4}" type="pres">
      <dgm:prSet presAssocID="{74B6E312-315E-43DD-9505-632B952B1305}" presName="accent_4" presStyleCnt="0"/>
      <dgm:spPr/>
    </dgm:pt>
    <dgm:pt modelId="{DA097BAA-9175-4F90-9EA8-15024015DA3D}" type="pres">
      <dgm:prSet presAssocID="{74B6E312-315E-43DD-9505-632B952B1305}" presName="accentRepeatNode" presStyleLbl="solidFgAcc1" presStyleIdx="3" presStyleCnt="5"/>
      <dgm:spPr/>
    </dgm:pt>
    <dgm:pt modelId="{F005FE39-0E3E-48DE-804D-6989AADDC6EB}" type="pres">
      <dgm:prSet presAssocID="{B0139BD9-9BF1-42C8-B0D1-C48AD440862D}" presName="text_5" presStyleLbl="node1" presStyleIdx="4" presStyleCnt="5">
        <dgm:presLayoutVars>
          <dgm:bulletEnabled val="1"/>
        </dgm:presLayoutVars>
      </dgm:prSet>
      <dgm:spPr/>
    </dgm:pt>
    <dgm:pt modelId="{D8796208-1CBA-4B7E-B40D-B415CD688574}" type="pres">
      <dgm:prSet presAssocID="{B0139BD9-9BF1-42C8-B0D1-C48AD440862D}" presName="accent_5" presStyleCnt="0"/>
      <dgm:spPr/>
    </dgm:pt>
    <dgm:pt modelId="{DEC4E4FA-5478-419E-BF7C-2D09F517A910}" type="pres">
      <dgm:prSet presAssocID="{B0139BD9-9BF1-42C8-B0D1-C48AD440862D}" presName="accentRepeatNode" presStyleLbl="solidFgAcc1" presStyleIdx="4" presStyleCnt="5"/>
      <dgm:spPr/>
    </dgm:pt>
  </dgm:ptLst>
  <dgm:cxnLst>
    <dgm:cxn modelId="{B3486D08-394F-45B4-B271-3825CE3FE299}" type="presOf" srcId="{B0139BD9-9BF1-42C8-B0D1-C48AD440862D}" destId="{F005FE39-0E3E-48DE-804D-6989AADDC6EB}" srcOrd="0" destOrd="0" presId="urn:microsoft.com/office/officeart/2008/layout/VerticalCurvedList"/>
    <dgm:cxn modelId="{F531FE0A-3551-471C-B837-E6FF556951CE}" type="presOf" srcId="{74B6E312-315E-43DD-9505-632B952B1305}" destId="{C2C668B5-CD05-4D5F-968B-D40378F656EB}" srcOrd="0" destOrd="0" presId="urn:microsoft.com/office/officeart/2008/layout/VerticalCurvedList"/>
    <dgm:cxn modelId="{A11E3B12-1828-45A7-86C3-BB85832DF84D}" type="presOf" srcId="{CA077D98-8478-47EA-B6A9-99ACE60C64D4}" destId="{D79B43FC-100B-4A0D-A4D5-0D2D04B99064}" srcOrd="0" destOrd="0" presId="urn:microsoft.com/office/officeart/2008/layout/VerticalCurvedList"/>
    <dgm:cxn modelId="{285EAF40-FC4B-407F-9095-10A1EF948A02}" srcId="{7E5AA53B-3EEE-4DE4-BB81-9044890C2946}" destId="{B0139BD9-9BF1-42C8-B0D1-C48AD440862D}" srcOrd="4" destOrd="0" parTransId="{41DEC126-2B90-4948-875E-BBAD489F7B4C}" sibTransId="{1E281D5A-BAF0-4D63-826F-7E13546A9400}"/>
    <dgm:cxn modelId="{0B5DAE5F-BCDC-4BF7-A6E7-CF856886A64D}" srcId="{7E5AA53B-3EEE-4DE4-BB81-9044890C2946}" destId="{6750AC01-D39D-4F3A-9DC8-2A211EE986A2}" srcOrd="0" destOrd="0" parTransId="{720680DC-AAA4-4434-A582-60EBCC5BA355}" sibTransId="{CA077D98-8478-47EA-B6A9-99ACE60C64D4}"/>
    <dgm:cxn modelId="{65833F6B-0A59-470C-8736-03F34EB4B541}" srcId="{7E5AA53B-3EEE-4DE4-BB81-9044890C2946}" destId="{74B6E312-315E-43DD-9505-632B952B1305}" srcOrd="3" destOrd="0" parTransId="{8A2EF4FA-ACF8-422F-9D30-3A8AE077E230}" sibTransId="{932CFDC8-D4DB-4FDF-B724-5AC2BBA32425}"/>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 modelId="{F7874B42-8262-467E-B381-9CBAC7A23C72}" type="presParOf" srcId="{90561C55-3C6E-4D53-85E1-2C50BCDDA392}" destId="{C2C668B5-CD05-4D5F-968B-D40378F656EB}" srcOrd="7" destOrd="0" presId="urn:microsoft.com/office/officeart/2008/layout/VerticalCurvedList"/>
    <dgm:cxn modelId="{A2A4F852-78F6-440A-921F-43F2A2D64E62}" type="presParOf" srcId="{90561C55-3C6E-4D53-85E1-2C50BCDDA392}" destId="{43D371A9-8ACA-4B8B-8452-576A95C5F5B4}" srcOrd="8" destOrd="0" presId="urn:microsoft.com/office/officeart/2008/layout/VerticalCurvedList"/>
    <dgm:cxn modelId="{857C35E9-3DD0-4EF3-A1D2-0F9858916AB8}" type="presParOf" srcId="{43D371A9-8ACA-4B8B-8452-576A95C5F5B4}" destId="{DA097BAA-9175-4F90-9EA8-15024015DA3D}" srcOrd="0" destOrd="0" presId="urn:microsoft.com/office/officeart/2008/layout/VerticalCurvedList"/>
    <dgm:cxn modelId="{E8713134-4C4C-40C6-8765-3059D953B275}" type="presParOf" srcId="{90561C55-3C6E-4D53-85E1-2C50BCDDA392}" destId="{F005FE39-0E3E-48DE-804D-6989AADDC6EB}" srcOrd="9" destOrd="0" presId="urn:microsoft.com/office/officeart/2008/layout/VerticalCurvedList"/>
    <dgm:cxn modelId="{65EAF0EE-AC42-4793-A97D-9712B57A556E}" type="presParOf" srcId="{90561C55-3C6E-4D53-85E1-2C50BCDDA392}" destId="{D8796208-1CBA-4B7E-B40D-B415CD688574}" srcOrd="10" destOrd="0" presId="urn:microsoft.com/office/officeart/2008/layout/VerticalCurvedList"/>
    <dgm:cxn modelId="{7B3464F2-1F82-48F5-96F1-2AA39053FA93}" type="presParOf" srcId="{D8796208-1CBA-4B7E-B40D-B415CD688574}" destId="{DEC4E4FA-5478-419E-BF7C-2D09F517A910}"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338329" y="222674"/>
          <a:ext cx="6468629" cy="44563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3723" tIns="55880" rIns="55880" bIns="55880" numCol="1" spcCol="1270" anchor="ctr" anchorCtr="0">
          <a:noAutofit/>
        </a:bodyPr>
        <a:lstStyle/>
        <a:p>
          <a:pPr marL="0" lvl="0" indent="0" algn="l" defTabSz="977900">
            <a:lnSpc>
              <a:spcPct val="100000"/>
            </a:lnSpc>
            <a:spcBef>
              <a:spcPct val="0"/>
            </a:spcBef>
            <a:spcAft>
              <a:spcPct val="35000"/>
            </a:spcAft>
            <a:buNone/>
          </a:pPr>
          <a:r>
            <a:rPr lang="en-US" sz="2200" kern="1200" dirty="0"/>
            <a:t>2110030014-G.Haritha Maithreyee</a:t>
          </a:r>
        </a:p>
      </dsp:txBody>
      <dsp:txXfrm>
        <a:off x="338329" y="222674"/>
        <a:ext cx="6468629" cy="445634"/>
      </dsp:txXfrm>
    </dsp:sp>
    <dsp:sp modelId="{07CB3071-D555-47DA-A36A-69EB91531FD8}">
      <dsp:nvSpPr>
        <dsp:cNvPr id="0" name=""/>
        <dsp:cNvSpPr/>
      </dsp:nvSpPr>
      <dsp:spPr>
        <a:xfrm>
          <a:off x="59807" y="166970"/>
          <a:ext cx="557043" cy="55704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657658" y="890913"/>
          <a:ext cx="6149301" cy="44563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3723" tIns="55880" rIns="55880" bIns="55880" numCol="1" spcCol="1270" anchor="ctr" anchorCtr="0">
          <a:noAutofit/>
        </a:bodyPr>
        <a:lstStyle/>
        <a:p>
          <a:pPr marL="0" lvl="0" indent="0" algn="l" defTabSz="977900">
            <a:lnSpc>
              <a:spcPct val="100000"/>
            </a:lnSpc>
            <a:spcBef>
              <a:spcPct val="0"/>
            </a:spcBef>
            <a:spcAft>
              <a:spcPct val="35000"/>
            </a:spcAft>
            <a:buNone/>
          </a:pPr>
          <a:r>
            <a:rPr lang="en-US" sz="2200" kern="1200" dirty="0"/>
            <a:t>2110030032-D.Neha</a:t>
          </a:r>
        </a:p>
      </dsp:txBody>
      <dsp:txXfrm>
        <a:off x="657658" y="890913"/>
        <a:ext cx="6149301" cy="445634"/>
      </dsp:txXfrm>
    </dsp:sp>
    <dsp:sp modelId="{3F8116AC-FAC3-4E95-9865-93CCFEB191B9}">
      <dsp:nvSpPr>
        <dsp:cNvPr id="0" name=""/>
        <dsp:cNvSpPr/>
      </dsp:nvSpPr>
      <dsp:spPr>
        <a:xfrm>
          <a:off x="379136" y="835208"/>
          <a:ext cx="557043" cy="55704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755666" y="1559151"/>
          <a:ext cx="6051292" cy="44563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3723" tIns="55880" rIns="55880" bIns="55880" numCol="1" spcCol="1270" anchor="ctr" anchorCtr="0">
          <a:noAutofit/>
        </a:bodyPr>
        <a:lstStyle/>
        <a:p>
          <a:pPr marL="0" lvl="0" indent="0" algn="l" defTabSz="977900">
            <a:lnSpc>
              <a:spcPct val="100000"/>
            </a:lnSpc>
            <a:spcBef>
              <a:spcPct val="0"/>
            </a:spcBef>
            <a:spcAft>
              <a:spcPct val="35000"/>
            </a:spcAft>
            <a:buNone/>
          </a:pPr>
          <a:r>
            <a:rPr lang="en-US" sz="2200" kern="1200" dirty="0"/>
            <a:t>2110030056-B.Akshita</a:t>
          </a:r>
        </a:p>
      </dsp:txBody>
      <dsp:txXfrm>
        <a:off x="755666" y="1559151"/>
        <a:ext cx="6051292" cy="445634"/>
      </dsp:txXfrm>
    </dsp:sp>
    <dsp:sp modelId="{A965097E-32F1-4AB8-8C4E-2814A7596B2F}">
      <dsp:nvSpPr>
        <dsp:cNvPr id="0" name=""/>
        <dsp:cNvSpPr/>
      </dsp:nvSpPr>
      <dsp:spPr>
        <a:xfrm>
          <a:off x="477144" y="1503447"/>
          <a:ext cx="557043" cy="55704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2C668B5-CD05-4D5F-968B-D40378F656EB}">
      <dsp:nvSpPr>
        <dsp:cNvPr id="0" name=""/>
        <dsp:cNvSpPr/>
      </dsp:nvSpPr>
      <dsp:spPr>
        <a:xfrm>
          <a:off x="657658" y="2227389"/>
          <a:ext cx="6149301" cy="44563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3723" tIns="55880" rIns="55880" bIns="55880" numCol="1" spcCol="1270" anchor="ctr" anchorCtr="0">
          <a:noAutofit/>
        </a:bodyPr>
        <a:lstStyle/>
        <a:p>
          <a:pPr marL="0" lvl="0" indent="0" algn="l" defTabSz="977900">
            <a:lnSpc>
              <a:spcPct val="100000"/>
            </a:lnSpc>
            <a:spcBef>
              <a:spcPct val="0"/>
            </a:spcBef>
            <a:spcAft>
              <a:spcPct val="35000"/>
            </a:spcAft>
            <a:buNone/>
          </a:pPr>
          <a:r>
            <a:rPr lang="en-US" sz="2200" kern="1200" dirty="0"/>
            <a:t>2110030067-A.Bhavya Sri</a:t>
          </a:r>
        </a:p>
      </dsp:txBody>
      <dsp:txXfrm>
        <a:off x="657658" y="2227389"/>
        <a:ext cx="6149301" cy="445634"/>
      </dsp:txXfrm>
    </dsp:sp>
    <dsp:sp modelId="{DA097BAA-9175-4F90-9EA8-15024015DA3D}">
      <dsp:nvSpPr>
        <dsp:cNvPr id="0" name=""/>
        <dsp:cNvSpPr/>
      </dsp:nvSpPr>
      <dsp:spPr>
        <a:xfrm>
          <a:off x="379136" y="2171685"/>
          <a:ext cx="557043" cy="55704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005FE39-0E3E-48DE-804D-6989AADDC6EB}">
      <dsp:nvSpPr>
        <dsp:cNvPr id="0" name=""/>
        <dsp:cNvSpPr/>
      </dsp:nvSpPr>
      <dsp:spPr>
        <a:xfrm>
          <a:off x="338329" y="2895628"/>
          <a:ext cx="6468629" cy="44563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3723" tIns="55880" rIns="55880" bIns="55880" numCol="1" spcCol="1270" anchor="ctr" anchorCtr="0">
          <a:noAutofit/>
        </a:bodyPr>
        <a:lstStyle/>
        <a:p>
          <a:pPr marL="0" lvl="0" indent="0" algn="l" defTabSz="977900">
            <a:lnSpc>
              <a:spcPct val="100000"/>
            </a:lnSpc>
            <a:spcBef>
              <a:spcPct val="0"/>
            </a:spcBef>
            <a:spcAft>
              <a:spcPct val="35000"/>
            </a:spcAft>
            <a:buNone/>
          </a:pPr>
          <a:r>
            <a:rPr lang="en-US" sz="2200" kern="1200" dirty="0"/>
            <a:t>21100300457-V.Charishma</a:t>
          </a:r>
        </a:p>
      </dsp:txBody>
      <dsp:txXfrm>
        <a:off x="338329" y="2895628"/>
        <a:ext cx="6468629" cy="445634"/>
      </dsp:txXfrm>
    </dsp:sp>
    <dsp:sp modelId="{DEC4E4FA-5478-419E-BF7C-2D09F517A910}">
      <dsp:nvSpPr>
        <dsp:cNvPr id="0" name=""/>
        <dsp:cNvSpPr/>
      </dsp:nvSpPr>
      <dsp:spPr>
        <a:xfrm>
          <a:off x="59807" y="2839923"/>
          <a:ext cx="557043" cy="55704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2/15/2023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2/15/2023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11</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2/15/2023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2/15/2023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2/15/2023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2/15/2023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2/15/2023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2/15/2023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hyperlink" Target="https://www.kaggle.com/a13x10/basic-arabic-vocal-emotions-dataset" TargetMode="External"/><Relationship Id="rId3" Type="http://schemas.openxmlformats.org/officeDocument/2006/relationships/hyperlink" Target="https://www.kaggle.com/suso172/arabic-natural-audio-dataset" TargetMode="External"/><Relationship Id="rId7" Type="http://schemas.openxmlformats.org/officeDocument/2006/relationships/hyperlink" Target="https://github.com/jim-schwoebel/awesome-diarization" TargetMode="External"/><Relationship Id="rId2" Type="http://schemas.openxmlformats.org/officeDocument/2006/relationships/hyperlink" Target="http://m3c.web.auth.gr/research/aesdd-speech-emotion-recognition/" TargetMode="External"/><Relationship Id="rId1" Type="http://schemas.openxmlformats.org/officeDocument/2006/relationships/slideLayout" Target="../slideLayouts/slideLayout4.xml"/><Relationship Id="rId6" Type="http://schemas.openxmlformats.org/officeDocument/2006/relationships/hyperlink" Target="https://github.com/soerenab/AudioMNIST" TargetMode="External"/><Relationship Id="rId5" Type="http://schemas.openxmlformats.org/officeDocument/2006/relationships/hyperlink" Target="https://github.com/robmsmt/ASR_Audio_Data_Links" TargetMode="External"/><Relationship Id="rId4" Type="http://schemas.openxmlformats.org/officeDocument/2006/relationships/hyperlink" Target="http://en.arabicspeechcorpus.co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voice.mozilla.org/" TargetMode="External"/><Relationship Id="rId2" Type="http://schemas.openxmlformats.org/officeDocument/2006/relationships/hyperlink" Target="https://www.gel.usherbrooke.ca/audio/cafe.htm" TargetMode="External"/><Relationship Id="rId1" Type="http://schemas.openxmlformats.org/officeDocument/2006/relationships/slideLayout" Target="../slideLayouts/slideLayout4.xml"/><Relationship Id="rId4" Type="http://schemas.openxmlformats.org/officeDocument/2006/relationships/hyperlink" Target="https://archive.org/details/chime-hom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Email speech assistant</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5"/>
            <a:ext cx="10993546" cy="787639"/>
          </a:xfrm>
        </p:spPr>
        <p:txBody>
          <a:bodyPr>
            <a:normAutofit/>
          </a:bodyPr>
          <a:lstStyle/>
          <a:p>
            <a:pPr algn="ctr"/>
            <a:r>
              <a:rPr lang="en-US" dirty="0">
                <a:solidFill>
                  <a:srgbClr val="7CEBFF"/>
                </a:solidFill>
              </a:rPr>
              <a:t>Under guidance of</a:t>
            </a:r>
          </a:p>
          <a:p>
            <a:pPr algn="ctr"/>
            <a:r>
              <a:rPr lang="en-US" dirty="0">
                <a:solidFill>
                  <a:srgbClr val="7CEBFF"/>
                </a:solidFill>
              </a:rPr>
              <a:t>Dr. </a:t>
            </a:r>
            <a:r>
              <a:rPr lang="en-US" dirty="0" err="1">
                <a:solidFill>
                  <a:srgbClr val="7CEBFF"/>
                </a:solidFill>
              </a:rPr>
              <a:t>Figlu</a:t>
            </a:r>
            <a:r>
              <a:rPr lang="en-US" dirty="0">
                <a:solidFill>
                  <a:srgbClr val="7CEBFF"/>
                </a:solidFill>
              </a:rPr>
              <a:t> Mohanty</a:t>
            </a:r>
          </a:p>
          <a:p>
            <a:pPr algn="ctr"/>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96B85-D928-988D-FA5B-488B28904BD9}"/>
              </a:ext>
            </a:extLst>
          </p:cNvPr>
          <p:cNvSpPr>
            <a:spLocks noGrp="1"/>
          </p:cNvSpPr>
          <p:nvPr>
            <p:ph type="title"/>
          </p:nvPr>
        </p:nvSpPr>
        <p:spPr/>
        <p:txBody>
          <a:bodyPr/>
          <a:lstStyle/>
          <a:p>
            <a:r>
              <a:rPr lang="en-US" dirty="0"/>
              <a:t>references</a:t>
            </a:r>
            <a:endParaRPr lang="en-IN" dirty="0"/>
          </a:p>
        </p:txBody>
      </p:sp>
      <p:sp>
        <p:nvSpPr>
          <p:cNvPr id="4" name="Content Placeholder 3">
            <a:extLst>
              <a:ext uri="{FF2B5EF4-FFF2-40B4-BE49-F238E27FC236}">
                <a16:creationId xmlns:a16="http://schemas.microsoft.com/office/drawing/2014/main" id="{CA756077-3039-1997-7548-7FCDBD8E0982}"/>
              </a:ext>
            </a:extLst>
          </p:cNvPr>
          <p:cNvSpPr>
            <a:spLocks noGrp="1"/>
          </p:cNvSpPr>
          <p:nvPr>
            <p:ph sz="half" idx="2"/>
          </p:nvPr>
        </p:nvSpPr>
        <p:spPr>
          <a:xfrm>
            <a:off x="581193" y="2228003"/>
            <a:ext cx="11029616" cy="3633047"/>
          </a:xfrm>
        </p:spPr>
        <p:txBody>
          <a:bodyPr/>
          <a:lstStyle/>
          <a:p>
            <a:r>
              <a:rPr lang="en-IN" dirty="0"/>
              <a:t>https://avleonov.com/2019/02/18/how-to-make-email-bot-service-in-python</a:t>
            </a:r>
          </a:p>
          <a:p>
            <a:r>
              <a:rPr lang="en-IN" dirty="0"/>
              <a:t>https://www.citethisforme.com/topic-ideas/technology/chatbot-23911731</a:t>
            </a:r>
          </a:p>
          <a:p>
            <a:r>
              <a:rPr lang="en-IN" dirty="0"/>
              <a:t>https://medium.com/mailbots/introducing-mailbots-bots-for-email-41602dd145d0</a:t>
            </a:r>
          </a:p>
          <a:p>
            <a:r>
              <a:rPr lang="en-IN" dirty="0"/>
              <a:t>https://www.visor.ai/email-bots-how-to-automate-your-mailbox/</a:t>
            </a:r>
          </a:p>
          <a:p>
            <a:endParaRPr lang="en-IN" dirty="0"/>
          </a:p>
        </p:txBody>
      </p:sp>
    </p:spTree>
    <p:extLst>
      <p:ext uri="{BB962C8B-B14F-4D97-AF65-F5344CB8AC3E}">
        <p14:creationId xmlns:p14="http://schemas.microsoft.com/office/powerpoint/2010/main" val="3954263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6" name="Subtitle 5">
            <a:extLst>
              <a:ext uri="{FF2B5EF4-FFF2-40B4-BE49-F238E27FC236}">
                <a16:creationId xmlns:a16="http://schemas.microsoft.com/office/drawing/2014/main" id="{9602CBF8-DB43-E216-2E94-F1FF61DFCADD}"/>
              </a:ext>
            </a:extLst>
          </p:cNvPr>
          <p:cNvSpPr>
            <a:spLocks noGrp="1"/>
          </p:cNvSpPr>
          <p:nvPr>
            <p:ph type="subTitle" idx="1"/>
          </p:nvPr>
        </p:nvSpPr>
        <p:spPr>
          <a:xfrm>
            <a:off x="581194" y="2495445"/>
            <a:ext cx="10993546" cy="1746762"/>
          </a:xfrm>
        </p:spPr>
        <p:txBody>
          <a:bodyPr/>
          <a:lstStyle/>
          <a:p>
            <a:endParaRPr lang="en-IN" dirty="0"/>
          </a:p>
        </p:txBody>
      </p:sp>
      <p:pic>
        <p:nvPicPr>
          <p:cNvPr id="3074" name="Picture 2" descr="AI project : Email Voice assistant using Python ( 20 lines ) - YouTube">
            <a:extLst>
              <a:ext uri="{FF2B5EF4-FFF2-40B4-BE49-F238E27FC236}">
                <a16:creationId xmlns:a16="http://schemas.microsoft.com/office/drawing/2014/main" id="{DB79C5BF-839D-021D-295D-8B69F37E88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60" y="723899"/>
            <a:ext cx="7136021" cy="5750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Team Members</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2184703034"/>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Email speech assistant</a:t>
            </a:r>
          </a:p>
        </p:txBody>
      </p:sp>
      <p:sp>
        <p:nvSpPr>
          <p:cNvPr id="4" name="Content Placeholder 3">
            <a:extLst>
              <a:ext uri="{FF2B5EF4-FFF2-40B4-BE49-F238E27FC236}">
                <a16:creationId xmlns:a16="http://schemas.microsoft.com/office/drawing/2014/main" id="{EFA2610F-D047-D1FC-5BBD-5725F8370BFD}"/>
              </a:ext>
            </a:extLst>
          </p:cNvPr>
          <p:cNvSpPr>
            <a:spLocks noGrp="1"/>
          </p:cNvSpPr>
          <p:nvPr>
            <p:ph sz="half" idx="1"/>
          </p:nvPr>
        </p:nvSpPr>
        <p:spPr/>
        <p:txBody>
          <a:bodyPr>
            <a:normAutofit fontScale="92500" lnSpcReduction="10000"/>
          </a:bodyPr>
          <a:lstStyle/>
          <a:p>
            <a:endParaRPr lang="en-IN"/>
          </a:p>
        </p:txBody>
      </p:sp>
      <p:sp>
        <p:nvSpPr>
          <p:cNvPr id="6" name="Content Placeholder 5">
            <a:extLst>
              <a:ext uri="{FF2B5EF4-FFF2-40B4-BE49-F238E27FC236}">
                <a16:creationId xmlns:a16="http://schemas.microsoft.com/office/drawing/2014/main" id="{785DDE13-35CB-842F-EBE4-15A7FFEBD884}"/>
              </a:ext>
            </a:extLst>
          </p:cNvPr>
          <p:cNvSpPr>
            <a:spLocks noGrp="1"/>
          </p:cNvSpPr>
          <p:nvPr>
            <p:ph sz="half" idx="2"/>
          </p:nvPr>
        </p:nvSpPr>
        <p:spPr/>
        <p:txBody>
          <a:bodyPr>
            <a:normAutofit fontScale="92500" lnSpcReduction="10000"/>
          </a:bodyPr>
          <a:lstStyle/>
          <a:p>
            <a:r>
              <a:rPr lang="en-IN" dirty="0"/>
              <a:t>Email is the most effective and formal way to communicate with others.</a:t>
            </a:r>
          </a:p>
          <a:p>
            <a:r>
              <a:rPr lang="en-US" dirty="0"/>
              <a:t>Replying to emails is a lengthy and hardly automated task. Repetitive email conversations are not only time-consuming but also frustrating and non-challenging for qualified and motivated employees.</a:t>
            </a:r>
          </a:p>
          <a:p>
            <a:r>
              <a:rPr lang="en-IN" dirty="0"/>
              <a:t>So, by thinking in a smart manner, we can reduce the task of typing to just speech.</a:t>
            </a:r>
          </a:p>
          <a:p>
            <a:r>
              <a:rPr lang="en-IN" dirty="0"/>
              <a:t>Now, the point is how this works. This is an email speech assistant in which users need to just speak whatever they want to send as an email. That is this application converts speech to text while sending an email.</a:t>
            </a:r>
          </a:p>
          <a:p>
            <a:endParaRPr lang="en-IN" dirty="0"/>
          </a:p>
        </p:txBody>
      </p:sp>
      <p:pic>
        <p:nvPicPr>
          <p:cNvPr id="3" name="Content Placeholder 3">
            <a:extLst>
              <a:ext uri="{FF2B5EF4-FFF2-40B4-BE49-F238E27FC236}">
                <a16:creationId xmlns:a16="http://schemas.microsoft.com/office/drawing/2014/main" id="{46829636-C7CD-4DB3-27C3-DB9385CEAA2A}"/>
              </a:ext>
            </a:extLst>
          </p:cNvPr>
          <p:cNvPicPr>
            <a:picLocks noChangeAspect="1"/>
          </p:cNvPicPr>
          <p:nvPr/>
        </p:nvPicPr>
        <p:blipFill>
          <a:blip r:embed="rId2"/>
          <a:stretch>
            <a:fillRect/>
          </a:stretch>
        </p:blipFill>
        <p:spPr>
          <a:xfrm>
            <a:off x="581191" y="2228002"/>
            <a:ext cx="5485188" cy="3633047"/>
          </a:xfrm>
          <a:prstGeom prst="rect">
            <a:avLst/>
          </a:prstGeom>
          <a:ln w="88900" cap="sq" cmpd="thickThin">
            <a:solidFill>
              <a:schemeClr val="accent1">
                <a:lumMod val="75000"/>
              </a:schemeClr>
            </a:solidFill>
            <a:prstDash val="solid"/>
            <a:miter lim="800000"/>
          </a:ln>
          <a:effectLst>
            <a:innerShdw blurRad="76200">
              <a:srgbClr val="000000"/>
            </a:innerShdw>
          </a:effectLst>
        </p:spPr>
      </p:pic>
    </p:spTree>
    <p:extLst>
      <p:ext uri="{BB962C8B-B14F-4D97-AF65-F5344CB8AC3E}">
        <p14:creationId xmlns:p14="http://schemas.microsoft.com/office/powerpoint/2010/main" val="49760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1FCAC-D906-79A9-1F26-884801CF993D}"/>
              </a:ext>
            </a:extLst>
          </p:cNvPr>
          <p:cNvSpPr>
            <a:spLocks noGrp="1"/>
          </p:cNvSpPr>
          <p:nvPr>
            <p:ph type="title"/>
          </p:nvPr>
        </p:nvSpPr>
        <p:spPr/>
        <p:txBody>
          <a:bodyPr/>
          <a:lstStyle/>
          <a:p>
            <a:r>
              <a:rPr lang="en-IN" dirty="0"/>
              <a:t>Literature Survey</a:t>
            </a:r>
          </a:p>
        </p:txBody>
      </p:sp>
      <p:sp>
        <p:nvSpPr>
          <p:cNvPr id="4" name="Content Placeholder 3">
            <a:extLst>
              <a:ext uri="{FF2B5EF4-FFF2-40B4-BE49-F238E27FC236}">
                <a16:creationId xmlns:a16="http://schemas.microsoft.com/office/drawing/2014/main" id="{2702DC81-C52F-A4E9-83E7-6B3BEB1C772B}"/>
              </a:ext>
            </a:extLst>
          </p:cNvPr>
          <p:cNvSpPr>
            <a:spLocks noGrp="1"/>
          </p:cNvSpPr>
          <p:nvPr>
            <p:ph sz="half" idx="2"/>
          </p:nvPr>
        </p:nvSpPr>
        <p:spPr>
          <a:xfrm>
            <a:off x="5535038" y="2228003"/>
            <a:ext cx="6075771" cy="4328440"/>
          </a:xfrm>
        </p:spPr>
        <p:txBody>
          <a:bodyPr>
            <a:normAutofit/>
          </a:bodyPr>
          <a:lstStyle/>
          <a:p>
            <a:pPr algn="l"/>
            <a:endParaRPr lang="en-US" b="0" i="0" dirty="0">
              <a:solidFill>
                <a:srgbClr val="000000"/>
              </a:solidFill>
              <a:effectLst/>
              <a:latin typeface="ff2"/>
            </a:endParaRPr>
          </a:p>
          <a:p>
            <a:pPr algn="l"/>
            <a:r>
              <a:rPr lang="en-US" b="0" i="0" dirty="0">
                <a:solidFill>
                  <a:srgbClr val="000000"/>
                </a:solidFill>
                <a:effectLst/>
                <a:latin typeface="+mj-lt"/>
              </a:rPr>
              <a:t>Intelligent Virtual Assistant (IVA) is “an application that utilization information, for example, the user’s voice…and logical data to give help by noting inquiries in normal dialect, making suggestions and performing activities”.</a:t>
            </a:r>
            <a:endParaRPr lang="en-IN" dirty="0">
              <a:latin typeface="+mj-lt"/>
            </a:endParaRPr>
          </a:p>
          <a:p>
            <a:r>
              <a:rPr lang="en-IN" dirty="0"/>
              <a:t>There have already been many voice assistants to simplify users’ day-to-day tasks.</a:t>
            </a:r>
          </a:p>
          <a:p>
            <a:r>
              <a:rPr lang="en-IN" dirty="0"/>
              <a:t>Few examples of speech assistants include Google Assistant, Siri (in iPhones), Alexa by Amazon, and many more.</a:t>
            </a:r>
          </a:p>
          <a:p>
            <a:r>
              <a:rPr lang="en-IN" dirty="0"/>
              <a:t>But this is a voice assistant that dedicatedly works for Emails.</a:t>
            </a:r>
          </a:p>
          <a:p>
            <a:endParaRPr lang="en-IN" dirty="0"/>
          </a:p>
          <a:p>
            <a:endParaRPr lang="en-IN" dirty="0"/>
          </a:p>
        </p:txBody>
      </p:sp>
      <p:pic>
        <p:nvPicPr>
          <p:cNvPr id="2050" name="Picture 2" descr="The Comprehensive Guide to Voice Assistants (2022) | Slang Labs">
            <a:extLst>
              <a:ext uri="{FF2B5EF4-FFF2-40B4-BE49-F238E27FC236}">
                <a16:creationId xmlns:a16="http://schemas.microsoft.com/office/drawing/2014/main" id="{95D4C779-BBFA-4411-1AD3-4293B40D05F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29553" y="2601208"/>
            <a:ext cx="3439272" cy="2886635"/>
          </a:xfrm>
          <a:prstGeom prst="rect">
            <a:avLst/>
          </a:prstGeom>
          <a:ln w="88900" cap="sq" cmpd="thickThin">
            <a:solidFill>
              <a:schemeClr val="accent2">
                <a:lumMod val="75000"/>
              </a:schemeClr>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7582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3CFCE-890E-4325-4084-21B2C2F50B40}"/>
              </a:ext>
            </a:extLst>
          </p:cNvPr>
          <p:cNvSpPr>
            <a:spLocks noGrp="1"/>
          </p:cNvSpPr>
          <p:nvPr>
            <p:ph type="title"/>
          </p:nvPr>
        </p:nvSpPr>
        <p:spPr/>
        <p:txBody>
          <a:bodyPr/>
          <a:lstStyle/>
          <a:p>
            <a:r>
              <a:rPr lang="en-IN" dirty="0"/>
              <a:t>Dataset collection  (taken from </a:t>
            </a:r>
            <a:r>
              <a:rPr lang="en-IN" dirty="0" err="1"/>
              <a:t>github</a:t>
            </a:r>
            <a:r>
              <a:rPr lang="en-IN" dirty="0"/>
              <a:t>)</a:t>
            </a:r>
          </a:p>
        </p:txBody>
      </p:sp>
      <p:sp>
        <p:nvSpPr>
          <p:cNvPr id="4" name="Content Placeholder 3">
            <a:extLst>
              <a:ext uri="{FF2B5EF4-FFF2-40B4-BE49-F238E27FC236}">
                <a16:creationId xmlns:a16="http://schemas.microsoft.com/office/drawing/2014/main" id="{441A88EF-D9CB-C9BC-34F7-0EC6D1416F0F}"/>
              </a:ext>
            </a:extLst>
          </p:cNvPr>
          <p:cNvSpPr>
            <a:spLocks noGrp="1"/>
          </p:cNvSpPr>
          <p:nvPr>
            <p:ph sz="half" idx="2"/>
          </p:nvPr>
        </p:nvSpPr>
        <p:spPr>
          <a:xfrm>
            <a:off x="729574" y="2228003"/>
            <a:ext cx="10881235" cy="3633047"/>
          </a:xfrm>
        </p:spPr>
        <p:txBody>
          <a:bodyPr>
            <a:normAutofit fontScale="92500"/>
          </a:bodyPr>
          <a:lstStyle/>
          <a:p>
            <a:pPr algn="l">
              <a:buFont typeface="Arial" panose="020B0604020202020204" pitchFamily="34" charset="0"/>
              <a:buChar char="•"/>
            </a:pPr>
            <a:r>
              <a:rPr lang="en-US" b="0" i="0" u="none" strike="noStrike" dirty="0">
                <a:solidFill>
                  <a:srgbClr val="24292F"/>
                </a:solidFill>
                <a:effectLst/>
                <a:latin typeface="-apple-system"/>
                <a:hlinkClick r:id="rId2"/>
              </a:rPr>
              <a:t>AESDD</a:t>
            </a:r>
            <a:r>
              <a:rPr lang="en-US" b="0" i="0" dirty="0">
                <a:solidFill>
                  <a:srgbClr val="24292F"/>
                </a:solidFill>
                <a:effectLst/>
                <a:latin typeface="-apple-system"/>
              </a:rPr>
              <a:t> - around 500 utterances by a diverse group of actors (over 5 actors) </a:t>
            </a:r>
            <a:r>
              <a:rPr lang="en-US" b="0" i="0" dirty="0" err="1">
                <a:solidFill>
                  <a:srgbClr val="24292F"/>
                </a:solidFill>
                <a:effectLst/>
                <a:latin typeface="-apple-system"/>
              </a:rPr>
              <a:t>simlating</a:t>
            </a:r>
            <a:r>
              <a:rPr lang="en-US" b="0" i="0" dirty="0">
                <a:solidFill>
                  <a:srgbClr val="24292F"/>
                </a:solidFill>
                <a:effectLst/>
                <a:latin typeface="-apple-system"/>
              </a:rPr>
              <a:t> various emotions.</a:t>
            </a:r>
          </a:p>
          <a:p>
            <a:pPr algn="l">
              <a:buFont typeface="Arial" panose="020B0604020202020204" pitchFamily="34" charset="0"/>
              <a:buChar char="•"/>
            </a:pPr>
            <a:r>
              <a:rPr lang="en-US" b="0" i="0" u="none" strike="noStrike" dirty="0">
                <a:solidFill>
                  <a:srgbClr val="24292F"/>
                </a:solidFill>
                <a:effectLst/>
                <a:latin typeface="-apple-system"/>
                <a:hlinkClick r:id="rId3"/>
              </a:rPr>
              <a:t>ANAD</a:t>
            </a:r>
            <a:r>
              <a:rPr lang="en-US" b="0" i="0" dirty="0">
                <a:solidFill>
                  <a:srgbClr val="24292F"/>
                </a:solidFill>
                <a:effectLst/>
                <a:latin typeface="-apple-system"/>
              </a:rPr>
              <a:t> - 1384 recording by multiple speakers; 3 emotions: angry, happy, surprised.</a:t>
            </a:r>
          </a:p>
          <a:p>
            <a:pPr algn="l">
              <a:buFont typeface="Arial" panose="020B0604020202020204" pitchFamily="34" charset="0"/>
              <a:buChar char="•"/>
            </a:pPr>
            <a:r>
              <a:rPr lang="en-US" b="0" i="0" u="none" strike="noStrike" dirty="0">
                <a:solidFill>
                  <a:srgbClr val="24292F"/>
                </a:solidFill>
                <a:effectLst/>
                <a:latin typeface="-apple-system"/>
                <a:hlinkClick r:id="rId4"/>
              </a:rPr>
              <a:t>Arabic Speech Corpus</a:t>
            </a:r>
            <a:r>
              <a:rPr lang="en-US" b="0" i="0" dirty="0">
                <a:solidFill>
                  <a:srgbClr val="24292F"/>
                </a:solidFill>
                <a:effectLst/>
                <a:latin typeface="-apple-system"/>
              </a:rPr>
              <a:t> - The Arabic Speech Corpus (1.5 GB) is a Modern Standard Arabic (MSA) speech corpus for speech synthesis. The corpus contains phonetic and orthographic transcriptions of more than 3.7 hours of MSA speech aligned with recorded speech on the phoneme level. The annotations include word stress marks on the individual phonemes.</a:t>
            </a:r>
          </a:p>
          <a:p>
            <a:pPr algn="l">
              <a:buFont typeface="Arial" panose="020B0604020202020204" pitchFamily="34" charset="0"/>
              <a:buChar char="•"/>
            </a:pPr>
            <a:r>
              <a:rPr lang="en-US" b="0" i="0" u="none" strike="noStrike" dirty="0">
                <a:solidFill>
                  <a:srgbClr val="24292F"/>
                </a:solidFill>
                <a:effectLst/>
                <a:latin typeface="-apple-system"/>
                <a:hlinkClick r:id="rId5"/>
              </a:rPr>
              <a:t>ASR datasets</a:t>
            </a:r>
            <a:r>
              <a:rPr lang="en-US" b="0" i="0" dirty="0">
                <a:solidFill>
                  <a:srgbClr val="24292F"/>
                </a:solidFill>
                <a:effectLst/>
                <a:latin typeface="-apple-system"/>
              </a:rPr>
              <a:t> - A list of </a:t>
            </a:r>
            <a:r>
              <a:rPr lang="en-US" b="0" i="0" dirty="0" err="1">
                <a:solidFill>
                  <a:srgbClr val="24292F"/>
                </a:solidFill>
                <a:effectLst/>
                <a:latin typeface="-apple-system"/>
              </a:rPr>
              <a:t>publically</a:t>
            </a:r>
            <a:r>
              <a:rPr lang="en-US" b="0" i="0" dirty="0">
                <a:solidFill>
                  <a:srgbClr val="24292F"/>
                </a:solidFill>
                <a:effectLst/>
                <a:latin typeface="-apple-system"/>
              </a:rPr>
              <a:t> available audio data that anyone can download for ASR or other speech activities</a:t>
            </a:r>
          </a:p>
          <a:p>
            <a:pPr algn="l">
              <a:buFont typeface="Arial" panose="020B0604020202020204" pitchFamily="34" charset="0"/>
              <a:buChar char="•"/>
            </a:pPr>
            <a:r>
              <a:rPr lang="en-US" b="0" i="0" u="none" strike="noStrike" dirty="0" err="1">
                <a:solidFill>
                  <a:srgbClr val="24292F"/>
                </a:solidFill>
                <a:effectLst/>
                <a:latin typeface="-apple-system"/>
                <a:hlinkClick r:id="rId6"/>
              </a:rPr>
              <a:t>AudioMNIST</a:t>
            </a:r>
            <a:r>
              <a:rPr lang="en-US" b="0" i="0" dirty="0">
                <a:solidFill>
                  <a:srgbClr val="24292F"/>
                </a:solidFill>
                <a:effectLst/>
                <a:latin typeface="-apple-system"/>
              </a:rPr>
              <a:t> - The dataset consists of 30000 audio samples of spoken digits (0-9) of 60 different speakers</a:t>
            </a:r>
          </a:p>
          <a:p>
            <a:pPr algn="l">
              <a:buFont typeface="Arial" panose="020B0604020202020204" pitchFamily="34" charset="0"/>
              <a:buChar char="•"/>
            </a:pPr>
            <a:r>
              <a:rPr lang="en-US" b="0" i="0" u="none" strike="noStrike" dirty="0" err="1">
                <a:solidFill>
                  <a:srgbClr val="24292F"/>
                </a:solidFill>
                <a:effectLst/>
                <a:latin typeface="-apple-system"/>
                <a:hlinkClick r:id="rId7"/>
              </a:rPr>
              <a:t>Awesome_Diarization</a:t>
            </a:r>
            <a:r>
              <a:rPr lang="en-US" b="0" i="0" dirty="0">
                <a:solidFill>
                  <a:srgbClr val="24292F"/>
                </a:solidFill>
                <a:effectLst/>
                <a:latin typeface="-apple-system"/>
              </a:rPr>
              <a:t> - A curated list of awesome Speaker </a:t>
            </a:r>
            <a:r>
              <a:rPr lang="en-US" b="0" i="0" dirty="0" err="1">
                <a:solidFill>
                  <a:srgbClr val="24292F"/>
                </a:solidFill>
                <a:effectLst/>
                <a:latin typeface="-apple-system"/>
              </a:rPr>
              <a:t>Diarization</a:t>
            </a:r>
            <a:r>
              <a:rPr lang="en-US" b="0" i="0" dirty="0">
                <a:solidFill>
                  <a:srgbClr val="24292F"/>
                </a:solidFill>
                <a:effectLst/>
                <a:latin typeface="-apple-system"/>
              </a:rPr>
              <a:t> papers, libraries, datasets, and other resources.</a:t>
            </a:r>
          </a:p>
          <a:p>
            <a:pPr algn="l">
              <a:buFont typeface="Arial" panose="020B0604020202020204" pitchFamily="34" charset="0"/>
              <a:buChar char="•"/>
            </a:pPr>
            <a:r>
              <a:rPr lang="en-US" b="0" i="0" u="none" strike="noStrike" dirty="0">
                <a:solidFill>
                  <a:srgbClr val="24292F"/>
                </a:solidFill>
                <a:effectLst/>
                <a:latin typeface="-apple-system"/>
                <a:hlinkClick r:id="rId8"/>
              </a:rPr>
              <a:t>BAVED</a:t>
            </a:r>
            <a:r>
              <a:rPr lang="en-US" b="0" i="0" dirty="0">
                <a:solidFill>
                  <a:srgbClr val="24292F"/>
                </a:solidFill>
                <a:effectLst/>
                <a:latin typeface="-apple-system"/>
              </a:rPr>
              <a:t> - 1935 recording by 61 speakers (45 male and 16 female).</a:t>
            </a:r>
          </a:p>
          <a:p>
            <a:endParaRPr lang="en-IN" dirty="0"/>
          </a:p>
        </p:txBody>
      </p:sp>
    </p:spTree>
    <p:extLst>
      <p:ext uri="{BB962C8B-B14F-4D97-AF65-F5344CB8AC3E}">
        <p14:creationId xmlns:p14="http://schemas.microsoft.com/office/powerpoint/2010/main" val="3173861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D6D46C0-FCEA-6D4C-C40B-438E976D57F3}"/>
              </a:ext>
            </a:extLst>
          </p:cNvPr>
          <p:cNvSpPr>
            <a:spLocks noGrp="1"/>
          </p:cNvSpPr>
          <p:nvPr>
            <p:ph sz="half" idx="2"/>
          </p:nvPr>
        </p:nvSpPr>
        <p:spPr>
          <a:xfrm>
            <a:off x="581193" y="2228003"/>
            <a:ext cx="11029616" cy="3633047"/>
          </a:xfrm>
        </p:spPr>
        <p:txBody>
          <a:bodyPr/>
          <a:lstStyle/>
          <a:p>
            <a:pPr algn="l">
              <a:buFont typeface="Arial" panose="020B0604020202020204" pitchFamily="34" charset="0"/>
              <a:buChar char="•"/>
            </a:pPr>
            <a:r>
              <a:rPr lang="en-US" b="0" i="0" u="none" strike="noStrike" dirty="0" err="1">
                <a:solidFill>
                  <a:srgbClr val="24292F"/>
                </a:solidFill>
                <a:effectLst/>
                <a:latin typeface="-apple-system"/>
                <a:hlinkClick r:id="rId2"/>
              </a:rPr>
              <a:t>CaFE</a:t>
            </a:r>
            <a:r>
              <a:rPr lang="en-US" b="0" i="0" dirty="0">
                <a:solidFill>
                  <a:srgbClr val="24292F"/>
                </a:solidFill>
                <a:effectLst/>
                <a:latin typeface="-apple-system"/>
              </a:rPr>
              <a:t> - 6 different sentences by 12 speakers (6 females + 6 males).</a:t>
            </a:r>
          </a:p>
          <a:p>
            <a:pPr algn="l">
              <a:buFont typeface="Arial" panose="020B0604020202020204" pitchFamily="34" charset="0"/>
              <a:buChar char="•"/>
            </a:pPr>
            <a:r>
              <a:rPr lang="en-US" b="0" i="0" u="none" strike="noStrike" dirty="0">
                <a:solidFill>
                  <a:srgbClr val="24292F"/>
                </a:solidFill>
                <a:effectLst/>
                <a:latin typeface="-apple-system"/>
                <a:hlinkClick r:id="rId3"/>
              </a:rPr>
              <a:t>Common Voice</a:t>
            </a:r>
            <a:r>
              <a:rPr lang="en-US" b="0" i="0" dirty="0">
                <a:solidFill>
                  <a:srgbClr val="24292F"/>
                </a:solidFill>
                <a:effectLst/>
                <a:latin typeface="-apple-system"/>
              </a:rPr>
              <a:t> - Common Voice is Mozilla's initiative to help teach machines how real people speak. 12GB in size; spoken text based on text from a number of public domain sources like user-submitted blog posts, old books, movies, and other public speech corpora.</a:t>
            </a:r>
          </a:p>
          <a:p>
            <a:pPr algn="l">
              <a:buFont typeface="Arial" panose="020B0604020202020204" pitchFamily="34" charset="0"/>
              <a:buChar char="•"/>
            </a:pPr>
            <a:r>
              <a:rPr lang="en-US" b="0" i="0" u="none" strike="noStrike" dirty="0">
                <a:solidFill>
                  <a:srgbClr val="24292F"/>
                </a:solidFill>
                <a:effectLst/>
                <a:latin typeface="-apple-system"/>
                <a:hlinkClick r:id="rId4"/>
              </a:rPr>
              <a:t>CHIME</a:t>
            </a:r>
            <a:r>
              <a:rPr lang="en-US" b="0" i="0" dirty="0">
                <a:solidFill>
                  <a:srgbClr val="24292F"/>
                </a:solidFill>
                <a:effectLst/>
                <a:latin typeface="-apple-system"/>
              </a:rPr>
              <a:t> - This is a noisy speech recognition challenge dataset (~4GB in size). The dataset contains real simulated and clean voice recordings. Real being actual recordings of 4 speakers in nearly 9000 recordings over 4 noisy locations, simulated is generated by combining multiple environments over speech utterances and clean being non-noisy recordings.</a:t>
            </a:r>
          </a:p>
          <a:p>
            <a:pPr marL="0" indent="0">
              <a:buNone/>
            </a:pPr>
            <a:r>
              <a:rPr lang="en-IN" dirty="0"/>
              <a:t>And many more</a:t>
            </a:r>
          </a:p>
        </p:txBody>
      </p:sp>
    </p:spTree>
    <p:extLst>
      <p:ext uri="{BB962C8B-B14F-4D97-AF65-F5344CB8AC3E}">
        <p14:creationId xmlns:p14="http://schemas.microsoft.com/office/powerpoint/2010/main" val="215127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EBE8-7C3F-A549-BCA6-58C417EE54A5}"/>
              </a:ext>
            </a:extLst>
          </p:cNvPr>
          <p:cNvSpPr>
            <a:spLocks noGrp="1"/>
          </p:cNvSpPr>
          <p:nvPr>
            <p:ph type="title"/>
          </p:nvPr>
        </p:nvSpPr>
        <p:spPr/>
        <p:txBody>
          <a:bodyPr/>
          <a:lstStyle/>
          <a:p>
            <a:r>
              <a:rPr lang="en-IN" dirty="0"/>
              <a:t>Software and hardware requirements</a:t>
            </a:r>
          </a:p>
        </p:txBody>
      </p:sp>
      <p:sp>
        <p:nvSpPr>
          <p:cNvPr id="4" name="Content Placeholder 3">
            <a:extLst>
              <a:ext uri="{FF2B5EF4-FFF2-40B4-BE49-F238E27FC236}">
                <a16:creationId xmlns:a16="http://schemas.microsoft.com/office/drawing/2014/main" id="{387694F6-930A-AB35-F89D-272113A8E770}"/>
              </a:ext>
            </a:extLst>
          </p:cNvPr>
          <p:cNvSpPr>
            <a:spLocks noGrp="1"/>
          </p:cNvSpPr>
          <p:nvPr>
            <p:ph sz="half" idx="2"/>
          </p:nvPr>
        </p:nvSpPr>
        <p:spPr>
          <a:xfrm>
            <a:off x="753035" y="2228003"/>
            <a:ext cx="10857774" cy="3633047"/>
          </a:xfrm>
        </p:spPr>
        <p:txBody>
          <a:bodyPr/>
          <a:lstStyle/>
          <a:p>
            <a:r>
              <a:rPr lang="en-US" b="1" u="sng" dirty="0"/>
              <a:t>Software Requirements:</a:t>
            </a:r>
          </a:p>
          <a:p>
            <a:pPr marL="342900" indent="-342900">
              <a:buFont typeface="+mj-lt"/>
              <a:buAutoNum type="arabicPeriod"/>
            </a:pPr>
            <a:r>
              <a:rPr lang="en-US" dirty="0"/>
              <a:t>Programming Language: Python 3.9</a:t>
            </a:r>
          </a:p>
          <a:p>
            <a:pPr marL="342900" indent="-342900">
              <a:buFont typeface="+mj-lt"/>
              <a:buAutoNum type="arabicPeriod"/>
            </a:pPr>
            <a:r>
              <a:rPr lang="en-US" dirty="0"/>
              <a:t>Tools:  Anaconda or </a:t>
            </a:r>
            <a:r>
              <a:rPr lang="en-US" dirty="0" err="1"/>
              <a:t>Pycharm</a:t>
            </a:r>
            <a:endParaRPr lang="en-US" dirty="0"/>
          </a:p>
          <a:p>
            <a:pPr marL="342900" indent="-342900">
              <a:buFont typeface="+mj-lt"/>
              <a:buAutoNum type="arabicPeriod"/>
            </a:pPr>
            <a:r>
              <a:rPr lang="en-US" dirty="0"/>
              <a:t>Operating System: Windows</a:t>
            </a:r>
          </a:p>
          <a:p>
            <a:r>
              <a:rPr lang="en-US" b="1" u="sng" dirty="0"/>
              <a:t>Hardware Requirements: </a:t>
            </a:r>
          </a:p>
          <a:p>
            <a:pPr marL="342900" indent="-342900">
              <a:buFont typeface="+mj-lt"/>
              <a:buAutoNum type="arabicPeriod"/>
            </a:pPr>
            <a:r>
              <a:rPr lang="en-US" dirty="0"/>
              <a:t>RAM: 2GB or above</a:t>
            </a:r>
          </a:p>
          <a:p>
            <a:pPr marL="342900" indent="-342900">
              <a:buFont typeface="+mj-lt"/>
              <a:buAutoNum type="arabicPeriod"/>
            </a:pPr>
            <a:r>
              <a:rPr lang="en-US" dirty="0"/>
              <a:t>Processor: i3 or above</a:t>
            </a:r>
          </a:p>
          <a:p>
            <a:pPr marL="342900" indent="-342900">
              <a:buFont typeface="+mj-lt"/>
              <a:buAutoNum type="arabicPeriod"/>
            </a:pPr>
            <a:r>
              <a:rPr lang="en-US" dirty="0"/>
              <a:t>Processor speed: 2.4GHz</a:t>
            </a:r>
          </a:p>
          <a:p>
            <a:pPr marL="342900" indent="-342900">
              <a:buFont typeface="+mj-lt"/>
              <a:buAutoNum type="arabicPeriod"/>
            </a:pPr>
            <a:r>
              <a:rPr lang="en-US" dirty="0"/>
              <a:t>Hard disk: 500GB</a:t>
            </a:r>
            <a:endParaRPr lang="en-IN" dirty="0"/>
          </a:p>
        </p:txBody>
      </p:sp>
    </p:spTree>
    <p:extLst>
      <p:ext uri="{BB962C8B-B14F-4D97-AF65-F5344CB8AC3E}">
        <p14:creationId xmlns:p14="http://schemas.microsoft.com/office/powerpoint/2010/main" val="2885537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86C33-698B-4390-712F-627937425471}"/>
              </a:ext>
            </a:extLst>
          </p:cNvPr>
          <p:cNvSpPr>
            <a:spLocks noGrp="1"/>
          </p:cNvSpPr>
          <p:nvPr>
            <p:ph type="title"/>
          </p:nvPr>
        </p:nvSpPr>
        <p:spPr/>
        <p:txBody>
          <a:bodyPr/>
          <a:lstStyle/>
          <a:p>
            <a:r>
              <a:rPr lang="en-IN" dirty="0"/>
              <a:t>Future work</a:t>
            </a:r>
          </a:p>
        </p:txBody>
      </p:sp>
      <p:sp>
        <p:nvSpPr>
          <p:cNvPr id="4" name="Content Placeholder 3">
            <a:extLst>
              <a:ext uri="{FF2B5EF4-FFF2-40B4-BE49-F238E27FC236}">
                <a16:creationId xmlns:a16="http://schemas.microsoft.com/office/drawing/2014/main" id="{3D86A8C7-2B7B-E441-5189-8570593FB4DC}"/>
              </a:ext>
            </a:extLst>
          </p:cNvPr>
          <p:cNvSpPr>
            <a:spLocks noGrp="1"/>
          </p:cNvSpPr>
          <p:nvPr>
            <p:ph sz="half" idx="2"/>
          </p:nvPr>
        </p:nvSpPr>
        <p:spPr>
          <a:xfrm>
            <a:off x="581193" y="2228003"/>
            <a:ext cx="11029616" cy="3633047"/>
          </a:xfrm>
        </p:spPr>
        <p:txBody>
          <a:bodyPr/>
          <a:lstStyle/>
          <a:p>
            <a:r>
              <a:rPr lang="en-US" dirty="0"/>
              <a:t>71% of consumers already prefer voice search to manual typing since it’s much faster and also allows them to multitask. But as voice assistants become more powerful, easier to use, and able to understand context far better, more people will turn to voice search and virtual assistants for help with their everyday tasks.</a:t>
            </a:r>
          </a:p>
          <a:p>
            <a:r>
              <a:rPr lang="en-US" dirty="0"/>
              <a:t>The future of voice search and assistants is looking bright. With the number of people already seeing how convenient those tools can be and the growing number of devices that use voice recognition.</a:t>
            </a:r>
            <a:endParaRPr lang="en-IN" dirty="0"/>
          </a:p>
          <a:p>
            <a:r>
              <a:rPr lang="en-IN" dirty="0"/>
              <a:t>This application is a useful one that reduces the task of typing an email as while typing we may come across spelling errors or typos. This may reduce the effectiveness of our email to the person to whom we send mail.</a:t>
            </a:r>
          </a:p>
          <a:p>
            <a:r>
              <a:rPr lang="en-IN" dirty="0"/>
              <a:t>In the future it can be seen as famous work as a google assistant or Siri if developed properly.</a:t>
            </a:r>
          </a:p>
          <a:p>
            <a:pPr marL="0" indent="0">
              <a:buNone/>
            </a:pPr>
            <a:endParaRPr lang="en-IN" dirty="0"/>
          </a:p>
        </p:txBody>
      </p:sp>
    </p:spTree>
    <p:extLst>
      <p:ext uri="{BB962C8B-B14F-4D97-AF65-F5344CB8AC3E}">
        <p14:creationId xmlns:p14="http://schemas.microsoft.com/office/powerpoint/2010/main" val="3564379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3E332-7785-581B-6B7A-5D209FE6389D}"/>
              </a:ext>
            </a:extLst>
          </p:cNvPr>
          <p:cNvSpPr>
            <a:spLocks noGrp="1"/>
          </p:cNvSpPr>
          <p:nvPr>
            <p:ph type="title"/>
          </p:nvPr>
        </p:nvSpPr>
        <p:spPr/>
        <p:txBody>
          <a:bodyPr/>
          <a:lstStyle/>
          <a:p>
            <a:r>
              <a:rPr lang="en-IN" dirty="0"/>
              <a:t>GitHub setup</a:t>
            </a:r>
          </a:p>
        </p:txBody>
      </p:sp>
      <p:sp>
        <p:nvSpPr>
          <p:cNvPr id="3" name="Content Placeholder 2">
            <a:extLst>
              <a:ext uri="{FF2B5EF4-FFF2-40B4-BE49-F238E27FC236}">
                <a16:creationId xmlns:a16="http://schemas.microsoft.com/office/drawing/2014/main" id="{CDBC6264-FC96-F425-0F21-9CA01A94C750}"/>
              </a:ext>
            </a:extLst>
          </p:cNvPr>
          <p:cNvSpPr>
            <a:spLocks noGrp="1"/>
          </p:cNvSpPr>
          <p:nvPr>
            <p:ph sz="half" idx="1"/>
          </p:nvPr>
        </p:nvSpPr>
        <p:spPr>
          <a:xfrm>
            <a:off x="579959" y="1575923"/>
            <a:ext cx="11029615" cy="988332"/>
          </a:xfrm>
        </p:spPr>
        <p:txBody>
          <a:bodyPr/>
          <a:lstStyle/>
          <a:p>
            <a:r>
              <a:rPr lang="en-IN" dirty="0"/>
              <a:t>https://github.com/2110030014/Email-Speech-Assistant/</a:t>
            </a:r>
          </a:p>
        </p:txBody>
      </p:sp>
      <p:pic>
        <p:nvPicPr>
          <p:cNvPr id="6" name="Content Placeholder 5">
            <a:extLst>
              <a:ext uri="{FF2B5EF4-FFF2-40B4-BE49-F238E27FC236}">
                <a16:creationId xmlns:a16="http://schemas.microsoft.com/office/drawing/2014/main" id="{62161B29-50B1-514D-ECE3-54C2E61C2862}"/>
              </a:ext>
            </a:extLst>
          </p:cNvPr>
          <p:cNvPicPr>
            <a:picLocks noGrp="1" noChangeAspect="1"/>
          </p:cNvPicPr>
          <p:nvPr>
            <p:ph sz="half" idx="2"/>
          </p:nvPr>
        </p:nvPicPr>
        <p:blipFill>
          <a:blip r:embed="rId2"/>
          <a:stretch>
            <a:fillRect/>
          </a:stretch>
        </p:blipFill>
        <p:spPr>
          <a:xfrm>
            <a:off x="6630563" y="2641029"/>
            <a:ext cx="4799437" cy="3487314"/>
          </a:xfrm>
          <a:prstGeom prst="rect">
            <a:avLst/>
          </a:prstGeom>
          <a:ln>
            <a:solidFill>
              <a:schemeClr val="accent1">
                <a:lumMod val="75000"/>
              </a:schemeClr>
            </a:solid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BE2B8D45-4447-7BCF-0043-DC65CD679687}"/>
              </a:ext>
            </a:extLst>
          </p:cNvPr>
          <p:cNvPicPr>
            <a:picLocks noChangeAspect="1"/>
          </p:cNvPicPr>
          <p:nvPr/>
        </p:nvPicPr>
        <p:blipFill>
          <a:blip r:embed="rId3"/>
          <a:stretch>
            <a:fillRect/>
          </a:stretch>
        </p:blipFill>
        <p:spPr>
          <a:xfrm>
            <a:off x="634623" y="2641028"/>
            <a:ext cx="4799438" cy="3487314"/>
          </a:xfrm>
          <a:prstGeom prst="rect">
            <a:avLst/>
          </a:prstGeom>
          <a:ln>
            <a:solidFill>
              <a:schemeClr val="accent1">
                <a:lumMod val="75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7088276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95</TotalTime>
  <Words>791</Words>
  <Application>Microsoft Office PowerPoint</Application>
  <PresentationFormat>Widescreen</PresentationFormat>
  <Paragraphs>58</Paragraphs>
  <Slides>11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Arial</vt:lpstr>
      <vt:lpstr>Calibri</vt:lpstr>
      <vt:lpstr>ff2</vt:lpstr>
      <vt:lpstr>Gill Sans MT</vt:lpstr>
      <vt:lpstr>Wingdings 2</vt:lpstr>
      <vt:lpstr>Dividend</vt:lpstr>
      <vt:lpstr>Email speech assistant</vt:lpstr>
      <vt:lpstr>Team Members</vt:lpstr>
      <vt:lpstr>Email speech assistant</vt:lpstr>
      <vt:lpstr>Literature Survey</vt:lpstr>
      <vt:lpstr>Dataset collection  (taken from github)</vt:lpstr>
      <vt:lpstr>PowerPoint Presentation</vt:lpstr>
      <vt:lpstr>Software and hardware requirements</vt:lpstr>
      <vt:lpstr>Future work</vt:lpstr>
      <vt:lpstr>GitHub setup</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speech assistant</dc:title>
  <dc:creator>Haritha Maithreyee</dc:creator>
  <cp:lastModifiedBy>Haritha Maithreyee</cp:lastModifiedBy>
  <cp:revision>5</cp:revision>
  <dcterms:created xsi:type="dcterms:W3CDTF">2023-02-15T08:32:46Z</dcterms:created>
  <dcterms:modified xsi:type="dcterms:W3CDTF">2023-02-15T17:02:53Z</dcterms:modified>
</cp:coreProperties>
</file>