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74" r:id="rId5"/>
    <p:sldId id="276" r:id="rId6"/>
    <p:sldId id="278" r:id="rId7"/>
    <p:sldId id="258" r:id="rId8"/>
    <p:sldId id="259" r:id="rId9"/>
    <p:sldId id="261" r:id="rId10"/>
    <p:sldId id="262" r:id="rId11"/>
    <p:sldId id="260" r:id="rId12"/>
    <p:sldId id="263" r:id="rId13"/>
    <p:sldId id="280" r:id="rId14"/>
    <p:sldId id="271" r:id="rId15"/>
    <p:sldId id="272" r:id="rId16"/>
    <p:sldId id="267" r:id="rId17"/>
    <p:sldId id="269" r:id="rId18"/>
    <p:sldId id="268" r:id="rId19"/>
    <p:sldId id="270" r:id="rId20"/>
    <p:sldId id="279" r:id="rId21"/>
    <p:sldId id="277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051" y="2378925"/>
            <a:ext cx="8825658" cy="135395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469077"/>
            <a:ext cx="8825658" cy="861420"/>
          </a:xfrm>
        </p:spPr>
        <p:txBody>
          <a:bodyPr/>
          <a:lstStyle/>
          <a:p>
            <a:r>
              <a:rPr lang="en-US" dirty="0" smtClean="0"/>
              <a:t>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373488"/>
                <a:ext cx="8946541" cy="5874912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 2 : Sending message ( Alice sends to Bob)</a:t>
                </a:r>
              </a:p>
              <a:p>
                <a:pPr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Sending String “ DEAN OMAR “ which has equivalent numerals as 4,5,1,14,15,13,1,18.</a:t>
                </a:r>
              </a:p>
              <a:p>
                <a:pPr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a 2*2 matrix, therefore we are blocking entire message in two characters each block.</a:t>
                </a:r>
              </a:p>
              <a:p>
                <a:pPr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4,5 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*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mod 37 =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  <m:m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123</m:t>
                          </m:r>
                        </m:e>
                      </m:mr>
                    </m:m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mod 37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mr>
                    </m:m>
                  </m:oMath>
                </a14:m>
                <a:endParaRPr lang="en-US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Similarly, other values have been calculated 2,12,11,0,18,5,23,23.</a:t>
                </a:r>
              </a:p>
              <a:p>
                <a:pPr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 verifies Alice’s signature using public key and message.</a:t>
                </a:r>
              </a:p>
              <a:p>
                <a:pPr lvl="1" algn="just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mr>
                    </m:m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*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</m:mr>
                    </m:m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mod 37  =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78</m:t>
                          </m:r>
                        </m:e>
                      </m:mr>
                      <m:m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412</m:t>
                          </m:r>
                        </m:e>
                      </m:mr>
                    </m:m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mod 37 = 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….. Equivalent to “DE”.</a:t>
                </a:r>
              </a:p>
              <a:p>
                <a:pPr algn="just"/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 he derives others using public key 4,5,1,14,15,13,1,18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received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message and signature 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same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Therefore his message has been verified and accepted.</a:t>
                </a:r>
                <a:endParaRPr lang="en-US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373488"/>
                <a:ext cx="8946541" cy="5874912"/>
              </a:xfrm>
              <a:blipFill rotWithShape="0">
                <a:blip r:embed="rId2"/>
                <a:stretch>
                  <a:fillRect l="-272" t="-518" r="-7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/>
          <p:cNvSpPr/>
          <p:nvPr/>
        </p:nvSpPr>
        <p:spPr>
          <a:xfrm>
            <a:off x="2455638" y="2337506"/>
            <a:ext cx="105931" cy="63106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3186890" y="2363255"/>
            <a:ext cx="45719" cy="6310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3634739" y="2337507"/>
            <a:ext cx="105931" cy="63106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3954848" y="2337507"/>
            <a:ext cx="45719" cy="6310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>
          <a:xfrm>
            <a:off x="5318635" y="2337508"/>
            <a:ext cx="105931" cy="63106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>
            <a:off x="5826696" y="2337508"/>
            <a:ext cx="45719" cy="6310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7016720" y="2382589"/>
            <a:ext cx="105931" cy="63106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7479062" y="2382589"/>
            <a:ext cx="45719" cy="6310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1876205" y="3913029"/>
            <a:ext cx="105931" cy="63106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2247198" y="3913029"/>
            <a:ext cx="45719" cy="6310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2884887" y="3913028"/>
            <a:ext cx="105931" cy="63106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/>
          <p:cNvSpPr/>
          <p:nvPr/>
        </p:nvSpPr>
        <p:spPr>
          <a:xfrm>
            <a:off x="3899786" y="3913022"/>
            <a:ext cx="45719" cy="6310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>
            <a:off x="5422341" y="3913022"/>
            <a:ext cx="105931" cy="63106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5945599" y="3900132"/>
            <a:ext cx="45719" cy="6310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>
            <a:off x="7392259" y="3913022"/>
            <a:ext cx="105931" cy="63106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7730581" y="3900132"/>
            <a:ext cx="45719" cy="6310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6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661" y="1043189"/>
            <a:ext cx="3580327" cy="51257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655" y="193185"/>
            <a:ext cx="825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of the Proposed Algorithm: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1999" y="6266986"/>
            <a:ext cx="41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Fig </a:t>
            </a:r>
            <a:r>
              <a:rPr lang="en-US" dirty="0" smtClean="0"/>
              <a:t>2: </a:t>
            </a:r>
            <a:r>
              <a:rPr lang="en-US" dirty="0" smtClean="0"/>
              <a:t>Flowchart </a:t>
            </a:r>
            <a:r>
              <a:rPr lang="en-US" dirty="0" smtClean="0"/>
              <a:t>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7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21513"/>
              </p:ext>
            </p:extLst>
          </p:nvPr>
        </p:nvGraphicFramePr>
        <p:xfrm>
          <a:off x="1103313" y="1970468"/>
          <a:ext cx="8947149" cy="230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2383"/>
                <a:gridCol w="2982383"/>
                <a:gridCol w="2982383"/>
              </a:tblGrid>
              <a:tr h="4530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Algorithm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</a:t>
                      </a:r>
                      <a:r>
                        <a:rPr lang="en-US" baseline="0" dirty="0" smtClean="0"/>
                        <a:t> Characters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RSA Digital Signature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 seconds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Elgamal Digital Signature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6.2 seconds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Elliptic Curve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5.4 seconds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5.2 seconds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Proposed DSS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5.2 seconds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31831" y="4559121"/>
            <a:ext cx="636216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1: Proposed Algorithm comparison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0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Infrastructure (PKI):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PKI is a set of standards, procedures, software, and people for implementing authentication using public key cryptography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other things such as authenticating users, producing and distributing certificates, maintaining, managing and revoking certificates.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65597"/>
            <a:ext cx="9404723" cy="14005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PKI Working: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3369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1) Application server sends the document to be signed to the client server (user) for Digital Signature.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2) The user inserts the card/ token/ pen drive / perform the biometrics as given &amp; instructed by Certificate Authority (C.A. )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3) The user follows the instructions given by C.A. and the Digital Signature is created.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4) This digital signature is then sent to the “time-stamp” server for stamping date, time etc. 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5) Application server, from time to time, uses OCSP protocol for look-up and follows up. 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traditional PKI 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82793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Cost Factor:</a:t>
            </a:r>
          </a:p>
          <a:p>
            <a:pPr lvl="1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Smartcard/ USB token, cost of deployment etc.</a:t>
            </a:r>
          </a:p>
          <a:p>
            <a:pPr marL="5715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2) High overheads:</a:t>
            </a:r>
          </a:p>
          <a:p>
            <a:pPr marL="800100" lvl="1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Logistics, Helpdesk support, Cost of certificates etc.</a:t>
            </a:r>
          </a:p>
          <a:p>
            <a:pPr marL="11430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3) Lack of Mobility:</a:t>
            </a:r>
          </a:p>
          <a:p>
            <a:pPr marL="857250" lvl="1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Conventional PKI is designed for a computer, not for mobiles.</a:t>
            </a: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OTPK Concept: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92310"/>
            <a:ext cx="8946541" cy="4195481"/>
          </a:xfrm>
        </p:spPr>
        <p:txBody>
          <a:bodyPr/>
          <a:lstStyle/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of OTPK is utilization of a one-time password.</a:t>
            </a:r>
          </a:p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transaction or communication, user will always generate  a new Private Key and register securely with the C.A. so that it can be issued a digital certificate. </a:t>
            </a:r>
          </a:p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being allotted a smartcard to contain a one-year certificate, each user is first authenticated with strong metrics(e.g. biometrics) and then request for certificates, each time a digital signature is required.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private key has been used, or if it expires, the Private key is erased and discarded.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00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55" y="195140"/>
            <a:ext cx="9404723" cy="140053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OTPK Working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99" y="1035485"/>
            <a:ext cx="9175633" cy="5262283"/>
          </a:xfrm>
        </p:spPr>
        <p:txBody>
          <a:bodyPr>
            <a:noAutofit/>
          </a:bodyPr>
          <a:lstStyle/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1 : Registration </a:t>
            </a:r>
          </a:p>
          <a:p>
            <a:pPr lvl="1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is first allotted a 2FA OTP token. The OTP can be sent through SMS, email etc. If required a face-to-face verification will take place.</a:t>
            </a:r>
          </a:p>
          <a:p>
            <a:pPr lvl="1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everything works well, i.e. if it’s a genuine user, he will be granted access to the C.A. for certificate issue.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 : Signing</a:t>
            </a:r>
          </a:p>
          <a:p>
            <a:pPr marL="800100" lvl="1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digital signature is required, the user has to download an OTPK module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OTPK module will generate a public-private key pair.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OTPK module will send the certificate request to CA, which in turn issues short term certificate.</a:t>
            </a:r>
          </a:p>
          <a:p>
            <a:pPr marL="800100" lvl="1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OTPK module then returns the digital signature of the transaction and discard the private key.</a:t>
            </a:r>
          </a:p>
          <a:p>
            <a:pPr marL="800100" lvl="1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now possesses certificate and digital signature without any private key.</a:t>
            </a:r>
          </a:p>
        </p:txBody>
      </p:sp>
    </p:spTree>
    <p:extLst>
      <p:ext uri="{BB962C8B-B14F-4D97-AF65-F5344CB8AC3E}">
        <p14:creationId xmlns:p14="http://schemas.microsoft.com/office/powerpoint/2010/main" val="771014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OTPK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84102"/>
            <a:ext cx="8946541" cy="4664298"/>
          </a:xfrm>
        </p:spPr>
        <p:txBody>
          <a:bodyPr>
            <a:normAutofit/>
          </a:bodyPr>
          <a:lstStyle/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No need of smart cards/USB :</a:t>
            </a:r>
          </a:p>
          <a:p>
            <a:pPr lvl="1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Private key is only generated only when needed and discarded after use, the use of smart cards/USB is not required for storage and protection of private keys.</a:t>
            </a:r>
          </a:p>
          <a:p>
            <a:pPr marL="5715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2) Smaller chances of being compromised:</a:t>
            </a:r>
          </a:p>
          <a:p>
            <a:pPr marL="800100" lvl="1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new private key is generated every-time a new message is to communicated. Secondly, the duration of validity of Private Key is extremely short after which it is erased.</a:t>
            </a:r>
          </a:p>
          <a:p>
            <a:pPr marL="11430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3)   Security:</a:t>
            </a:r>
          </a:p>
          <a:p>
            <a:pPr marL="857250" lvl="1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strong 2-factor authentication is ensured to the C.A.</a:t>
            </a:r>
          </a:p>
        </p:txBody>
      </p:sp>
    </p:spTree>
    <p:extLst>
      <p:ext uri="{BB962C8B-B14F-4D97-AF65-F5344CB8AC3E}">
        <p14:creationId xmlns:p14="http://schemas.microsoft.com/office/powerpoint/2010/main" val="178908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OTPK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99126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Online C.A. :</a:t>
            </a:r>
          </a:p>
          <a:p>
            <a:pPr lvl="1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 C.A. issues certificates in real-time and for every transaction, it may be overloaded/flooded by fake-certificate requests.</a:t>
            </a:r>
          </a:p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Secure Private Key Deletion :</a:t>
            </a:r>
          </a:p>
          <a:p>
            <a:pPr lvl="1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traditional PKI, proof of private key destruction is by destruction of smartcard/USB itself.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OTPK,  a properly designed software complying with FIDS(Federal Information Processing Standards) enforcement is a must.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7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Digital Signature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new efficient Digital Signature Algorithm Scheme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PKI vs OTPK : A proposed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provides security from imposters pretending to be you and sending documents on your behalf.</a:t>
            </a:r>
          </a:p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Signatures framework provides a promise that no person can deny being the sender of a document if it contains his digital signature.</a:t>
            </a:r>
          </a:p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PKI has its own disadvantages such as mobility, cost etc. and OTPK can be an alternate to it.</a:t>
            </a:r>
          </a:p>
          <a:p>
            <a:pPr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1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02158"/>
            <a:ext cx="8946541" cy="4195481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Efficient Digital Signature Scheme Algorithm based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Block cipher”,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Saeed Q Y Al-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Khalidi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Mohammed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“Digital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on-line,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Private Key [OTPK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]”, Vinod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Vaze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“Survey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Techniques Developed using Digital Signature: Public key Cryptography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“,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Shivendra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Singh,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Arunima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Jaiswal.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86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277" y="2577732"/>
            <a:ext cx="9404723" cy="1400530"/>
          </a:xfrm>
        </p:spPr>
        <p:txBody>
          <a:bodyPr/>
          <a:lstStyle/>
          <a:p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1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Digital Signatures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775" y="1853248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is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mathematical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validate the authenticity and integrity of a message, software or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any digital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signatures provides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added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of origination,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and status of an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message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acknowledging informed consent by the signer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82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Signature Mechanism :</a:t>
            </a:r>
            <a:endParaRPr lang="en-US" b="1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27" y="1614755"/>
            <a:ext cx="6362162" cy="4270889"/>
          </a:xfrm>
        </p:spPr>
      </p:pic>
      <p:sp>
        <p:nvSpPr>
          <p:cNvPr id="5" name="TextBox 4"/>
          <p:cNvSpPr txBox="1"/>
          <p:nvPr/>
        </p:nvSpPr>
        <p:spPr>
          <a:xfrm>
            <a:off x="2962141" y="6117465"/>
            <a:ext cx="458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1: Mechanism 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Digital Signatures: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461" y="1357458"/>
            <a:ext cx="8946541" cy="537819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 :</a:t>
            </a:r>
          </a:p>
          <a:p>
            <a:pPr marL="857250" lvl="1" indent="-457200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person digitally signs a document, he cannot later deny being the sender of it.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Imposter Prevention :</a:t>
            </a:r>
          </a:p>
          <a:p>
            <a:pPr marL="857250" lvl="1" indent="-457200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one can copy your digital signature and pretend or submit any digitally signed document on your behalf, pretending to be you.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Time-stamp:</a:t>
            </a:r>
          </a:p>
          <a:p>
            <a:pPr marL="857250" lvl="1" indent="-457200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digital signatures incorporate a time-stamping mechanism, it will keep a record of when the document was signed.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:</a:t>
            </a:r>
          </a:p>
          <a:p>
            <a:pPr marL="857250" lvl="1" indent="-457200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message has been altered in transit, it will create a different message digest on the receiver’s end and hence any fraudulent activity can be detected.</a:t>
            </a:r>
          </a:p>
          <a:p>
            <a:pPr marL="857250" lvl="1" indent="-457200"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0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25" y="452718"/>
            <a:ext cx="9638710" cy="140053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Digital Signatures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:</a:t>
            </a:r>
          </a:p>
          <a:p>
            <a:pPr marL="857250" lvl="1" indent="-457200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of many different digital signature standards, and most of them being incompatible with each other complicates  the task of sharing digitally signed documents.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Certificates :</a:t>
            </a:r>
          </a:p>
          <a:p>
            <a:pPr marL="857250" lvl="1" indent="-457200"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exploit the advantage of digital signatures, both the sender and recipients may have to buy digital certificates from trusted C.A.</a:t>
            </a:r>
          </a:p>
        </p:txBody>
      </p:sp>
    </p:spTree>
    <p:extLst>
      <p:ext uri="{BB962C8B-B14F-4D97-AF65-F5344CB8AC3E}">
        <p14:creationId xmlns:p14="http://schemas.microsoft.com/office/powerpoint/2010/main" val="392475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Efficient Digital Signature Scheme Algorithm based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Block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 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proposes a new variant of digital signatures which is constructed upon the two hard problems namely prime factorization and discrete logarithms.</a:t>
            </a:r>
          </a:p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proved that to break this algorithm one has to solve both of the above mentioned problems simultaneously. </a:t>
            </a:r>
          </a:p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need any prime number for its working.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Technique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99126"/>
            <a:ext cx="9543807" cy="5197887"/>
          </a:xfrm>
        </p:spPr>
        <p:txBody>
          <a:bodyPr>
            <a:noAutofit/>
          </a:bodyPr>
          <a:lstStyle/>
          <a:p>
            <a:pPr algn="just"/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1: Key Generation</a:t>
            </a:r>
          </a:p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Private key is denoted by “d”</a:t>
            </a:r>
          </a:p>
          <a:p>
            <a:pPr algn="just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Public keys are denoted by “n” and “e”.</a:t>
            </a:r>
          </a:p>
          <a:p>
            <a:pPr marL="0" indent="0" algn="just">
              <a:buNone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value of n is fixed to 37.</a:t>
            </a:r>
          </a:p>
          <a:p>
            <a:pPr marL="0" indent="0" algn="just">
              <a:buNone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any invertible matrix “k”. An invertible matrix means a matrix “k” for which an inverse”k</a:t>
            </a:r>
            <a:r>
              <a:rPr lang="en-US" sz="2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exists. i.e. (k * k</a:t>
            </a:r>
            <a:r>
              <a:rPr lang="en-US" sz="2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)mod 37= I (Identity matrix).</a:t>
            </a:r>
          </a:p>
          <a:p>
            <a:pPr marL="0" indent="0" algn="just">
              <a:buNone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any integer value and multiply it with “k”. This is the private key. i.e. d=(integer_value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k) mod 37.</a:t>
            </a:r>
          </a:p>
          <a:p>
            <a:pPr marL="0" indent="0" algn="just">
              <a:buNone/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Find: (integer)</a:t>
            </a:r>
            <a:r>
              <a:rPr lang="en-US" sz="2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k</a:t>
            </a:r>
            <a:r>
              <a:rPr lang="en-US" sz="2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Then e=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(integer)</a:t>
            </a:r>
            <a:r>
              <a:rPr lang="en-US" sz="2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k</a:t>
            </a:r>
            <a:r>
              <a:rPr lang="en-US" sz="2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-1.</a:t>
            </a:r>
            <a:endParaRPr lang="en-US" sz="21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Announce “n” and “e” as public keys and  “d” as private key.</a:t>
            </a:r>
          </a:p>
          <a:p>
            <a:pPr algn="just"/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 :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Signature=(m*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private_key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)mod n.</a:t>
            </a:r>
          </a:p>
          <a:p>
            <a:pPr marL="0" indent="0" algn="just">
              <a:buNone/>
            </a:pPr>
            <a:endParaRPr lang="en-US" sz="21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2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9070" y="180304"/>
                <a:ext cx="8946541" cy="6400800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: Part 1: Generating Keys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n = 37 </a:t>
                </a:r>
              </a:p>
              <a:p>
                <a:pPr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integer =3</a:t>
                </a:r>
              </a:p>
              <a:p>
                <a:pPr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Matrix k=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</m:oMath>
                </a14:m>
                <a:endParaRPr lang="en-US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Private key: d=integer * matrix = 3 *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mr>
                    </m:m>
                  </m:oMath>
                </a14:m>
                <a:endParaRPr lang="en-US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Inverse of 3 is 25.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Verify: (3)*(25)mod 37 =1.</a:t>
                </a:r>
              </a:p>
              <a:p>
                <a:pPr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6) Inverse of Matrix:</a:t>
                </a:r>
              </a:p>
              <a:p>
                <a:pPr lvl="1"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1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</m:oMath>
                </a14:m>
                <a:endParaRPr lang="en-US" sz="21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 :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  <m:r>
                      <a:rPr lang="en-US" sz="2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*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mr>
                    </m:m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mod 37 =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mr>
                      <m:m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148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149</m:t>
                          </m:r>
                        </m:e>
                      </m:mr>
                    </m:m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mod 37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   0</m:t>
                          </m:r>
                        </m:e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7) Calculate e :</a:t>
                </a:r>
              </a:p>
              <a:p>
                <a:pPr lvl="2"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 (integer)</a:t>
                </a:r>
                <a:r>
                  <a:rPr lang="en-US" sz="21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(k)</a:t>
                </a:r>
                <a:r>
                  <a:rPr lang="en-US" sz="21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  <a:p>
                <a:pPr lvl="2" algn="just"/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mr>
                    </m:m>
                  </m:oMath>
                </a14:m>
                <a:r>
                  <a:rPr lang="en-US" sz="2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* 25  mod 37 =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</m:mr>
                    </m:m>
                  </m:oMath>
                </a14:m>
                <a:endParaRPr lang="en-US" sz="21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9070" y="180304"/>
                <a:ext cx="8946541" cy="6400800"/>
              </a:xfrm>
              <a:blipFill rotWithShape="0">
                <a:blip r:embed="rId2"/>
                <a:stretch>
                  <a:fillRect l="-272" t="-5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/>
          <p:cNvSpPr/>
          <p:nvPr/>
        </p:nvSpPr>
        <p:spPr>
          <a:xfrm>
            <a:off x="3026536" y="1442434"/>
            <a:ext cx="45719" cy="66970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3662987" y="1442434"/>
            <a:ext cx="45719" cy="669701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>
            <a:off x="5911105" y="2202287"/>
            <a:ext cx="105931" cy="63106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6747006" y="2202287"/>
            <a:ext cx="45719" cy="6310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>
            <a:off x="7198227" y="2202287"/>
            <a:ext cx="57133" cy="63106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8151334" y="2202286"/>
            <a:ext cx="51516" cy="6310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2562896" y="3702675"/>
            <a:ext cx="45719" cy="64394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3585713" y="3702676"/>
            <a:ext cx="77274" cy="643943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>
          <a:xfrm>
            <a:off x="2950467" y="4501166"/>
            <a:ext cx="45719" cy="57955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/>
          <p:cNvSpPr/>
          <p:nvPr/>
        </p:nvSpPr>
        <p:spPr>
          <a:xfrm>
            <a:off x="4069763" y="4443212"/>
            <a:ext cx="45719" cy="57955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3708706" y="4481848"/>
            <a:ext cx="45719" cy="57955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>
            <a:off x="5042309" y="4443212"/>
            <a:ext cx="45719" cy="57955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>
          <a:xfrm>
            <a:off x="6467350" y="4501166"/>
            <a:ext cx="45719" cy="57955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7734417" y="4501166"/>
            <a:ext cx="45719" cy="57955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>
          <a:xfrm>
            <a:off x="9001484" y="4443212"/>
            <a:ext cx="125191" cy="57955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/>
          <p:cNvSpPr/>
          <p:nvPr/>
        </p:nvSpPr>
        <p:spPr>
          <a:xfrm>
            <a:off x="9790132" y="4443212"/>
            <a:ext cx="45719" cy="57955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/>
          <p:cNvSpPr/>
          <p:nvPr/>
        </p:nvSpPr>
        <p:spPr>
          <a:xfrm>
            <a:off x="2692473" y="6001554"/>
            <a:ext cx="45719" cy="57955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/>
          <p:cNvSpPr/>
          <p:nvPr/>
        </p:nvSpPr>
        <p:spPr>
          <a:xfrm>
            <a:off x="3655495" y="6020872"/>
            <a:ext cx="45719" cy="57955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/>
          <p:cNvSpPr/>
          <p:nvPr/>
        </p:nvSpPr>
        <p:spPr>
          <a:xfrm>
            <a:off x="5556621" y="6005846"/>
            <a:ext cx="45719" cy="57955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6515618" y="6001554"/>
            <a:ext cx="45719" cy="57955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599</TotalTime>
  <Words>1366</Words>
  <Application>Microsoft Office PowerPoint</Application>
  <PresentationFormat>Widescreen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Century Gothic</vt:lpstr>
      <vt:lpstr>Times New Roman</vt:lpstr>
      <vt:lpstr>Wingdings 3</vt:lpstr>
      <vt:lpstr>Ion</vt:lpstr>
      <vt:lpstr>Digital Signatures</vt:lpstr>
      <vt:lpstr>Content </vt:lpstr>
      <vt:lpstr>Introduction to Digital Signatures</vt:lpstr>
      <vt:lpstr>Digital Signature Mechanism :</vt:lpstr>
      <vt:lpstr>Advantages of Digital Signatures:</vt:lpstr>
      <vt:lpstr>Disadvantages of Digital Signatures :</vt:lpstr>
      <vt:lpstr>A New Efficient Digital Signature Scheme Algorithm based on Block cipher :</vt:lpstr>
      <vt:lpstr>Proposed Technique</vt:lpstr>
      <vt:lpstr>PowerPoint Presentation</vt:lpstr>
      <vt:lpstr>PowerPoint Presentation</vt:lpstr>
      <vt:lpstr>PowerPoint Presentation</vt:lpstr>
      <vt:lpstr>Performance Comparison :</vt:lpstr>
      <vt:lpstr>Public Key Infrastructure (PKI):</vt:lpstr>
      <vt:lpstr>Traditional PKI Working:  </vt:lpstr>
      <vt:lpstr>Problems with traditional PKI : </vt:lpstr>
      <vt:lpstr>The OTPK Concept:</vt:lpstr>
      <vt:lpstr>OTPK Working :</vt:lpstr>
      <vt:lpstr>Advantages of OTPK </vt:lpstr>
      <vt:lpstr>Issues with OTPK :</vt:lpstr>
      <vt:lpstr>Conclusion :</vt:lpstr>
      <vt:lpstr>References : 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</dc:title>
  <dc:creator>Abhijeet Ranadive</dc:creator>
  <cp:lastModifiedBy>Abhijeet Ranadive</cp:lastModifiedBy>
  <cp:revision>158</cp:revision>
  <dcterms:created xsi:type="dcterms:W3CDTF">2015-11-30T02:10:34Z</dcterms:created>
  <dcterms:modified xsi:type="dcterms:W3CDTF">2015-12-01T01:06:28Z</dcterms:modified>
</cp:coreProperties>
</file>