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59" r:id="rId5"/>
    <p:sldId id="260" r:id="rId6"/>
    <p:sldId id="261" r:id="rId7"/>
    <p:sldId id="274" r:id="rId8"/>
    <p:sldId id="275" r:id="rId9"/>
    <p:sldId id="276" r:id="rId10"/>
    <p:sldId id="277" r:id="rId11"/>
    <p:sldId id="278" r:id="rId12"/>
    <p:sldId id="267" r:id="rId13"/>
    <p:sldId id="268" r:id="rId14"/>
    <p:sldId id="272" r:id="rId15"/>
    <p:sldId id="269" r:id="rId16"/>
    <p:sldId id="270" r:id="rId17"/>
    <p:sldId id="271"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23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630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9263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9523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97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54784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12/6/15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8555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480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DE6118-2437-4B30-8E3C-4D2BE6020583}" type="datetimeFigureOut">
              <a:rPr lang="en-US" smtClean="0"/>
              <a:t>12/6/15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9228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DE6118-2437-4B30-8E3C-4D2BE6020583}" type="datetimeFigureOut">
              <a:rPr lang="en-US" smtClean="0"/>
              <a:pPr/>
              <a:t>12/6/15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46780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823455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DE6118-2437-4B30-8E3C-4D2BE6020583}" type="datetimeFigureOut">
              <a:rPr lang="en-US" smtClean="0"/>
              <a:pPr/>
              <a:t>12/6/15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E57DC2-970A-4B3E-BB1C-7A09969E49DF}"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6487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oracle.com/technetwork/java/javamail/index.html" TargetMode="External"/><Relationship Id="rId4" Type="http://schemas.openxmlformats.org/officeDocument/2006/relationships/hyperlink" Target="http://reddit.com/r/crypto" TargetMode="External"/><Relationship Id="rId5" Type="http://schemas.openxmlformats.org/officeDocument/2006/relationships/hyperlink" Target="http://reddit.com/r/javahelp" TargetMode="External"/><Relationship Id="rId6" Type="http://schemas.openxmlformats.org/officeDocument/2006/relationships/hyperlink" Target="http://www.google.com/intl/en/policies/terms/" TargetMode="External"/><Relationship Id="rId1" Type="http://schemas.openxmlformats.org/officeDocument/2006/relationships/slideLayout" Target="../slideLayouts/slideLayout2.xml"/><Relationship Id="rId2" Type="http://schemas.openxmlformats.org/officeDocument/2006/relationships/hyperlink" Target="http://www.bouncycastle.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Email Security</a:t>
            </a:r>
            <a:endParaRPr lang="en-US" dirty="0"/>
          </a:p>
        </p:txBody>
      </p:sp>
      <p:sp>
        <p:nvSpPr>
          <p:cNvPr id="3" name="Subtitle 2"/>
          <p:cNvSpPr>
            <a:spLocks noGrp="1"/>
          </p:cNvSpPr>
          <p:nvPr>
            <p:ph type="subTitle" idx="1"/>
          </p:nvPr>
        </p:nvSpPr>
        <p:spPr/>
        <p:txBody>
          <a:bodyPr/>
          <a:lstStyle/>
          <a:p>
            <a:r>
              <a:rPr lang="en-US" dirty="0" smtClean="0"/>
              <a:t>A secure client for existing email services</a:t>
            </a:r>
            <a:endParaRPr lang="en-US" dirty="0"/>
          </a:p>
        </p:txBody>
      </p:sp>
    </p:spTree>
    <p:extLst>
      <p:ext uri="{BB962C8B-B14F-4D97-AF65-F5344CB8AC3E}">
        <p14:creationId xmlns:p14="http://schemas.microsoft.com/office/powerpoint/2010/main" val="637221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a:lstStyle/>
          <a:p>
            <a:r>
              <a:rPr lang="en-US" dirty="0" smtClean="0"/>
              <a:t>Email (Send)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414" y="184935"/>
            <a:ext cx="4746662" cy="5987265"/>
          </a:xfrm>
          <a:prstGeom prst="rect">
            <a:avLst/>
          </a:prstGeom>
        </p:spPr>
      </p:pic>
    </p:spTree>
    <p:extLst>
      <p:ext uri="{BB962C8B-B14F-4D97-AF65-F5344CB8AC3E}">
        <p14:creationId xmlns:p14="http://schemas.microsoft.com/office/powerpoint/2010/main" val="1840917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a:lstStyle/>
          <a:p>
            <a:r>
              <a:rPr lang="en-US" dirty="0" smtClean="0"/>
              <a:t>Email (Receive)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049" y="0"/>
            <a:ext cx="4884362" cy="6172200"/>
          </a:xfrm>
          <a:prstGeom prst="rect">
            <a:avLst/>
          </a:prstGeom>
        </p:spPr>
      </p:pic>
    </p:spTree>
    <p:extLst>
      <p:ext uri="{BB962C8B-B14F-4D97-AF65-F5344CB8AC3E}">
        <p14:creationId xmlns:p14="http://schemas.microsoft.com/office/powerpoint/2010/main" val="1313035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Assumes email address of intended recipient to be correct</a:t>
            </a:r>
          </a:p>
          <a:p>
            <a:r>
              <a:rPr lang="en-US" dirty="0" smtClean="0"/>
              <a:t>Assumes File System of the user to be safe (not infected with any malware or virus)</a:t>
            </a:r>
          </a:p>
          <a:p>
            <a:r>
              <a:rPr lang="en-US" dirty="0" smtClean="0"/>
              <a:t>Assumes password will be shared securely</a:t>
            </a:r>
          </a:p>
          <a:p>
            <a:r>
              <a:rPr lang="en-US" dirty="0" smtClean="0"/>
              <a:t>Assumes TLS connection to be a safe mode of communication</a:t>
            </a:r>
          </a:p>
          <a:p>
            <a:r>
              <a:rPr lang="en-US" dirty="0" smtClean="0"/>
              <a:t>Assumes AES in CBC mode to be non-deterministic and secure with 128 bit keys</a:t>
            </a:r>
          </a:p>
          <a:p>
            <a:r>
              <a:rPr lang="en-US" dirty="0" smtClean="0"/>
              <a:t>Assumes RSA with 1024 bit key to be secure</a:t>
            </a:r>
          </a:p>
          <a:p>
            <a:r>
              <a:rPr lang="en-US" dirty="0" smtClean="0"/>
              <a:t>Assumes SHA256 to be collision resistant</a:t>
            </a:r>
          </a:p>
          <a:p>
            <a:endParaRPr lang="en-US" dirty="0"/>
          </a:p>
        </p:txBody>
      </p:sp>
    </p:spTree>
    <p:extLst>
      <p:ext uri="{BB962C8B-B14F-4D97-AF65-F5344CB8AC3E}">
        <p14:creationId xmlns:p14="http://schemas.microsoft.com/office/powerpoint/2010/main" val="1353389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Adversarial Model</a:t>
            </a:r>
            <a:endParaRPr lang="en-US" dirty="0"/>
          </a:p>
        </p:txBody>
      </p:sp>
      <p:sp>
        <p:nvSpPr>
          <p:cNvPr id="3" name="Content Placeholder 2"/>
          <p:cNvSpPr>
            <a:spLocks noGrp="1"/>
          </p:cNvSpPr>
          <p:nvPr>
            <p:ph idx="1"/>
          </p:nvPr>
        </p:nvSpPr>
        <p:spPr/>
        <p:txBody>
          <a:bodyPr/>
          <a:lstStyle/>
          <a:p>
            <a:r>
              <a:rPr lang="en-US" dirty="0" smtClean="0"/>
              <a:t>TLS based connection from User device to Google server provides security against</a:t>
            </a:r>
          </a:p>
          <a:p>
            <a:pPr lvl="1"/>
            <a:r>
              <a:rPr lang="en-US" dirty="0" smtClean="0"/>
              <a:t>COA (Eavesdropper)</a:t>
            </a:r>
          </a:p>
          <a:p>
            <a:pPr lvl="1"/>
            <a:r>
              <a:rPr lang="en-US" dirty="0" smtClean="0"/>
              <a:t>Known Plain-text attack</a:t>
            </a:r>
          </a:p>
          <a:p>
            <a:pPr lvl="1"/>
            <a:r>
              <a:rPr lang="en-US" dirty="0" smtClean="0"/>
              <a:t>Chosen Plain-text attack</a:t>
            </a:r>
          </a:p>
          <a:p>
            <a:pPr lvl="1"/>
            <a:r>
              <a:rPr lang="en-US" dirty="0" smtClean="0"/>
              <a:t>Chosen Cipher-text attack</a:t>
            </a:r>
            <a:endParaRPr lang="en-US" dirty="0"/>
          </a:p>
          <a:p>
            <a:r>
              <a:rPr lang="en-US" dirty="0" smtClean="0"/>
              <a:t>Google as adversary</a:t>
            </a:r>
          </a:p>
          <a:p>
            <a:pPr lvl="1"/>
            <a:r>
              <a:rPr lang="en-US" dirty="0" smtClean="0"/>
              <a:t>Has access to cipher text only</a:t>
            </a:r>
          </a:p>
          <a:p>
            <a:pPr lvl="1"/>
            <a:r>
              <a:rPr lang="en-US" dirty="0" smtClean="0"/>
              <a:t>Cannot decrypt without private key of receiver</a:t>
            </a:r>
          </a:p>
          <a:p>
            <a:pPr lvl="1"/>
            <a:r>
              <a:rPr lang="en-US" dirty="0" smtClean="0"/>
              <a:t>Public key cannot be recovered from cipher-text without password </a:t>
            </a:r>
            <a:endParaRPr lang="en-US" dirty="0"/>
          </a:p>
          <a:p>
            <a:pPr marL="201168" lvl="1" indent="0">
              <a:buNone/>
            </a:pPr>
            <a:endParaRPr lang="en-US" dirty="0" smtClean="0"/>
          </a:p>
        </p:txBody>
      </p:sp>
    </p:spTree>
    <p:extLst>
      <p:ext uri="{BB962C8B-B14F-4D97-AF65-F5344CB8AC3E}">
        <p14:creationId xmlns:p14="http://schemas.microsoft.com/office/powerpoint/2010/main" val="423627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Attacks</a:t>
            </a:r>
            <a:endParaRPr lang="en-US" dirty="0"/>
          </a:p>
        </p:txBody>
      </p:sp>
      <p:sp>
        <p:nvSpPr>
          <p:cNvPr id="3" name="Content Placeholder 2"/>
          <p:cNvSpPr>
            <a:spLocks noGrp="1"/>
          </p:cNvSpPr>
          <p:nvPr>
            <p:ph idx="1"/>
          </p:nvPr>
        </p:nvSpPr>
        <p:spPr/>
        <p:txBody>
          <a:bodyPr/>
          <a:lstStyle/>
          <a:p>
            <a:r>
              <a:rPr lang="en-US" dirty="0" smtClean="0"/>
              <a:t>Replay attacks </a:t>
            </a:r>
          </a:p>
          <a:p>
            <a:pPr lvl="1"/>
            <a:r>
              <a:rPr lang="en-US" dirty="0" smtClean="0"/>
              <a:t>Google has valid cipher-text of messages on its servers, which can be sent over and over to the recipient</a:t>
            </a:r>
          </a:p>
          <a:p>
            <a:r>
              <a:rPr lang="en-US" dirty="0" smtClean="0"/>
              <a:t>Disruptive attacks </a:t>
            </a:r>
          </a:p>
          <a:p>
            <a:pPr lvl="1"/>
            <a:r>
              <a:rPr lang="en-US" dirty="0" smtClean="0"/>
              <a:t>Google can filter all messages that have “RSA Key” as subject (Thus, preventing key exchange from happening)</a:t>
            </a:r>
          </a:p>
          <a:p>
            <a:pPr lvl="1"/>
            <a:r>
              <a:rPr lang="en-US" dirty="0" smtClean="0"/>
              <a:t>Google can filter messages based on length (i.e. prevent key exchange messages from reaching the recipient)</a:t>
            </a:r>
          </a:p>
          <a:p>
            <a:r>
              <a:rPr lang="en-US" dirty="0" smtClean="0"/>
              <a:t>Denial of service attack</a:t>
            </a:r>
          </a:p>
          <a:p>
            <a:pPr lvl="1"/>
            <a:r>
              <a:rPr lang="en-US" dirty="0" smtClean="0"/>
              <a:t>Google can decide to remove your account or block your IP from accessing their servers</a:t>
            </a:r>
            <a:endParaRPr lang="en-US" dirty="0"/>
          </a:p>
        </p:txBody>
      </p:sp>
    </p:spTree>
    <p:extLst>
      <p:ext uri="{BB962C8B-B14F-4D97-AF65-F5344CB8AC3E}">
        <p14:creationId xmlns:p14="http://schemas.microsoft.com/office/powerpoint/2010/main" val="4445969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a:t>
            </a:r>
            <a:endParaRPr lang="en-US" dirty="0"/>
          </a:p>
        </p:txBody>
      </p:sp>
    </p:spTree>
    <p:extLst>
      <p:ext uri="{BB962C8B-B14F-4D97-AF65-F5344CB8AC3E}">
        <p14:creationId xmlns:p14="http://schemas.microsoft.com/office/powerpoint/2010/main" val="992300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Implemented Solution is light weight with almost no setup process or learning curve.</a:t>
            </a:r>
          </a:p>
          <a:p>
            <a:r>
              <a:rPr lang="en-US" dirty="0" smtClean="0"/>
              <a:t>Utilizes existing infrastructure such as TLS for communication and Google servers for data storage.</a:t>
            </a:r>
          </a:p>
          <a:p>
            <a:r>
              <a:rPr lang="en-US" dirty="0" smtClean="0"/>
              <a:t>Provides complete privacy from Email service providers when used.</a:t>
            </a:r>
          </a:p>
          <a:p>
            <a:r>
              <a:rPr lang="en-US" dirty="0" smtClean="0"/>
              <a:t>Cross-platform support since entire code base is in Java.</a:t>
            </a:r>
          </a:p>
          <a:p>
            <a:r>
              <a:rPr lang="en-US" i="1" dirty="0" smtClean="0"/>
              <a:t>Basically, no more creepy ads about ‘cars’ when you write an email with the word ‘car’ in it.</a:t>
            </a:r>
          </a:p>
        </p:txBody>
      </p:sp>
    </p:spTree>
    <p:extLst>
      <p:ext uri="{BB962C8B-B14F-4D97-AF65-F5344CB8AC3E}">
        <p14:creationId xmlns:p14="http://schemas.microsoft.com/office/powerpoint/2010/main" val="1893374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[1</a:t>
            </a:r>
            <a:r>
              <a:rPr lang="en-US" dirty="0"/>
              <a:t>] Bouncy Castle </a:t>
            </a:r>
            <a:r>
              <a:rPr lang="en-US" i="1" dirty="0">
                <a:hlinkClick r:id="rId2"/>
              </a:rPr>
              <a:t>http://</a:t>
            </a:r>
            <a:r>
              <a:rPr lang="en-US" i="1" dirty="0" smtClean="0">
                <a:hlinkClick r:id="rId2"/>
              </a:rPr>
              <a:t>www.bouncycastle.org</a:t>
            </a:r>
            <a:endParaRPr lang="en-US" i="1" dirty="0" smtClean="0"/>
          </a:p>
          <a:p>
            <a:r>
              <a:rPr lang="en-US" dirty="0" smtClean="0"/>
              <a:t>[2] </a:t>
            </a:r>
            <a:r>
              <a:rPr lang="en-US" dirty="0" err="1" smtClean="0"/>
              <a:t>JavaMail</a:t>
            </a:r>
            <a:r>
              <a:rPr lang="en-US" dirty="0"/>
              <a:t> API </a:t>
            </a:r>
            <a:r>
              <a:rPr lang="en-US" i="1" dirty="0">
                <a:hlinkClick r:id="rId3"/>
              </a:rPr>
              <a:t>http://</a:t>
            </a:r>
            <a:r>
              <a:rPr lang="en-US" i="1" dirty="0" smtClean="0">
                <a:hlinkClick r:id="rId3"/>
              </a:rPr>
              <a:t>www.oracle.com/technetwork/java/javamail/index.html</a:t>
            </a:r>
            <a:endParaRPr lang="en-US" i="1" dirty="0" smtClean="0"/>
          </a:p>
          <a:p>
            <a:r>
              <a:rPr lang="en-US" dirty="0" smtClean="0"/>
              <a:t>[3</a:t>
            </a:r>
            <a:r>
              <a:rPr lang="en-US" dirty="0"/>
              <a:t>] Stack Overflow </a:t>
            </a:r>
            <a:r>
              <a:rPr lang="en-US" i="1" dirty="0"/>
              <a:t>http://</a:t>
            </a:r>
            <a:r>
              <a:rPr lang="en-US" i="1" dirty="0" err="1"/>
              <a:t>stackoverflow.com</a:t>
            </a:r>
            <a:r>
              <a:rPr lang="en-US" i="1" dirty="0"/>
              <a:t> </a:t>
            </a:r>
            <a:endParaRPr lang="en-US" i="1" dirty="0" smtClean="0"/>
          </a:p>
          <a:p>
            <a:r>
              <a:rPr lang="en-US" dirty="0" smtClean="0"/>
              <a:t>[4] Crypto and </a:t>
            </a:r>
            <a:r>
              <a:rPr lang="en-US" dirty="0" err="1" smtClean="0"/>
              <a:t>Javahelp</a:t>
            </a:r>
            <a:r>
              <a:rPr lang="en-US" dirty="0" smtClean="0"/>
              <a:t> </a:t>
            </a:r>
            <a:r>
              <a:rPr lang="en-US" dirty="0" err="1" smtClean="0"/>
              <a:t>subreddits</a:t>
            </a:r>
            <a:r>
              <a:rPr lang="en-US" dirty="0" smtClean="0"/>
              <a:t> </a:t>
            </a:r>
            <a:r>
              <a:rPr lang="en-US" i="1" dirty="0" smtClean="0">
                <a:hlinkClick r:id="rId4"/>
              </a:rPr>
              <a:t>http://reddit.com/r/crypto</a:t>
            </a:r>
            <a:r>
              <a:rPr lang="en-US" i="1" dirty="0" smtClean="0"/>
              <a:t> </a:t>
            </a:r>
            <a:r>
              <a:rPr lang="en-US" dirty="0" smtClean="0"/>
              <a:t>&amp; </a:t>
            </a:r>
            <a:r>
              <a:rPr lang="en-US" i="1" dirty="0" smtClean="0">
                <a:hlinkClick r:id="rId5"/>
              </a:rPr>
              <a:t>http://reddit.com/r/javahelp</a:t>
            </a:r>
            <a:endParaRPr lang="en-US" i="1" dirty="0" smtClean="0"/>
          </a:p>
          <a:p>
            <a:r>
              <a:rPr lang="en-US" dirty="0" smtClean="0"/>
              <a:t>[5] Google End User </a:t>
            </a:r>
            <a:r>
              <a:rPr lang="en-US" dirty="0" err="1" smtClean="0"/>
              <a:t>Lisence</a:t>
            </a:r>
            <a:r>
              <a:rPr lang="en-US" dirty="0"/>
              <a:t> Agreement </a:t>
            </a:r>
            <a:r>
              <a:rPr lang="en-US" i="1" dirty="0">
                <a:hlinkClick r:id="rId6"/>
              </a:rPr>
              <a:t>http://</a:t>
            </a:r>
            <a:r>
              <a:rPr lang="en-US" i="1" dirty="0" err="1">
                <a:hlinkClick r:id="rId6"/>
              </a:rPr>
              <a:t>www.google.com</a:t>
            </a:r>
            <a:r>
              <a:rPr lang="en-US" i="1" dirty="0">
                <a:hlinkClick r:id="rId6"/>
              </a:rPr>
              <a:t>/</a:t>
            </a:r>
            <a:r>
              <a:rPr lang="en-US" i="1" dirty="0" err="1">
                <a:hlinkClick r:id="rId6"/>
              </a:rPr>
              <a:t>intl</a:t>
            </a:r>
            <a:r>
              <a:rPr lang="en-US" i="1" dirty="0">
                <a:hlinkClick r:id="rId6"/>
              </a:rPr>
              <a:t>/en/policies/terms/</a:t>
            </a:r>
            <a:endParaRPr lang="en-US" i="1" dirty="0"/>
          </a:p>
        </p:txBody>
      </p:sp>
    </p:spTree>
    <p:extLst>
      <p:ext uri="{BB962C8B-B14F-4D97-AF65-F5344CB8AC3E}">
        <p14:creationId xmlns:p14="http://schemas.microsoft.com/office/powerpoint/2010/main" val="291485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r>
              <a:rPr lang="en-US" dirty="0" smtClean="0"/>
              <a:t>AKASH SINGH | ABHIJEET RANADIVE</a:t>
            </a:r>
          </a:p>
        </p:txBody>
      </p:sp>
    </p:spTree>
    <p:extLst>
      <p:ext uri="{BB962C8B-B14F-4D97-AF65-F5344CB8AC3E}">
        <p14:creationId xmlns:p14="http://schemas.microsoft.com/office/powerpoint/2010/main" val="191538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1097280" y="2945069"/>
            <a:ext cx="10058400" cy="4023360"/>
          </a:xfrm>
        </p:spPr>
        <p:txBody>
          <a:bodyPr/>
          <a:lstStyle/>
          <a:p>
            <a:r>
              <a:rPr lang="en-US" dirty="0"/>
              <a:t>”When you upload, submit, store, send or receive content to or through our services, you give Google (</a:t>
            </a:r>
            <a:r>
              <a:rPr lang="en-US" u="sng" dirty="0"/>
              <a:t>and those we work with</a:t>
            </a:r>
            <a:r>
              <a:rPr lang="en-US" dirty="0"/>
              <a:t>) a world- wide license to use, host, store</a:t>
            </a:r>
            <a:r>
              <a:rPr lang="en-US" dirty="0" smtClean="0"/>
              <a:t>, reproduce</a:t>
            </a:r>
            <a:r>
              <a:rPr lang="en-US" dirty="0"/>
              <a:t>, modify, create derivative works (such as those resulting from translations, adaptations or other changes we make so that your content works better with our services), communicate, publish, publicly perform, publicly display and distribute such content.” </a:t>
            </a:r>
          </a:p>
          <a:p>
            <a:pPr marL="201168" lvl="1" indent="0">
              <a:buNone/>
            </a:pPr>
            <a:r>
              <a:rPr lang="en-US" dirty="0" smtClean="0"/>
              <a:t>							</a:t>
            </a:r>
          </a:p>
          <a:p>
            <a:pPr marL="201168" lvl="1" indent="0">
              <a:buNone/>
            </a:pPr>
            <a:r>
              <a:rPr lang="en-US" dirty="0" smtClean="0"/>
              <a:t>							</a:t>
            </a:r>
          </a:p>
          <a:p>
            <a:pPr marL="201168" lvl="1" indent="0">
              <a:buNone/>
            </a:pPr>
            <a:r>
              <a:rPr lang="en-US" dirty="0"/>
              <a:t>	</a:t>
            </a:r>
            <a:r>
              <a:rPr lang="en-US" dirty="0" smtClean="0"/>
              <a:t>					          -Google End User License Agreement</a:t>
            </a:r>
            <a:r>
              <a:rPr lang="en-US" baseline="30000" dirty="0" smtClean="0"/>
              <a:t>[5]</a:t>
            </a:r>
            <a:endParaRPr lang="en-US" baseline="30000" dirty="0"/>
          </a:p>
        </p:txBody>
      </p:sp>
    </p:spTree>
    <p:extLst>
      <p:ext uri="{BB962C8B-B14F-4D97-AF65-F5344CB8AC3E}">
        <p14:creationId xmlns:p14="http://schemas.microsoft.com/office/powerpoint/2010/main" val="885535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This means that all your communication is monitored/read by google.</a:t>
            </a:r>
          </a:p>
          <a:p>
            <a:r>
              <a:rPr lang="en-US" dirty="0" smtClean="0"/>
              <a:t>Even if you trust Google (which all of do!), its not safe since it is also shared with companies that collaborate with Google.</a:t>
            </a:r>
          </a:p>
          <a:p>
            <a:r>
              <a:rPr lang="en-US" dirty="0" smtClean="0"/>
              <a:t>It is possible for them to legally steal your ideas and reproduce them.</a:t>
            </a:r>
          </a:p>
          <a:p>
            <a:r>
              <a:rPr lang="en-US" dirty="0" smtClean="0"/>
              <a:t>Bottom line: there’s no privacy from the email service providers. (True for many others along with Google)</a:t>
            </a:r>
            <a:endParaRPr lang="en-US" dirty="0"/>
          </a:p>
        </p:txBody>
      </p:sp>
    </p:spTree>
    <p:extLst>
      <p:ext uri="{BB962C8B-B14F-4D97-AF65-F5344CB8AC3E}">
        <p14:creationId xmlns:p14="http://schemas.microsoft.com/office/powerpoint/2010/main" val="483455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
        <p:nvSpPr>
          <p:cNvPr id="3" name="Content Placeholder 2"/>
          <p:cNvSpPr>
            <a:spLocks noGrp="1"/>
          </p:cNvSpPr>
          <p:nvPr>
            <p:ph idx="1"/>
          </p:nvPr>
        </p:nvSpPr>
        <p:spPr/>
        <p:txBody>
          <a:bodyPr/>
          <a:lstStyle/>
          <a:p>
            <a:r>
              <a:rPr lang="en-US" dirty="0" err="1" smtClean="0"/>
              <a:t>JavaMail</a:t>
            </a:r>
            <a:r>
              <a:rPr lang="en-US" dirty="0" smtClean="0"/>
              <a:t> API from Oracle</a:t>
            </a:r>
          </a:p>
          <a:p>
            <a:r>
              <a:rPr lang="en-US" dirty="0" smtClean="0"/>
              <a:t>Bouncy Castle Library for JAVA</a:t>
            </a:r>
          </a:p>
          <a:p>
            <a:r>
              <a:rPr lang="en-US" dirty="0" smtClean="0"/>
              <a:t>Advance Encryption Standard (AES)</a:t>
            </a:r>
          </a:p>
          <a:p>
            <a:pPr lvl="1"/>
            <a:r>
              <a:rPr lang="en-US" dirty="0" smtClean="0"/>
              <a:t>CBC mode of operation</a:t>
            </a:r>
          </a:p>
          <a:p>
            <a:pPr lvl="1"/>
            <a:r>
              <a:rPr lang="en-US" dirty="0" smtClean="0"/>
              <a:t>PKCS7 padding</a:t>
            </a:r>
          </a:p>
          <a:p>
            <a:pPr lvl="1"/>
            <a:r>
              <a:rPr lang="en-US" dirty="0" smtClean="0"/>
              <a:t>128 bit key</a:t>
            </a:r>
          </a:p>
          <a:p>
            <a:pPr lvl="1"/>
            <a:r>
              <a:rPr lang="en-US" dirty="0" smtClean="0"/>
              <a:t>128 bit random IV</a:t>
            </a:r>
          </a:p>
          <a:p>
            <a:r>
              <a:rPr lang="en-US" dirty="0" smtClean="0"/>
              <a:t>RSA Encryption</a:t>
            </a:r>
          </a:p>
          <a:p>
            <a:pPr lvl="1"/>
            <a:r>
              <a:rPr lang="en-US" dirty="0" smtClean="0"/>
              <a:t>Block Cipher mode with OAEP </a:t>
            </a:r>
          </a:p>
          <a:p>
            <a:pPr lvl="1"/>
            <a:r>
              <a:rPr lang="en-US" dirty="0" smtClean="0"/>
              <a:t>1024 bit keys</a:t>
            </a:r>
          </a:p>
          <a:p>
            <a:pPr lvl="1"/>
            <a:r>
              <a:rPr lang="en-US" dirty="0" smtClean="0"/>
              <a:t>PKCS8 encoding for storing</a:t>
            </a:r>
            <a:endParaRPr lang="en-US" dirty="0"/>
          </a:p>
        </p:txBody>
      </p:sp>
    </p:spTree>
    <p:extLst>
      <p:ext uri="{BB962C8B-B14F-4D97-AF65-F5344CB8AC3E}">
        <p14:creationId xmlns:p14="http://schemas.microsoft.com/office/powerpoint/2010/main" val="1358328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
        <p:nvSpPr>
          <p:cNvPr id="3" name="Content Placeholder 2"/>
          <p:cNvSpPr>
            <a:spLocks noGrp="1"/>
          </p:cNvSpPr>
          <p:nvPr>
            <p:ph idx="1"/>
          </p:nvPr>
        </p:nvSpPr>
        <p:spPr/>
        <p:txBody>
          <a:bodyPr/>
          <a:lstStyle/>
          <a:p>
            <a:r>
              <a:rPr lang="en-US" dirty="0" smtClean="0"/>
              <a:t>SHA256</a:t>
            </a:r>
          </a:p>
          <a:p>
            <a:pPr lvl="1"/>
            <a:r>
              <a:rPr lang="en-US" dirty="0" smtClean="0"/>
              <a:t>128 bit key</a:t>
            </a:r>
          </a:p>
          <a:p>
            <a:pPr lvl="1"/>
            <a:r>
              <a:rPr lang="en-US" dirty="0" smtClean="0"/>
              <a:t>Digest size 256 bit</a:t>
            </a:r>
          </a:p>
          <a:p>
            <a:r>
              <a:rPr lang="en-US" dirty="0" smtClean="0"/>
              <a:t>PBKDF2 (Password Based Key Derivation Function)</a:t>
            </a:r>
          </a:p>
          <a:p>
            <a:pPr lvl="1"/>
            <a:r>
              <a:rPr lang="en-US" dirty="0" smtClean="0"/>
              <a:t>128 bit random salt</a:t>
            </a:r>
          </a:p>
          <a:p>
            <a:pPr lvl="1"/>
            <a:r>
              <a:rPr lang="en-US" dirty="0" smtClean="0"/>
              <a:t>10,000 rounds of operation</a:t>
            </a:r>
          </a:p>
          <a:p>
            <a:pPr lvl="1"/>
            <a:r>
              <a:rPr lang="en-US" dirty="0" smtClean="0"/>
              <a:t>Generated key size 128 bit</a:t>
            </a:r>
          </a:p>
          <a:p>
            <a:pPr lvl="1"/>
            <a:endParaRPr lang="en-US" dirty="0"/>
          </a:p>
        </p:txBody>
      </p:sp>
    </p:spTree>
    <p:extLst>
      <p:ext uri="{BB962C8B-B14F-4D97-AF65-F5344CB8AC3E}">
        <p14:creationId xmlns:p14="http://schemas.microsoft.com/office/powerpoint/2010/main" val="1168749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p:txBody>
          <a:bodyPr/>
          <a:lstStyle/>
          <a:p>
            <a:r>
              <a:rPr lang="en-US" dirty="0" smtClean="0"/>
              <a:t>Local email client that connects with Gmail for sending receiving email</a:t>
            </a:r>
          </a:p>
          <a:p>
            <a:r>
              <a:rPr lang="en-US" dirty="0" smtClean="0"/>
              <a:t>Securely share public keys via Gmail (Using PBKDF based Symmetric Keys)</a:t>
            </a:r>
          </a:p>
          <a:p>
            <a:r>
              <a:rPr lang="en-US" dirty="0" smtClean="0"/>
              <a:t>Encrypt body of email using session keys</a:t>
            </a:r>
          </a:p>
          <a:p>
            <a:r>
              <a:rPr lang="en-US" dirty="0" smtClean="0"/>
              <a:t>Encrypt session keys using Asymmetric Key Cryptography (RSA)</a:t>
            </a:r>
          </a:p>
          <a:p>
            <a:r>
              <a:rPr lang="en-US" dirty="0" smtClean="0"/>
              <a:t>Send both cipher texts via Gmail</a:t>
            </a:r>
          </a:p>
          <a:p>
            <a:r>
              <a:rPr lang="en-US" dirty="0" smtClean="0"/>
              <a:t>Receiver recovers session keys using his private key</a:t>
            </a:r>
          </a:p>
          <a:p>
            <a:r>
              <a:rPr lang="en-US" dirty="0" smtClean="0"/>
              <a:t>Receiver recovers message using the decoded symmetric key</a:t>
            </a:r>
          </a:p>
          <a:p>
            <a:r>
              <a:rPr lang="en-US" dirty="0" smtClean="0"/>
              <a:t>All communications with Google servers use TLS for security</a:t>
            </a:r>
          </a:p>
          <a:p>
            <a:endParaRPr lang="en-US" dirty="0"/>
          </a:p>
        </p:txBody>
      </p:sp>
    </p:spTree>
    <p:extLst>
      <p:ext uri="{BB962C8B-B14F-4D97-AF65-F5344CB8AC3E}">
        <p14:creationId xmlns:p14="http://schemas.microsoft.com/office/powerpoint/2010/main" val="304201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a:lstStyle/>
          <a:p>
            <a:r>
              <a:rPr lang="en-US" dirty="0" smtClean="0"/>
              <a:t>Setup</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040" y="326878"/>
            <a:ext cx="2753475" cy="5930746"/>
          </a:xfrm>
          <a:prstGeom prst="rect">
            <a:avLst/>
          </a:prstGeom>
        </p:spPr>
      </p:pic>
    </p:spTree>
    <p:extLst>
      <p:ext uri="{BB962C8B-B14F-4D97-AF65-F5344CB8AC3E}">
        <p14:creationId xmlns:p14="http://schemas.microsoft.com/office/powerpoint/2010/main" val="1772927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a:lstStyle/>
          <a:p>
            <a:r>
              <a:rPr lang="en-US" dirty="0" smtClean="0"/>
              <a:t>Key Sharing (Send)</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992" y="412302"/>
            <a:ext cx="6714638" cy="5732980"/>
          </a:xfrm>
          <a:prstGeom prst="rect">
            <a:avLst/>
          </a:prstGeom>
        </p:spPr>
      </p:pic>
    </p:spTree>
    <p:extLst>
      <p:ext uri="{BB962C8B-B14F-4D97-AF65-F5344CB8AC3E}">
        <p14:creationId xmlns:p14="http://schemas.microsoft.com/office/powerpoint/2010/main" val="884388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a:lstStyle/>
          <a:p>
            <a:r>
              <a:rPr lang="en-US" dirty="0" smtClean="0"/>
              <a:t>Key Sharing (Receive)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57" y="412302"/>
            <a:ext cx="7150254" cy="5712431"/>
          </a:xfrm>
          <a:prstGeom prst="rect">
            <a:avLst/>
          </a:prstGeom>
        </p:spPr>
      </p:pic>
    </p:spTree>
    <p:extLst>
      <p:ext uri="{BB962C8B-B14F-4D97-AF65-F5344CB8AC3E}">
        <p14:creationId xmlns:p14="http://schemas.microsoft.com/office/powerpoint/2010/main" val="119392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119</TotalTime>
  <Words>682</Words>
  <Application>Microsoft Macintosh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Calibri</vt:lpstr>
      <vt:lpstr>Calibri Light</vt:lpstr>
      <vt:lpstr>Retrospect</vt:lpstr>
      <vt:lpstr>Email Security</vt:lpstr>
      <vt:lpstr>Motivation</vt:lpstr>
      <vt:lpstr>Motivation</vt:lpstr>
      <vt:lpstr>Tools Used</vt:lpstr>
      <vt:lpstr>Tools Used</vt:lpstr>
      <vt:lpstr>Solution </vt:lpstr>
      <vt:lpstr>Setup</vt:lpstr>
      <vt:lpstr>Key Sharing (Send)</vt:lpstr>
      <vt:lpstr>Key Sharing (Receive)</vt:lpstr>
      <vt:lpstr>Email (Send)</vt:lpstr>
      <vt:lpstr>Email (Receive)</vt:lpstr>
      <vt:lpstr>Assumptions</vt:lpstr>
      <vt:lpstr>Adversarial Model</vt:lpstr>
      <vt:lpstr>Possible Attacks</vt:lpstr>
      <vt:lpstr>Live Demo!</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Security</dc:title>
  <dc:creator>Akash Singh</dc:creator>
  <cp:lastModifiedBy>Akash Singh</cp:lastModifiedBy>
  <cp:revision>13</cp:revision>
  <dcterms:created xsi:type="dcterms:W3CDTF">2015-12-07T03:50:23Z</dcterms:created>
  <dcterms:modified xsi:type="dcterms:W3CDTF">2015-12-07T05:52:32Z</dcterms:modified>
</cp:coreProperties>
</file>