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84" r:id="rId1"/>
  </p:sldMasterIdLst>
  <p:sldIdLst>
    <p:sldId id="256" r:id="rId2"/>
    <p:sldId id="257" r:id="rId3"/>
    <p:sldId id="258" r:id="rId4"/>
    <p:sldId id="278" r:id="rId5"/>
    <p:sldId id="261" r:id="rId6"/>
    <p:sldId id="274" r:id="rId7"/>
    <p:sldId id="279" r:id="rId8"/>
    <p:sldId id="259" r:id="rId9"/>
    <p:sldId id="280" r:id="rId10"/>
    <p:sldId id="275" r:id="rId11"/>
    <p:sldId id="260" r:id="rId12"/>
    <p:sldId id="262" r:id="rId13"/>
    <p:sldId id="263" r:id="rId14"/>
    <p:sldId id="277" r:id="rId15"/>
    <p:sldId id="282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12/1/15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81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0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5635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3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814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7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6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7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3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87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12/1/15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06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01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574" y="4993188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 smtClean="0"/>
              <a:t>Hash-Based Message Authentication Codes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8289" y="5293998"/>
            <a:ext cx="8825658" cy="861420"/>
          </a:xfrm>
        </p:spPr>
        <p:txBody>
          <a:bodyPr/>
          <a:lstStyle/>
          <a:p>
            <a:r>
              <a:rPr lang="en-US" dirty="0" smtClean="0"/>
              <a:t>A detailed study and review</a:t>
            </a:r>
          </a:p>
          <a:p>
            <a:r>
              <a:rPr lang="en-US" dirty="0" smtClean="0"/>
              <a:t>of applications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186" y="0"/>
            <a:ext cx="7921129" cy="460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66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Resistance &amp; Hash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Hash function map data of arbitrary size to fixed size (called hashes or hash values)</a:t>
                </a:r>
              </a:p>
              <a:p>
                <a:r>
                  <a:rPr lang="en-US" dirty="0" smtClean="0"/>
                  <a:t>A secure hash function is one which is non-invertible (i.e. given the hash (digest), it is not possible to find the actual data)</a:t>
                </a:r>
              </a:p>
              <a:p>
                <a:r>
                  <a:rPr lang="en-US" dirty="0" smtClean="0"/>
                  <a:t>An important property of secure hash functions is, collision resistance</a:t>
                </a:r>
              </a:p>
              <a:p>
                <a:pPr lvl="1"/>
                <a:r>
                  <a:rPr lang="en-US" dirty="0" smtClean="0"/>
                  <a:t>That 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𝐻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dirty="0" err="1" smtClean="0"/>
                  <a:t>Merkle-Damgard</a:t>
                </a:r>
                <a:r>
                  <a:rPr lang="en-US" dirty="0" smtClean="0"/>
                  <a:t> Paradigm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376" y="4781320"/>
            <a:ext cx="3957769" cy="1729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1797" y="5322644"/>
            <a:ext cx="495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each hash function ‘f’ is collision resistant, then the entire chain/construct </a:t>
            </a:r>
            <a:r>
              <a:rPr lang="en-US" smtClean="0"/>
              <a:t>is collision resistance.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6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Hash-Based MAC (HMAC)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standardized implementation uses two pads (</a:t>
            </a:r>
            <a:r>
              <a:rPr lang="en-US" dirty="0" err="1" smtClean="0"/>
              <a:t>ipad</a:t>
            </a:r>
            <a:r>
              <a:rPr lang="en-US" dirty="0" smtClean="0"/>
              <a:t> &amp; </a:t>
            </a:r>
            <a:r>
              <a:rPr lang="en-US" dirty="0" err="1" smtClean="0"/>
              <a:t>opad</a:t>
            </a:r>
            <a:r>
              <a:rPr lang="en-US" dirty="0" smtClean="0"/>
              <a:t>) which are constants and a fixed IV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840" y="3299012"/>
            <a:ext cx="5804646" cy="301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51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MAC key K</a:t>
                </a:r>
                <a:r>
                  <a:rPr lang="en-US" baseline="-25000" dirty="0" smtClean="0"/>
                  <a:t>MAC </a:t>
                </a:r>
                <a:r>
                  <a:rPr lang="en-US" dirty="0" smtClean="0"/>
                  <a:t>is the K</a:t>
                </a:r>
                <a:r>
                  <a:rPr lang="en-US" baseline="30000" dirty="0" smtClean="0"/>
                  <a:t>+</a:t>
                </a:r>
                <a:r>
                  <a:rPr lang="en-US" dirty="0" smtClean="0"/>
                  <a:t> key in the diagram</a:t>
                </a:r>
              </a:p>
              <a:p>
                <a:r>
                  <a:rPr lang="en-US" dirty="0" smtClean="0"/>
                  <a:t>Two different keys are derived from this key by </a:t>
                </a:r>
                <a:r>
                  <a:rPr lang="en-US" dirty="0" err="1" smtClean="0"/>
                  <a:t>xor-ing</a:t>
                </a:r>
                <a:r>
                  <a:rPr lang="en-US" dirty="0" smtClean="0"/>
                  <a:t> the key with </a:t>
                </a:r>
                <a:r>
                  <a:rPr lang="en-US" dirty="0" err="1" smtClean="0"/>
                  <a:t>ipad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opad</a:t>
                </a:r>
                <a:r>
                  <a:rPr lang="en-US" dirty="0" smtClean="0"/>
                  <a:t> and hashing it once with the IV</a:t>
                </a:r>
              </a:p>
              <a:p>
                <a:r>
                  <a:rPr lang="en-US" dirty="0" smtClean="0"/>
                  <a:t>The MAC calculated from using this construct is given by –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𝑀𝐴𝐶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𝑜𝑝𝑎𝑑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⨁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𝑖𝑝𝑎𝑑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∥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>
                    <a:ea typeface="Cambria Math" charset="0"/>
                    <a:cs typeface="Cambria Math" charset="0"/>
                  </a:rPr>
                  <a:t>The function H used in this implementation is changed for different hashing standards such as SHA256 (The function H for SHA256 is called SHACAL-2)</a:t>
                </a:r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baseline="-25000" dirty="0" smtClean="0"/>
                  <a:t>  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818" r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363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implementation of HMAC</a:t>
            </a:r>
          </a:p>
          <a:p>
            <a:r>
              <a:rPr lang="en-US" dirty="0" smtClean="0"/>
              <a:t>Input block size 512 bits; Output block size 128 bits.</a:t>
            </a:r>
          </a:p>
          <a:p>
            <a:r>
              <a:rPr lang="en-US" dirty="0" smtClean="0"/>
              <a:t>Modes of operation-</a:t>
            </a:r>
          </a:p>
          <a:p>
            <a:pPr lvl="1"/>
            <a:r>
              <a:rPr lang="en-US" dirty="0" smtClean="0"/>
              <a:t>Prefix Approach</a:t>
            </a:r>
          </a:p>
          <a:p>
            <a:pPr lvl="2"/>
            <a:r>
              <a:rPr lang="en-US" dirty="0" smtClean="0"/>
              <a:t>MD(</a:t>
            </a:r>
            <a:r>
              <a:rPr lang="en-US" dirty="0" err="1" smtClean="0"/>
              <a:t>k.m</a:t>
            </a:r>
            <a:r>
              <a:rPr lang="en-US" dirty="0" smtClean="0"/>
              <a:t>) – Key is added as a prefix to the message and the passed to the Merkel-</a:t>
            </a:r>
            <a:r>
              <a:rPr lang="en-US" dirty="0" err="1" smtClean="0"/>
              <a:t>Damgard</a:t>
            </a:r>
            <a:r>
              <a:rPr lang="en-US" dirty="0" smtClean="0"/>
              <a:t> chain</a:t>
            </a:r>
          </a:p>
          <a:p>
            <a:pPr lvl="1"/>
            <a:r>
              <a:rPr lang="en-US" dirty="0" smtClean="0"/>
              <a:t>Two key approach</a:t>
            </a:r>
          </a:p>
          <a:p>
            <a:pPr lvl="2"/>
            <a:r>
              <a:rPr lang="en-US" dirty="0" smtClean="0"/>
              <a:t>MD(k1 . MD(k2 . m)) – k1 and k2 are two independent 128 bit keys</a:t>
            </a:r>
          </a:p>
          <a:p>
            <a:pPr lvl="1"/>
            <a:r>
              <a:rPr lang="en-US" dirty="0" smtClean="0"/>
              <a:t>Padded approach</a:t>
            </a:r>
          </a:p>
          <a:p>
            <a:pPr lvl="2"/>
            <a:r>
              <a:rPr lang="en-US" dirty="0"/>
              <a:t>MD(k . p . m . k) </a:t>
            </a:r>
            <a:r>
              <a:rPr lang="en-US" dirty="0" smtClean="0"/>
              <a:t>– p is a 384 bit of padding</a:t>
            </a:r>
          </a:p>
          <a:p>
            <a:pPr lvl="1"/>
            <a:r>
              <a:rPr lang="en-US" dirty="0" smtClean="0"/>
              <a:t>Derived Key Approach</a:t>
            </a:r>
          </a:p>
          <a:p>
            <a:pPr lvl="2"/>
            <a:r>
              <a:rPr lang="en-US" dirty="0" smtClean="0"/>
              <a:t>MD(k1 . MD(k2 . m))</a:t>
            </a:r>
          </a:p>
          <a:p>
            <a:pPr lvl="2"/>
            <a:r>
              <a:rPr lang="en-US" dirty="0" smtClean="0"/>
              <a:t>k1 = MD(k, α)</a:t>
            </a:r>
          </a:p>
          <a:p>
            <a:pPr lvl="2"/>
            <a:r>
              <a:rPr lang="en-US" dirty="0" smtClean="0"/>
              <a:t>k2 = MD(k . β)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74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block size 512bits; Digest size 160 bits</a:t>
            </a:r>
          </a:p>
          <a:p>
            <a:pPr marL="128016" lvl="1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149" y="2644588"/>
            <a:ext cx="3647799" cy="3865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29718" y="4025153"/>
            <a:ext cx="495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SHA-1 internal structure (Source: Wikipedia)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43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More secure than MD5</a:t>
            </a:r>
          </a:p>
          <a:p>
            <a:pPr lvl="1"/>
            <a:r>
              <a:rPr lang="en-US" dirty="0"/>
              <a:t>Easily available 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Collisions have been found</a:t>
            </a:r>
          </a:p>
          <a:p>
            <a:pPr lvl="1"/>
            <a:r>
              <a:rPr lang="en-US" dirty="0"/>
              <a:t>Currently estimated cost of collision is between $75,000 - $120,000 using Amazon EC2 </a:t>
            </a:r>
            <a:r>
              <a:rPr lang="en-US" dirty="0" smtClean="0"/>
              <a:t>cloud</a:t>
            </a:r>
            <a:r>
              <a:rPr lang="en-US" baseline="30000" dirty="0" smtClean="0"/>
              <a:t>[5]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4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[1] </a:t>
            </a:r>
            <a:r>
              <a:rPr lang="en-US" i="1" dirty="0"/>
              <a:t>A Review on Cryptographic Hashing Algorithms for Message Authentication</a:t>
            </a:r>
            <a:r>
              <a:rPr lang="en-US" dirty="0"/>
              <a:t> </a:t>
            </a:r>
            <a:r>
              <a:rPr lang="en-US" dirty="0" smtClean="0"/>
              <a:t>by </a:t>
            </a:r>
            <a:r>
              <a:rPr lang="en-US" dirty="0" err="1"/>
              <a:t>Nishant</a:t>
            </a:r>
            <a:r>
              <a:rPr lang="en-US" dirty="0"/>
              <a:t> </a:t>
            </a:r>
            <a:r>
              <a:rPr lang="en-US" dirty="0" err="1"/>
              <a:t>Sahni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[2] </a:t>
            </a:r>
            <a:r>
              <a:rPr lang="en-US" i="1" dirty="0"/>
              <a:t>OMAC: One-Key CBC MAC </a:t>
            </a:r>
            <a:r>
              <a:rPr lang="en-US" dirty="0" smtClean="0"/>
              <a:t>by </a:t>
            </a:r>
            <a:r>
              <a:rPr lang="en-US" dirty="0" err="1"/>
              <a:t>Tetsu</a:t>
            </a:r>
            <a:r>
              <a:rPr lang="en-US" dirty="0"/>
              <a:t> Iwata and Kaoru Kurosawa </a:t>
            </a:r>
            <a:endParaRPr lang="en-US" dirty="0" smtClean="0"/>
          </a:p>
          <a:p>
            <a:r>
              <a:rPr lang="en-US" dirty="0" smtClean="0"/>
              <a:t>[3</a:t>
            </a:r>
            <a:r>
              <a:rPr lang="en-US" dirty="0"/>
              <a:t>] </a:t>
            </a:r>
            <a:r>
              <a:rPr lang="en-US" i="1" dirty="0"/>
              <a:t>PMAC: A Parallelizable Message Authentication Code </a:t>
            </a:r>
            <a:r>
              <a:rPr lang="en-US" dirty="0" smtClean="0"/>
              <a:t>by </a:t>
            </a:r>
            <a:r>
              <a:rPr lang="en-US" dirty="0"/>
              <a:t>Phillip </a:t>
            </a:r>
            <a:r>
              <a:rPr lang="en-US" dirty="0" err="1"/>
              <a:t>Rogaway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[4] </a:t>
            </a:r>
            <a:r>
              <a:rPr lang="en-US" i="1" dirty="0" smtClean="0"/>
              <a:t>Modern Cryptography Lecture on NMAC </a:t>
            </a:r>
            <a:r>
              <a:rPr lang="en-US" dirty="0" smtClean="0"/>
              <a:t>by </a:t>
            </a:r>
            <a:r>
              <a:rPr lang="en-US" dirty="0" err="1" smtClean="0"/>
              <a:t>Nitesh</a:t>
            </a:r>
            <a:r>
              <a:rPr lang="en-US" dirty="0" smtClean="0"/>
              <a:t> </a:t>
            </a:r>
            <a:r>
              <a:rPr lang="en-US" dirty="0" err="1" smtClean="0"/>
              <a:t>Saxena</a:t>
            </a:r>
            <a:endParaRPr lang="en-US" dirty="0" smtClean="0"/>
          </a:p>
          <a:p>
            <a:r>
              <a:rPr lang="en-US" dirty="0" smtClean="0"/>
              <a:t>[5] </a:t>
            </a:r>
            <a:r>
              <a:rPr lang="en-US" i="1" dirty="0" err="1" smtClean="0"/>
              <a:t>Freestat</a:t>
            </a:r>
            <a:r>
              <a:rPr lang="en-US" i="1" dirty="0"/>
              <a:t> Collision for SHA-1</a:t>
            </a:r>
            <a:r>
              <a:rPr lang="en-US" dirty="0"/>
              <a:t> URL: https://</a:t>
            </a:r>
            <a:r>
              <a:rPr lang="en-US" dirty="0" err="1"/>
              <a:t>sites.google.com</a:t>
            </a:r>
            <a:r>
              <a:rPr lang="en-US" dirty="0"/>
              <a:t>/site/</a:t>
            </a:r>
            <a:r>
              <a:rPr lang="en-US" dirty="0" err="1"/>
              <a:t>itstheshappening</a:t>
            </a:r>
            <a:r>
              <a:rPr lang="en-US" dirty="0"/>
              <a:t>/ </a:t>
            </a:r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85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323" y="634281"/>
            <a:ext cx="9404723" cy="1400530"/>
          </a:xfrm>
        </p:spPr>
        <p:txBody>
          <a:bodyPr>
            <a:noAutofit/>
          </a:bodyPr>
          <a:lstStyle/>
          <a:p>
            <a:r>
              <a:rPr lang="en-US" dirty="0" smtClean="0"/>
              <a:t>Thank </a:t>
            </a:r>
            <a:r>
              <a:rPr lang="en-US" smtClean="0"/>
              <a:t>You!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36677" y="52050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964" y="5744307"/>
            <a:ext cx="37261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>
                    <a:lumMod val="75000"/>
                  </a:schemeClr>
                </a:solidFill>
              </a:rPr>
              <a:t>Akash Singh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10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Authentication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Used for maintaining integrity of data, that is, detect any unauthorized tampering or modification.</a:t>
            </a:r>
          </a:p>
          <a:p>
            <a:r>
              <a:rPr lang="en-US" dirty="0" smtClean="0"/>
              <a:t>Most commonly used for securing important files on system or maintaining integrity of communication over the network</a:t>
            </a:r>
          </a:p>
          <a:p>
            <a:r>
              <a:rPr lang="en-US" dirty="0" smtClean="0"/>
              <a:t>Concept is somewhat similar to CRC (Cyclic Redundancy Check) checksums (insecure MAC)</a:t>
            </a:r>
          </a:p>
          <a:p>
            <a:r>
              <a:rPr lang="en-US" dirty="0" smtClean="0"/>
              <a:t>Secure MACs can only be verified by parties that share a secret information (MAC Key)</a:t>
            </a:r>
          </a:p>
          <a:p>
            <a:r>
              <a:rPr lang="en-US" dirty="0" smtClean="0"/>
              <a:t>Some common </a:t>
            </a:r>
            <a:r>
              <a:rPr lang="en-US" dirty="0"/>
              <a:t>t</a:t>
            </a:r>
            <a:r>
              <a:rPr lang="en-US" dirty="0" smtClean="0"/>
              <a:t>ypes of MAC  -</a:t>
            </a:r>
          </a:p>
          <a:p>
            <a:pPr lvl="1"/>
            <a:r>
              <a:rPr lang="en-US" dirty="0" smtClean="0"/>
              <a:t>CBC-MAC</a:t>
            </a:r>
          </a:p>
          <a:p>
            <a:pPr lvl="1"/>
            <a:r>
              <a:rPr lang="en-US" dirty="0" smtClean="0"/>
              <a:t>NMAC</a:t>
            </a:r>
          </a:p>
          <a:p>
            <a:pPr lvl="1"/>
            <a:r>
              <a:rPr lang="en-US" dirty="0" smtClean="0"/>
              <a:t>HMAC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CBC-MAC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Encrypted Cipher Block Chaining – Message Authentication Code (also called ECBC-MAC)</a:t>
            </a:r>
          </a:p>
          <a:p>
            <a:r>
              <a:rPr lang="en-US" dirty="0" smtClean="0"/>
              <a:t>Operation similar to CBC mode of encryption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61627" y="5485588"/>
            <a:ext cx="4573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CBC-MAC mode of operation. (Source: Wikipedia)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27" y="3490809"/>
            <a:ext cx="3874747" cy="179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8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CBC-MAC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Underlying function used is secure (PRFs ?).</a:t>
            </a:r>
          </a:p>
          <a:p>
            <a:pPr lvl="1"/>
            <a:r>
              <a:rPr lang="en-US" dirty="0" smtClean="0"/>
              <a:t>Requires only two keys.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Sequential execution</a:t>
            </a:r>
          </a:p>
          <a:p>
            <a:pPr lvl="1"/>
            <a:r>
              <a:rPr lang="en-US" dirty="0" smtClean="0"/>
              <a:t>Requires padded dummy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CMAC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250" y="1842461"/>
            <a:ext cx="4693186" cy="2538531"/>
          </a:xfrm>
        </p:spPr>
      </p:pic>
      <p:sp>
        <p:nvSpPr>
          <p:cNvPr id="6" name="TextBox 5"/>
          <p:cNvSpPr txBox="1"/>
          <p:nvPr/>
        </p:nvSpPr>
        <p:spPr>
          <a:xfrm>
            <a:off x="1945634" y="4737253"/>
            <a:ext cx="78770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 modification of CBC-MAC (Also called OMAC-1)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Uses two extra keys, that are derived from k (original key)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Advantages over CBC-MAC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Eliminates the need of padded dummy block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Eliminates the extra step (last) used in CBC mode of operation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075859" y="2788560"/>
            <a:ext cx="3034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CMAC mode of</a:t>
            </a:r>
          </a:p>
          <a:p>
            <a:r>
              <a:rPr lang="en-US" dirty="0" smtClean="0"/>
              <a:t>Operation (Source: Wikipedia)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9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Parallelizable Message Authentication Code</a:t>
            </a:r>
          </a:p>
          <a:p>
            <a:r>
              <a:rPr lang="en-US" dirty="0" smtClean="0"/>
              <a:t>Parallel execution of each block of message</a:t>
            </a:r>
          </a:p>
          <a:p>
            <a:r>
              <a:rPr lang="en-US" dirty="0" smtClean="0"/>
              <a:t>Incremental when the underlying function is PRP (invertible)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992" y="3690215"/>
            <a:ext cx="4900977" cy="26191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78718" y="4676621"/>
            <a:ext cx="2267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PMAC mode of</a:t>
            </a:r>
          </a:p>
          <a:p>
            <a:r>
              <a:rPr lang="en-US" dirty="0" smtClean="0"/>
              <a:t>Operation</a:t>
            </a:r>
            <a:r>
              <a:rPr lang="en-US" baseline="30000" dirty="0" smtClean="0"/>
              <a:t>[3]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94284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Underlying function used is secure.</a:t>
            </a:r>
          </a:p>
          <a:p>
            <a:pPr lvl="1"/>
            <a:r>
              <a:rPr lang="en-US" dirty="0" smtClean="0"/>
              <a:t>Parallel computation possible</a:t>
            </a:r>
          </a:p>
          <a:p>
            <a:pPr lvl="1"/>
            <a:r>
              <a:rPr lang="en-US" dirty="0" smtClean="0"/>
              <a:t>Incremental if the underlying function is a PRP (Invertible)</a:t>
            </a:r>
          </a:p>
        </p:txBody>
      </p:sp>
    </p:spTree>
    <p:extLst>
      <p:ext uri="{BB962C8B-B14F-4D97-AF65-F5344CB8AC3E}">
        <p14:creationId xmlns:p14="http://schemas.microsoft.com/office/powerpoint/2010/main" val="102360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Message Authentication Code</a:t>
            </a:r>
          </a:p>
          <a:p>
            <a:r>
              <a:rPr lang="en-US" dirty="0" smtClean="0"/>
              <a:t>Uses two keys instead of one</a:t>
            </a:r>
          </a:p>
          <a:p>
            <a:r>
              <a:rPr lang="en-US" dirty="0" smtClean="0"/>
              <a:t>Message is first compressed using cascading hash function and then this output is fed to another hash function with the second key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91" y="4140108"/>
            <a:ext cx="4174628" cy="1115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09" y="4140108"/>
            <a:ext cx="1531345" cy="12361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25412" y="5605909"/>
            <a:ext cx="343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NMAC mode of operation</a:t>
            </a:r>
            <a:r>
              <a:rPr lang="en-US" baseline="30000" dirty="0" smtClean="0"/>
              <a:t>[4]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77178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As compared to CBC, output of each block is of the size of key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Requires two keys</a:t>
            </a:r>
          </a:p>
          <a:p>
            <a:pPr lvl="1"/>
            <a:r>
              <a:rPr lang="en-US" dirty="0" smtClean="0"/>
              <a:t>Requires extra block of padding (if message is a direct multiple of block size)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77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1115</TotalTime>
  <Words>704</Words>
  <Application>Microsoft Macintosh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Cambria Math</vt:lpstr>
      <vt:lpstr>Tw Cen MT</vt:lpstr>
      <vt:lpstr>Tw Cen MT Condensed</vt:lpstr>
      <vt:lpstr>Wingdings 3</vt:lpstr>
      <vt:lpstr>Arial</vt:lpstr>
      <vt:lpstr>Integral</vt:lpstr>
      <vt:lpstr>Hash-Based Message Authentication Codes </vt:lpstr>
      <vt:lpstr>Message Authentication Code</vt:lpstr>
      <vt:lpstr>CBC-MAC</vt:lpstr>
      <vt:lpstr>CBC-MAC</vt:lpstr>
      <vt:lpstr>CMAC </vt:lpstr>
      <vt:lpstr>PMAC</vt:lpstr>
      <vt:lpstr>PMAC</vt:lpstr>
      <vt:lpstr>NMAC</vt:lpstr>
      <vt:lpstr>NMAC</vt:lpstr>
      <vt:lpstr>Collision Resistance &amp; Hash functions</vt:lpstr>
      <vt:lpstr>Hash-Based MAC (HMAC)</vt:lpstr>
      <vt:lpstr>HMAC</vt:lpstr>
      <vt:lpstr>MD5</vt:lpstr>
      <vt:lpstr>SHA-1</vt:lpstr>
      <vt:lpstr>SHA-1</vt:lpstr>
      <vt:lpstr>References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Based -Message Authentication Codes </dc:title>
  <dc:creator>Akash Singh</dc:creator>
  <cp:lastModifiedBy>Akash Singh</cp:lastModifiedBy>
  <cp:revision>35</cp:revision>
  <dcterms:created xsi:type="dcterms:W3CDTF">2015-11-30T01:59:41Z</dcterms:created>
  <dcterms:modified xsi:type="dcterms:W3CDTF">2015-12-02T06:59:28Z</dcterms:modified>
</cp:coreProperties>
</file>