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0"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11/29/2015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11/29/2015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11/29/2015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11/29/2015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11/29/2015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11/29/2015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11/29/2015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02166"/>
            <a:ext cx="8825658" cy="1353957"/>
          </a:xfrm>
        </p:spPr>
        <p:txBody>
          <a:bodyPr/>
          <a:lstStyle/>
          <a:p>
            <a:r>
              <a:rPr lang="en-US" dirty="0" smtClean="0">
                <a:latin typeface="Times New Roman" panose="02020603050405020304" pitchFamily="18" charset="0"/>
                <a:cs typeface="Times New Roman" panose="02020603050405020304" pitchFamily="18" charset="0"/>
              </a:rPr>
              <a:t>Digital Signatures</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54955" y="2469077"/>
            <a:ext cx="8825658" cy="861420"/>
          </a:xfrm>
        </p:spPr>
        <p:txBody>
          <a:bodyPr/>
          <a:lstStyle/>
          <a:p>
            <a:r>
              <a:rPr lang="en-US" dirty="0" smtClean="0"/>
              <a:t>							</a:t>
            </a:r>
            <a:endParaRPr lang="en-US" dirty="0"/>
          </a:p>
        </p:txBody>
      </p:sp>
    </p:spTree>
    <p:extLst>
      <p:ext uri="{BB962C8B-B14F-4D97-AF65-F5344CB8AC3E}">
        <p14:creationId xmlns:p14="http://schemas.microsoft.com/office/powerpoint/2010/main" val="179373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1078" y="603259"/>
            <a:ext cx="8946541" cy="5306887"/>
          </a:xfrm>
        </p:spPr>
        <p:txBody>
          <a:bodyPr/>
          <a:lstStyle/>
          <a:p>
            <a:r>
              <a:rPr lang="en-US" smtClean="0"/>
              <a:t>Traditional PKI :</a:t>
            </a:r>
          </a:p>
          <a:p>
            <a:endParaRPr lang="en-US" dirty="0"/>
          </a:p>
        </p:txBody>
      </p:sp>
    </p:spTree>
    <p:extLst>
      <p:ext uri="{BB962C8B-B14F-4D97-AF65-F5344CB8AC3E}">
        <p14:creationId xmlns:p14="http://schemas.microsoft.com/office/powerpoint/2010/main" val="470345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Introduction to Digital Signatures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8775" y="1853248"/>
            <a:ext cx="8946541" cy="4195481"/>
          </a:xfrm>
        </p:spPr>
        <p:txBody>
          <a:bodyPr>
            <a:normAutofit/>
          </a:bodyPr>
          <a:lstStyle/>
          <a:p>
            <a:pPr algn="just"/>
            <a:r>
              <a:rPr lang="en-US" sz="2100" dirty="0">
                <a:latin typeface="Times New Roman" panose="02020603050405020304" pitchFamily="18" charset="0"/>
                <a:cs typeface="Times New Roman" panose="02020603050405020304" pitchFamily="18" charset="0"/>
              </a:rPr>
              <a:t>A digital </a:t>
            </a:r>
            <a:r>
              <a:rPr lang="en-US" sz="2100" dirty="0" smtClean="0">
                <a:latin typeface="Times New Roman" panose="02020603050405020304" pitchFamily="18" charset="0"/>
                <a:cs typeface="Times New Roman" panose="02020603050405020304" pitchFamily="18" charset="0"/>
              </a:rPr>
              <a:t>signature is </a:t>
            </a:r>
            <a:r>
              <a:rPr lang="en-US" sz="2100" dirty="0">
                <a:latin typeface="Times New Roman" panose="02020603050405020304" pitchFamily="18" charset="0"/>
                <a:cs typeface="Times New Roman" panose="02020603050405020304" pitchFamily="18" charset="0"/>
              </a:rPr>
              <a:t>a mathematical </a:t>
            </a:r>
            <a:r>
              <a:rPr lang="en-US" sz="2100" dirty="0" smtClean="0">
                <a:latin typeface="Times New Roman" panose="02020603050405020304" pitchFamily="18" charset="0"/>
                <a:cs typeface="Times New Roman" panose="02020603050405020304" pitchFamily="18" charset="0"/>
              </a:rPr>
              <a:t>method </a:t>
            </a:r>
            <a:r>
              <a:rPr lang="en-US" sz="2100" dirty="0">
                <a:latin typeface="Times New Roman" panose="02020603050405020304" pitchFamily="18" charset="0"/>
                <a:cs typeface="Times New Roman" panose="02020603050405020304" pitchFamily="18" charset="0"/>
              </a:rPr>
              <a:t>used to validate the authenticity and integrity of a message, software or </a:t>
            </a:r>
            <a:r>
              <a:rPr lang="en-US" sz="2100" dirty="0" smtClean="0">
                <a:latin typeface="Times New Roman" panose="02020603050405020304" pitchFamily="18" charset="0"/>
                <a:cs typeface="Times New Roman" panose="02020603050405020304" pitchFamily="18" charset="0"/>
              </a:rPr>
              <a:t> any digital </a:t>
            </a:r>
            <a:r>
              <a:rPr lang="en-US" sz="2100" dirty="0">
                <a:latin typeface="Times New Roman" panose="02020603050405020304" pitchFamily="18" charset="0"/>
                <a:cs typeface="Times New Roman" panose="02020603050405020304" pitchFamily="18" charset="0"/>
              </a:rPr>
              <a:t>document</a:t>
            </a:r>
            <a:r>
              <a:rPr lang="en-US" sz="2100" dirty="0" smtClean="0">
                <a:latin typeface="Times New Roman" panose="02020603050405020304" pitchFamily="18" charset="0"/>
                <a:cs typeface="Times New Roman" panose="02020603050405020304" pitchFamily="18" charset="0"/>
              </a:rPr>
              <a:t>.</a:t>
            </a:r>
          </a:p>
          <a:p>
            <a:pPr algn="just"/>
            <a:r>
              <a:rPr lang="en-US" sz="2100" dirty="0" smtClean="0">
                <a:latin typeface="Times New Roman" panose="02020603050405020304" pitchFamily="18" charset="0"/>
                <a:cs typeface="Times New Roman" panose="02020603050405020304" pitchFamily="18" charset="0"/>
              </a:rPr>
              <a:t>Digital signatures provides </a:t>
            </a:r>
            <a:r>
              <a:rPr lang="en-US" sz="2100" dirty="0">
                <a:latin typeface="Times New Roman" panose="02020603050405020304" pitchFamily="18" charset="0"/>
                <a:cs typeface="Times New Roman" panose="02020603050405020304" pitchFamily="18" charset="0"/>
              </a:rPr>
              <a:t>the added </a:t>
            </a:r>
            <a:r>
              <a:rPr lang="en-US" sz="2100" dirty="0" smtClean="0">
                <a:latin typeface="Times New Roman" panose="02020603050405020304" pitchFamily="18" charset="0"/>
                <a:cs typeface="Times New Roman" panose="02020603050405020304" pitchFamily="18" charset="0"/>
              </a:rPr>
              <a:t>evidence of origination, </a:t>
            </a:r>
            <a:r>
              <a:rPr lang="en-US" sz="2100" dirty="0">
                <a:latin typeface="Times New Roman" panose="02020603050405020304" pitchFamily="18" charset="0"/>
                <a:cs typeface="Times New Roman" panose="02020603050405020304" pitchFamily="18" charset="0"/>
              </a:rPr>
              <a:t>identity and status of an </a:t>
            </a:r>
            <a:r>
              <a:rPr lang="en-US" sz="2100" dirty="0" smtClean="0">
                <a:latin typeface="Times New Roman" panose="02020603050405020304" pitchFamily="18" charset="0"/>
                <a:cs typeface="Times New Roman" panose="02020603050405020304" pitchFamily="18" charset="0"/>
              </a:rPr>
              <a:t>electronic message</a:t>
            </a:r>
            <a:r>
              <a:rPr lang="en-US" sz="2100" dirty="0">
                <a:latin typeface="Times New Roman" panose="02020603050405020304" pitchFamily="18" charset="0"/>
                <a:cs typeface="Times New Roman" panose="02020603050405020304" pitchFamily="18" charset="0"/>
              </a:rPr>
              <a:t>, as well as acknowledging informed consent by the signer</a:t>
            </a:r>
            <a:r>
              <a:rPr lang="en-US" sz="2100" dirty="0" smtClean="0">
                <a:latin typeface="Times New Roman" panose="02020603050405020304" pitchFamily="18" charset="0"/>
                <a:cs typeface="Times New Roman" panose="02020603050405020304" pitchFamily="18" charset="0"/>
              </a:rPr>
              <a:t>.</a:t>
            </a:r>
          </a:p>
          <a:p>
            <a:pPr algn="just"/>
            <a:r>
              <a:rPr lang="en-US" sz="2100" dirty="0">
                <a:latin typeface="Times New Roman" panose="02020603050405020304" pitchFamily="18" charset="0"/>
                <a:cs typeface="Times New Roman" panose="02020603050405020304" pitchFamily="18" charset="0"/>
              </a:rPr>
              <a:t>Digital signatures are based on public key cryptography, also known as asymmetric cryptography</a:t>
            </a:r>
            <a:r>
              <a:rPr lang="en-US" sz="2100" dirty="0" smtClean="0">
                <a:latin typeface="Times New Roman" panose="02020603050405020304" pitchFamily="18" charset="0"/>
                <a:cs typeface="Times New Roman" panose="02020603050405020304" pitchFamily="18" charset="0"/>
              </a:rPr>
              <a:t>.</a:t>
            </a:r>
            <a:r>
              <a:rPr lang="en-US" sz="2100" dirty="0">
                <a:latin typeface="Times New Roman" panose="02020603050405020304" pitchFamily="18" charset="0"/>
                <a:cs typeface="Times New Roman" panose="02020603050405020304" pitchFamily="18" charset="0"/>
              </a:rPr>
              <a:t> To create a digital signature, signing software (such as an email program) creates a one-way hash of the electronic data to be signed. The private key is then used to encrypt the hash. The encrypted hash </a:t>
            </a:r>
            <a:r>
              <a:rPr lang="en-US" sz="2100" dirty="0">
                <a:latin typeface="Times New Roman" panose="02020603050405020304" pitchFamily="18" charset="0"/>
                <a:cs typeface="Times New Roman" panose="02020603050405020304" pitchFamily="18" charset="0"/>
              </a:rPr>
              <a:t>a</a:t>
            </a:r>
            <a:r>
              <a:rPr lang="en-US" sz="2100" dirty="0" smtClean="0">
                <a:latin typeface="Times New Roman" panose="02020603050405020304" pitchFamily="18" charset="0"/>
                <a:cs typeface="Times New Roman" panose="02020603050405020304" pitchFamily="18" charset="0"/>
              </a:rPr>
              <a:t>long </a:t>
            </a:r>
            <a:r>
              <a:rPr lang="en-US" sz="2100" dirty="0">
                <a:latin typeface="Times New Roman" panose="02020603050405020304" pitchFamily="18" charset="0"/>
                <a:cs typeface="Times New Roman" panose="02020603050405020304" pitchFamily="18" charset="0"/>
              </a:rPr>
              <a:t>with other information, such as the hashing </a:t>
            </a:r>
            <a:r>
              <a:rPr lang="en-US" sz="2100" dirty="0" smtClean="0">
                <a:latin typeface="Times New Roman" panose="02020603050405020304" pitchFamily="18" charset="0"/>
                <a:cs typeface="Times New Roman" panose="02020603050405020304" pitchFamily="18" charset="0"/>
              </a:rPr>
              <a:t>algorithm, is </a:t>
            </a:r>
            <a:r>
              <a:rPr lang="en-US" sz="2100" dirty="0">
                <a:latin typeface="Times New Roman" panose="02020603050405020304" pitchFamily="18" charset="0"/>
                <a:cs typeface="Times New Roman" panose="02020603050405020304" pitchFamily="18" charset="0"/>
              </a:rPr>
              <a:t>the digital signature. </a:t>
            </a: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8216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Times New Roman" panose="02020603050405020304" pitchFamily="18" charset="0"/>
                <a:cs typeface="Times New Roman" panose="02020603050405020304" pitchFamily="18" charset="0"/>
              </a:rPr>
              <a:t>Paper 1</a:t>
            </a:r>
            <a:r>
              <a:rPr lang="en-US" sz="3600" dirty="0" smtClean="0"/>
              <a:t>:</a:t>
            </a:r>
            <a:r>
              <a:rPr lang="en-US" sz="3600" b="1" dirty="0" smtClean="0">
                <a:latin typeface="Times New Roman" panose="02020603050405020304" pitchFamily="18" charset="0"/>
                <a:cs typeface="Times New Roman" panose="02020603050405020304" pitchFamily="18" charset="0"/>
              </a:rPr>
              <a:t>A</a:t>
            </a:r>
            <a:r>
              <a:rPr lang="en-US" sz="3200" b="1" dirty="0" smtClean="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New Efficient Digital Signature Scheme Algorithm based </a:t>
            </a:r>
            <a:r>
              <a:rPr lang="en-US" sz="3200" b="1" dirty="0" smtClean="0">
                <a:latin typeface="Times New Roman" panose="02020603050405020304" pitchFamily="18" charset="0"/>
                <a:cs typeface="Times New Roman" panose="02020603050405020304" pitchFamily="18" charset="0"/>
              </a:rPr>
              <a:t>on Block </a:t>
            </a:r>
            <a:r>
              <a:rPr lang="en-US" sz="3200" b="1" dirty="0">
                <a:latin typeface="Times New Roman" panose="02020603050405020304" pitchFamily="18" charset="0"/>
                <a:cs typeface="Times New Roman" panose="02020603050405020304" pitchFamily="18" charset="0"/>
              </a:rPr>
              <a:t>cipher</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100" dirty="0" smtClean="0">
                <a:latin typeface="Times New Roman" panose="02020603050405020304" pitchFamily="18" charset="0"/>
                <a:cs typeface="Times New Roman" panose="02020603050405020304" pitchFamily="18" charset="0"/>
              </a:rPr>
              <a:t>This paper proposes a new variant of digital signatures which is constructed upon the two hard problems namely prime factorization and discrete logarithms.</a:t>
            </a:r>
          </a:p>
          <a:p>
            <a:pPr algn="just"/>
            <a:r>
              <a:rPr lang="en-US" sz="2100" dirty="0" smtClean="0">
                <a:latin typeface="Times New Roman" panose="02020603050405020304" pitchFamily="18" charset="0"/>
                <a:cs typeface="Times New Roman" panose="02020603050405020304" pitchFamily="18" charset="0"/>
              </a:rPr>
              <a:t>It has been proved that to break this algorithm one has to solve both of the above mentioned problems simultaneously. </a:t>
            </a:r>
          </a:p>
          <a:p>
            <a:pPr algn="just"/>
            <a:r>
              <a:rPr lang="en-US" sz="2100" dirty="0" smtClean="0">
                <a:latin typeface="Times New Roman" panose="02020603050405020304" pitchFamily="18" charset="0"/>
                <a:cs typeface="Times New Roman" panose="02020603050405020304" pitchFamily="18" charset="0"/>
              </a:rPr>
              <a:t>It does not need any prime number for its working. </a:t>
            </a: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253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Proposed Technique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75201" y="1499126"/>
            <a:ext cx="9543807" cy="5197887"/>
          </a:xfrm>
        </p:spPr>
        <p:txBody>
          <a:bodyPr>
            <a:noAutofit/>
          </a:bodyPr>
          <a:lstStyle/>
          <a:p>
            <a:pPr algn="just"/>
            <a:r>
              <a:rPr lang="en-US" sz="2100" dirty="0" smtClean="0">
                <a:latin typeface="Times New Roman" panose="02020603050405020304" pitchFamily="18" charset="0"/>
                <a:cs typeface="Times New Roman" panose="02020603050405020304" pitchFamily="18" charset="0"/>
              </a:rPr>
              <a:t>Part 1: Key Generation</a:t>
            </a:r>
          </a:p>
          <a:p>
            <a:pPr algn="just"/>
            <a:r>
              <a:rPr lang="en-US" sz="2100" dirty="0" smtClean="0">
                <a:latin typeface="Times New Roman" panose="02020603050405020304" pitchFamily="18" charset="0"/>
                <a:cs typeface="Times New Roman" panose="02020603050405020304" pitchFamily="18" charset="0"/>
              </a:rPr>
              <a:t>1) Private key is denoted by “d”</a:t>
            </a:r>
          </a:p>
          <a:p>
            <a:pPr algn="just"/>
            <a:r>
              <a:rPr lang="en-US" sz="2100" dirty="0" smtClean="0">
                <a:latin typeface="Times New Roman" panose="02020603050405020304" pitchFamily="18" charset="0"/>
                <a:cs typeface="Times New Roman" panose="02020603050405020304" pitchFamily="18" charset="0"/>
              </a:rPr>
              <a:t>2) Public keys are denoted by “n” and “e”.</a:t>
            </a:r>
          </a:p>
          <a:p>
            <a:pPr marL="0" indent="0" algn="just">
              <a:buNone/>
            </a:pPr>
            <a:r>
              <a:rPr lang="en-US" sz="2100" b="1" dirty="0" smtClean="0">
                <a:latin typeface="Times New Roman" panose="02020603050405020304" pitchFamily="18" charset="0"/>
                <a:cs typeface="Times New Roman" panose="02020603050405020304" pitchFamily="18" charset="0"/>
              </a:rPr>
              <a:t>Step 1: </a:t>
            </a:r>
            <a:r>
              <a:rPr lang="en-US" sz="2100" dirty="0" smtClean="0">
                <a:latin typeface="Times New Roman" panose="02020603050405020304" pitchFamily="18" charset="0"/>
                <a:cs typeface="Times New Roman" panose="02020603050405020304" pitchFamily="18" charset="0"/>
              </a:rPr>
              <a:t>Here value of n is fixed to 37.</a:t>
            </a:r>
          </a:p>
          <a:p>
            <a:pPr marL="0" indent="0" algn="just">
              <a:buNone/>
            </a:pPr>
            <a:r>
              <a:rPr lang="en-US" sz="2100" b="1" dirty="0" smtClean="0">
                <a:latin typeface="Times New Roman" panose="02020603050405020304" pitchFamily="18" charset="0"/>
                <a:cs typeface="Times New Roman" panose="02020603050405020304" pitchFamily="18" charset="0"/>
              </a:rPr>
              <a:t>Step 2: </a:t>
            </a:r>
            <a:r>
              <a:rPr lang="en-US" sz="2100" dirty="0" smtClean="0">
                <a:latin typeface="Times New Roman" panose="02020603050405020304" pitchFamily="18" charset="0"/>
                <a:cs typeface="Times New Roman" panose="02020603050405020304" pitchFamily="18" charset="0"/>
              </a:rPr>
              <a:t>Choose any invertible matrix “k”. An invertible matrix means a matrix “k” for which an inverse”k</a:t>
            </a:r>
            <a:r>
              <a:rPr lang="en-US" sz="2100" baseline="30000" dirty="0" smtClean="0">
                <a:latin typeface="Times New Roman" panose="02020603050405020304" pitchFamily="18" charset="0"/>
                <a:cs typeface="Times New Roman" panose="02020603050405020304" pitchFamily="18" charset="0"/>
              </a:rPr>
              <a:t>-1</a:t>
            </a:r>
            <a:r>
              <a:rPr lang="en-US" sz="2100" dirty="0" smtClean="0">
                <a:latin typeface="Times New Roman" panose="02020603050405020304" pitchFamily="18" charset="0"/>
                <a:cs typeface="Times New Roman" panose="02020603050405020304" pitchFamily="18" charset="0"/>
              </a:rPr>
              <a:t>” exists. i.e. (k * k</a:t>
            </a:r>
            <a:r>
              <a:rPr lang="en-US" sz="2100" baseline="30000" dirty="0" smtClean="0">
                <a:latin typeface="Times New Roman" panose="02020603050405020304" pitchFamily="18" charset="0"/>
                <a:cs typeface="Times New Roman" panose="02020603050405020304" pitchFamily="18" charset="0"/>
              </a:rPr>
              <a:t>-1</a:t>
            </a:r>
            <a:r>
              <a:rPr lang="en-US" sz="2100" dirty="0" smtClean="0">
                <a:latin typeface="Times New Roman" panose="02020603050405020304" pitchFamily="18" charset="0"/>
                <a:cs typeface="Times New Roman" panose="02020603050405020304" pitchFamily="18" charset="0"/>
              </a:rPr>
              <a:t> )mod 37= I (Identity matrix).</a:t>
            </a:r>
          </a:p>
          <a:p>
            <a:pPr marL="0" indent="0" algn="just">
              <a:buNone/>
            </a:pPr>
            <a:r>
              <a:rPr lang="en-US" sz="2100" b="1" dirty="0" smtClean="0">
                <a:latin typeface="Times New Roman" panose="02020603050405020304" pitchFamily="18" charset="0"/>
                <a:cs typeface="Times New Roman" panose="02020603050405020304" pitchFamily="18" charset="0"/>
              </a:rPr>
              <a:t>Step 3: </a:t>
            </a:r>
            <a:r>
              <a:rPr lang="en-US" sz="2100" dirty="0" smtClean="0">
                <a:latin typeface="Times New Roman" panose="02020603050405020304" pitchFamily="18" charset="0"/>
                <a:cs typeface="Times New Roman" panose="02020603050405020304" pitchFamily="18" charset="0"/>
              </a:rPr>
              <a:t>Select any integer value and multiply it with “k”. This is the private key. i.e. d=(integer_value</a:t>
            </a:r>
            <a:r>
              <a:rPr lang="en-US" sz="2100" dirty="0">
                <a:latin typeface="Times New Roman" panose="02020603050405020304" pitchFamily="18" charset="0"/>
                <a:cs typeface="Times New Roman" panose="02020603050405020304" pitchFamily="18" charset="0"/>
              </a:rPr>
              <a:t> </a:t>
            </a:r>
            <a:r>
              <a:rPr lang="en-US" sz="2100" dirty="0" smtClean="0">
                <a:latin typeface="Times New Roman" panose="02020603050405020304" pitchFamily="18" charset="0"/>
                <a:cs typeface="Times New Roman" panose="02020603050405020304" pitchFamily="18" charset="0"/>
              </a:rPr>
              <a:t>* k) mod 37.</a:t>
            </a:r>
          </a:p>
          <a:p>
            <a:pPr marL="0" indent="0" algn="just">
              <a:buNone/>
            </a:pPr>
            <a:r>
              <a:rPr lang="en-US" sz="2100" b="1" dirty="0" smtClean="0">
                <a:latin typeface="Times New Roman" panose="02020603050405020304" pitchFamily="18" charset="0"/>
                <a:cs typeface="Times New Roman" panose="02020603050405020304" pitchFamily="18" charset="0"/>
              </a:rPr>
              <a:t>Step 4: </a:t>
            </a:r>
            <a:r>
              <a:rPr lang="en-US" sz="2100" dirty="0" smtClean="0">
                <a:latin typeface="Times New Roman" panose="02020603050405020304" pitchFamily="18" charset="0"/>
                <a:cs typeface="Times New Roman" panose="02020603050405020304" pitchFamily="18" charset="0"/>
              </a:rPr>
              <a:t>Find: (integer)</a:t>
            </a:r>
            <a:r>
              <a:rPr lang="en-US" sz="2100" baseline="30000" dirty="0" smtClean="0">
                <a:latin typeface="Times New Roman" panose="02020603050405020304" pitchFamily="18" charset="0"/>
                <a:cs typeface="Times New Roman" panose="02020603050405020304" pitchFamily="18" charset="0"/>
              </a:rPr>
              <a:t>-1</a:t>
            </a:r>
            <a:r>
              <a:rPr lang="en-US" sz="2100" dirty="0" smtClean="0">
                <a:latin typeface="Times New Roman" panose="02020603050405020304" pitchFamily="18" charset="0"/>
                <a:cs typeface="Times New Roman" panose="02020603050405020304" pitchFamily="18" charset="0"/>
              </a:rPr>
              <a:t> and k</a:t>
            </a:r>
            <a:r>
              <a:rPr lang="en-US" sz="2100" baseline="30000" dirty="0" smtClean="0">
                <a:latin typeface="Times New Roman" panose="02020603050405020304" pitchFamily="18" charset="0"/>
                <a:cs typeface="Times New Roman" panose="02020603050405020304" pitchFamily="18" charset="0"/>
              </a:rPr>
              <a:t>-1</a:t>
            </a:r>
            <a:r>
              <a:rPr lang="en-US" sz="2100" dirty="0" smtClean="0">
                <a:latin typeface="Times New Roman" panose="02020603050405020304" pitchFamily="18" charset="0"/>
                <a:cs typeface="Times New Roman" panose="02020603050405020304" pitchFamily="18" charset="0"/>
              </a:rPr>
              <a:t>. Then e= </a:t>
            </a:r>
            <a:r>
              <a:rPr lang="en-US" sz="2100" dirty="0">
                <a:latin typeface="Times New Roman" panose="02020603050405020304" pitchFamily="18" charset="0"/>
                <a:cs typeface="Times New Roman" panose="02020603050405020304" pitchFamily="18" charset="0"/>
              </a:rPr>
              <a:t>(integer)</a:t>
            </a:r>
            <a:r>
              <a:rPr lang="en-US" sz="2100" baseline="30000" dirty="0">
                <a:latin typeface="Times New Roman" panose="02020603050405020304" pitchFamily="18" charset="0"/>
                <a:cs typeface="Times New Roman" panose="02020603050405020304" pitchFamily="18" charset="0"/>
              </a:rPr>
              <a:t>-</a:t>
            </a:r>
            <a:r>
              <a:rPr lang="en-US" sz="2100" baseline="30000" dirty="0" smtClean="0">
                <a:latin typeface="Times New Roman" panose="02020603050405020304" pitchFamily="18" charset="0"/>
                <a:cs typeface="Times New Roman" panose="02020603050405020304" pitchFamily="18" charset="0"/>
              </a:rPr>
              <a:t>1</a:t>
            </a:r>
            <a:r>
              <a:rPr lang="en-US" sz="2100" dirty="0" smtClean="0">
                <a:latin typeface="Times New Roman" panose="02020603050405020304" pitchFamily="18" charset="0"/>
                <a:cs typeface="Times New Roman" panose="02020603050405020304" pitchFamily="18" charset="0"/>
              </a:rPr>
              <a:t> * k</a:t>
            </a:r>
            <a:r>
              <a:rPr lang="en-US" sz="2100" baseline="30000" dirty="0" smtClean="0">
                <a:latin typeface="Times New Roman" panose="02020603050405020304" pitchFamily="18" charset="0"/>
                <a:cs typeface="Times New Roman" panose="02020603050405020304" pitchFamily="18" charset="0"/>
              </a:rPr>
              <a:t>-1.</a:t>
            </a:r>
            <a:endParaRPr lang="en-US" sz="2100" baseline="30000" dirty="0">
              <a:latin typeface="Times New Roman" panose="02020603050405020304" pitchFamily="18" charset="0"/>
              <a:cs typeface="Times New Roman" panose="02020603050405020304" pitchFamily="18" charset="0"/>
            </a:endParaRPr>
          </a:p>
          <a:p>
            <a:pPr marL="0" indent="0" algn="just">
              <a:buNone/>
            </a:pPr>
            <a:r>
              <a:rPr lang="en-US" sz="2100" dirty="0" smtClean="0">
                <a:latin typeface="Times New Roman" panose="02020603050405020304" pitchFamily="18" charset="0"/>
                <a:cs typeface="Times New Roman" panose="02020603050405020304" pitchFamily="18" charset="0"/>
              </a:rPr>
              <a:t>Announce “n” and “e” as public keys and  “d” as private key.</a:t>
            </a:r>
          </a:p>
          <a:p>
            <a:pPr algn="just"/>
            <a:r>
              <a:rPr lang="en-US" sz="2100" b="1" dirty="0" smtClean="0">
                <a:latin typeface="Times New Roman" panose="02020603050405020304" pitchFamily="18" charset="0"/>
                <a:cs typeface="Times New Roman" panose="02020603050405020304" pitchFamily="18" charset="0"/>
              </a:rPr>
              <a:t>Part 2 : </a:t>
            </a:r>
            <a:r>
              <a:rPr lang="en-US" sz="2100" dirty="0" smtClean="0">
                <a:latin typeface="Times New Roman" panose="02020603050405020304" pitchFamily="18" charset="0"/>
                <a:cs typeface="Times New Roman" panose="02020603050405020304" pitchFamily="18" charset="0"/>
              </a:rPr>
              <a:t>Signature=(m*</a:t>
            </a:r>
            <a:r>
              <a:rPr lang="en-US" sz="2100" dirty="0" err="1" smtClean="0">
                <a:latin typeface="Times New Roman" panose="02020603050405020304" pitchFamily="18" charset="0"/>
                <a:cs typeface="Times New Roman" panose="02020603050405020304" pitchFamily="18" charset="0"/>
              </a:rPr>
              <a:t>private_key</a:t>
            </a:r>
            <a:r>
              <a:rPr lang="en-US" sz="2100" dirty="0" smtClean="0">
                <a:latin typeface="Times New Roman" panose="02020603050405020304" pitchFamily="18" charset="0"/>
                <a:cs typeface="Times New Roman" panose="02020603050405020304" pitchFamily="18" charset="0"/>
              </a:rPr>
              <a:t>)mod n.</a:t>
            </a:r>
          </a:p>
          <a:p>
            <a:pPr marL="0" indent="0" algn="just">
              <a:buNone/>
            </a:pPr>
            <a:endParaRPr lang="en-US" sz="2100" baseline="30000" dirty="0" smtClean="0">
              <a:latin typeface="Times New Roman" panose="02020603050405020304" pitchFamily="18" charset="0"/>
              <a:cs typeface="Times New Roman" panose="02020603050405020304" pitchFamily="18" charset="0"/>
            </a:endParaRPr>
          </a:p>
          <a:p>
            <a:pPr marL="0" indent="0" algn="just">
              <a:buNone/>
            </a:pPr>
            <a:endParaRPr lang="en-US" sz="2100" dirty="0" smtClean="0">
              <a:latin typeface="Times New Roman" panose="02020603050405020304" pitchFamily="18" charset="0"/>
              <a:cs typeface="Times New Roman" panose="02020603050405020304" pitchFamily="18" charset="0"/>
            </a:endParaRPr>
          </a:p>
          <a:p>
            <a:pPr marL="0" indent="0" algn="just">
              <a:buNone/>
            </a:pPr>
            <a:endParaRPr lang="en-US" sz="2100" dirty="0" smtClean="0">
              <a:latin typeface="Times New Roman" panose="02020603050405020304" pitchFamily="18" charset="0"/>
              <a:cs typeface="Times New Roman" panose="02020603050405020304" pitchFamily="18" charset="0"/>
            </a:endParaRPr>
          </a:p>
          <a:p>
            <a:pPr marL="0" indent="0" algn="just">
              <a:buNone/>
            </a:pP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6121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29070" y="180304"/>
                <a:ext cx="8946541" cy="6400800"/>
              </a:xfrm>
              <a:ln>
                <a:solidFill>
                  <a:schemeClr val="tx1"/>
                </a:solidFill>
              </a:ln>
            </p:spPr>
            <p:txBody>
              <a:bodyPr>
                <a:noAutofit/>
              </a:bodyPr>
              <a:lstStyle/>
              <a:p>
                <a:pPr algn="just"/>
                <a:r>
                  <a:rPr lang="en-US" sz="2100" dirty="0" smtClean="0">
                    <a:latin typeface="Times New Roman" panose="02020603050405020304" pitchFamily="18" charset="0"/>
                    <a:cs typeface="Times New Roman" panose="02020603050405020304" pitchFamily="18" charset="0"/>
                  </a:rPr>
                  <a:t>Example : Part 1: Generating Keys.</a:t>
                </a:r>
              </a:p>
              <a:p>
                <a:pPr algn="just"/>
                <a:r>
                  <a:rPr lang="en-US" sz="2100" dirty="0" smtClean="0">
                    <a:latin typeface="Times New Roman" panose="02020603050405020304" pitchFamily="18" charset="0"/>
                    <a:cs typeface="Times New Roman" panose="02020603050405020304" pitchFamily="18" charset="0"/>
                  </a:rPr>
                  <a:t>1) n = 37 </a:t>
                </a:r>
              </a:p>
              <a:p>
                <a:pPr algn="just"/>
                <a:r>
                  <a:rPr lang="en-US" sz="2100" dirty="0" smtClean="0">
                    <a:latin typeface="Times New Roman" panose="02020603050405020304" pitchFamily="18" charset="0"/>
                    <a:cs typeface="Times New Roman" panose="02020603050405020304" pitchFamily="18" charset="0"/>
                  </a:rPr>
                  <a:t>2) integer =3</a:t>
                </a:r>
              </a:p>
              <a:p>
                <a:pPr algn="just"/>
                <a:r>
                  <a:rPr lang="en-US" sz="2100" dirty="0" smtClean="0">
                    <a:latin typeface="Times New Roman" panose="02020603050405020304" pitchFamily="18" charset="0"/>
                    <a:cs typeface="Times New Roman" panose="02020603050405020304" pitchFamily="18" charset="0"/>
                  </a:rPr>
                  <a:t>3) Matrix k=  </a:t>
                </a:r>
                <a14:m>
                  <m:oMath xmlns:m="http://schemas.openxmlformats.org/officeDocument/2006/math">
                    <m:m>
                      <m:mPr>
                        <m:mcs>
                          <m:mc>
                            <m:mcPr>
                              <m:count m:val="2"/>
                              <m:mcJc m:val="center"/>
                            </m:mcPr>
                          </m:mc>
                        </m:mcs>
                        <m:ctrlPr>
                          <a:rPr lang="en-US" sz="2100" i="1" smtClean="0">
                            <a:latin typeface="Cambria Math" panose="02040503050406030204" pitchFamily="18" charset="0"/>
                          </a:rPr>
                        </m:ctrlPr>
                      </m:mPr>
                      <m:mr>
                        <m:e>
                          <m:r>
                            <m:rPr>
                              <m:brk m:alnAt="7"/>
                            </m:rPr>
                            <a:rPr lang="en-US" sz="2100" b="0" i="1" smtClean="0">
                              <a:latin typeface="Cambria Math" panose="02040503050406030204" pitchFamily="18" charset="0"/>
                            </a:rPr>
                            <m:t>2</m:t>
                          </m:r>
                        </m:e>
                        <m:e>
                          <m:r>
                            <a:rPr lang="en-US" sz="2100" b="0" i="1" smtClean="0">
                              <a:latin typeface="Cambria Math" panose="02040503050406030204" pitchFamily="18" charset="0"/>
                            </a:rPr>
                            <m:t>1</m:t>
                          </m:r>
                        </m:e>
                      </m:mr>
                      <m:mr>
                        <m:e>
                          <m:r>
                            <a:rPr lang="en-US" sz="2100" b="0" i="1" smtClean="0">
                              <a:latin typeface="Cambria Math" panose="02040503050406030204" pitchFamily="18" charset="0"/>
                            </a:rPr>
                            <m:t>4</m:t>
                          </m:r>
                        </m:e>
                        <m:e>
                          <m:r>
                            <a:rPr lang="en-US" sz="2100" b="0" i="1" smtClean="0">
                              <a:latin typeface="Cambria Math" panose="02040503050406030204" pitchFamily="18" charset="0"/>
                            </a:rPr>
                            <m:t>5</m:t>
                          </m:r>
                        </m:e>
                      </m:mr>
                    </m:m>
                  </m:oMath>
                </a14:m>
                <a:endParaRPr lang="en-US" sz="2100" dirty="0" smtClean="0">
                  <a:latin typeface="Times New Roman" panose="02020603050405020304" pitchFamily="18" charset="0"/>
                  <a:cs typeface="Times New Roman" panose="02020603050405020304" pitchFamily="18" charset="0"/>
                </a:endParaRPr>
              </a:p>
              <a:p>
                <a:pPr algn="just"/>
                <a:r>
                  <a:rPr lang="en-US" sz="2100" dirty="0" smtClean="0">
                    <a:latin typeface="Times New Roman" panose="02020603050405020304" pitchFamily="18" charset="0"/>
                    <a:cs typeface="Times New Roman" panose="02020603050405020304" pitchFamily="18" charset="0"/>
                  </a:rPr>
                  <a:t>4) Private key: d=integer * matrix = 3 *    </a:t>
                </a:r>
                <a14:m>
                  <m:oMath xmlns:m="http://schemas.openxmlformats.org/officeDocument/2006/math">
                    <m:m>
                      <m:mPr>
                        <m:mcs>
                          <m:mc>
                            <m:mcPr>
                              <m:count m:val="2"/>
                              <m:mcJc m:val="center"/>
                            </m:mcPr>
                          </m:mc>
                        </m:mcs>
                        <m:ctrlPr>
                          <a:rPr lang="en-US" sz="2100" i="1">
                            <a:latin typeface="Cambria Math" panose="02040503050406030204" pitchFamily="18" charset="0"/>
                          </a:rPr>
                        </m:ctrlPr>
                      </m:mPr>
                      <m:mr>
                        <m:e>
                          <m:r>
                            <m:rPr>
                              <m:brk m:alnAt="7"/>
                            </m:rPr>
                            <a:rPr lang="en-US" sz="2100" i="1">
                              <a:latin typeface="Cambria Math" panose="02040503050406030204" pitchFamily="18" charset="0"/>
                            </a:rPr>
                            <m:t>2</m:t>
                          </m:r>
                        </m:e>
                        <m:e>
                          <m:r>
                            <a:rPr lang="en-US" sz="2100" i="1">
                              <a:latin typeface="Cambria Math" panose="02040503050406030204" pitchFamily="18" charset="0"/>
                            </a:rPr>
                            <m:t>1</m:t>
                          </m:r>
                        </m:e>
                      </m:mr>
                      <m:mr>
                        <m:e>
                          <m:r>
                            <a:rPr lang="en-US" sz="2100" i="1">
                              <a:latin typeface="Cambria Math" panose="02040503050406030204" pitchFamily="18" charset="0"/>
                            </a:rPr>
                            <m:t>4</m:t>
                          </m:r>
                        </m:e>
                        <m:e>
                          <m:r>
                            <a:rPr lang="en-US" sz="2100" i="1">
                              <a:latin typeface="Cambria Math" panose="02040503050406030204" pitchFamily="18" charset="0"/>
                            </a:rPr>
                            <m:t>5</m:t>
                          </m:r>
                        </m:e>
                      </m:mr>
                    </m:m>
                    <m:r>
                      <a:rPr lang="en-US" sz="2100" b="0" i="0" smtClean="0">
                        <a:latin typeface="Cambria Math" panose="02040503050406030204" pitchFamily="18" charset="0"/>
                      </a:rPr>
                      <m:t>   </m:t>
                    </m:r>
                  </m:oMath>
                </a14:m>
                <a:r>
                  <a:rPr lang="en-US" sz="2100" dirty="0" smtClean="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  </a:t>
                </a:r>
                <a14:m>
                  <m:oMath xmlns:m="http://schemas.openxmlformats.org/officeDocument/2006/math">
                    <m:m>
                      <m:mPr>
                        <m:mcs>
                          <m:mc>
                            <m:mcPr>
                              <m:count m:val="2"/>
                              <m:mcJc m:val="center"/>
                            </m:mcPr>
                          </m:mc>
                        </m:mcs>
                        <m:ctrlPr>
                          <a:rPr lang="en-US" sz="2100" i="1">
                            <a:latin typeface="Cambria Math" panose="02040503050406030204" pitchFamily="18" charset="0"/>
                          </a:rPr>
                        </m:ctrlPr>
                      </m:mPr>
                      <m:mr>
                        <m:e>
                          <m:r>
                            <m:rPr>
                              <m:brk m:alnAt="7"/>
                            </m:rPr>
                            <a:rPr lang="en-US" sz="2100" b="0" i="1" smtClean="0">
                              <a:latin typeface="Cambria Math" panose="02040503050406030204" pitchFamily="18" charset="0"/>
                            </a:rPr>
                            <m:t>6</m:t>
                          </m:r>
                        </m:e>
                        <m:e>
                          <m:r>
                            <a:rPr lang="en-US" sz="2100" b="0" i="1" smtClean="0">
                              <a:latin typeface="Cambria Math" panose="02040503050406030204" pitchFamily="18" charset="0"/>
                            </a:rPr>
                            <m:t>3</m:t>
                          </m:r>
                        </m:e>
                      </m:mr>
                      <m:mr>
                        <m:e>
                          <m:r>
                            <a:rPr lang="en-US" sz="2100" b="0" i="1" smtClean="0">
                              <a:latin typeface="Cambria Math" panose="02040503050406030204" pitchFamily="18" charset="0"/>
                            </a:rPr>
                            <m:t>12</m:t>
                          </m:r>
                        </m:e>
                        <m:e>
                          <m:r>
                            <a:rPr lang="en-US" sz="2100" b="0" i="1" smtClean="0">
                              <a:latin typeface="Cambria Math" panose="02040503050406030204" pitchFamily="18" charset="0"/>
                            </a:rPr>
                            <m:t>15</m:t>
                          </m:r>
                        </m:e>
                      </m:mr>
                    </m:m>
                  </m:oMath>
                </a14:m>
                <a:endParaRPr lang="en-US" sz="2100" dirty="0" smtClean="0">
                  <a:latin typeface="Times New Roman" panose="02020603050405020304" pitchFamily="18" charset="0"/>
                  <a:cs typeface="Times New Roman" panose="02020603050405020304" pitchFamily="18" charset="0"/>
                </a:endParaRPr>
              </a:p>
              <a:p>
                <a:pPr algn="just"/>
                <a:r>
                  <a:rPr lang="en-US" sz="2100" dirty="0" smtClean="0">
                    <a:latin typeface="Times New Roman" panose="02020603050405020304" pitchFamily="18" charset="0"/>
                    <a:cs typeface="Times New Roman" panose="02020603050405020304" pitchFamily="18" charset="0"/>
                  </a:rPr>
                  <a:t>5) Inverse of 3 is 25.</a:t>
                </a:r>
                <a:r>
                  <a:rPr lang="en-US" sz="2100" dirty="0">
                    <a:latin typeface="Times New Roman" panose="02020603050405020304" pitchFamily="18" charset="0"/>
                    <a:cs typeface="Times New Roman" panose="02020603050405020304" pitchFamily="18" charset="0"/>
                  </a:rPr>
                  <a:t> </a:t>
                </a:r>
                <a:r>
                  <a:rPr lang="en-US" sz="2100" dirty="0" smtClean="0">
                    <a:latin typeface="Times New Roman" panose="02020603050405020304" pitchFamily="18" charset="0"/>
                    <a:cs typeface="Times New Roman" panose="02020603050405020304" pitchFamily="18" charset="0"/>
                  </a:rPr>
                  <a:t>Verify: (3)*(25)mod 37 =1.</a:t>
                </a:r>
              </a:p>
              <a:p>
                <a:pPr algn="just"/>
                <a:r>
                  <a:rPr lang="en-US" sz="2100" dirty="0" smtClean="0">
                    <a:latin typeface="Times New Roman" panose="02020603050405020304" pitchFamily="18" charset="0"/>
                    <a:cs typeface="Times New Roman" panose="02020603050405020304" pitchFamily="18" charset="0"/>
                  </a:rPr>
                  <a:t>6) Inverse of Matrix:</a:t>
                </a:r>
              </a:p>
              <a:p>
                <a:pPr lvl="1" algn="just"/>
                <a:r>
                  <a:rPr lang="en-US" sz="2100" dirty="0" smtClean="0">
                    <a:latin typeface="Times New Roman" panose="02020603050405020304" pitchFamily="18" charset="0"/>
                    <a:cs typeface="Times New Roman" panose="02020603050405020304" pitchFamily="18" charset="0"/>
                  </a:rPr>
                  <a:t>K</a:t>
                </a:r>
                <a:r>
                  <a:rPr lang="en-US" sz="2100" baseline="30000" dirty="0" smtClean="0">
                    <a:latin typeface="Times New Roman" panose="02020603050405020304" pitchFamily="18" charset="0"/>
                    <a:cs typeface="Times New Roman" panose="02020603050405020304" pitchFamily="18" charset="0"/>
                  </a:rPr>
                  <a:t>-1</a:t>
                </a:r>
                <a:r>
                  <a:rPr lang="en-US" sz="2100" dirty="0" smtClean="0">
                    <a:latin typeface="Times New Roman" panose="02020603050405020304" pitchFamily="18" charset="0"/>
                    <a:cs typeface="Times New Roman" panose="02020603050405020304" pitchFamily="18" charset="0"/>
                  </a:rPr>
                  <a:t> =  </a:t>
                </a:r>
                <a14:m>
                  <m:oMath xmlns:m="http://schemas.openxmlformats.org/officeDocument/2006/math">
                    <m:m>
                      <m:mPr>
                        <m:mcs>
                          <m:mc>
                            <m:mcPr>
                              <m:count m:val="2"/>
                              <m:mcJc m:val="center"/>
                            </m:mcPr>
                          </m:mc>
                        </m:mcs>
                        <m:ctrlPr>
                          <a:rPr lang="en-US" sz="2100" i="1">
                            <a:latin typeface="Cambria Math" panose="02040503050406030204" pitchFamily="18" charset="0"/>
                          </a:rPr>
                        </m:ctrlPr>
                      </m:mPr>
                      <m:mr>
                        <m:e>
                          <m:r>
                            <m:rPr>
                              <m:brk m:alnAt="7"/>
                            </m:rPr>
                            <a:rPr lang="en-US" sz="2100" b="0" i="1" smtClean="0">
                              <a:latin typeface="Cambria Math" panose="02040503050406030204" pitchFamily="18" charset="0"/>
                            </a:rPr>
                            <m:t>7</m:t>
                          </m:r>
                        </m:e>
                        <m:e>
                          <m:r>
                            <a:rPr lang="en-US" sz="2100" b="0" i="1" smtClean="0">
                              <a:latin typeface="Cambria Math" panose="02040503050406030204" pitchFamily="18" charset="0"/>
                            </a:rPr>
                            <m:t>6</m:t>
                          </m:r>
                        </m:e>
                      </m:mr>
                      <m:mr>
                        <m:e>
                          <m:r>
                            <a:rPr lang="en-US" sz="2100" b="0" i="1" smtClean="0">
                              <a:latin typeface="Cambria Math" panose="02040503050406030204" pitchFamily="18" charset="0"/>
                            </a:rPr>
                            <m:t>2</m:t>
                          </m:r>
                          <m:r>
                            <a:rPr lang="en-US" sz="2100" i="1">
                              <a:latin typeface="Cambria Math" panose="02040503050406030204" pitchFamily="18" charset="0"/>
                            </a:rPr>
                            <m:t>4</m:t>
                          </m:r>
                        </m:e>
                        <m:e>
                          <m:r>
                            <a:rPr lang="en-US" sz="2100" b="0" i="1" smtClean="0">
                              <a:latin typeface="Cambria Math" panose="02040503050406030204" pitchFamily="18" charset="0"/>
                            </a:rPr>
                            <m:t>2</m:t>
                          </m:r>
                          <m:r>
                            <a:rPr lang="en-US" sz="2100" i="1">
                              <a:latin typeface="Cambria Math" panose="02040503050406030204" pitchFamily="18" charset="0"/>
                            </a:rPr>
                            <m:t>5</m:t>
                          </m:r>
                        </m:e>
                      </m:mr>
                    </m:m>
                  </m:oMath>
                </a14:m>
                <a:endParaRPr lang="en-US" sz="2100" baseline="30000" dirty="0" smtClean="0">
                  <a:latin typeface="Times New Roman" panose="02020603050405020304" pitchFamily="18" charset="0"/>
                  <a:cs typeface="Times New Roman" panose="02020603050405020304" pitchFamily="18" charset="0"/>
                </a:endParaRPr>
              </a:p>
              <a:p>
                <a:pPr lvl="1" algn="just"/>
                <a:r>
                  <a:rPr lang="en-US" sz="2100" dirty="0" smtClean="0">
                    <a:latin typeface="Times New Roman" panose="02020603050405020304" pitchFamily="18" charset="0"/>
                    <a:cs typeface="Times New Roman" panose="02020603050405020304" pitchFamily="18" charset="0"/>
                  </a:rPr>
                  <a:t>Verify :     </a:t>
                </a:r>
                <a14:m>
                  <m:oMath xmlns:m="http://schemas.openxmlformats.org/officeDocument/2006/math">
                    <m:m>
                      <m:mPr>
                        <m:mcs>
                          <m:mc>
                            <m:mcPr>
                              <m:count m:val="2"/>
                              <m:mcJc m:val="center"/>
                            </m:mcPr>
                          </m:mc>
                        </m:mcs>
                        <m:ctrlPr>
                          <a:rPr lang="en-US" sz="2100" i="1">
                            <a:latin typeface="Cambria Math" panose="02040503050406030204" pitchFamily="18" charset="0"/>
                          </a:rPr>
                        </m:ctrlPr>
                      </m:mPr>
                      <m:mr>
                        <m:e>
                          <m:r>
                            <m:rPr>
                              <m:brk m:alnAt="7"/>
                            </m:rPr>
                            <a:rPr lang="en-US" sz="2100" i="1">
                              <a:latin typeface="Cambria Math" panose="02040503050406030204" pitchFamily="18" charset="0"/>
                            </a:rPr>
                            <m:t>2</m:t>
                          </m:r>
                        </m:e>
                        <m:e>
                          <m:r>
                            <a:rPr lang="en-US" sz="2100" i="1">
                              <a:latin typeface="Cambria Math" panose="02040503050406030204" pitchFamily="18" charset="0"/>
                            </a:rPr>
                            <m:t>1</m:t>
                          </m:r>
                        </m:e>
                      </m:mr>
                      <m:mr>
                        <m:e>
                          <m:r>
                            <a:rPr lang="en-US" sz="2100" i="1">
                              <a:latin typeface="Cambria Math" panose="02040503050406030204" pitchFamily="18" charset="0"/>
                            </a:rPr>
                            <m:t>4</m:t>
                          </m:r>
                        </m:e>
                        <m:e>
                          <m:r>
                            <a:rPr lang="en-US" sz="2100" i="1">
                              <a:latin typeface="Cambria Math" panose="02040503050406030204" pitchFamily="18" charset="0"/>
                            </a:rPr>
                            <m:t>5</m:t>
                          </m:r>
                        </m:e>
                      </m:mr>
                    </m:m>
                    <m:r>
                      <a:rPr lang="en-US" sz="2100">
                        <a:latin typeface="Cambria Math" panose="02040503050406030204" pitchFamily="18" charset="0"/>
                      </a:rPr>
                      <m:t> </m:t>
                    </m:r>
                  </m:oMath>
                </a14:m>
                <a:r>
                  <a:rPr lang="en-US" sz="2100" dirty="0" smtClean="0">
                    <a:latin typeface="Times New Roman" panose="02020603050405020304" pitchFamily="18" charset="0"/>
                    <a:cs typeface="Times New Roman" panose="02020603050405020304" pitchFamily="18" charset="0"/>
                  </a:rPr>
                  <a:t>   *  </a:t>
                </a:r>
                <a14:m>
                  <m:oMath xmlns:m="http://schemas.openxmlformats.org/officeDocument/2006/math">
                    <m:m>
                      <m:mPr>
                        <m:mcs>
                          <m:mc>
                            <m:mcPr>
                              <m:count m:val="2"/>
                              <m:mcJc m:val="center"/>
                            </m:mcPr>
                          </m:mc>
                        </m:mcs>
                        <m:ctrlPr>
                          <a:rPr lang="en-US" sz="2100" i="1">
                            <a:latin typeface="Cambria Math" panose="02040503050406030204" pitchFamily="18" charset="0"/>
                          </a:rPr>
                        </m:ctrlPr>
                      </m:mPr>
                      <m:mr>
                        <m:e>
                          <m:r>
                            <m:rPr>
                              <m:brk m:alnAt="7"/>
                            </m:rPr>
                            <a:rPr lang="en-US" sz="2100" i="1">
                              <a:latin typeface="Cambria Math" panose="02040503050406030204" pitchFamily="18" charset="0"/>
                            </a:rPr>
                            <m:t>7</m:t>
                          </m:r>
                        </m:e>
                        <m:e>
                          <m:r>
                            <a:rPr lang="en-US" sz="2100" i="1">
                              <a:latin typeface="Cambria Math" panose="02040503050406030204" pitchFamily="18" charset="0"/>
                            </a:rPr>
                            <m:t>6</m:t>
                          </m:r>
                        </m:e>
                      </m:mr>
                      <m:mr>
                        <m:e>
                          <m:r>
                            <a:rPr lang="en-US" sz="2100" i="1">
                              <a:latin typeface="Cambria Math" panose="02040503050406030204" pitchFamily="18" charset="0"/>
                            </a:rPr>
                            <m:t>2</m:t>
                          </m:r>
                          <m:r>
                            <a:rPr lang="en-US" sz="2100" i="1">
                              <a:latin typeface="Cambria Math" panose="02040503050406030204" pitchFamily="18" charset="0"/>
                            </a:rPr>
                            <m:t>4</m:t>
                          </m:r>
                        </m:e>
                        <m:e>
                          <m:r>
                            <a:rPr lang="en-US" sz="2100" i="1">
                              <a:latin typeface="Cambria Math" panose="02040503050406030204" pitchFamily="18" charset="0"/>
                            </a:rPr>
                            <m:t>2</m:t>
                          </m:r>
                          <m:r>
                            <a:rPr lang="en-US" sz="2100" i="1">
                              <a:latin typeface="Cambria Math" panose="02040503050406030204" pitchFamily="18" charset="0"/>
                            </a:rPr>
                            <m:t>5</m:t>
                          </m:r>
                        </m:e>
                      </m:mr>
                    </m:m>
                  </m:oMath>
                </a14:m>
                <a:r>
                  <a:rPr lang="en-US" sz="2100" dirty="0" smtClean="0">
                    <a:latin typeface="Times New Roman" panose="02020603050405020304" pitchFamily="18" charset="0"/>
                    <a:cs typeface="Times New Roman" panose="02020603050405020304" pitchFamily="18" charset="0"/>
                  </a:rPr>
                  <a:t>     mod 37 =  </a:t>
                </a:r>
                <a14:m>
                  <m:oMath xmlns:m="http://schemas.openxmlformats.org/officeDocument/2006/math">
                    <m:m>
                      <m:mPr>
                        <m:mcs>
                          <m:mc>
                            <m:mcPr>
                              <m:count m:val="2"/>
                              <m:mcJc m:val="center"/>
                            </m:mcPr>
                          </m:mc>
                        </m:mcs>
                        <m:ctrlPr>
                          <a:rPr lang="en-US" sz="2100" i="1">
                            <a:latin typeface="Cambria Math" panose="02040503050406030204" pitchFamily="18" charset="0"/>
                          </a:rPr>
                        </m:ctrlPr>
                      </m:mPr>
                      <m:mr>
                        <m:e>
                          <m:r>
                            <m:rPr>
                              <m:brk m:alnAt="7"/>
                            </m:rPr>
                            <a:rPr lang="en-US" sz="2100" b="0" i="1" smtClean="0">
                              <a:latin typeface="Cambria Math" panose="02040503050406030204" pitchFamily="18" charset="0"/>
                            </a:rPr>
                            <m:t>38</m:t>
                          </m:r>
                        </m:e>
                        <m:e>
                          <m:r>
                            <a:rPr lang="en-US" sz="2100" b="0" i="1" smtClean="0">
                              <a:latin typeface="Cambria Math" panose="02040503050406030204" pitchFamily="18" charset="0"/>
                            </a:rPr>
                            <m:t>37</m:t>
                          </m:r>
                        </m:e>
                      </m:mr>
                      <m:mr>
                        <m:e>
                          <m:r>
                            <a:rPr lang="en-US" sz="2100" b="0" i="1" smtClean="0">
                              <a:latin typeface="Cambria Math" panose="02040503050406030204" pitchFamily="18" charset="0"/>
                            </a:rPr>
                            <m:t>148</m:t>
                          </m:r>
                        </m:e>
                        <m:e>
                          <m:r>
                            <a:rPr lang="en-US" sz="2100" b="0" i="1" smtClean="0">
                              <a:latin typeface="Cambria Math" panose="02040503050406030204" pitchFamily="18" charset="0"/>
                            </a:rPr>
                            <m:t>149</m:t>
                          </m:r>
                        </m:e>
                      </m:mr>
                    </m:m>
                  </m:oMath>
                </a14:m>
                <a:r>
                  <a:rPr lang="en-US" sz="2100" dirty="0" smtClean="0">
                    <a:latin typeface="Times New Roman" panose="02020603050405020304" pitchFamily="18" charset="0"/>
                    <a:cs typeface="Times New Roman" panose="02020603050405020304" pitchFamily="18" charset="0"/>
                  </a:rPr>
                  <a:t>    mod 37 =</a:t>
                </a:r>
                <a14:m>
                  <m:oMath xmlns:m="http://schemas.openxmlformats.org/officeDocument/2006/math">
                    <m:m>
                      <m:mPr>
                        <m:mcs>
                          <m:mc>
                            <m:mcPr>
                              <m:count m:val="2"/>
                              <m:mcJc m:val="center"/>
                            </m:mcPr>
                          </m:mc>
                        </m:mcs>
                        <m:ctrlPr>
                          <a:rPr lang="en-US" sz="2100" i="1">
                            <a:latin typeface="Cambria Math" panose="02040503050406030204" pitchFamily="18" charset="0"/>
                          </a:rPr>
                        </m:ctrlPr>
                      </m:mPr>
                      <m:mr>
                        <m:e>
                          <m:r>
                            <m:rPr>
                              <m:brk m:alnAt="7"/>
                            </m:rPr>
                            <a:rPr lang="en-US" sz="2100" b="0" i="1" smtClean="0">
                              <a:latin typeface="Cambria Math" panose="02040503050406030204" pitchFamily="18" charset="0"/>
                            </a:rPr>
                            <m:t>  1</m:t>
                          </m:r>
                        </m:e>
                        <m:e>
                          <m:r>
                            <a:rPr lang="en-US" sz="2100" b="0" i="1" smtClean="0">
                              <a:latin typeface="Cambria Math" panose="02040503050406030204" pitchFamily="18" charset="0"/>
                            </a:rPr>
                            <m:t>0</m:t>
                          </m:r>
                        </m:e>
                      </m:mr>
                      <m:mr>
                        <m:e>
                          <m:r>
                            <a:rPr lang="en-US" sz="2100" b="0" i="1" smtClean="0">
                              <a:latin typeface="Cambria Math" panose="02040503050406030204" pitchFamily="18" charset="0"/>
                            </a:rPr>
                            <m:t>   0</m:t>
                          </m:r>
                        </m:e>
                        <m:e>
                          <m:r>
                            <a:rPr lang="en-US" sz="2100" i="1">
                              <a:latin typeface="Cambria Math" panose="02040503050406030204" pitchFamily="18" charset="0"/>
                            </a:rPr>
                            <m:t>1</m:t>
                          </m:r>
                        </m:e>
                      </m:mr>
                    </m:m>
                  </m:oMath>
                </a14:m>
                <a:endParaRPr lang="en-US" sz="2100" dirty="0" smtClean="0">
                  <a:latin typeface="Times New Roman" panose="02020603050405020304" pitchFamily="18" charset="0"/>
                  <a:cs typeface="Times New Roman" panose="02020603050405020304" pitchFamily="18" charset="0"/>
                </a:endParaRPr>
              </a:p>
              <a:p>
                <a:pPr algn="just"/>
                <a:r>
                  <a:rPr lang="en-US" sz="2100" dirty="0" smtClean="0">
                    <a:latin typeface="Times New Roman" panose="02020603050405020304" pitchFamily="18" charset="0"/>
                    <a:cs typeface="Times New Roman" panose="02020603050405020304" pitchFamily="18" charset="0"/>
                  </a:rPr>
                  <a:t>7) Calculate e :</a:t>
                </a:r>
              </a:p>
              <a:p>
                <a:pPr lvl="2" algn="just"/>
                <a:r>
                  <a:rPr lang="en-US" sz="2100" dirty="0" smtClean="0">
                    <a:latin typeface="Times New Roman" panose="02020603050405020304" pitchFamily="18" charset="0"/>
                    <a:cs typeface="Times New Roman" panose="02020603050405020304" pitchFamily="18" charset="0"/>
                  </a:rPr>
                  <a:t>e = (integer)</a:t>
                </a:r>
                <a:r>
                  <a:rPr lang="en-US" sz="2100" baseline="30000" dirty="0" smtClean="0">
                    <a:latin typeface="Times New Roman" panose="02020603050405020304" pitchFamily="18" charset="0"/>
                    <a:cs typeface="Times New Roman" panose="02020603050405020304" pitchFamily="18" charset="0"/>
                  </a:rPr>
                  <a:t>-1</a:t>
                </a:r>
                <a:r>
                  <a:rPr lang="en-US" sz="2100" dirty="0" smtClean="0">
                    <a:latin typeface="Times New Roman" panose="02020603050405020304" pitchFamily="18" charset="0"/>
                    <a:cs typeface="Times New Roman" panose="02020603050405020304" pitchFamily="18" charset="0"/>
                  </a:rPr>
                  <a:t> * (k)</a:t>
                </a:r>
                <a:r>
                  <a:rPr lang="en-US" sz="2100" baseline="30000" dirty="0" smtClean="0">
                    <a:latin typeface="Times New Roman" panose="02020603050405020304" pitchFamily="18" charset="0"/>
                    <a:cs typeface="Times New Roman" panose="02020603050405020304" pitchFamily="18" charset="0"/>
                  </a:rPr>
                  <a:t>-1</a:t>
                </a:r>
              </a:p>
              <a:p>
                <a:pPr lvl="2" algn="just"/>
                <a:r>
                  <a:rPr lang="en-US" sz="2100" dirty="0" smtClean="0">
                    <a:latin typeface="Times New Roman" panose="02020603050405020304" pitchFamily="18" charset="0"/>
                    <a:cs typeface="Times New Roman" panose="02020603050405020304" pitchFamily="18" charset="0"/>
                  </a:rPr>
                  <a:t>e = </a:t>
                </a:r>
                <a14:m>
                  <m:oMath xmlns:m="http://schemas.openxmlformats.org/officeDocument/2006/math">
                    <m:m>
                      <m:mPr>
                        <m:mcs>
                          <m:mc>
                            <m:mcPr>
                              <m:count m:val="2"/>
                              <m:mcJc m:val="center"/>
                            </m:mcPr>
                          </m:mc>
                        </m:mcs>
                        <m:ctrlPr>
                          <a:rPr lang="en-US" sz="2100" i="1">
                            <a:latin typeface="Cambria Math" panose="02040503050406030204" pitchFamily="18" charset="0"/>
                          </a:rPr>
                        </m:ctrlPr>
                      </m:mPr>
                      <m:mr>
                        <m:e>
                          <m:r>
                            <m:rPr>
                              <m:brk m:alnAt="7"/>
                            </m:rPr>
                            <a:rPr lang="en-US" sz="2100" b="0" i="1" smtClean="0">
                              <a:latin typeface="Cambria Math" panose="02040503050406030204" pitchFamily="18" charset="0"/>
                            </a:rPr>
                            <m:t>7</m:t>
                          </m:r>
                        </m:e>
                        <m:e>
                          <m:r>
                            <a:rPr lang="en-US" sz="2100" b="0" i="1" smtClean="0">
                              <a:latin typeface="Cambria Math" panose="02040503050406030204" pitchFamily="18" charset="0"/>
                            </a:rPr>
                            <m:t>6</m:t>
                          </m:r>
                        </m:e>
                      </m:mr>
                      <m:mr>
                        <m:e>
                          <m:r>
                            <a:rPr lang="en-US" sz="2100" b="0" i="1" smtClean="0">
                              <a:latin typeface="Cambria Math" panose="02040503050406030204" pitchFamily="18" charset="0"/>
                            </a:rPr>
                            <m:t>24</m:t>
                          </m:r>
                        </m:e>
                        <m:e>
                          <m:r>
                            <a:rPr lang="en-US" sz="2100" b="0" i="1" smtClean="0">
                              <a:latin typeface="Cambria Math" panose="02040503050406030204" pitchFamily="18" charset="0"/>
                            </a:rPr>
                            <m:t>25</m:t>
                          </m:r>
                        </m:e>
                      </m:mr>
                    </m:m>
                  </m:oMath>
                </a14:m>
                <a:r>
                  <a:rPr lang="en-US" sz="2100" dirty="0" smtClean="0">
                    <a:latin typeface="Times New Roman" panose="02020603050405020304" pitchFamily="18" charset="0"/>
                    <a:cs typeface="Times New Roman" panose="02020603050405020304" pitchFamily="18" charset="0"/>
                  </a:rPr>
                  <a:t>   * 25  mod 37 =  </a:t>
                </a:r>
                <a14:m>
                  <m:oMath xmlns:m="http://schemas.openxmlformats.org/officeDocument/2006/math">
                    <m:m>
                      <m:mPr>
                        <m:mcs>
                          <m:mc>
                            <m:mcPr>
                              <m:count m:val="2"/>
                              <m:mcJc m:val="center"/>
                            </m:mcPr>
                          </m:mc>
                        </m:mcs>
                        <m:ctrlPr>
                          <a:rPr lang="en-US" sz="2100" i="1">
                            <a:latin typeface="Cambria Math" panose="02040503050406030204" pitchFamily="18" charset="0"/>
                          </a:rPr>
                        </m:ctrlPr>
                      </m:mPr>
                      <m:mr>
                        <m:e>
                          <m:r>
                            <m:rPr>
                              <m:brk m:alnAt="7"/>
                            </m:rPr>
                            <a:rPr lang="en-US" sz="2100" b="0" i="1" smtClean="0">
                              <a:latin typeface="Cambria Math" panose="02040503050406030204" pitchFamily="18" charset="0"/>
                            </a:rPr>
                            <m:t>27</m:t>
                          </m:r>
                        </m:e>
                        <m:e>
                          <m:r>
                            <a:rPr lang="en-US" sz="2100" b="0" i="1" smtClean="0">
                              <a:latin typeface="Cambria Math" panose="02040503050406030204" pitchFamily="18" charset="0"/>
                            </a:rPr>
                            <m:t>2</m:t>
                          </m:r>
                        </m:e>
                      </m:mr>
                      <m:mr>
                        <m:e>
                          <m:r>
                            <a:rPr lang="en-US" sz="2100" b="0" i="1" smtClean="0">
                              <a:latin typeface="Cambria Math" panose="02040503050406030204" pitchFamily="18" charset="0"/>
                            </a:rPr>
                            <m:t>8</m:t>
                          </m:r>
                        </m:e>
                        <m:e>
                          <m:r>
                            <a:rPr lang="en-US" sz="2100" b="0" i="1" smtClean="0">
                              <a:latin typeface="Cambria Math" panose="02040503050406030204" pitchFamily="18" charset="0"/>
                            </a:rPr>
                            <m:t>33</m:t>
                          </m:r>
                        </m:e>
                      </m:mr>
                    </m:m>
                  </m:oMath>
                </a14:m>
                <a:endParaRPr lang="en-US" sz="2100" dirty="0" smtClean="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29070" y="180304"/>
                <a:ext cx="8946541" cy="6400800"/>
              </a:xfrm>
              <a:blipFill rotWithShape="0">
                <a:blip r:embed="rId2"/>
                <a:stretch>
                  <a:fillRect l="-272" t="-570"/>
                </a:stretch>
              </a:blipFill>
              <a:ln>
                <a:solidFill>
                  <a:schemeClr val="tx1"/>
                </a:solidFill>
              </a:ln>
            </p:spPr>
            <p:txBody>
              <a:bodyPr/>
              <a:lstStyle/>
              <a:p>
                <a:r>
                  <a:rPr lang="en-US">
                    <a:noFill/>
                  </a:rPr>
                  <a:t> </a:t>
                </a:r>
              </a:p>
            </p:txBody>
          </p:sp>
        </mc:Fallback>
      </mc:AlternateContent>
      <p:sp>
        <p:nvSpPr>
          <p:cNvPr id="8" name="Left Bracket 7"/>
          <p:cNvSpPr/>
          <p:nvPr/>
        </p:nvSpPr>
        <p:spPr>
          <a:xfrm>
            <a:off x="3026536" y="1442434"/>
            <a:ext cx="45719" cy="669701"/>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9" name="Right Bracket 8"/>
          <p:cNvSpPr/>
          <p:nvPr/>
        </p:nvSpPr>
        <p:spPr>
          <a:xfrm>
            <a:off x="3662987" y="1442434"/>
            <a:ext cx="45719" cy="669701"/>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Left Bracket 9"/>
          <p:cNvSpPr/>
          <p:nvPr/>
        </p:nvSpPr>
        <p:spPr>
          <a:xfrm>
            <a:off x="5911105" y="2202287"/>
            <a:ext cx="105931" cy="631065"/>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ket 10"/>
          <p:cNvSpPr/>
          <p:nvPr/>
        </p:nvSpPr>
        <p:spPr>
          <a:xfrm>
            <a:off x="6747006" y="2202287"/>
            <a:ext cx="45719" cy="631066"/>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ket 11"/>
          <p:cNvSpPr/>
          <p:nvPr/>
        </p:nvSpPr>
        <p:spPr>
          <a:xfrm>
            <a:off x="7198227" y="2202287"/>
            <a:ext cx="57133" cy="63106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ket 12"/>
          <p:cNvSpPr/>
          <p:nvPr/>
        </p:nvSpPr>
        <p:spPr>
          <a:xfrm>
            <a:off x="8151334" y="2202286"/>
            <a:ext cx="51516" cy="631066"/>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Left Bracket 13"/>
          <p:cNvSpPr/>
          <p:nvPr/>
        </p:nvSpPr>
        <p:spPr>
          <a:xfrm>
            <a:off x="2562896" y="3702675"/>
            <a:ext cx="45719" cy="643943"/>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ket 14"/>
          <p:cNvSpPr/>
          <p:nvPr/>
        </p:nvSpPr>
        <p:spPr>
          <a:xfrm>
            <a:off x="3585713" y="3702676"/>
            <a:ext cx="77274" cy="643943"/>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ket 15"/>
          <p:cNvSpPr/>
          <p:nvPr/>
        </p:nvSpPr>
        <p:spPr>
          <a:xfrm>
            <a:off x="2950467" y="4501166"/>
            <a:ext cx="45719" cy="57955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Left Bracket 16"/>
          <p:cNvSpPr/>
          <p:nvPr/>
        </p:nvSpPr>
        <p:spPr>
          <a:xfrm>
            <a:off x="4069763" y="4443212"/>
            <a:ext cx="45719" cy="57955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ight Bracket 17"/>
          <p:cNvSpPr/>
          <p:nvPr/>
        </p:nvSpPr>
        <p:spPr>
          <a:xfrm>
            <a:off x="3708706" y="4481848"/>
            <a:ext cx="45719" cy="579550"/>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ket 18"/>
          <p:cNvSpPr/>
          <p:nvPr/>
        </p:nvSpPr>
        <p:spPr>
          <a:xfrm>
            <a:off x="5042309" y="4443212"/>
            <a:ext cx="45719" cy="579550"/>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ket 19"/>
          <p:cNvSpPr/>
          <p:nvPr/>
        </p:nvSpPr>
        <p:spPr>
          <a:xfrm>
            <a:off x="6467350" y="4501166"/>
            <a:ext cx="45719" cy="57955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Right Bracket 20"/>
          <p:cNvSpPr/>
          <p:nvPr/>
        </p:nvSpPr>
        <p:spPr>
          <a:xfrm>
            <a:off x="7734417" y="4501166"/>
            <a:ext cx="45719" cy="579550"/>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Left Bracket 21"/>
          <p:cNvSpPr/>
          <p:nvPr/>
        </p:nvSpPr>
        <p:spPr>
          <a:xfrm>
            <a:off x="9001484" y="4443212"/>
            <a:ext cx="125191" cy="57955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ight Bracket 22"/>
          <p:cNvSpPr/>
          <p:nvPr/>
        </p:nvSpPr>
        <p:spPr>
          <a:xfrm>
            <a:off x="9790132" y="4443212"/>
            <a:ext cx="45719" cy="579550"/>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Left Bracket 23"/>
          <p:cNvSpPr/>
          <p:nvPr/>
        </p:nvSpPr>
        <p:spPr>
          <a:xfrm>
            <a:off x="2692473" y="6001554"/>
            <a:ext cx="45719" cy="57955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ket 25"/>
          <p:cNvSpPr/>
          <p:nvPr/>
        </p:nvSpPr>
        <p:spPr>
          <a:xfrm>
            <a:off x="3655495" y="6020872"/>
            <a:ext cx="45719" cy="579550"/>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Left Bracket 26"/>
          <p:cNvSpPr/>
          <p:nvPr/>
        </p:nvSpPr>
        <p:spPr>
          <a:xfrm>
            <a:off x="5556621" y="6005846"/>
            <a:ext cx="45719" cy="57955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Right Bracket 27"/>
          <p:cNvSpPr/>
          <p:nvPr/>
        </p:nvSpPr>
        <p:spPr>
          <a:xfrm>
            <a:off x="6515618" y="6001554"/>
            <a:ext cx="45719" cy="579550"/>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4459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03312" y="373488"/>
                <a:ext cx="8946541" cy="5874912"/>
              </a:xfrm>
              <a:ln>
                <a:solidFill>
                  <a:schemeClr val="tx1"/>
                </a:solidFill>
              </a:ln>
            </p:spPr>
            <p:txBody>
              <a:bodyPr>
                <a:normAutofit/>
              </a:bodyPr>
              <a:lstStyle/>
              <a:p>
                <a:pPr algn="just"/>
                <a:r>
                  <a:rPr lang="en-US" sz="2100" b="1" dirty="0" smtClean="0">
                    <a:latin typeface="Times New Roman" panose="02020603050405020304" pitchFamily="18" charset="0"/>
                    <a:cs typeface="Times New Roman" panose="02020603050405020304" pitchFamily="18" charset="0"/>
                  </a:rPr>
                  <a:t>Part 2 : </a:t>
                </a:r>
                <a:r>
                  <a:rPr lang="en-US" sz="2100" dirty="0" smtClean="0">
                    <a:latin typeface="Times New Roman" panose="02020603050405020304" pitchFamily="18" charset="0"/>
                    <a:cs typeface="Times New Roman" panose="02020603050405020304" pitchFamily="18" charset="0"/>
                  </a:rPr>
                  <a:t>Sending message ( Alice sends to Bob)</a:t>
                </a:r>
              </a:p>
              <a:p>
                <a:pPr algn="just"/>
                <a:r>
                  <a:rPr lang="en-US" sz="2100" dirty="0" smtClean="0">
                    <a:latin typeface="Times New Roman" panose="02020603050405020304" pitchFamily="18" charset="0"/>
                    <a:cs typeface="Times New Roman" panose="02020603050405020304" pitchFamily="18" charset="0"/>
                  </a:rPr>
                  <a:t> Sending String “ DEAN OMAR “ which has equivalent numerals as 4,5,1,14,15,13,1,18.</a:t>
                </a:r>
              </a:p>
              <a:p>
                <a:pPr algn="just"/>
                <a:r>
                  <a:rPr lang="en-US" sz="2100" dirty="0" smtClean="0">
                    <a:latin typeface="Times New Roman" panose="02020603050405020304" pitchFamily="18" charset="0"/>
                    <a:cs typeface="Times New Roman" panose="02020603050405020304" pitchFamily="18" charset="0"/>
                  </a:rPr>
                  <a:t>We have a 2*2 matrix, therefore we are blocking entire message in two characters each block.</a:t>
                </a:r>
              </a:p>
              <a:p>
                <a:pPr algn="just"/>
                <a:r>
                  <a:rPr lang="en-US" sz="2100" dirty="0" smtClean="0">
                    <a:latin typeface="Times New Roman" panose="02020603050405020304" pitchFamily="18" charset="0"/>
                    <a:cs typeface="Times New Roman" panose="02020603050405020304" pitchFamily="18" charset="0"/>
                  </a:rPr>
                  <a:t>For 4,5 : </a:t>
                </a:r>
                <a14:m>
                  <m:oMath xmlns:m="http://schemas.openxmlformats.org/officeDocument/2006/math">
                    <m:m>
                      <m:mPr>
                        <m:mcs>
                          <m:mc>
                            <m:mcPr>
                              <m:count m:val="2"/>
                              <m:mcJc m:val="center"/>
                            </m:mcPr>
                          </m:mc>
                        </m:mcs>
                        <m:ctrlPr>
                          <a:rPr lang="en-US" sz="2100" i="1">
                            <a:latin typeface="Cambria Math" panose="02040503050406030204" pitchFamily="18" charset="0"/>
                          </a:rPr>
                        </m:ctrlPr>
                      </m:mPr>
                      <m:mr>
                        <m:e>
                          <m:r>
                            <m:rPr>
                              <m:brk m:alnAt="7"/>
                            </m:rPr>
                            <a:rPr lang="en-US" sz="2100" i="1">
                              <a:latin typeface="Cambria Math" panose="02040503050406030204" pitchFamily="18" charset="0"/>
                            </a:rPr>
                            <m:t>2</m:t>
                          </m:r>
                        </m:e>
                        <m:e>
                          <m:r>
                            <a:rPr lang="en-US" sz="2100" i="1">
                              <a:latin typeface="Cambria Math" panose="02040503050406030204" pitchFamily="18" charset="0"/>
                            </a:rPr>
                            <m:t>1</m:t>
                          </m:r>
                        </m:e>
                      </m:mr>
                      <m:mr>
                        <m:e>
                          <m:r>
                            <a:rPr lang="en-US" sz="2100" i="1">
                              <a:latin typeface="Cambria Math" panose="02040503050406030204" pitchFamily="18" charset="0"/>
                            </a:rPr>
                            <m:t>4</m:t>
                          </m:r>
                        </m:e>
                        <m:e>
                          <m:r>
                            <a:rPr lang="en-US" sz="2100" i="1">
                              <a:latin typeface="Cambria Math" panose="02040503050406030204" pitchFamily="18" charset="0"/>
                            </a:rPr>
                            <m:t>5</m:t>
                          </m:r>
                        </m:e>
                      </m:mr>
                    </m:m>
                  </m:oMath>
                </a14:m>
                <a:r>
                  <a:rPr lang="en-US" sz="2100" dirty="0" smtClean="0">
                    <a:latin typeface="Times New Roman" panose="02020603050405020304" pitchFamily="18" charset="0"/>
                    <a:cs typeface="Times New Roman" panose="02020603050405020304" pitchFamily="18" charset="0"/>
                  </a:rPr>
                  <a:t>     *   </a:t>
                </a:r>
                <a14:m>
                  <m:oMath xmlns:m="http://schemas.openxmlformats.org/officeDocument/2006/math">
                    <m:m>
                      <m:mPr>
                        <m:mcs>
                          <m:mc>
                            <m:mcPr>
                              <m:count m:val="1"/>
                              <m:mcJc m:val="center"/>
                            </m:mcPr>
                          </m:mc>
                        </m:mcs>
                        <m:ctrlPr>
                          <a:rPr lang="en-US" sz="2100" i="1" smtClean="0">
                            <a:latin typeface="Cambria Math" panose="02040503050406030204" pitchFamily="18" charset="0"/>
                          </a:rPr>
                        </m:ctrlPr>
                      </m:mPr>
                      <m:mr>
                        <m:e>
                          <m:r>
                            <m:rPr>
                              <m:brk m:alnAt="7"/>
                            </m:rPr>
                            <a:rPr lang="en-US" sz="2100" b="0" i="1" smtClean="0">
                              <a:latin typeface="Cambria Math" panose="02040503050406030204" pitchFamily="18" charset="0"/>
                            </a:rPr>
                            <m:t>4</m:t>
                          </m:r>
                        </m:e>
                      </m:mr>
                      <m:mr>
                        <m:e>
                          <m:r>
                            <a:rPr lang="en-US" sz="2100" b="0" i="1" smtClean="0">
                              <a:latin typeface="Cambria Math" panose="02040503050406030204" pitchFamily="18" charset="0"/>
                            </a:rPr>
                            <m:t>5</m:t>
                          </m:r>
                        </m:e>
                      </m:mr>
                    </m:m>
                  </m:oMath>
                </a14:m>
                <a:r>
                  <a:rPr lang="en-US" sz="2100" dirty="0" smtClean="0">
                    <a:latin typeface="Times New Roman" panose="02020603050405020304" pitchFamily="18" charset="0"/>
                    <a:cs typeface="Times New Roman" panose="02020603050405020304" pitchFamily="18" charset="0"/>
                  </a:rPr>
                  <a:t>     mod 37 =  </a:t>
                </a:r>
                <a14:m>
                  <m:oMath xmlns:m="http://schemas.openxmlformats.org/officeDocument/2006/math">
                    <m:m>
                      <m:mPr>
                        <m:mcs>
                          <m:mc>
                            <m:mcPr>
                              <m:count m:val="1"/>
                              <m:mcJc m:val="center"/>
                            </m:mcPr>
                          </m:mc>
                        </m:mcs>
                        <m:ctrlPr>
                          <a:rPr lang="en-US" sz="2100" i="1">
                            <a:latin typeface="Cambria Math" panose="02040503050406030204" pitchFamily="18" charset="0"/>
                          </a:rPr>
                        </m:ctrlPr>
                      </m:mPr>
                      <m:mr>
                        <m:e>
                          <m:r>
                            <m:rPr>
                              <m:brk m:alnAt="7"/>
                            </m:rPr>
                            <a:rPr lang="en-US" sz="2100" b="0" i="1" smtClean="0">
                              <a:latin typeface="Cambria Math" panose="02040503050406030204" pitchFamily="18" charset="0"/>
                            </a:rPr>
                            <m:t>39</m:t>
                          </m:r>
                        </m:e>
                      </m:mr>
                      <m:mr>
                        <m:e>
                          <m:r>
                            <a:rPr lang="en-US" sz="2100" b="0" i="1" smtClean="0">
                              <a:latin typeface="Cambria Math" panose="02040503050406030204" pitchFamily="18" charset="0"/>
                            </a:rPr>
                            <m:t>123</m:t>
                          </m:r>
                        </m:e>
                      </m:mr>
                    </m:m>
                  </m:oMath>
                </a14:m>
                <a:r>
                  <a:rPr lang="en-US" sz="2100" dirty="0" smtClean="0">
                    <a:latin typeface="Times New Roman" panose="02020603050405020304" pitchFamily="18" charset="0"/>
                    <a:cs typeface="Times New Roman" panose="02020603050405020304" pitchFamily="18" charset="0"/>
                  </a:rPr>
                  <a:t>   mod 37 = </a:t>
                </a:r>
                <a14:m>
                  <m:oMath xmlns:m="http://schemas.openxmlformats.org/officeDocument/2006/math">
                    <m:m>
                      <m:mPr>
                        <m:mcs>
                          <m:mc>
                            <m:mcPr>
                              <m:count m:val="1"/>
                              <m:mcJc m:val="center"/>
                            </m:mcPr>
                          </m:mc>
                        </m:mcs>
                        <m:ctrlPr>
                          <a:rPr lang="en-US" sz="2100" i="1">
                            <a:latin typeface="Cambria Math" panose="02040503050406030204" pitchFamily="18" charset="0"/>
                          </a:rPr>
                        </m:ctrlPr>
                      </m:mPr>
                      <m:mr>
                        <m:e>
                          <m:r>
                            <m:rPr>
                              <m:brk m:alnAt="7"/>
                            </m:rPr>
                            <a:rPr lang="en-US" sz="2100" b="0" i="1" smtClean="0">
                              <a:latin typeface="Cambria Math" panose="02040503050406030204" pitchFamily="18" charset="0"/>
                            </a:rPr>
                            <m:t>2</m:t>
                          </m:r>
                        </m:e>
                      </m:mr>
                      <m:mr>
                        <m:e>
                          <m:r>
                            <a:rPr lang="en-US" sz="2100" i="1">
                              <a:latin typeface="Cambria Math" panose="02040503050406030204" pitchFamily="18" charset="0"/>
                            </a:rPr>
                            <m:t>12</m:t>
                          </m:r>
                        </m:e>
                      </m:mr>
                    </m:m>
                  </m:oMath>
                </a14:m>
                <a:endParaRPr lang="en-US" sz="2100" dirty="0" smtClean="0">
                  <a:latin typeface="Times New Roman" panose="02020603050405020304" pitchFamily="18" charset="0"/>
                  <a:cs typeface="Times New Roman" panose="02020603050405020304" pitchFamily="18" charset="0"/>
                </a:endParaRPr>
              </a:p>
              <a:p>
                <a:pPr algn="just"/>
                <a:r>
                  <a:rPr lang="en-US" sz="2100" dirty="0" smtClean="0">
                    <a:latin typeface="Times New Roman" panose="02020603050405020304" pitchFamily="18" charset="0"/>
                    <a:cs typeface="Times New Roman" panose="02020603050405020304" pitchFamily="18" charset="0"/>
                  </a:rPr>
                  <a:t> Similarly, other values have been calculated 2,12,11,0,18,5,23,23.</a:t>
                </a:r>
              </a:p>
              <a:p>
                <a:pPr algn="just"/>
                <a:r>
                  <a:rPr lang="en-US" sz="2100" dirty="0" smtClean="0">
                    <a:latin typeface="Times New Roman" panose="02020603050405020304" pitchFamily="18" charset="0"/>
                    <a:cs typeface="Times New Roman" panose="02020603050405020304" pitchFamily="18" charset="0"/>
                  </a:rPr>
                  <a:t>Bob verifies Alice’s signature using public key and message.</a:t>
                </a:r>
              </a:p>
              <a:p>
                <a:pPr lvl="1" algn="just"/>
                <a14:m>
                  <m:oMath xmlns:m="http://schemas.openxmlformats.org/officeDocument/2006/math">
                    <m:m>
                      <m:mPr>
                        <m:mcs>
                          <m:mc>
                            <m:mcPr>
                              <m:count m:val="1"/>
                              <m:mcJc m:val="center"/>
                            </m:mcPr>
                          </m:mc>
                        </m:mcs>
                        <m:ctrlPr>
                          <a:rPr lang="en-US" sz="2100" i="1">
                            <a:latin typeface="Cambria Math" panose="02040503050406030204" pitchFamily="18" charset="0"/>
                          </a:rPr>
                        </m:ctrlPr>
                      </m:mPr>
                      <m:mr>
                        <m:e>
                          <m:r>
                            <m:rPr>
                              <m:brk m:alnAt="7"/>
                            </m:rPr>
                            <a:rPr lang="en-US" sz="2100" i="1">
                              <a:latin typeface="Cambria Math" panose="02040503050406030204" pitchFamily="18" charset="0"/>
                            </a:rPr>
                            <m:t>2</m:t>
                          </m:r>
                        </m:e>
                      </m:mr>
                      <m:mr>
                        <m:e>
                          <m:r>
                            <a:rPr lang="en-US" sz="2100" i="1">
                              <a:latin typeface="Cambria Math" panose="02040503050406030204" pitchFamily="18" charset="0"/>
                            </a:rPr>
                            <m:t>12</m:t>
                          </m:r>
                        </m:e>
                      </m:mr>
                    </m:m>
                  </m:oMath>
                </a14:m>
                <a:r>
                  <a:rPr lang="en-US" sz="2100" dirty="0" smtClean="0">
                    <a:latin typeface="Times New Roman" panose="02020603050405020304" pitchFamily="18" charset="0"/>
                    <a:cs typeface="Times New Roman" panose="02020603050405020304" pitchFamily="18" charset="0"/>
                  </a:rPr>
                  <a:t>     *  </a:t>
                </a:r>
                <a14:m>
                  <m:oMath xmlns:m="http://schemas.openxmlformats.org/officeDocument/2006/math">
                    <m:m>
                      <m:mPr>
                        <m:mcs>
                          <m:mc>
                            <m:mcPr>
                              <m:count m:val="2"/>
                              <m:mcJc m:val="center"/>
                            </m:mcPr>
                          </m:mc>
                        </m:mcs>
                        <m:ctrlPr>
                          <a:rPr lang="en-US" sz="2100" i="1">
                            <a:latin typeface="Cambria Math" panose="02040503050406030204" pitchFamily="18" charset="0"/>
                          </a:rPr>
                        </m:ctrlPr>
                      </m:mPr>
                      <m:mr>
                        <m:e>
                          <m:r>
                            <m:rPr>
                              <m:brk m:alnAt="7"/>
                            </m:rPr>
                            <a:rPr lang="en-US" sz="2100" b="0" i="1" smtClean="0">
                              <a:latin typeface="Cambria Math" panose="02040503050406030204" pitchFamily="18" charset="0"/>
                            </a:rPr>
                            <m:t> </m:t>
                          </m:r>
                          <m:r>
                            <a:rPr lang="en-US" sz="2100" i="1">
                              <a:latin typeface="Cambria Math" panose="02040503050406030204" pitchFamily="18" charset="0"/>
                            </a:rPr>
                            <m:t>2</m:t>
                          </m:r>
                          <m:r>
                            <a:rPr lang="en-US" sz="2100" i="1">
                              <a:latin typeface="Cambria Math" panose="02040503050406030204" pitchFamily="18" charset="0"/>
                            </a:rPr>
                            <m:t>7</m:t>
                          </m:r>
                        </m:e>
                        <m:e>
                          <m:r>
                            <a:rPr lang="en-US" sz="2100" i="1">
                              <a:latin typeface="Cambria Math" panose="02040503050406030204" pitchFamily="18" charset="0"/>
                            </a:rPr>
                            <m:t>2</m:t>
                          </m:r>
                        </m:e>
                      </m:mr>
                      <m:mr>
                        <m:e>
                          <m:r>
                            <a:rPr lang="en-US" sz="2100" i="1">
                              <a:latin typeface="Cambria Math" panose="02040503050406030204" pitchFamily="18" charset="0"/>
                            </a:rPr>
                            <m:t>8</m:t>
                          </m:r>
                        </m:e>
                        <m:e>
                          <m:r>
                            <a:rPr lang="en-US" sz="2100" i="1">
                              <a:latin typeface="Cambria Math" panose="02040503050406030204" pitchFamily="18" charset="0"/>
                            </a:rPr>
                            <m:t>33</m:t>
                          </m:r>
                        </m:e>
                      </m:mr>
                    </m:m>
                  </m:oMath>
                </a14:m>
                <a:r>
                  <a:rPr lang="en-US" sz="2100" dirty="0" smtClean="0">
                    <a:latin typeface="Times New Roman" panose="02020603050405020304" pitchFamily="18" charset="0"/>
                    <a:cs typeface="Times New Roman" panose="02020603050405020304" pitchFamily="18" charset="0"/>
                  </a:rPr>
                  <a:t>   mod 37  =  </a:t>
                </a:r>
                <a14:m>
                  <m:oMath xmlns:m="http://schemas.openxmlformats.org/officeDocument/2006/math">
                    <m:m>
                      <m:mPr>
                        <m:mcs>
                          <m:mc>
                            <m:mcPr>
                              <m:count m:val="1"/>
                              <m:mcJc m:val="center"/>
                            </m:mcPr>
                          </m:mc>
                        </m:mcs>
                        <m:ctrlPr>
                          <a:rPr lang="en-US" sz="2100" i="1">
                            <a:latin typeface="Cambria Math" panose="02040503050406030204" pitchFamily="18" charset="0"/>
                          </a:rPr>
                        </m:ctrlPr>
                      </m:mPr>
                      <m:mr>
                        <m:e>
                          <m:r>
                            <m:rPr>
                              <m:brk m:alnAt="7"/>
                            </m:rPr>
                            <a:rPr lang="en-US" sz="2100" b="0" i="1" smtClean="0">
                              <a:latin typeface="Cambria Math" panose="02040503050406030204" pitchFamily="18" charset="0"/>
                            </a:rPr>
                            <m:t> 78</m:t>
                          </m:r>
                        </m:e>
                      </m:mr>
                      <m:mr>
                        <m:e>
                          <m:r>
                            <a:rPr lang="en-US" sz="2100" b="0" i="1" smtClean="0">
                              <a:latin typeface="Cambria Math" panose="02040503050406030204" pitchFamily="18" charset="0"/>
                            </a:rPr>
                            <m:t>412</m:t>
                          </m:r>
                        </m:e>
                      </m:mr>
                    </m:m>
                  </m:oMath>
                </a14:m>
                <a:r>
                  <a:rPr lang="en-US" sz="2100" dirty="0" smtClean="0">
                    <a:latin typeface="Times New Roman" panose="02020603050405020304" pitchFamily="18" charset="0"/>
                    <a:cs typeface="Times New Roman" panose="02020603050405020304" pitchFamily="18" charset="0"/>
                  </a:rPr>
                  <a:t>   mod 37 =  </a:t>
                </a:r>
                <a:r>
                  <a:rPr lang="en-US" sz="2100" dirty="0">
                    <a:latin typeface="Times New Roman" panose="02020603050405020304" pitchFamily="18" charset="0"/>
                    <a:cs typeface="Times New Roman" panose="02020603050405020304" pitchFamily="18" charset="0"/>
                  </a:rPr>
                  <a:t> </a:t>
                </a:r>
                <a14:m>
                  <m:oMath xmlns:m="http://schemas.openxmlformats.org/officeDocument/2006/math">
                    <m:m>
                      <m:mPr>
                        <m:mcs>
                          <m:mc>
                            <m:mcPr>
                              <m:count m:val="1"/>
                              <m:mcJc m:val="center"/>
                            </m:mcPr>
                          </m:mc>
                        </m:mcs>
                        <m:ctrlPr>
                          <a:rPr lang="en-US" sz="2100" i="1">
                            <a:latin typeface="Cambria Math" panose="02040503050406030204" pitchFamily="18" charset="0"/>
                          </a:rPr>
                        </m:ctrlPr>
                      </m:mPr>
                      <m:mr>
                        <m:e>
                          <m:r>
                            <m:rPr>
                              <m:brk m:alnAt="7"/>
                            </m:rPr>
                            <a:rPr lang="en-US" sz="2100" i="1">
                              <a:latin typeface="Cambria Math" panose="02040503050406030204" pitchFamily="18" charset="0"/>
                            </a:rPr>
                            <m:t>4</m:t>
                          </m:r>
                        </m:e>
                      </m:mr>
                      <m:mr>
                        <m:e>
                          <m:r>
                            <a:rPr lang="en-US" sz="2100" i="1">
                              <a:latin typeface="Cambria Math" panose="02040503050406030204" pitchFamily="18" charset="0"/>
                            </a:rPr>
                            <m:t>5</m:t>
                          </m:r>
                        </m:e>
                      </m:mr>
                    </m:m>
                  </m:oMath>
                </a14:m>
                <a:r>
                  <a:rPr lang="en-US" sz="2100" dirty="0" smtClean="0">
                    <a:latin typeface="Times New Roman" panose="02020603050405020304" pitchFamily="18" charset="0"/>
                    <a:cs typeface="Times New Roman" panose="02020603050405020304" pitchFamily="18" charset="0"/>
                  </a:rPr>
                  <a:t>    ….. Equivalent to “DE”.</a:t>
                </a:r>
              </a:p>
              <a:p>
                <a:pPr algn="just"/>
                <a:r>
                  <a:rPr lang="en-US" sz="2100" dirty="0">
                    <a:latin typeface="Times New Roman" panose="02020603050405020304" pitchFamily="18" charset="0"/>
                    <a:cs typeface="Times New Roman" panose="02020603050405020304" pitchFamily="18" charset="0"/>
                  </a:rPr>
                  <a:t>Similarly he derives others using public key 4,5,1,14,15,13,1,18</a:t>
                </a:r>
                <a:r>
                  <a:rPr lang="en-US" sz="2100" dirty="0" smtClean="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Now </a:t>
                </a:r>
                <a:r>
                  <a:rPr lang="en-US" sz="2100" dirty="0" smtClean="0">
                    <a:latin typeface="Times New Roman" panose="02020603050405020304" pitchFamily="18" charset="0"/>
                    <a:cs typeface="Times New Roman" panose="02020603050405020304" pitchFamily="18" charset="0"/>
                  </a:rPr>
                  <a:t>received </a:t>
                </a:r>
                <a:r>
                  <a:rPr lang="en-US" sz="2100" dirty="0">
                    <a:latin typeface="Times New Roman" panose="02020603050405020304" pitchFamily="18" charset="0"/>
                    <a:cs typeface="Times New Roman" panose="02020603050405020304" pitchFamily="18" charset="0"/>
                  </a:rPr>
                  <a:t>message and signature </a:t>
                </a:r>
                <a:r>
                  <a:rPr lang="en-US" sz="2100" dirty="0" smtClean="0">
                    <a:latin typeface="Times New Roman" panose="02020603050405020304" pitchFamily="18" charset="0"/>
                    <a:cs typeface="Times New Roman" panose="02020603050405020304" pitchFamily="18" charset="0"/>
                  </a:rPr>
                  <a:t>are same</a:t>
                </a:r>
                <a:r>
                  <a:rPr lang="en-US" sz="2100" dirty="0">
                    <a:latin typeface="Times New Roman" panose="02020603050405020304" pitchFamily="18" charset="0"/>
                    <a:cs typeface="Times New Roman" panose="02020603050405020304" pitchFamily="18" charset="0"/>
                  </a:rPr>
                  <a:t>. Therefore his message has been verified and accepted.</a:t>
                </a:r>
                <a:endParaRPr lang="en-US" sz="2100" dirty="0" smtClean="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03312" y="373488"/>
                <a:ext cx="8946541" cy="5874912"/>
              </a:xfrm>
              <a:blipFill rotWithShape="0">
                <a:blip r:embed="rId2"/>
                <a:stretch>
                  <a:fillRect l="-272" t="-518" r="-748"/>
                </a:stretch>
              </a:blipFill>
              <a:ln>
                <a:solidFill>
                  <a:schemeClr val="tx1"/>
                </a:solidFill>
              </a:ln>
            </p:spPr>
            <p:txBody>
              <a:bodyPr/>
              <a:lstStyle/>
              <a:p>
                <a:r>
                  <a:rPr lang="en-US">
                    <a:noFill/>
                  </a:rPr>
                  <a:t> </a:t>
                </a:r>
              </a:p>
            </p:txBody>
          </p:sp>
        </mc:Fallback>
      </mc:AlternateContent>
      <p:sp>
        <p:nvSpPr>
          <p:cNvPr id="4" name="Left Bracket 3"/>
          <p:cNvSpPr/>
          <p:nvPr/>
        </p:nvSpPr>
        <p:spPr>
          <a:xfrm>
            <a:off x="2455638" y="2337506"/>
            <a:ext cx="105931" cy="631065"/>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ket 4"/>
          <p:cNvSpPr/>
          <p:nvPr/>
        </p:nvSpPr>
        <p:spPr>
          <a:xfrm>
            <a:off x="3186890" y="2363255"/>
            <a:ext cx="45719" cy="631066"/>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ket 5"/>
          <p:cNvSpPr/>
          <p:nvPr/>
        </p:nvSpPr>
        <p:spPr>
          <a:xfrm>
            <a:off x="3634739" y="2337507"/>
            <a:ext cx="105931" cy="631065"/>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ket 6"/>
          <p:cNvSpPr/>
          <p:nvPr/>
        </p:nvSpPr>
        <p:spPr>
          <a:xfrm>
            <a:off x="3954848" y="2337507"/>
            <a:ext cx="45719" cy="631066"/>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ket 8"/>
          <p:cNvSpPr/>
          <p:nvPr/>
        </p:nvSpPr>
        <p:spPr>
          <a:xfrm>
            <a:off x="5318635" y="2337508"/>
            <a:ext cx="105931" cy="631065"/>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ket 9"/>
          <p:cNvSpPr/>
          <p:nvPr/>
        </p:nvSpPr>
        <p:spPr>
          <a:xfrm>
            <a:off x="5826696" y="2337508"/>
            <a:ext cx="45719" cy="631066"/>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ket 10"/>
          <p:cNvSpPr/>
          <p:nvPr/>
        </p:nvSpPr>
        <p:spPr>
          <a:xfrm>
            <a:off x="7016720" y="2382589"/>
            <a:ext cx="105931" cy="631065"/>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ket 11"/>
          <p:cNvSpPr/>
          <p:nvPr/>
        </p:nvSpPr>
        <p:spPr>
          <a:xfrm>
            <a:off x="7479062" y="2382589"/>
            <a:ext cx="45719" cy="631066"/>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Left Bracket 12"/>
          <p:cNvSpPr/>
          <p:nvPr/>
        </p:nvSpPr>
        <p:spPr>
          <a:xfrm>
            <a:off x="1876205" y="3913029"/>
            <a:ext cx="105931" cy="631065"/>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ight Bracket 13"/>
          <p:cNvSpPr/>
          <p:nvPr/>
        </p:nvSpPr>
        <p:spPr>
          <a:xfrm>
            <a:off x="2247198" y="3913029"/>
            <a:ext cx="45719" cy="631066"/>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ket 14"/>
          <p:cNvSpPr/>
          <p:nvPr/>
        </p:nvSpPr>
        <p:spPr>
          <a:xfrm>
            <a:off x="2884887" y="3913028"/>
            <a:ext cx="105931" cy="631065"/>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ket 15"/>
          <p:cNvSpPr/>
          <p:nvPr/>
        </p:nvSpPr>
        <p:spPr>
          <a:xfrm>
            <a:off x="3345922" y="3913028"/>
            <a:ext cx="45719" cy="631066"/>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Left Bracket 16"/>
          <p:cNvSpPr/>
          <p:nvPr/>
        </p:nvSpPr>
        <p:spPr>
          <a:xfrm>
            <a:off x="5422341" y="3913022"/>
            <a:ext cx="105931" cy="631065"/>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ight Bracket 17"/>
          <p:cNvSpPr/>
          <p:nvPr/>
        </p:nvSpPr>
        <p:spPr>
          <a:xfrm>
            <a:off x="5945599" y="3900132"/>
            <a:ext cx="45719" cy="631066"/>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ket 18"/>
          <p:cNvSpPr/>
          <p:nvPr/>
        </p:nvSpPr>
        <p:spPr>
          <a:xfrm>
            <a:off x="7392259" y="3913022"/>
            <a:ext cx="105931" cy="631065"/>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ket 19"/>
          <p:cNvSpPr/>
          <p:nvPr/>
        </p:nvSpPr>
        <p:spPr>
          <a:xfrm>
            <a:off x="7730581" y="3900132"/>
            <a:ext cx="45719" cy="631066"/>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13666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863661" y="1043189"/>
            <a:ext cx="3580327" cy="5125791"/>
          </a:xfrm>
          <a:prstGeom prst="rect">
            <a:avLst/>
          </a:prstGeom>
        </p:spPr>
      </p:pic>
      <p:sp>
        <p:nvSpPr>
          <p:cNvPr id="5" name="TextBox 4"/>
          <p:cNvSpPr txBox="1"/>
          <p:nvPr/>
        </p:nvSpPr>
        <p:spPr>
          <a:xfrm>
            <a:off x="727655" y="193185"/>
            <a:ext cx="8255358" cy="646331"/>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Flow Diagram of the Proposed Algorithm: </a:t>
            </a:r>
            <a:endParaRPr lang="en-US" sz="36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601999" y="6266986"/>
            <a:ext cx="4103649" cy="369332"/>
          </a:xfrm>
          <a:prstGeom prst="rect">
            <a:avLst/>
          </a:prstGeom>
          <a:noFill/>
        </p:spPr>
        <p:txBody>
          <a:bodyPr wrap="square" rtlCol="0">
            <a:spAutoFit/>
          </a:bodyPr>
          <a:lstStyle/>
          <a:p>
            <a:r>
              <a:rPr lang="en-US" dirty="0" smtClean="0"/>
              <a:t>      Fig 1: Flowchart [1]</a:t>
            </a:r>
            <a:endParaRPr lang="en-US" dirty="0"/>
          </a:p>
        </p:txBody>
      </p:sp>
    </p:spTree>
    <p:extLst>
      <p:ext uri="{BB962C8B-B14F-4D97-AF65-F5344CB8AC3E}">
        <p14:creationId xmlns:p14="http://schemas.microsoft.com/office/powerpoint/2010/main" val="1787175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Comparison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14921513"/>
              </p:ext>
            </p:extLst>
          </p:nvPr>
        </p:nvGraphicFramePr>
        <p:xfrm>
          <a:off x="1103313" y="1970468"/>
          <a:ext cx="8947149" cy="2307210"/>
        </p:xfrm>
        <a:graphic>
          <a:graphicData uri="http://schemas.openxmlformats.org/drawingml/2006/table">
            <a:tbl>
              <a:tblPr firstRow="1" bandRow="1">
                <a:tableStyleId>{2D5ABB26-0587-4C30-8999-92F81FD0307C}</a:tableStyleId>
              </a:tblPr>
              <a:tblGrid>
                <a:gridCol w="2982383"/>
                <a:gridCol w="2982383"/>
                <a:gridCol w="2982383"/>
              </a:tblGrid>
              <a:tr h="453010">
                <a:tc>
                  <a:txBody>
                    <a:bodyPr/>
                    <a:lstStyle/>
                    <a:p>
                      <a:pPr algn="ctr"/>
                      <a:r>
                        <a:rPr lang="en-US" dirty="0" smtClean="0">
                          <a:solidFill>
                            <a:schemeClr val="tx1"/>
                          </a:solidFill>
                        </a:rPr>
                        <a:t>Algorithm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No. of</a:t>
                      </a:r>
                      <a:r>
                        <a:rPr lang="en-US" baseline="0" dirty="0" smtClean="0"/>
                        <a:t> Characters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Execution Time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800" b="0" i="0" u="none" strike="noStrike" kern="1200" baseline="0" dirty="0" smtClean="0">
                          <a:solidFill>
                            <a:schemeClr val="tx1"/>
                          </a:solidFill>
                          <a:latin typeface="+mn-lt"/>
                          <a:ea typeface="+mn-ea"/>
                          <a:cs typeface="+mn-cs"/>
                        </a:rPr>
                        <a:t>RSA Digital Signature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5.6 seconds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800" b="0" i="0" u="none" strike="noStrike" kern="1200" baseline="0" dirty="0" smtClean="0">
                          <a:solidFill>
                            <a:schemeClr val="tx1"/>
                          </a:solidFill>
                          <a:latin typeface="+mn-lt"/>
                          <a:ea typeface="+mn-ea"/>
                          <a:cs typeface="+mn-cs"/>
                        </a:rPr>
                        <a:t>Elgamal Digital Signature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6.2 </a:t>
                      </a:r>
                      <a:r>
                        <a:rPr lang="en-US" dirty="0" smtClean="0"/>
                        <a:t>seconds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800" b="0" i="0" u="none" strike="noStrike" kern="1200" baseline="0" dirty="0" smtClean="0">
                          <a:solidFill>
                            <a:schemeClr val="tx1"/>
                          </a:solidFill>
                          <a:latin typeface="+mn-lt"/>
                          <a:ea typeface="+mn-ea"/>
                          <a:cs typeface="+mn-cs"/>
                        </a:rPr>
                        <a:t>Elliptic Curve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5.4 </a:t>
                      </a:r>
                      <a:r>
                        <a:rPr lang="en-US" dirty="0" smtClean="0"/>
                        <a:t>seconds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800" b="0" i="0" u="none" strike="noStrike" kern="1200" baseline="0" dirty="0" smtClean="0">
                          <a:solidFill>
                            <a:schemeClr val="tx1"/>
                          </a:solidFill>
                          <a:latin typeface="+mn-lt"/>
                          <a:ea typeface="+mn-ea"/>
                          <a:cs typeface="+mn-cs"/>
                        </a:rPr>
                        <a:t>MD5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5.2 </a:t>
                      </a:r>
                      <a:r>
                        <a:rPr lang="en-US" dirty="0" smtClean="0"/>
                        <a:t>seconds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800" b="0" i="0" u="none" strike="noStrike" kern="1200" baseline="0" dirty="0" smtClean="0">
                          <a:solidFill>
                            <a:schemeClr val="tx1"/>
                          </a:solidFill>
                          <a:latin typeface="+mn-lt"/>
                          <a:ea typeface="+mn-ea"/>
                          <a:cs typeface="+mn-cs"/>
                        </a:rPr>
                        <a:t>Proposed DSS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5.2 </a:t>
                      </a:r>
                      <a:r>
                        <a:rPr lang="en-US" dirty="0" smtClean="0"/>
                        <a:t>seconds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71608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8910484" cy="1400530"/>
          </a:xfrm>
        </p:spPr>
        <p:txBody>
          <a:bodyPr/>
          <a:lstStyle/>
          <a:p>
            <a:pPr algn="just"/>
            <a:r>
              <a:rPr lang="en-US" sz="2400" dirty="0" smtClean="0"/>
              <a:t>Paper 2 :</a:t>
            </a:r>
            <a:r>
              <a:rPr lang="en-US" sz="2400" dirty="0"/>
              <a:t> </a:t>
            </a:r>
            <a:r>
              <a:rPr lang="en-US" sz="2400" dirty="0" smtClean="0"/>
              <a:t>Digital </a:t>
            </a:r>
            <a:r>
              <a:rPr lang="en-US" sz="2400" dirty="0"/>
              <a:t>Signature on-line, </a:t>
            </a:r>
            <a:r>
              <a:rPr lang="en-US" sz="2400" dirty="0" smtClean="0"/>
              <a:t>One </a:t>
            </a:r>
            <a:r>
              <a:rPr lang="en-US" sz="2400" dirty="0"/>
              <a:t>Time Private Key [OTPK] </a:t>
            </a:r>
            <a:r>
              <a:rPr lang="en-US" sz="2400" dirty="0" smtClean="0"/>
              <a:t>online certification </a:t>
            </a:r>
            <a:r>
              <a:rPr lang="en-US" sz="2400" dirty="0"/>
              <a:t>process with strong (</a:t>
            </a:r>
            <a:r>
              <a:rPr lang="en-US" sz="2400" dirty="0" smtClean="0"/>
              <a:t>2-factor) authentication. </a:t>
            </a:r>
            <a:endParaRPr lang="en-US" sz="2400" dirty="0"/>
          </a:p>
        </p:txBody>
      </p:sp>
      <p:sp>
        <p:nvSpPr>
          <p:cNvPr id="3" name="Content Placeholder 2"/>
          <p:cNvSpPr>
            <a:spLocks noGrp="1"/>
          </p:cNvSpPr>
          <p:nvPr>
            <p:ph idx="1"/>
          </p:nvPr>
        </p:nvSpPr>
        <p:spPr/>
        <p:txBody>
          <a:bodyPr/>
          <a:lstStyle/>
          <a:p>
            <a:r>
              <a:rPr lang="en-US" dirty="0" smtClean="0"/>
              <a:t>Paper compares the conventional PKI (Public Key Infrastructure) with suggested OTPK PKI. It draws attention to problems with the conventional PKI such as lack of mobility, cost factor etc. and suggests a solution to overcome them.</a:t>
            </a:r>
            <a:endParaRPr lang="en-US" dirty="0"/>
          </a:p>
        </p:txBody>
      </p:sp>
    </p:spTree>
    <p:extLst>
      <p:ext uri="{BB962C8B-B14F-4D97-AF65-F5344CB8AC3E}">
        <p14:creationId xmlns:p14="http://schemas.microsoft.com/office/powerpoint/2010/main" val="34522355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160</TotalTime>
  <Words>489</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Cambria Math</vt:lpstr>
      <vt:lpstr>Century Gothic</vt:lpstr>
      <vt:lpstr>Times New Roman</vt:lpstr>
      <vt:lpstr>Wingdings 3</vt:lpstr>
      <vt:lpstr>Ion</vt:lpstr>
      <vt:lpstr>Digital Signatures</vt:lpstr>
      <vt:lpstr>Introduction to Digital Signatures</vt:lpstr>
      <vt:lpstr>Paper 1:A New Efficient Digital Signature Scheme Algorithm based on Block cipher</vt:lpstr>
      <vt:lpstr>Proposed Technique</vt:lpstr>
      <vt:lpstr>PowerPoint Presentation</vt:lpstr>
      <vt:lpstr>PowerPoint Presentation</vt:lpstr>
      <vt:lpstr>PowerPoint Presentation</vt:lpstr>
      <vt:lpstr>Performance Comparison</vt:lpstr>
      <vt:lpstr>Paper 2 : Digital Signature on-line, One Time Private Key [OTPK] online certification process with strong (2-factor) authentication.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Signatures</dc:title>
  <dc:creator>Abhijeet Ranadive</dc:creator>
  <cp:lastModifiedBy>Abhijeet Ranadive</cp:lastModifiedBy>
  <cp:revision>43</cp:revision>
  <dcterms:created xsi:type="dcterms:W3CDTF">2015-11-30T02:10:34Z</dcterms:created>
  <dcterms:modified xsi:type="dcterms:W3CDTF">2015-11-30T04:50:46Z</dcterms:modified>
</cp:coreProperties>
</file>