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801" r:id="rId1"/>
  </p:sldMasterIdLst>
  <p:notesMasterIdLst>
    <p:notesMasterId r:id="rId21"/>
  </p:notesMasterIdLst>
  <p:sldIdLst>
    <p:sldId id="256" r:id="rId2"/>
    <p:sldId id="309" r:id="rId3"/>
    <p:sldId id="334" r:id="rId4"/>
    <p:sldId id="331" r:id="rId5"/>
    <p:sldId id="305" r:id="rId6"/>
    <p:sldId id="304" r:id="rId7"/>
    <p:sldId id="280" r:id="rId8"/>
    <p:sldId id="289" r:id="rId9"/>
    <p:sldId id="306" r:id="rId10"/>
    <p:sldId id="311" r:id="rId11"/>
    <p:sldId id="312" r:id="rId12"/>
    <p:sldId id="316" r:id="rId13"/>
    <p:sldId id="332" r:id="rId14"/>
    <p:sldId id="317" r:id="rId15"/>
    <p:sldId id="320" r:id="rId16"/>
    <p:sldId id="319" r:id="rId17"/>
    <p:sldId id="322" r:id="rId18"/>
    <p:sldId id="321" r:id="rId19"/>
    <p:sldId id="336" r:id="rId2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2"/>
      <p:bold r:id="rId23"/>
      <p:italic r:id="rId24"/>
      <p:boldItalic r:id="rId25"/>
    </p:embeddedFont>
    <p:embeddedFont>
      <p:font typeface="Fira Sans" panose="020B0503050000020004" pitchFamily="34" charset="0"/>
      <p:regular r:id="rId26"/>
      <p:bold r:id="rId27"/>
      <p:italic r:id="rId28"/>
      <p:boldItalic r:id="rId29"/>
    </p:embeddedFont>
    <p:embeddedFont>
      <p:font typeface="Fira Sans Extra Condensed Medium" panose="020B0603050000020004" pitchFamily="34" charset="0"/>
      <p:regular r:id="rId30"/>
      <p:bold r:id="rId31"/>
      <p:italic r:id="rId32"/>
      <p:boldItalic r:id="rId33"/>
    </p:embeddedFont>
    <p:embeddedFont>
      <p:font typeface="Fira Sans Extra Condensed SemiBold" panose="020B0603050000020004" pitchFamily="34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Rockwell" panose="02060603020205020403" pitchFamily="18" charset="77"/>
      <p:regular r:id="rId42"/>
      <p:bold r:id="rId43"/>
      <p:italic r:id="rId44"/>
      <p:boldItalic r:id="rId45"/>
    </p:embeddedFont>
    <p:embeddedFont>
      <p:font typeface="Wingdings 3" pitchFamily="2" charset="2"/>
      <p:regular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CC1BC9-AFF2-4E99-A0E9-6B0A97375BA4}">
  <a:tblStyle styleId="{9ACC1BC9-AFF2-4E99-A0E9-6B0A97375B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/>
    <p:restoredTop sz="94651"/>
  </p:normalViewPr>
  <p:slideViewPr>
    <p:cSldViewPr snapToGrid="0" snapToObjects="1">
      <p:cViewPr varScale="1">
        <p:scale>
          <a:sx n="184" d="100"/>
          <a:sy n="184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font" Target="fonts/font25.fntdata"/><Relationship Id="rId20" Type="http://schemas.openxmlformats.org/officeDocument/2006/relationships/slide" Target="slides/slide19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2bd7d7962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2bd7d7962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269af426a4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269af426a4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58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541294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67088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39345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3087509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688983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9360692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7847842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306728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35775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370182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737859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429277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755095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40577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739173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10/30/24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047422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24"/>
            <a:ext cx="1767506" cy="5139964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10/30/24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9298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corinne@emakiatech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akia-Project/emakia/tree/main/LLM-RAG-Toxicity-Evaluator/lang-chain-openai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orinnedavidemakia/emakia-dataset" TargetMode="External"/><Relationship Id="rId2" Type="http://schemas.openxmlformats.org/officeDocument/2006/relationships/hyperlink" Target="https://github.com/Emakia-Project/emakia/tree/main/google_cloud_server_development/gcloud-toolkit-recent-search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.js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omentechmakersonair.withgoogle.com/events/she-builds-ai-studio/watch?talk=she-builds-ai-studio-workshop" TargetMode="External"/><Relationship Id="rId3" Type="http://schemas.openxmlformats.org/officeDocument/2006/relationships/hyperlink" Target="https://devpost.com/software/emakia-toxicity-filtering-validation-for-social-media?ref_content=my-projects-tab&amp;ref_feature=my_projects" TargetMode="External"/><Relationship Id="rId7" Type="http://schemas.openxmlformats.org/officeDocument/2006/relationships/hyperlink" Target="https://ai.google.de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omentechmakersonair.withgoogle.com/" TargetMode="External"/><Relationship Id="rId5" Type="http://schemas.openxmlformats.org/officeDocument/2006/relationships/hyperlink" Target="https://devpost.com/settings/preferences_and_eligibility#eligibility-section" TargetMode="External"/><Relationship Id="rId4" Type="http://schemas.openxmlformats.org/officeDocument/2006/relationships/hyperlink" Target="https://womentechmakers.devpost.com/" TargetMode="External"/><Relationship Id="rId9" Type="http://schemas.openxmlformats.org/officeDocument/2006/relationships/hyperlink" Target="https://github.com/google-gemini/cookbook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api-keys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uggingface.co/settings/tokens" TargetMode="External"/><Relationship Id="rId5" Type="http://schemas.openxmlformats.org/officeDocument/2006/relationships/hyperlink" Target="https://huggingface.co/corinneDavidEmakia" TargetMode="External"/><Relationship Id="rId4" Type="http://schemas.openxmlformats.org/officeDocument/2006/relationships/hyperlink" Target="https://platform.openai.com/docs/over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9"/>
          <p:cNvSpPr txBox="1"/>
          <p:nvPr/>
        </p:nvSpPr>
        <p:spPr>
          <a:xfrm>
            <a:off x="398860" y="921683"/>
            <a:ext cx="3772800" cy="127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Emakia Project</a:t>
            </a:r>
            <a:endParaRPr sz="3200" dirty="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648" name="Google Shape;648;p69"/>
          <p:cNvSpPr txBox="1"/>
          <p:nvPr/>
        </p:nvSpPr>
        <p:spPr>
          <a:xfrm>
            <a:off x="2557173" y="2047927"/>
            <a:ext cx="44856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US" sz="2800" b="1" dirty="0" err="1">
                <a:latin typeface="Fira Sans"/>
                <a:ea typeface="Fira Sans"/>
                <a:cs typeface="Fira Sans"/>
                <a:sym typeface="Fira Sans"/>
              </a:rPr>
              <a:t>LangChain</a:t>
            </a:r>
            <a:r>
              <a:rPr lang="en-US" sz="2800" b="1" dirty="0">
                <a:latin typeface="Fira Sans"/>
                <a:ea typeface="Fira Sans"/>
                <a:cs typeface="Fira Sans"/>
                <a:sym typeface="Fira Sans"/>
              </a:rPr>
              <a:t> Open AI</a:t>
            </a:r>
            <a:endParaRPr sz="2800" b="1" dirty="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8" name="Google Shape;658;p6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14" name="Google Shape;679;p72">
            <a:extLst>
              <a:ext uri="{FF2B5EF4-FFF2-40B4-BE49-F238E27FC236}">
                <a16:creationId xmlns:a16="http://schemas.microsoft.com/office/drawing/2014/main" id="{1A117DA8-FFE5-1446-8703-8C746D76008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4284" y="3487175"/>
            <a:ext cx="9525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680;p72">
            <a:extLst>
              <a:ext uri="{FF2B5EF4-FFF2-40B4-BE49-F238E27FC236}">
                <a16:creationId xmlns:a16="http://schemas.microsoft.com/office/drawing/2014/main" id="{3D38F995-FEA7-BF4E-A283-7153A7DD84AB}"/>
              </a:ext>
            </a:extLst>
          </p:cNvPr>
          <p:cNvSpPr txBox="1"/>
          <p:nvPr/>
        </p:nvSpPr>
        <p:spPr>
          <a:xfrm>
            <a:off x="3012500" y="4039475"/>
            <a:ext cx="41346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Corinne David - CEO, CTO and Founder Emakia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  <a:hlinkClick r:id="rId4"/>
              </a:rPr>
              <a:t>corinne@emakiatech.com</a:t>
            </a:r>
            <a:endParaRPr lang="en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lvl="0" algn="r"/>
            <a:r>
              <a: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https://</a:t>
            </a:r>
            <a:r>
              <a:rPr lang="en-US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www.linkedin.com</a:t>
            </a:r>
            <a:r>
              <a: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/in/</a:t>
            </a:r>
            <a:r>
              <a:rPr lang="en-US" dirty="0" err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corinnedavid</a:t>
            </a:r>
            <a:r>
              <a:rPr lang="en-US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/</a:t>
            </a:r>
            <a:endParaRPr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E306A-C0AD-4447-BEDA-8F1C7A75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Google Shape;408;p12">
            <a:extLst>
              <a:ext uri="{FF2B5EF4-FFF2-40B4-BE49-F238E27FC236}">
                <a16:creationId xmlns:a16="http://schemas.microsoft.com/office/drawing/2014/main" id="{C7E31499-BB37-AC43-A2A3-DC8E94299D71}"/>
              </a:ext>
            </a:extLst>
          </p:cNvPr>
          <p:cNvSpPr txBox="1"/>
          <p:nvPr/>
        </p:nvSpPr>
        <p:spPr>
          <a:xfrm>
            <a:off x="2771336" y="814665"/>
            <a:ext cx="5340499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2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Langchain_openai</a:t>
            </a:r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Integration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400" dirty="0">
              <a:solidFill>
                <a:schemeClr val="dk1"/>
              </a:solidFill>
              <a:latin typeface="Arial" panose="020B0604020202020204" pitchFamily="34" charset="0"/>
              <a:ea typeface="Rockwell"/>
              <a:cs typeface="Arial" panose="020B0604020202020204" pitchFamily="34" charset="0"/>
              <a:sym typeface="Rockwel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6A776-5460-1C45-98D2-08A806DCBC80}"/>
              </a:ext>
            </a:extLst>
          </p:cNvPr>
          <p:cNvSpPr txBox="1"/>
          <p:nvPr/>
        </p:nvSpPr>
        <p:spPr>
          <a:xfrm>
            <a:off x="1995054" y="2072821"/>
            <a:ext cx="66294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/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OpenAI provides advanced AI models for various applications.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LangChain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An open source framework to simplify LLM application creation.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LangChain</a:t>
            </a: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-OpenAI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Enhances capabilities by chaining multiple LLM calls.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329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E306A-C0AD-4447-BEDA-8F1C7A75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Google Shape;408;p12">
            <a:extLst>
              <a:ext uri="{FF2B5EF4-FFF2-40B4-BE49-F238E27FC236}">
                <a16:creationId xmlns:a16="http://schemas.microsoft.com/office/drawing/2014/main" id="{C7E31499-BB37-AC43-A2A3-DC8E94299D71}"/>
              </a:ext>
            </a:extLst>
          </p:cNvPr>
          <p:cNvSpPr txBox="1"/>
          <p:nvPr/>
        </p:nvSpPr>
        <p:spPr>
          <a:xfrm>
            <a:off x="1504480" y="253006"/>
            <a:ext cx="763952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2400" b="1" dirty="0"/>
              <a:t>Configuring the Environment and Virtual Setup</a:t>
            </a:r>
            <a:endParaRPr sz="2400" b="1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6A776-5460-1C45-98D2-08A806DCBC80}"/>
              </a:ext>
            </a:extLst>
          </p:cNvPr>
          <p:cNvSpPr txBox="1"/>
          <p:nvPr/>
        </p:nvSpPr>
        <p:spPr>
          <a:xfrm>
            <a:off x="1838490" y="1395088"/>
            <a:ext cx="64950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>
              <a:buSzPts val="1000"/>
              <a:tabLst>
                <a:tab pos="4572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env File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</a:t>
            </a: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Set up environment variables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OPENAI_API_KEY=...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LANGCHAIN_TRACING_V2="true"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export LANGCHAIN_PROJECT=default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4082E0-81EE-2D71-EDA2-03C4888CB6BB}"/>
              </a:ext>
            </a:extLst>
          </p:cNvPr>
          <p:cNvSpPr txBox="1"/>
          <p:nvPr/>
        </p:nvSpPr>
        <p:spPr>
          <a:xfrm>
            <a:off x="1693261" y="2793257"/>
            <a:ext cx="6323681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 Environment Setup</a:t>
            </a:r>
            <a:r>
              <a:rPr lang="en-US" sz="2400" dirty="0">
                <a:effectLst/>
              </a:rPr>
              <a:t> </a:t>
            </a:r>
            <a:r>
              <a:rPr lang="en-US" sz="18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python3 -m 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venv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env</a:t>
            </a:r>
          </a:p>
          <a:p>
            <a:pPr lvl="1"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Activate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source env/bin/activate</a:t>
            </a:r>
          </a:p>
          <a:p>
            <a:pPr lvl="1"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Install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pip install 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langchain_openai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262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E306A-C0AD-4447-BEDA-8F1C7A75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3" name="Google Shape;408;p12">
            <a:extLst>
              <a:ext uri="{FF2B5EF4-FFF2-40B4-BE49-F238E27FC236}">
                <a16:creationId xmlns:a16="http://schemas.microsoft.com/office/drawing/2014/main" id="{C7E31499-BB37-AC43-A2A3-DC8E94299D71}"/>
              </a:ext>
            </a:extLst>
          </p:cNvPr>
          <p:cNvSpPr txBox="1"/>
          <p:nvPr/>
        </p:nvSpPr>
        <p:spPr>
          <a:xfrm>
            <a:off x="3034563" y="727759"/>
            <a:ext cx="4579398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Evaluation Scripts and data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Rockwell"/>
              <a:cs typeface="Arial" panose="020B0604020202020204" pitchFamily="34" charset="0"/>
              <a:sym typeface="Rockwel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CED521-F1D4-A308-8C80-B7F27B7DA3D7}"/>
              </a:ext>
            </a:extLst>
          </p:cNvPr>
          <p:cNvSpPr txBox="1"/>
          <p:nvPr/>
        </p:nvSpPr>
        <p:spPr>
          <a:xfrm>
            <a:off x="1870364" y="1830531"/>
            <a:ext cx="590203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evaluateLabelswithLangchain.py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resultsfromLabelValidation.py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evaluate-with-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lexicon.py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dirty="0"/>
              <a:t>tweets-</a:t>
            </a:r>
            <a:r>
              <a:rPr lang="en-US" dirty="0" err="1"/>
              <a:t>labels.csv</a:t>
            </a:r>
            <a:endParaRPr lang="en-US" dirty="0"/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Explanation-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evaluateLabelswithLangchain.docx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buSzPts val="1000"/>
              <a:tabLst>
                <a:tab pos="457200" algn="l"/>
              </a:tabLst>
            </a:pP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hlinkClick r:id="rId2"/>
              </a:rPr>
              <a:t>https://github.com/Emakia-Project/emakia/tree/main/LLM-RAG-Toxicity-Evaluator/lang-chain-openai</a:t>
            </a:r>
            <a:endParaRPr lang="en-US" sz="1000" dirty="0"/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541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E306A-C0AD-4447-BEDA-8F1C7A75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  <p:sp>
        <p:nvSpPr>
          <p:cNvPr id="3" name="Google Shape;408;p12">
            <a:extLst>
              <a:ext uri="{FF2B5EF4-FFF2-40B4-BE49-F238E27FC236}">
                <a16:creationId xmlns:a16="http://schemas.microsoft.com/office/drawing/2014/main" id="{C7E31499-BB37-AC43-A2A3-DC8E94299D71}"/>
              </a:ext>
            </a:extLst>
          </p:cNvPr>
          <p:cNvSpPr txBox="1"/>
          <p:nvPr/>
        </p:nvSpPr>
        <p:spPr>
          <a:xfrm>
            <a:off x="2231036" y="727759"/>
            <a:ext cx="791011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2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Performance Analysis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sz="2400" b="1" dirty="0">
              <a:solidFill>
                <a:schemeClr val="dk1"/>
              </a:solidFill>
              <a:latin typeface="Arial" panose="020B0604020202020204" pitchFamily="34" charset="0"/>
              <a:ea typeface="Rockwell"/>
              <a:cs typeface="Arial" panose="020B0604020202020204" pitchFamily="34" charset="0"/>
              <a:sym typeface="Rockwel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6A776-5460-1C45-98D2-08A806DCBC80}"/>
              </a:ext>
            </a:extLst>
          </p:cNvPr>
          <p:cNvSpPr txBox="1"/>
          <p:nvPr/>
        </p:nvSpPr>
        <p:spPr>
          <a:xfrm>
            <a:off x="1769461" y="1574058"/>
            <a:ext cx="63236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 Positive (TP)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31.50%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 Negative (TN)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41.68%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 Negative (FN)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24.68%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 Positive (FP)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2.12%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Accuracy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73.18% correct, 26.8% mislabeled or not predicted correctly 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/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Analysis of Mislabeling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 Positive (FP) Snippet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Review content that appears correctly labeled despite being predicted as neutral.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False Negative (FN) Snippet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Evaluate offensive or problematic language classified as positive.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19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E306A-C0AD-4447-BEDA-8F1C7A75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3" name="Google Shape;408;p12">
            <a:extLst>
              <a:ext uri="{FF2B5EF4-FFF2-40B4-BE49-F238E27FC236}">
                <a16:creationId xmlns:a16="http://schemas.microsoft.com/office/drawing/2014/main" id="{C7E31499-BB37-AC43-A2A3-DC8E94299D71}"/>
              </a:ext>
            </a:extLst>
          </p:cNvPr>
          <p:cNvSpPr txBox="1"/>
          <p:nvPr/>
        </p:nvSpPr>
        <p:spPr>
          <a:xfrm>
            <a:off x="2515937" y="821889"/>
            <a:ext cx="5699257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Code Explanation: </a:t>
            </a:r>
            <a:r>
              <a:rPr lang="en-US" sz="2400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Importing Libraries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2400" b="1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6A776-5460-1C45-98D2-08A806DCBC80}"/>
              </a:ext>
            </a:extLst>
          </p:cNvPr>
          <p:cNvSpPr txBox="1"/>
          <p:nvPr/>
        </p:nvSpPr>
        <p:spPr>
          <a:xfrm>
            <a:off x="2023615" y="2130597"/>
            <a:ext cx="632368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langchain.prompts.PromptTemplate</a:t>
            </a:r>
            <a:r>
              <a:rPr lang="en-US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Used to create prompt templates for language models.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langchain_core.runnables.base.RunnableSequence</a:t>
            </a:r>
            <a:r>
              <a:rPr lang="en-US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Used to create sequences of </a:t>
            </a:r>
            <a:r>
              <a:rPr lang="en-US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runnables</a:t>
            </a:r>
            <a:r>
              <a:rPr lang="en-US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 err="1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langchain_openai.OpenAI</a:t>
            </a:r>
            <a:r>
              <a:rPr lang="en-US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Used to interact with OpenAI’s API.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18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E306A-C0AD-4447-BEDA-8F1C7A75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3" name="Google Shape;408;p12">
            <a:extLst>
              <a:ext uri="{FF2B5EF4-FFF2-40B4-BE49-F238E27FC236}">
                <a16:creationId xmlns:a16="http://schemas.microsoft.com/office/drawing/2014/main" id="{C7E31499-BB37-AC43-A2A3-DC8E94299D71}"/>
              </a:ext>
            </a:extLst>
          </p:cNvPr>
          <p:cNvSpPr txBox="1"/>
          <p:nvPr/>
        </p:nvSpPr>
        <p:spPr>
          <a:xfrm>
            <a:off x="1620982" y="323817"/>
            <a:ext cx="7051963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2400" b="1" dirty="0"/>
              <a:t>Initializing</a:t>
            </a:r>
            <a:r>
              <a:rPr lang="en-US" sz="2400" dirty="0"/>
              <a:t> </a:t>
            </a:r>
            <a:r>
              <a:rPr lang="en-US" sz="2400" b="1" dirty="0"/>
              <a:t>OpenAI API Key and Client Setup</a:t>
            </a:r>
            <a:endParaRPr sz="2400" b="1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6A776-5460-1C45-98D2-08A806DCBC80}"/>
              </a:ext>
            </a:extLst>
          </p:cNvPr>
          <p:cNvSpPr txBox="1"/>
          <p:nvPr/>
        </p:nvSpPr>
        <p:spPr>
          <a:xfrm>
            <a:off x="1816711" y="1665018"/>
            <a:ext cx="5822232" cy="2485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tabLst>
                <a:tab pos="457200" algn="l"/>
              </a:tabLst>
            </a:pPr>
            <a:r>
              <a:rPr lang="en-US" dirty="0"/>
              <a:t> </a:t>
            </a:r>
            <a:r>
              <a:rPr lang="en-US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Accessing and Printing the API Key</a:t>
            </a:r>
            <a:r>
              <a:rPr lang="en-US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/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api_key</a:t>
            </a:r>
            <a:r>
              <a:rPr lang="en-US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os.getenv</a:t>
            </a:r>
            <a:r>
              <a:rPr lang="en-US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("OPENAI_API_KEY")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Retrieves the OpenAI API key from the environment variables</a:t>
            </a:r>
            <a:r>
              <a:rPr lang="en-US" sz="12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tabLst>
                <a:tab pos="457200" algn="l"/>
              </a:tabLst>
            </a:pPr>
            <a:r>
              <a:rPr lang="en-US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Initializing the OpenAI Client</a:t>
            </a:r>
            <a:r>
              <a:rPr lang="en-US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000" dirty="0">
              <a:solidFill>
                <a:srgbClr val="111111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 err="1">
                <a:solidFill>
                  <a:srgbClr val="11111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en-US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OpenAI(temperature=0, </a:t>
            </a:r>
            <a:r>
              <a:rPr lang="en-US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openai_api_key</a:t>
            </a:r>
            <a:r>
              <a:rPr lang="en-US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api_key</a:t>
            </a:r>
            <a:r>
              <a:rPr lang="en-US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Initializes the OpenAI client with the API key and sets the temperature to 0 (deterministic responses).</a:t>
            </a:r>
            <a:endParaRPr lang="en-US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8372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E306A-C0AD-4447-BEDA-8F1C7A75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  <p:sp>
        <p:nvSpPr>
          <p:cNvPr id="3" name="Google Shape;408;p12">
            <a:extLst>
              <a:ext uri="{FF2B5EF4-FFF2-40B4-BE49-F238E27FC236}">
                <a16:creationId xmlns:a16="http://schemas.microsoft.com/office/drawing/2014/main" id="{C7E31499-BB37-AC43-A2A3-DC8E94299D71}"/>
              </a:ext>
            </a:extLst>
          </p:cNvPr>
          <p:cNvSpPr txBox="1"/>
          <p:nvPr/>
        </p:nvSpPr>
        <p:spPr>
          <a:xfrm>
            <a:off x="1801092" y="727759"/>
            <a:ext cx="8139545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2400" b="1" dirty="0">
                <a:solidFill>
                  <a:srgbClr val="11111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Prompt Template for Sentiment Analysis</a:t>
            </a:r>
            <a:r>
              <a:rPr lang="en-US" sz="24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6A776-5460-1C45-98D2-08A806DCBC80}"/>
              </a:ext>
            </a:extLst>
          </p:cNvPr>
          <p:cNvSpPr txBox="1"/>
          <p:nvPr/>
        </p:nvSpPr>
        <p:spPr>
          <a:xfrm>
            <a:off x="1585806" y="1436797"/>
            <a:ext cx="669228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0" marR="0"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/>
              <a:t> </a:t>
            </a:r>
            <a:r>
              <a:rPr lang="en-US" sz="12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template = """You are a sentiment analyst. Analyze the following statement and respond with either "positive" or "negative".</a:t>
            </a:r>
            <a:endParaRPr lang="en-US" sz="1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Statement: {content}</a:t>
            </a:r>
            <a:endParaRPr lang="en-US" sz="1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endParaRPr lang="en-US" sz="1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YOUR RESPONSE:</a:t>
            </a:r>
            <a:endParaRPr lang="en-US" sz="1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"""</a:t>
            </a:r>
            <a:endParaRPr lang="en-US" sz="1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200" dirty="0" err="1">
                <a:solidFill>
                  <a:srgbClr val="111111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prompt_template</a:t>
            </a:r>
            <a:r>
              <a:rPr lang="en-US" sz="12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PromptTemplate</a:t>
            </a:r>
            <a:r>
              <a:rPr lang="en-US" sz="12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input_variables</a:t>
            </a:r>
            <a:r>
              <a:rPr lang="en-US" sz="12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=["content"], template=template)</a:t>
            </a:r>
          </a:p>
          <a:p>
            <a:pPr marL="0" marR="0">
              <a:spcAft>
                <a:spcPts val="3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2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Creates a prompt template for sentiment analysis, where </a:t>
            </a:r>
            <a:r>
              <a:rPr lang="en-US" sz="1000" dirty="0">
                <a:solidFill>
                  <a:srgbClr val="111111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{content}</a:t>
            </a:r>
            <a:r>
              <a:rPr lang="en-US" sz="12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will be replaced with the actual content to analyze.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>
              <a:buSzPts val="1000"/>
              <a:tabLst>
                <a:tab pos="914400" algn="l"/>
              </a:tabLst>
            </a:pPr>
            <a:r>
              <a:rPr lang="en-US" sz="1200" dirty="0">
                <a:solidFill>
                  <a:srgbClr val="111111"/>
                </a:solidFill>
                <a:effectLst/>
                <a:latin typeface="Roboto" panose="02000000000000000000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58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E306A-C0AD-4447-BEDA-8F1C7A75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  <p:sp>
        <p:nvSpPr>
          <p:cNvPr id="3" name="Google Shape;408;p12">
            <a:extLst>
              <a:ext uri="{FF2B5EF4-FFF2-40B4-BE49-F238E27FC236}">
                <a16:creationId xmlns:a16="http://schemas.microsoft.com/office/drawing/2014/main" id="{C7E31499-BB37-AC43-A2A3-DC8E94299D71}"/>
              </a:ext>
            </a:extLst>
          </p:cNvPr>
          <p:cNvSpPr txBox="1"/>
          <p:nvPr/>
        </p:nvSpPr>
        <p:spPr>
          <a:xfrm>
            <a:off x="2218183" y="727759"/>
            <a:ext cx="6731608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2400" b="1" dirty="0"/>
              <a:t>Summary: Efficient Search and Data Storage</a:t>
            </a:r>
          </a:p>
          <a:p>
            <a:endParaRPr sz="2400" b="1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6A776-5460-1C45-98D2-08A806DCBC80}"/>
              </a:ext>
            </a:extLst>
          </p:cNvPr>
          <p:cNvSpPr txBox="1"/>
          <p:nvPr/>
        </p:nvSpPr>
        <p:spPr>
          <a:xfrm>
            <a:off x="1956156" y="1953528"/>
            <a:ext cx="66025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Code Snippet: Sentiment Analysis with </a:t>
            </a:r>
            <a:r>
              <a:rPr lang="en-US" b="1" dirty="0" err="1"/>
              <a:t>LangChain</a:t>
            </a:r>
            <a:endParaRPr lang="en-US" b="1" dirty="0"/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content_chain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prompt_template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review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content_chain.invoke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({"content": content}).strip('"')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code combines a prompt template and the OpenAI client into a sequence to perform sentiment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20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E306A-C0AD-4447-BEDA-8F1C7A75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  <p:sp>
        <p:nvSpPr>
          <p:cNvPr id="3" name="Google Shape;408;p12">
            <a:extLst>
              <a:ext uri="{FF2B5EF4-FFF2-40B4-BE49-F238E27FC236}">
                <a16:creationId xmlns:a16="http://schemas.microsoft.com/office/drawing/2014/main" id="{C7E31499-BB37-AC43-A2A3-DC8E94299D71}"/>
              </a:ext>
            </a:extLst>
          </p:cNvPr>
          <p:cNvSpPr txBox="1"/>
          <p:nvPr/>
        </p:nvSpPr>
        <p:spPr>
          <a:xfrm>
            <a:off x="2371551" y="460739"/>
            <a:ext cx="6319295" cy="807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2400" b="1" dirty="0" err="1"/>
              <a:t>RunnableSequence</a:t>
            </a:r>
            <a:r>
              <a:rPr lang="en-US" sz="2400" b="1" dirty="0"/>
              <a:t> in </a:t>
            </a:r>
            <a:r>
              <a:rPr lang="en-US" sz="2400" b="1" dirty="0" err="1"/>
              <a:t>LangChain</a:t>
            </a:r>
            <a:endParaRPr lang="en-US" sz="2400" dirty="0"/>
          </a:p>
          <a:p>
            <a:endParaRPr sz="2400" b="1" dirty="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41CE3A-5878-5247-BA18-8FF95B42DB22}"/>
              </a:ext>
            </a:extLst>
          </p:cNvPr>
          <p:cNvSpPr txBox="1"/>
          <p:nvPr/>
        </p:nvSpPr>
        <p:spPr>
          <a:xfrm>
            <a:off x="1921505" y="1789661"/>
            <a:ext cx="71047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</a:t>
            </a:r>
            <a:r>
              <a:rPr lang="en-US" dirty="0" err="1"/>
              <a:t>RunnableSequence</a:t>
            </a:r>
            <a:r>
              <a:rPr lang="en-US" dirty="0"/>
              <a:t> in </a:t>
            </a:r>
            <a:r>
              <a:rPr lang="en-US" dirty="0" err="1"/>
              <a:t>LangChain</a:t>
            </a:r>
            <a:r>
              <a:rPr lang="en-US" dirty="0"/>
              <a:t> is a series of components where each output serves as the input for the next. This structure is essential for building complex workflows, like sentiment analysis pipelines.</a:t>
            </a:r>
          </a:p>
          <a:p>
            <a:endParaRPr lang="en-US" dirty="0"/>
          </a:p>
          <a:p>
            <a:r>
              <a:rPr lang="en-US" b="1" dirty="0"/>
              <a:t>Purpose of </a:t>
            </a:r>
            <a:r>
              <a:rPr lang="en-US" b="1" dirty="0" err="1"/>
              <a:t>RunnableSequence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	Streamlines the execution of multiple tasks in a defined order.</a:t>
            </a:r>
          </a:p>
          <a:p>
            <a:r>
              <a:rPr lang="en-US" dirty="0"/>
              <a:t>	Ensures each step receives the necessary input from the previous step.</a:t>
            </a:r>
          </a:p>
          <a:p>
            <a:r>
              <a:rPr lang="en-US" dirty="0"/>
              <a:t>	Simplifies managing and executing complex workflows.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612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4BDE-E415-DDBC-0480-9E09879C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910" y="2570027"/>
            <a:ext cx="6686549" cy="1101600"/>
          </a:xfrm>
        </p:spPr>
        <p:txBody>
          <a:bodyPr>
            <a:normAutofit fontScale="90000"/>
          </a:bodyPr>
          <a:lstStyle/>
          <a:p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Any Questions? 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Thank you, for your time.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C136B-1C7D-794D-51D9-E41CAEA12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619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B6C092-4991-274D-889B-189AECE0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33A29-6261-8549-84F0-9C2829A00EF7}"/>
              </a:ext>
            </a:extLst>
          </p:cNvPr>
          <p:cNvSpPr txBox="1"/>
          <p:nvPr/>
        </p:nvSpPr>
        <p:spPr>
          <a:xfrm>
            <a:off x="1582175" y="1303800"/>
            <a:ext cx="73855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Toxicity Filtering</a:t>
            </a:r>
            <a:r>
              <a:rPr lang="en-US" dirty="0"/>
              <a:t>: Similar to how spam is classified into your Spam folder, text classifiers can be used to filter out toxicity on social media platforms.</a:t>
            </a:r>
          </a:p>
          <a:p>
            <a:endParaRPr lang="en-US" dirty="0"/>
          </a:p>
          <a:p>
            <a:r>
              <a:rPr lang="en-US" b="1" dirty="0"/>
              <a:t>Real-World Application</a:t>
            </a:r>
            <a:r>
              <a:rPr lang="en-US" dirty="0"/>
              <a:t>:  Emakia is building an iPhone app using a Core ML text classifier to support users by filtering toxic content.</a:t>
            </a:r>
          </a:p>
          <a:p>
            <a:pPr lvl="5"/>
            <a:endParaRPr lang="en-US" b="1" dirty="0"/>
          </a:p>
          <a:p>
            <a:pPr lvl="5"/>
            <a:r>
              <a:rPr lang="en-US" b="1" dirty="0"/>
              <a:t>Lack of Validation</a:t>
            </a:r>
            <a:r>
              <a:rPr lang="en-US" dirty="0"/>
              <a:t>: In both academia and industry</a:t>
            </a:r>
          </a:p>
          <a:p>
            <a:pPr lvl="5"/>
            <a:endParaRPr lang="en-US" b="1" dirty="0"/>
          </a:p>
          <a:p>
            <a:pPr lvl="5"/>
            <a:r>
              <a:rPr lang="en-US" b="1" dirty="0"/>
              <a:t>Enhancing AI Systems</a:t>
            </a:r>
            <a:r>
              <a:rPr lang="en-US" dirty="0"/>
              <a:t>: </a:t>
            </a:r>
          </a:p>
          <a:p>
            <a:pPr lvl="6"/>
            <a:r>
              <a:rPr lang="en-US" dirty="0"/>
              <a:t>    Expand datasets  </a:t>
            </a:r>
          </a:p>
          <a:p>
            <a:pPr lvl="5"/>
            <a:r>
              <a:rPr lang="en-US" dirty="0"/>
              <a:t>    Improve AI model knowledge  </a:t>
            </a:r>
          </a:p>
          <a:p>
            <a:pPr lvl="5"/>
            <a:endParaRPr lang="en-US" b="1" dirty="0"/>
          </a:p>
          <a:p>
            <a:pPr lvl="5"/>
            <a:r>
              <a:rPr lang="en-US" b="1" dirty="0"/>
              <a:t>Validate model outputs using advanced tools:</a:t>
            </a:r>
          </a:p>
          <a:p>
            <a:pPr lvl="5"/>
            <a:r>
              <a:rPr lang="en-US" dirty="0"/>
              <a:t>   Large Language Models (LLM)  </a:t>
            </a:r>
          </a:p>
          <a:p>
            <a:pPr lvl="5"/>
            <a:r>
              <a:rPr lang="en-US" dirty="0"/>
              <a:t>   Retrieval-Augmented Generation (RAG)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A3AE8-74B9-6946-A769-B47B07486E2D}"/>
              </a:ext>
            </a:extLst>
          </p:cNvPr>
          <p:cNvSpPr/>
          <p:nvPr/>
        </p:nvSpPr>
        <p:spPr>
          <a:xfrm>
            <a:off x="1808017" y="496926"/>
            <a:ext cx="6796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Addressing Gaps in AI for Toxicity Detection</a:t>
            </a:r>
          </a:p>
        </p:txBody>
      </p:sp>
    </p:spTree>
    <p:extLst>
      <p:ext uri="{BB962C8B-B14F-4D97-AF65-F5344CB8AC3E}">
        <p14:creationId xmlns:p14="http://schemas.microsoft.com/office/powerpoint/2010/main" val="2796012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4E44-936C-2A9A-6593-32853166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       Inspiration</a:t>
            </a:r>
            <a:b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9DC28-4876-284E-0CA6-5011626A2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1909" y="1304059"/>
            <a:ext cx="6686550" cy="1579418"/>
          </a:xfrm>
        </p:spPr>
        <p:txBody>
          <a:bodyPr/>
          <a:lstStyle/>
          <a:p>
            <a:r>
              <a:rPr lang="en-US" sz="1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Emakia was inspired by the pressing need to combat online harassment and its detrimental effects on marginalized communities like women, people of color, and LGBTQI+ individuals. Addressing these challenges helps protect mental wellbeing and ensures freedom of expression in the digital space.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520BC-2348-D6ED-0FD4-65D587B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2A6F53-6E9D-7A0C-9919-E40BAEA3A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008" y="2474769"/>
            <a:ext cx="6612082" cy="21036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CE7779-6B67-1737-4CB0-F538F2AD1192}"/>
              </a:ext>
            </a:extLst>
          </p:cNvPr>
          <p:cNvSpPr txBox="1"/>
          <p:nvPr/>
        </p:nvSpPr>
        <p:spPr>
          <a:xfrm>
            <a:off x="4342361" y="4578437"/>
            <a:ext cx="439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Anti-Defamatory League ADL organization  2023</a:t>
            </a:r>
          </a:p>
        </p:txBody>
      </p:sp>
    </p:spTree>
    <p:extLst>
      <p:ext uri="{BB962C8B-B14F-4D97-AF65-F5344CB8AC3E}">
        <p14:creationId xmlns:p14="http://schemas.microsoft.com/office/powerpoint/2010/main" val="78726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B6C092-4991-274D-889B-189AECE0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A3AE8-74B9-6946-A769-B47B07486E2D}"/>
              </a:ext>
            </a:extLst>
          </p:cNvPr>
          <p:cNvSpPr/>
          <p:nvPr/>
        </p:nvSpPr>
        <p:spPr>
          <a:xfrm>
            <a:off x="2471563" y="590837"/>
            <a:ext cx="67961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Code &amp; Data Resources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253C4-6A44-FC49-BF30-2638F17FB943}"/>
              </a:ext>
            </a:extLst>
          </p:cNvPr>
          <p:cNvSpPr txBox="1"/>
          <p:nvPr/>
        </p:nvSpPr>
        <p:spPr>
          <a:xfrm>
            <a:off x="1513316" y="1373361"/>
            <a:ext cx="72989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Code Repository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2"/>
              </a:rPr>
              <a:t>Emakia Project GitHub</a:t>
            </a:r>
            <a:endParaRPr lang="en-US" dirty="0"/>
          </a:p>
          <a:p>
            <a:r>
              <a:rPr lang="en-US" dirty="0"/>
              <a:t>Contains the code for Twitter search integration and Google Cloud toolkit setup.</a:t>
            </a:r>
          </a:p>
          <a:p>
            <a:endParaRPr lang="en-US" dirty="0"/>
          </a:p>
          <a:p>
            <a:r>
              <a:rPr lang="en-US" b="1" dirty="0"/>
              <a:t>Data Resource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3"/>
              </a:rPr>
              <a:t>Emakia Dataset on Kaggle</a:t>
            </a:r>
            <a:endParaRPr lang="en-US" dirty="0"/>
          </a:p>
          <a:p>
            <a:r>
              <a:rPr lang="en-US" dirty="0"/>
              <a:t>Access the dataset used for training and validating models.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56138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690F7D-3AB3-024C-9F0D-2360EC13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03A1AC2-FFF8-DE43-A4D8-6A185DB461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123580"/>
              </p:ext>
            </p:extLst>
          </p:nvPr>
        </p:nvGraphicFramePr>
        <p:xfrm>
          <a:off x="894160" y="-361889"/>
          <a:ext cx="7880747" cy="5175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350000" imgH="6731000" progId="Word.Document.12">
                  <p:embed/>
                </p:oleObj>
              </mc:Choice>
              <mc:Fallback>
                <p:oleObj name="Document" r:id="rId2" imgW="6350000" imgH="6731000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7FA8A3A-EDE6-4B58-920C-96B067C983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4160" y="-361889"/>
                        <a:ext cx="7880747" cy="5175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568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46AF15-C91C-4343-8C8D-366A9BF04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E90F9A-6049-4A4E-A4AC-645BF38D2F5D}"/>
              </a:ext>
            </a:extLst>
          </p:cNvPr>
          <p:cNvSpPr/>
          <p:nvPr/>
        </p:nvSpPr>
        <p:spPr>
          <a:xfrm>
            <a:off x="1443210" y="590837"/>
            <a:ext cx="68414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Introduction to API Integration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A69B31-8FFD-B647-ACE9-C27EF05A2056}"/>
              </a:ext>
            </a:extLst>
          </p:cNvPr>
          <p:cNvSpPr txBox="1"/>
          <p:nvPr/>
        </p:nvSpPr>
        <p:spPr>
          <a:xfrm>
            <a:off x="1348956" y="1495899"/>
            <a:ext cx="702998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Evaluate Labels with </a:t>
            </a:r>
          </a:p>
          <a:p>
            <a:pPr marR="0" lvl="0">
              <a:buSzPts val="1000"/>
              <a:tabLst>
                <a:tab pos="457200" algn="l"/>
              </a:tabLst>
            </a:pPr>
            <a:r>
              <a:rPr lang="en-US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Gemini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3">
              <a:buSzPts val="1000"/>
              <a:tabLst>
                <a:tab pos="457200" algn="l"/>
              </a:tabLst>
            </a:pPr>
            <a:r>
              <a:rPr lang="en-US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     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RAG and evaluate library</a:t>
            </a:r>
          </a:p>
          <a:p>
            <a:pPr marR="0" lvl="0">
              <a:buSzPts val="1000"/>
              <a:tabLst>
                <a:tab pos="4572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Facebook’s 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RoBERTa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Hate Speech Model</a:t>
            </a:r>
          </a:p>
          <a:p>
            <a:pPr marR="0" lvl="0">
              <a:buSzPts val="1000"/>
              <a:tabLst>
                <a:tab pos="4572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OpenAI’s Moderation API </a:t>
            </a:r>
          </a:p>
          <a:p>
            <a:pPr marR="0" lvl="0">
              <a:buSzPts val="1000"/>
              <a:tabLst>
                <a:tab pos="457200" algn="l"/>
              </a:tabLst>
            </a:pPr>
            <a:r>
              <a:rPr lang="en-US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IBM’s MAX-Toxic-Comment-Classifier</a:t>
            </a:r>
          </a:p>
          <a:p>
            <a:pPr marR="0" lvl="0">
              <a:buSzPts val="1000"/>
              <a:tabLst>
                <a:tab pos="4572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Evaluate Labels with meta-llama/LLaMA-2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Google Vertex AI Text Classifier with </a:t>
            </a:r>
            <a:r>
              <a:rPr lang="en-US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Node.js</a:t>
            </a:r>
            <a:endParaRPr lang="en-US" u="sng" kern="100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Deploying and running a model classifier on collected data.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Evaluating model predictions with various approaches.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1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93"/>
          <p:cNvSpPr txBox="1"/>
          <p:nvPr/>
        </p:nvSpPr>
        <p:spPr>
          <a:xfrm>
            <a:off x="1480843" y="727759"/>
            <a:ext cx="6779898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Hackathon Participation - 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Devpost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Women </a:t>
            </a:r>
            <a:r>
              <a:rPr lang="en-US" sz="20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Techmakers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br>
              <a:rPr lang="en-US" sz="2000" dirty="0"/>
            </a:br>
            <a:endParaRPr sz="2000" dirty="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17" name="Google Shape;1317;p9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488C2B-897D-A045-99B4-655EE57F7195}"/>
              </a:ext>
            </a:extLst>
          </p:cNvPr>
          <p:cNvSpPr txBox="1"/>
          <p:nvPr/>
        </p:nvSpPr>
        <p:spPr>
          <a:xfrm>
            <a:off x="1730564" y="1636575"/>
            <a:ext cx="6004193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Event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Women 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Techmakers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hackathon by Google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Project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Emakia Toxicity Filtering Validation on 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Devpost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Submission Date &amp; Time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 Nov 13, 2024 @ 12:00pm PST</a:t>
            </a: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kern="1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effectLst/>
            </a:endParaRPr>
          </a:p>
          <a:p>
            <a:pPr marL="1143000" marR="0" lvl="2" indent="-228600"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US" sz="1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Emakia Toxicity Filtering Validation on Devpost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US" sz="1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Women Techmakers Devpost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Nov 13, 2024 @ 12:00pm </a:t>
            </a:r>
            <a:r>
              <a:rPr lang="en-US" sz="1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PST 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US" sz="1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Women Techmakers OnAir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US" sz="1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Google AI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US" sz="1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/>
              </a:rPr>
              <a:t>She Builds AI Studio Workshop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buSzPts val="1000"/>
              <a:buFont typeface="Wingdings" pitchFamily="2" charset="2"/>
              <a:buChar char=""/>
              <a:tabLst>
                <a:tab pos="1371600" algn="l"/>
              </a:tabLst>
            </a:pPr>
            <a:r>
              <a:rPr lang="en-US" sz="12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/>
              </a:rPr>
              <a:t>Google Gemini Cookbook on GitHub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B751C7-14DB-1944-96AC-A73A50A1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499830-7861-2849-8EE6-0ABE06B2B123}"/>
              </a:ext>
            </a:extLst>
          </p:cNvPr>
          <p:cNvSpPr/>
          <p:nvPr/>
        </p:nvSpPr>
        <p:spPr>
          <a:xfrm>
            <a:off x="675861" y="507546"/>
            <a:ext cx="7443601" cy="9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buSzPct val="109999"/>
            </a:pPr>
            <a:r>
              <a:rPr lang="en-US" sz="2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Hackathon Presentation Overview</a:t>
            </a:r>
            <a:endParaRPr lang="en-US" sz="24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 algn="ctr">
              <a:lnSpc>
                <a:spcPct val="120000"/>
              </a:lnSpc>
              <a:buSzPct val="109999"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2385F-0ECA-7D45-A2A8-171DD8348DE6}"/>
              </a:ext>
            </a:extLst>
          </p:cNvPr>
          <p:cNvSpPr txBox="1"/>
          <p:nvPr/>
        </p:nvSpPr>
        <p:spPr>
          <a:xfrm>
            <a:off x="1263361" y="1641514"/>
            <a:ext cx="74927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US" sz="16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Langchain</a:t>
            </a: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with OpenAI</a:t>
            </a:r>
            <a:endParaRPr lang="en-US" sz="16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Approach 1: Analyze statements and respond with 'positive' or 'negative'.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Approach 2: Analyze statements and explain the sentiment.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Gemini </a:t>
            </a:r>
          </a:p>
          <a:p>
            <a:pPr marR="0"/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R="0" lvl="0">
              <a:buSzPts val="1000"/>
              <a:tabLst>
                <a:tab pos="457200" algn="l"/>
              </a:tabLst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	Apply similar approaches as 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Langchain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and present comparative results and insights.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358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AE306A-C0AD-4447-BEDA-8F1C7A75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Google Shape;408;p12">
            <a:extLst>
              <a:ext uri="{FF2B5EF4-FFF2-40B4-BE49-F238E27FC236}">
                <a16:creationId xmlns:a16="http://schemas.microsoft.com/office/drawing/2014/main" id="{C7E31499-BB37-AC43-A2A3-DC8E94299D71}"/>
              </a:ext>
            </a:extLst>
          </p:cNvPr>
          <p:cNvSpPr txBox="1"/>
          <p:nvPr/>
        </p:nvSpPr>
        <p:spPr>
          <a:xfrm>
            <a:off x="1173345" y="635823"/>
            <a:ext cx="7671249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r>
              <a:rPr lang="en-US" sz="2400" b="1" dirty="0"/>
              <a:t>Accessing API Keys for OpenAI and Hugging Face</a:t>
            </a:r>
            <a:endParaRPr sz="1800" b="1" dirty="0">
              <a:solidFill>
                <a:schemeClr val="dk1"/>
              </a:solidFill>
              <a:latin typeface="Arial" panose="020B0604020202020204" pitchFamily="34" charset="0"/>
              <a:ea typeface="Rockwell"/>
              <a:cs typeface="Arial" panose="020B0604020202020204" pitchFamily="34" charset="0"/>
              <a:sym typeface="Rockwel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B6A776-5460-1C45-98D2-08A806DCBC80}"/>
              </a:ext>
            </a:extLst>
          </p:cNvPr>
          <p:cNvSpPr txBox="1"/>
          <p:nvPr/>
        </p:nvSpPr>
        <p:spPr>
          <a:xfrm>
            <a:off x="1410159" y="1642067"/>
            <a:ext cx="632368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 AI account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dk1"/>
              </a:solidFill>
              <a:latin typeface="Arial" panose="020B0604020202020204" pitchFamily="34" charset="0"/>
              <a:ea typeface="Rockwell"/>
              <a:cs typeface="Arial" panose="020B0604020202020204" pitchFamily="34" charset="0"/>
              <a:sym typeface="Rockwell"/>
            </a:endParaRPr>
          </a:p>
          <a:p>
            <a:pPr marL="0" marR="0"/>
            <a:r>
              <a:rPr lang="en-US" kern="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 ai key needed </a:t>
            </a:r>
          </a:p>
          <a:p>
            <a:pPr marL="0" marR="0"/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</a:t>
            </a:r>
            <a:r>
              <a:rPr lang="en-US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https://platform.openai.com/api-keys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/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</a:t>
            </a:r>
            <a:r>
              <a:rPr lang="en-US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4"/>
              </a:rPr>
              <a:t>https://platform.openai.com/docs/overview</a:t>
            </a:r>
            <a:endParaRPr lang="en-US" u="sng" kern="100" dirty="0">
              <a:solidFill>
                <a:srgbClr val="0563C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/>
            <a:endParaRPr lang="en-US" u="sng" kern="100" dirty="0">
              <a:solidFill>
                <a:srgbClr val="0563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/>
            <a:endParaRPr lang="en-US" u="sng" kern="100" dirty="0">
              <a:solidFill>
                <a:srgbClr val="0563C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/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Hugging Face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account 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/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Hugging Face tokens needed</a:t>
            </a:r>
          </a:p>
          <a:p>
            <a:pPr marL="0" marR="0"/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</a:t>
            </a:r>
            <a:r>
              <a:rPr lang="en-US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5"/>
              </a:rPr>
              <a:t>https://huggingface.co/corinneDavidEmakia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/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</a:t>
            </a:r>
            <a:r>
              <a:rPr lang="en-US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6"/>
              </a:rPr>
              <a:t>https://huggingface.co/settings/tokens</a:t>
            </a:r>
            <a:endParaRPr lang="en-US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/>
            <a:endParaRPr lang="en-US" sz="1800" dirty="0"/>
          </a:p>
        </p:txBody>
      </p:sp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7DC72501-494E-B9D9-BE45-8D51723E77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1537" y="1406766"/>
            <a:ext cx="1237129" cy="134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916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7275</TotalTime>
  <Words>1059</Words>
  <Application>Microsoft Macintosh PowerPoint</Application>
  <PresentationFormat>On-screen Show (16:9)</PresentationFormat>
  <Paragraphs>183</Paragraphs>
  <Slides>19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Fira Sans Extra Condensed SemiBold</vt:lpstr>
      <vt:lpstr>Courier New</vt:lpstr>
      <vt:lpstr>Arial</vt:lpstr>
      <vt:lpstr>Rockwell</vt:lpstr>
      <vt:lpstr>Wingdings 3</vt:lpstr>
      <vt:lpstr>Fira Sans Extra Condensed Medium</vt:lpstr>
      <vt:lpstr>Roboto</vt:lpstr>
      <vt:lpstr>Century Gothic</vt:lpstr>
      <vt:lpstr>Fira Sans</vt:lpstr>
      <vt:lpstr>Symbol</vt:lpstr>
      <vt:lpstr>Calibri</vt:lpstr>
      <vt:lpstr>Wingdings</vt:lpstr>
      <vt:lpstr>Wisp</vt:lpstr>
      <vt:lpstr>Document</vt:lpstr>
      <vt:lpstr>PowerPoint Presentation</vt:lpstr>
      <vt:lpstr>PowerPoint Presentation</vt:lpstr>
      <vt:lpstr>           Inspiration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Any Questions?  Thank you, for your time.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Corinne David</cp:lastModifiedBy>
  <cp:revision>91</cp:revision>
  <dcterms:modified xsi:type="dcterms:W3CDTF">2024-10-30T22:29:40Z</dcterms:modified>
</cp:coreProperties>
</file>