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1" r:id="rId4"/>
    <p:sldId id="278" r:id="rId5"/>
    <p:sldId id="279" r:id="rId6"/>
    <p:sldId id="280" r:id="rId7"/>
    <p:sldId id="258" r:id="rId8"/>
    <p:sldId id="281" r:id="rId9"/>
    <p:sldId id="282" r:id="rId10"/>
    <p:sldId id="283" r:id="rId11"/>
    <p:sldId id="284" r:id="rId12"/>
    <p:sldId id="285" r:id="rId13"/>
    <p:sldId id="286" r:id="rId14"/>
    <p:sldId id="290" r:id="rId15"/>
    <p:sldId id="288" r:id="rId16"/>
    <p:sldId id="273" r:id="rId17"/>
    <p:sldId id="270" r:id="rId18"/>
    <p:sldId id="291" r:id="rId19"/>
    <p:sldId id="275" r:id="rId20"/>
    <p:sldId id="274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CFF"/>
    <a:srgbClr val="696EFF"/>
    <a:srgbClr val="00E3FD"/>
    <a:srgbClr val="F89B29"/>
    <a:srgbClr val="FF0F7B"/>
    <a:srgbClr val="6EF195"/>
    <a:srgbClr val="60EFFF"/>
    <a:srgbClr val="0061FF"/>
    <a:srgbClr val="E6E6E6"/>
    <a:srgbClr val="557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24CD-5B53-4914-BEC4-E7C5F847B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6F1CE-D074-468B-91E4-E12B444A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F59A-C6AF-4BC7-BCF6-93F113C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9B3D-BDBC-4CB9-BF96-77EA245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819150" y="122238"/>
            <a:ext cx="41148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err="1"/>
              <a:t>Emam</a:t>
            </a:r>
            <a:r>
              <a:rPr lang="en-US" dirty="0"/>
              <a:t> </a:t>
            </a:r>
            <a:r>
              <a:rPr lang="en-US" dirty="0" err="1"/>
              <a:t>saimon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74E33-E7F4-4B7E-B766-60CF928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96F3-396E-4876-866C-974F901C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B6A39-F701-4126-B085-ED7BEC0C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49-B394-44D5-BFD6-EECEB4E3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14D5-1712-4198-A2BD-1283B203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EB20-DD23-4CAA-BF5B-34C003CB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F870-95CF-4FDA-9873-965080D5F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8368-F4B4-4F6D-8316-56BA7C60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BBC-E1FD-46FF-BF4A-97971E9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829D-0D90-407D-B02B-FBB788CD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F28A-A8DC-4DB9-B8F8-C05B759C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6A17-D532-4D53-91C4-E4131789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FA73-C8E0-4D96-B355-33BD34C1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A8F6-16AC-4B00-B571-C4AB41D0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6389-FE16-4239-B961-0BB1F03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63A8-9900-47B4-A74D-719463C9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86CC-BC17-4F22-81AA-94AA6562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C26C-AE81-49CB-8785-B61101F2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6B80-D38B-4331-9045-56C60833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0645-C4E7-4CB9-B078-D76EB18C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369-771E-4152-B22A-CA51685A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ADA8-A114-4915-B705-E9CB203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8D18-D87A-4118-BE86-71156623F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01AC8-82AB-4E45-9005-213CB27A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3987-CE3E-444B-B549-F83A9B86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3F3F3-1CDF-4555-B195-ACAEFD2C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C5BB-F17C-45AF-A8D2-E33DDF16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257A-4820-48D1-8322-E9047AB1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4566-0B10-46C5-AE25-42818E9E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5ED78-87E6-4B09-985C-4F49B22B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119CC-1403-498B-AA2E-5334EBFF2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AA94-586F-4E1A-922B-BB6C39FCA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2AAA7-3746-44A2-928C-B34A234A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F8EFF-F5AD-40FB-B4B1-852A42E7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67AED-AF8A-4C56-BBB1-B97C10A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C6EB-0A73-455A-BA97-71E279D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A222E-C90B-4B71-B843-46ED376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1136C-54B4-4B96-A486-46CB14B7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2BCA4-3F0C-49F9-AF18-F3EF2D73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320D-17A5-48B6-A3E4-3763997E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461C6-824D-49EB-9D57-0AB670D4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88B7-946C-4A58-992D-1FFEEFB9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EDD6-CC0F-48DD-8543-F17EECFD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53BA-99F4-4615-A7A6-2454496F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C9DC-FB2A-4AA4-852F-0DBE8706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48BB-2225-445E-AA6F-1DD98AFB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45C7-57A3-442A-9EAA-9E62DE2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01CD-E495-4C75-A267-5B9FD4D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742-C165-43D3-A8BE-7AA573C8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F023-B53D-47C6-B72F-0842F4F7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29D48-B8E7-40ED-B713-C508635C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F0536-6BAE-4D7C-9863-1A6E449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90B3-D72C-4ECD-BFC2-00E376B3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B777-5C39-4CD3-949B-966D9B76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08203E"/>
            </a:gs>
            <a:gs pos="91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EC9EC-444E-476C-8B0F-1D9318A4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3383E-7334-42F8-BEE0-22C023BC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5F50-5761-420E-B90D-81707772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15DF-64DF-4EE6-86F9-C81FA9802B5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A680-A468-4593-A68B-95BC60EF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BEED-DC86-4DA4-B408-32914584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DAC2-8D5D-4C61-83A6-66689B86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355784-EE17-43E4-B06B-8BEEF68422B4}"/>
              </a:ext>
            </a:extLst>
          </p:cNvPr>
          <p:cNvSpPr txBox="1"/>
          <p:nvPr/>
        </p:nvSpPr>
        <p:spPr>
          <a:xfrm>
            <a:off x="2356074" y="310022"/>
            <a:ext cx="669607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5000" kern="600" dirty="0">
                <a:solidFill>
                  <a:schemeClr val="bg1"/>
                </a:solidFill>
              </a:rPr>
              <a:t>Level Up Your </a:t>
            </a:r>
            <a:r>
              <a:rPr lang="en-US" sz="5000" b="1" kern="600" dirty="0">
                <a:solidFill>
                  <a:srgbClr val="00B0F0"/>
                </a:solidFill>
                <a:latin typeface="Arial Black" panose="020B0A04020102020204" pitchFamily="34" charset="0"/>
              </a:rPr>
              <a:t>My</a:t>
            </a:r>
            <a:r>
              <a:rPr lang="en-US" sz="5000" b="1" kern="600" dirty="0">
                <a:solidFill>
                  <a:srgbClr val="FFC000"/>
                </a:solidFill>
                <a:latin typeface="Arial Black" panose="020B0A04020102020204" pitchFamily="34" charset="0"/>
              </a:rPr>
              <a:t>SQL</a:t>
            </a:r>
            <a:r>
              <a:rPr lang="en-US" sz="7000" b="1" kern="600" dirty="0">
                <a:solidFill>
                  <a:schemeClr val="bg1"/>
                </a:solidFill>
              </a:rPr>
              <a:t> </a:t>
            </a:r>
            <a:r>
              <a:rPr lang="en-US" sz="5000" kern="600" dirty="0">
                <a:solidFill>
                  <a:schemeClr val="bg1"/>
                </a:solidFill>
              </a:rPr>
              <a:t>Skills with This Real-World Problem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C29C12-4D2A-436D-A01A-FA8390E215DD}"/>
              </a:ext>
            </a:extLst>
          </p:cNvPr>
          <p:cNvGrpSpPr/>
          <p:nvPr/>
        </p:nvGrpSpPr>
        <p:grpSpPr>
          <a:xfrm>
            <a:off x="2837873" y="3252685"/>
            <a:ext cx="5938505" cy="659369"/>
            <a:chOff x="906462" y="3315810"/>
            <a:chExt cx="5208588" cy="65936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75033D-1F91-4444-A14F-B4BB570AE673}"/>
                </a:ext>
              </a:extLst>
            </p:cNvPr>
            <p:cNvSpPr/>
            <p:nvPr/>
          </p:nvSpPr>
          <p:spPr>
            <a:xfrm>
              <a:off x="906462" y="3315810"/>
              <a:ext cx="5189538" cy="659369"/>
            </a:xfrm>
            <a:prstGeom prst="round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>
                    <a:alpha val="7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21E31D-5616-4323-A88A-AA94CD61B9FA}"/>
                </a:ext>
              </a:extLst>
            </p:cNvPr>
            <p:cNvSpPr txBox="1"/>
            <p:nvPr/>
          </p:nvSpPr>
          <p:spPr>
            <a:xfrm>
              <a:off x="906462" y="3460828"/>
              <a:ext cx="52085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Rounded MT Bold" panose="020F0704030504030204" pitchFamily="34" charset="0"/>
                </a:rPr>
                <a:t>Explore, Query, and Manage Data Like a Pro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6EFE9D5D-8284-49A8-83F2-B157F9A3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06" y="4146283"/>
            <a:ext cx="3723809" cy="19238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8720B99-1313-4C51-936E-D72AB535E20C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6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633008" y="280927"/>
            <a:ext cx="268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endParaRPr lang="en-US" sz="36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3E7E67-FC9B-4D5A-AFDA-B05AFCBE9043}"/>
              </a:ext>
            </a:extLst>
          </p:cNvPr>
          <p:cNvSpPr/>
          <p:nvPr/>
        </p:nvSpPr>
        <p:spPr>
          <a:xfrm>
            <a:off x="1530350" y="1161142"/>
            <a:ext cx="913130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EF195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293EE-7429-4B70-9634-49A30399BC7C}"/>
              </a:ext>
            </a:extLst>
          </p:cNvPr>
          <p:cNvSpPr txBox="1"/>
          <p:nvPr/>
        </p:nvSpPr>
        <p:spPr>
          <a:xfrm>
            <a:off x="1841952" y="1221325"/>
            <a:ext cx="850809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Group the orders by date and calculate the average number of pizzas ordered per day.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51350C-B2C7-4FD4-A6A3-1AEF8490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2" y="2517105"/>
            <a:ext cx="6058408" cy="29879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D7E692-EA7A-4B58-ADE3-47B608E6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05" y="2517105"/>
            <a:ext cx="5241715" cy="29879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37832A-4FFA-42D8-8646-E1418E7DAEA5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9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633008" y="280927"/>
            <a:ext cx="268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endParaRPr lang="en-US" sz="36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C908BE-75DD-4E88-B4B9-24E01EB35727}"/>
              </a:ext>
            </a:extLst>
          </p:cNvPr>
          <p:cNvSpPr/>
          <p:nvPr/>
        </p:nvSpPr>
        <p:spPr>
          <a:xfrm>
            <a:off x="2482850" y="1199242"/>
            <a:ext cx="711835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EF195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04AEF-DFB2-4184-AF1E-F702494BCDCE}"/>
              </a:ext>
            </a:extLst>
          </p:cNvPr>
          <p:cNvSpPr txBox="1"/>
          <p:nvPr/>
        </p:nvSpPr>
        <p:spPr>
          <a:xfrm>
            <a:off x="2794452" y="1259425"/>
            <a:ext cx="850809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Determine the top 3 most ordered pizza types based on revenue.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2BDC77-A0B8-4730-85E8-57912A4D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51" y="1834252"/>
            <a:ext cx="6149747" cy="47879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D21E13-0DFD-4AB1-B488-01B258D248F0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6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808589" y="271540"/>
            <a:ext cx="20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Advanced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79CE10-0C15-47A3-83DC-5C1DE26B6882}"/>
              </a:ext>
            </a:extLst>
          </p:cNvPr>
          <p:cNvSpPr/>
          <p:nvPr/>
        </p:nvSpPr>
        <p:spPr>
          <a:xfrm>
            <a:off x="1636395" y="1115668"/>
            <a:ext cx="8006327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FF0F7B"/>
              </a:gs>
              <a:gs pos="100000">
                <a:srgbClr val="F89B2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586F-FD76-48D1-86AA-60833DB9604D}"/>
              </a:ext>
            </a:extLst>
          </p:cNvPr>
          <p:cNvSpPr txBox="1"/>
          <p:nvPr/>
        </p:nvSpPr>
        <p:spPr>
          <a:xfrm>
            <a:off x="2050344" y="1175542"/>
            <a:ext cx="7592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Calculate the percentage contribution of each pizza type to total revenue.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DBCE0B-6312-41EB-BA36-96B08D70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83" y="3210366"/>
            <a:ext cx="4782217" cy="1324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FC936E-6BF2-4324-9868-6B78807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0" y="1754243"/>
            <a:ext cx="6796320" cy="49248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D636A5-EFD6-4E91-AAFF-9FB22D296D1B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0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808589" y="271540"/>
            <a:ext cx="20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Advanced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C1BC6-8249-48D6-B7FB-9858EFCB1EF3}"/>
              </a:ext>
            </a:extLst>
          </p:cNvPr>
          <p:cNvGrpSpPr/>
          <p:nvPr/>
        </p:nvGrpSpPr>
        <p:grpSpPr>
          <a:xfrm>
            <a:off x="2821918" y="1151590"/>
            <a:ext cx="6049230" cy="726437"/>
            <a:chOff x="1783974" y="2134570"/>
            <a:chExt cx="6049230" cy="72643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450406-AB37-481C-9780-35A5DEFA1652}"/>
                </a:ext>
              </a:extLst>
            </p:cNvPr>
            <p:cNvSpPr/>
            <p:nvPr/>
          </p:nvSpPr>
          <p:spPr>
            <a:xfrm>
              <a:off x="1783974" y="2134570"/>
              <a:ext cx="6049230" cy="495300"/>
            </a:xfrm>
            <a:prstGeom prst="roundRect">
              <a:avLst>
                <a:gd name="adj" fmla="val 14103"/>
              </a:avLst>
            </a:prstGeom>
            <a:gradFill>
              <a:gsLst>
                <a:gs pos="0">
                  <a:srgbClr val="FF0F7B"/>
                </a:gs>
                <a:gs pos="100000">
                  <a:srgbClr val="F89B2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82F59-A357-4475-A615-3127DB01B0D3}"/>
                </a:ext>
              </a:extLst>
            </p:cNvPr>
            <p:cNvSpPr txBox="1"/>
            <p:nvPr/>
          </p:nvSpPr>
          <p:spPr>
            <a:xfrm>
              <a:off x="2050344" y="2189092"/>
              <a:ext cx="5482569" cy="671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</a:t>
              </a:r>
              <a:r>
                <a: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Analyze the cumulative revenue generated over time.</a:t>
              </a: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0">
            <a:extLst>
              <a:ext uri="{FF2B5EF4-FFF2-40B4-BE49-F238E27FC236}">
                <a16:creationId xmlns:a16="http://schemas.microsoft.com/office/drawing/2014/main" id="{30A58B10-031C-4284-8E71-EEAF56F2B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38" y="1771503"/>
            <a:ext cx="10248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Cumulative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means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revenue collected up to a certain point in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adding all the previous revenues together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A8002F6-B27B-41D0-83AF-88644C8A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38" y="2473597"/>
            <a:ext cx="87820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Meaning in Simple Terms: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 earn some money every day, your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cumulative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amount you've earned so far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adding all the daily revenues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D24698-B6C9-4F0B-B240-A1F06AA5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15" y="3709057"/>
            <a:ext cx="5291542" cy="2822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43CDD0-FF35-4D5B-B1DC-C5424472F3C9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2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808589" y="271540"/>
            <a:ext cx="20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Advanced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8C1BC6-8249-48D6-B7FB-9858EFCB1EF3}"/>
              </a:ext>
            </a:extLst>
          </p:cNvPr>
          <p:cNvGrpSpPr/>
          <p:nvPr/>
        </p:nvGrpSpPr>
        <p:grpSpPr>
          <a:xfrm>
            <a:off x="2821918" y="1151590"/>
            <a:ext cx="6049230" cy="726437"/>
            <a:chOff x="1783974" y="2134570"/>
            <a:chExt cx="6049230" cy="72643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450406-AB37-481C-9780-35A5DEFA1652}"/>
                </a:ext>
              </a:extLst>
            </p:cNvPr>
            <p:cNvSpPr/>
            <p:nvPr/>
          </p:nvSpPr>
          <p:spPr>
            <a:xfrm>
              <a:off x="1783974" y="2134570"/>
              <a:ext cx="6049230" cy="495300"/>
            </a:xfrm>
            <a:prstGeom prst="roundRect">
              <a:avLst>
                <a:gd name="adj" fmla="val 14103"/>
              </a:avLst>
            </a:prstGeom>
            <a:gradFill>
              <a:gsLst>
                <a:gs pos="0">
                  <a:srgbClr val="FF0F7B"/>
                </a:gs>
                <a:gs pos="100000">
                  <a:srgbClr val="F89B2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82F59-A357-4475-A615-3127DB01B0D3}"/>
                </a:ext>
              </a:extLst>
            </p:cNvPr>
            <p:cNvSpPr txBox="1"/>
            <p:nvPr/>
          </p:nvSpPr>
          <p:spPr>
            <a:xfrm>
              <a:off x="2050344" y="2189092"/>
              <a:ext cx="5482569" cy="671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</a:t>
              </a:r>
              <a:r>
                <a: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Analyze the cumulative revenue generated over time.</a:t>
              </a:r>
            </a:p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CBAA8-BAAC-4E85-9D3D-2CE4ECC82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4"/>
          <a:stretch/>
        </p:blipFill>
        <p:spPr>
          <a:xfrm>
            <a:off x="1409294" y="1826087"/>
            <a:ext cx="9030106" cy="47995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2C2387-27BE-4BEE-9D5F-C21654606BEB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808589" y="271540"/>
            <a:ext cx="20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Advanced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F4BFC4-CC0D-4AFB-B8E0-3CF4FAA4D83C}"/>
              </a:ext>
            </a:extLst>
          </p:cNvPr>
          <p:cNvSpPr/>
          <p:nvPr/>
        </p:nvSpPr>
        <p:spPr>
          <a:xfrm>
            <a:off x="1470732" y="1084340"/>
            <a:ext cx="913130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FF0F7B"/>
              </a:gs>
              <a:gs pos="100000">
                <a:srgbClr val="F89B2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B7B50-C423-4EF6-8FF4-12FEE845B489}"/>
              </a:ext>
            </a:extLst>
          </p:cNvPr>
          <p:cNvSpPr txBox="1"/>
          <p:nvPr/>
        </p:nvSpPr>
        <p:spPr>
          <a:xfrm>
            <a:off x="1854201" y="1144214"/>
            <a:ext cx="913129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Determine the top 3 most ordered pizza types based on revenue for each pizza category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40536-8EB8-4C27-AE28-B6CDCADD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69" y="1691587"/>
            <a:ext cx="6441881" cy="4989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F1B8CC-92F4-4F2E-8922-26BBA31D9C4E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7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5C3B-AC08-4A14-B4B8-DB312F70DABA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0D4508-0FE5-4B0B-A2E2-BDC3FB79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4167" y1="31294" x2="64167" y2="31294"/>
                        <a14:foregroundMark x1="64405" y1="42118" x2="64405" y2="42118"/>
                        <a14:foregroundMark x1="65714" y1="52000" x2="65714" y2="52000"/>
                        <a14:foregroundMark x1="64405" y1="62588" x2="64405" y2="62588"/>
                        <a14:foregroundMark x1="65119" y1="72000" x2="65119" y2="72000"/>
                        <a14:backgroundMark x1="64286" y1="30588" x2="64286" y2="30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0855" y="596171"/>
            <a:ext cx="8035253" cy="4065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AB180C-2949-4E32-A8E6-92F709384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96889" l="3556" r="98222">
                        <a14:foregroundMark x1="56000" y1="10667" x2="40889" y2="15111"/>
                        <a14:foregroundMark x1="40889" y1="15111" x2="23556" y2="47111"/>
                        <a14:foregroundMark x1="23556" y1="47111" x2="29778" y2="73778"/>
                        <a14:foregroundMark x1="29778" y1="73778" x2="57333" y2="87556"/>
                        <a14:foregroundMark x1="57333" y1="87556" x2="78222" y2="67111"/>
                        <a14:foregroundMark x1="78222" y1="67111" x2="78667" y2="37778"/>
                        <a14:foregroundMark x1="78667" y1="37778" x2="76000" y2="30667"/>
                        <a14:foregroundMark x1="6667" y1="54222" x2="3556" y2="43111"/>
                        <a14:foregroundMark x1="50667" y1="1333" x2="49333" y2="1778"/>
                        <a14:foregroundMark x1="94667" y1="40889" x2="94667" y2="40889"/>
                        <a14:foregroundMark x1="50222" y1="97333" x2="50222" y2="97333"/>
                        <a14:foregroundMark x1="29333" y1="67556" x2="35556" y2="42222"/>
                        <a14:foregroundMark x1="26222" y1="44000" x2="56444" y2="63111"/>
                        <a14:foregroundMark x1="56444" y1="63111" x2="69333" y2="40444"/>
                        <a14:foregroundMark x1="69333" y1="40444" x2="47111" y2="49778"/>
                        <a14:foregroundMark x1="47111" y1="49778" x2="63111" y2="57333"/>
                        <a14:foregroundMark x1="63111" y1="57333" x2="64000" y2="56444"/>
                        <a14:foregroundMark x1="28000" y1="65333" x2="44000" y2="67556"/>
                        <a14:foregroundMark x1="44000" y1="67556" x2="36889" y2="44000"/>
                        <a14:foregroundMark x1="36889" y1="44000" x2="53778" y2="33333"/>
                        <a14:foregroundMark x1="53778" y1="33333" x2="52444" y2="30667"/>
                        <a14:foregroundMark x1="31111" y1="71111" x2="54667" y2="68444"/>
                        <a14:foregroundMark x1="54667" y1="68444" x2="55111" y2="68000"/>
                        <a14:foregroundMark x1="68889" y1="60444" x2="52889" y2="30667"/>
                        <a14:foregroundMark x1="50667" y1="44000" x2="53333" y2="48889"/>
                        <a14:foregroundMark x1="50222" y1="47556" x2="56000" y2="36889"/>
                        <a14:foregroundMark x1="98222" y1="51111" x2="98222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18" y="1110058"/>
            <a:ext cx="3037682" cy="303768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D4BADB-AA0E-4C25-B99D-97EF50FC59B9}"/>
              </a:ext>
            </a:extLst>
          </p:cNvPr>
          <p:cNvSpPr/>
          <p:nvPr/>
        </p:nvSpPr>
        <p:spPr>
          <a:xfrm>
            <a:off x="4998795" y="2006600"/>
            <a:ext cx="2871638" cy="1422400"/>
          </a:xfrm>
          <a:prstGeom prst="rightArrow">
            <a:avLst>
              <a:gd name="adj1" fmla="val 50000"/>
              <a:gd name="adj2" fmla="val 65179"/>
            </a:avLst>
          </a:prstGeom>
          <a:gradFill>
            <a:gsLst>
              <a:gs pos="0">
                <a:srgbClr val="08203E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5C8E9-955C-4958-B418-2C4D053C479E}"/>
              </a:ext>
            </a:extLst>
          </p:cNvPr>
          <p:cNvSpPr/>
          <p:nvPr/>
        </p:nvSpPr>
        <p:spPr>
          <a:xfrm>
            <a:off x="3937000" y="4918569"/>
            <a:ext cx="4731329" cy="718740"/>
          </a:xfrm>
          <a:prstGeom prst="roundRect">
            <a:avLst>
              <a:gd name="adj" fmla="val 1845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A5C3AA-B70A-4FBC-ABB5-531415831384}"/>
              </a:ext>
            </a:extLst>
          </p:cNvPr>
          <p:cNvSpPr txBox="1"/>
          <p:nvPr/>
        </p:nvSpPr>
        <p:spPr>
          <a:xfrm>
            <a:off x="3937000" y="5059239"/>
            <a:ext cx="664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find </a:t>
            </a:r>
            <a:r>
              <a:rPr lang="en-US" b="1" dirty="0"/>
              <a:t>all Excel files</a:t>
            </a:r>
            <a:r>
              <a:rPr lang="en-US" dirty="0"/>
              <a:t> in my </a:t>
            </a:r>
            <a:r>
              <a:rPr lang="en-US" b="1" dirty="0"/>
              <a:t>GitHub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6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448E213-56DC-4816-B6A4-7BF7B100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1"/>
          <a:stretch/>
        </p:blipFill>
        <p:spPr>
          <a:xfrm>
            <a:off x="0" y="0"/>
            <a:ext cx="12185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4C5F5-0B33-4D4C-9A0C-7B7F5CCD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753C5-E26D-4548-A62C-9987D137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29EB0A-8639-4126-81BA-8ED2CA655A43}"/>
              </a:ext>
            </a:extLst>
          </p:cNvPr>
          <p:cNvSpPr/>
          <p:nvPr/>
        </p:nvSpPr>
        <p:spPr>
          <a:xfrm>
            <a:off x="4610100" y="328384"/>
            <a:ext cx="2108200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F190FB-971D-410D-A7AD-69398D53B90D}"/>
              </a:ext>
            </a:extLst>
          </p:cNvPr>
          <p:cNvSpPr txBox="1"/>
          <p:nvPr/>
        </p:nvSpPr>
        <p:spPr>
          <a:xfrm>
            <a:off x="5082951" y="373518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Basic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05E16-FE64-4292-8C63-A7F8D497DCF1}"/>
              </a:ext>
            </a:extLst>
          </p:cNvPr>
          <p:cNvSpPr/>
          <p:nvPr/>
        </p:nvSpPr>
        <p:spPr>
          <a:xfrm>
            <a:off x="3412900" y="1292679"/>
            <a:ext cx="4765899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E2C71-062F-4512-875C-FB696E72C7A9}"/>
              </a:ext>
            </a:extLst>
          </p:cNvPr>
          <p:cNvSpPr txBox="1"/>
          <p:nvPr/>
        </p:nvSpPr>
        <p:spPr>
          <a:xfrm>
            <a:off x="3454400" y="135255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 the total number of orders placed.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5A4CC-E5D5-48AB-AED8-57E92DEB2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58777" y="2015674"/>
            <a:ext cx="6559823" cy="40295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7310-D1C5-4767-A59A-86A53618758B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7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61CC64-23D2-41FF-8BA9-6D40D5E5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12B89-F6B9-407A-A898-72DBEA464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27"/>
          <a:stretch/>
        </p:blipFill>
        <p:spPr>
          <a:xfrm>
            <a:off x="2362200" y="3429000"/>
            <a:ext cx="6858000" cy="290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551F9-D249-4D6A-A3EF-10180490F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95" y="762000"/>
            <a:ext cx="4179053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05E16-FE64-4292-8C63-A7F8D497DCF1}"/>
              </a:ext>
            </a:extLst>
          </p:cNvPr>
          <p:cNvSpPr/>
          <p:nvPr/>
        </p:nvSpPr>
        <p:spPr>
          <a:xfrm>
            <a:off x="2944560" y="449034"/>
            <a:ext cx="5842661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E2C71-062F-4512-875C-FB696E72C7A9}"/>
              </a:ext>
            </a:extLst>
          </p:cNvPr>
          <p:cNvSpPr txBox="1"/>
          <p:nvPr/>
        </p:nvSpPr>
        <p:spPr>
          <a:xfrm>
            <a:off x="2944560" y="508908"/>
            <a:ext cx="85631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Calculate the total revenue generated from pizza sales.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A24AE8-28F1-45E6-A4B8-6DE61F28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8" y="1256833"/>
            <a:ext cx="7891788" cy="53653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56F226-D3F4-4CCC-A71C-B9736645F64D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3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05E16-FE64-4292-8C63-A7F8D497DCF1}"/>
              </a:ext>
            </a:extLst>
          </p:cNvPr>
          <p:cNvSpPr/>
          <p:nvPr/>
        </p:nvSpPr>
        <p:spPr>
          <a:xfrm>
            <a:off x="2944560" y="449034"/>
            <a:ext cx="5842661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E2C71-062F-4512-875C-FB696E72C7A9}"/>
              </a:ext>
            </a:extLst>
          </p:cNvPr>
          <p:cNvSpPr txBox="1"/>
          <p:nvPr/>
        </p:nvSpPr>
        <p:spPr>
          <a:xfrm>
            <a:off x="3109660" y="508908"/>
            <a:ext cx="85631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Identify the highest-priced pizza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78F07-E1AE-4C70-AF5C-3B42E6B5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98" y="1157575"/>
            <a:ext cx="8756604" cy="540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1EA4F-5AA2-4D23-AD7A-E1DBA04CC017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05E16-FE64-4292-8C63-A7F8D497DCF1}"/>
              </a:ext>
            </a:extLst>
          </p:cNvPr>
          <p:cNvSpPr/>
          <p:nvPr/>
        </p:nvSpPr>
        <p:spPr>
          <a:xfrm>
            <a:off x="2944560" y="449034"/>
            <a:ext cx="5842661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E2C71-062F-4512-875C-FB696E72C7A9}"/>
              </a:ext>
            </a:extLst>
          </p:cNvPr>
          <p:cNvSpPr txBox="1"/>
          <p:nvPr/>
        </p:nvSpPr>
        <p:spPr>
          <a:xfrm>
            <a:off x="3109660" y="508908"/>
            <a:ext cx="856312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Identify the most common pizza size ordered.</a:t>
            </a:r>
          </a:p>
          <a:p>
            <a:pPr>
              <a:lnSpc>
                <a:spcPct val="107000"/>
              </a:lnSpc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5BD98-A808-4E35-8FED-83683334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2" y="1453938"/>
            <a:ext cx="5241552" cy="4096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487DF4-EAD9-4840-93AA-F9E97831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144" y="1453938"/>
            <a:ext cx="6022030" cy="4096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DA2CA-D8FC-4618-84BF-74D629FB7A4E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4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1A06-F5C3-41BA-8885-B048137E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E705E16-FE64-4292-8C63-A7F8D497DCF1}"/>
              </a:ext>
            </a:extLst>
          </p:cNvPr>
          <p:cNvSpPr/>
          <p:nvPr/>
        </p:nvSpPr>
        <p:spPr>
          <a:xfrm>
            <a:off x="2944560" y="449034"/>
            <a:ext cx="6823554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96EFF"/>
              </a:gs>
              <a:gs pos="100000">
                <a:srgbClr val="F8AC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E2C71-062F-4512-875C-FB696E72C7A9}"/>
              </a:ext>
            </a:extLst>
          </p:cNvPr>
          <p:cNvSpPr txBox="1"/>
          <p:nvPr/>
        </p:nvSpPr>
        <p:spPr>
          <a:xfrm>
            <a:off x="3109660" y="508908"/>
            <a:ext cx="856312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List the top 5 most ordered pizza types along with their quantities</a:t>
            </a:r>
          </a:p>
          <a:p>
            <a:pPr>
              <a:lnSpc>
                <a:spcPct val="107000"/>
              </a:lnSpc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B25B9-AA91-46CE-BC9D-F32A46EF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70" y="1180823"/>
            <a:ext cx="7713933" cy="5414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A0002B-314D-4F7A-B32F-BF7C7A297319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3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633008" y="280927"/>
            <a:ext cx="268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endParaRPr lang="en-US" sz="36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CE98A-C7B5-4FE4-9926-99BEBB8F2126}"/>
              </a:ext>
            </a:extLst>
          </p:cNvPr>
          <p:cNvSpPr/>
          <p:nvPr/>
        </p:nvSpPr>
        <p:spPr>
          <a:xfrm>
            <a:off x="1530350" y="1294492"/>
            <a:ext cx="913130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EF195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9D157-B0AC-4DD8-8A26-16DB6C90F302}"/>
              </a:ext>
            </a:extLst>
          </p:cNvPr>
          <p:cNvSpPr txBox="1"/>
          <p:nvPr/>
        </p:nvSpPr>
        <p:spPr>
          <a:xfrm>
            <a:off x="1841952" y="1354675"/>
            <a:ext cx="850809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Join the necessary tables to find the total quantity of each pizza category ordered.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8B8ADD-BAA3-45B0-8B56-5BF1559C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03" y="2083398"/>
            <a:ext cx="7741580" cy="4493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FC8D20-6B21-4EAC-A4B8-341C4D7E97BC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2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633008" y="280927"/>
            <a:ext cx="268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endParaRPr lang="en-US" sz="3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BE7AA5-DF36-445F-9933-59D931EF3740}"/>
              </a:ext>
            </a:extLst>
          </p:cNvPr>
          <p:cNvSpPr/>
          <p:nvPr/>
        </p:nvSpPr>
        <p:spPr>
          <a:xfrm>
            <a:off x="2750465" y="1161142"/>
            <a:ext cx="614680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EF195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1A9C4-589C-424A-9F07-BD26F598C192}"/>
              </a:ext>
            </a:extLst>
          </p:cNvPr>
          <p:cNvSpPr txBox="1"/>
          <p:nvPr/>
        </p:nvSpPr>
        <p:spPr>
          <a:xfrm>
            <a:off x="3062067" y="1221325"/>
            <a:ext cx="850809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Determine the distribution of orders by hour of the day.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8872E1-CDA0-4FDE-B3A1-7A047304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23" y="1845191"/>
            <a:ext cx="6977683" cy="46443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ADBE00-2CFD-4869-9F2E-4E37EBDC6540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8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D3367D-7E8A-4B03-97EE-73CEA774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0" y="235793"/>
            <a:ext cx="892120" cy="4608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DEA12-70BA-470A-BF5C-D7CFF093ADCA}"/>
              </a:ext>
            </a:extLst>
          </p:cNvPr>
          <p:cNvSpPr/>
          <p:nvPr/>
        </p:nvSpPr>
        <p:spPr>
          <a:xfrm>
            <a:off x="4160156" y="235793"/>
            <a:ext cx="3372757" cy="736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1FF"/>
              </a:gs>
              <a:gs pos="100000">
                <a:srgbClr val="60E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6AD-93C3-4C64-9487-A5E562FD4339}"/>
              </a:ext>
            </a:extLst>
          </p:cNvPr>
          <p:cNvSpPr txBox="1"/>
          <p:nvPr/>
        </p:nvSpPr>
        <p:spPr>
          <a:xfrm>
            <a:off x="4633008" y="280927"/>
            <a:ext cx="268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</a:t>
            </a:r>
            <a:endParaRPr lang="en-US" sz="36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C2F090-E9FF-4BB4-918B-FB6A8F1F4B5F}"/>
              </a:ext>
            </a:extLst>
          </p:cNvPr>
          <p:cNvSpPr/>
          <p:nvPr/>
        </p:nvSpPr>
        <p:spPr>
          <a:xfrm>
            <a:off x="2536825" y="1161142"/>
            <a:ext cx="7118350" cy="495300"/>
          </a:xfrm>
          <a:prstGeom prst="roundRect">
            <a:avLst>
              <a:gd name="adj" fmla="val 14103"/>
            </a:avLst>
          </a:prstGeom>
          <a:gradFill>
            <a:gsLst>
              <a:gs pos="0">
                <a:srgbClr val="6EF195"/>
              </a:gs>
              <a:gs pos="100000">
                <a:srgbClr val="00E3F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6748D-BC86-44CB-BF1F-78411C04C738}"/>
              </a:ext>
            </a:extLst>
          </p:cNvPr>
          <p:cNvSpPr txBox="1"/>
          <p:nvPr/>
        </p:nvSpPr>
        <p:spPr>
          <a:xfrm>
            <a:off x="2848428" y="1221325"/>
            <a:ext cx="743539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relevant tables to find the category-wise distribution of pizzas.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17949F-40A7-4549-ADB2-82A671DE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2" y="1830925"/>
            <a:ext cx="10498015" cy="4477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C1550-BA13-468B-BE2C-B2BBFB753021}"/>
              </a:ext>
            </a:extLst>
          </p:cNvPr>
          <p:cNvSpPr txBox="1"/>
          <p:nvPr/>
        </p:nvSpPr>
        <p:spPr>
          <a:xfrm>
            <a:off x="10579100" y="63690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emamsaimon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7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288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Imam  Hossain</dc:creator>
  <cp:lastModifiedBy>Imam  Hossain</cp:lastModifiedBy>
  <cp:revision>2</cp:revision>
  <dcterms:created xsi:type="dcterms:W3CDTF">2025-06-23T09:32:35Z</dcterms:created>
  <dcterms:modified xsi:type="dcterms:W3CDTF">2025-06-23T15:27:42Z</dcterms:modified>
</cp:coreProperties>
</file>